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ppt/authors.xml" ContentType="application/vnd.ms-powerpoint.author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3"/>
  </p:sldMasterIdLst>
  <p:sldIdLst>
    <p:sldId id="256" r:id="rId4"/>
    <p:sldId id="257" r:id="rId5"/>
    <p:sldId id="258" r:id="rId6"/>
    <p:sldId id="259" r:id="rId7"/>
    <p:sldId id="260" r:id="rId8"/>
    <p:sldId id="261" r:id="rId9"/>
    <p:sldId id="263" r:id="rId10"/>
    <p:sldId id="264" r:id="rId11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52563248-C827-2ED2-FAE4-CD323EF4E0BF}" name="Marta Cichowicz-Major" initials="MC" userId="S::cichowicz@agrotecpolska.onmicrosoft.com::8b808ff9-7d6f-4b7d-bd99-ff9a1f06c547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ajzer Grzegorz" initials="KG" lastIdx="6" clrIdx="0">
    <p:extLst>
      <p:ext uri="{19B8F6BF-5375-455C-9EA6-DF929625EA0E}">
        <p15:presenceInfo xmlns:p15="http://schemas.microsoft.com/office/powerpoint/2012/main" userId="S-1-5-21-833596994-3496505273-2944068786-8086" providerId="AD"/>
      </p:ext>
    </p:extLst>
  </p:cmAuthor>
  <p:cmAuthor id="2" name="Lukasek Anna" initials="LA" lastIdx="14" clrIdx="1">
    <p:extLst>
      <p:ext uri="{19B8F6BF-5375-455C-9EA6-DF929625EA0E}">
        <p15:presenceInfo xmlns:p15="http://schemas.microsoft.com/office/powerpoint/2012/main" userId="S-1-5-21-833596994-3496505273-2944068786-2172" providerId="AD"/>
      </p:ext>
    </p:extLst>
  </p:cmAuthor>
  <p:cmAuthor id="3" name="Zofia Szymczyk" initials="ZS" lastIdx="15" clrIdx="2">
    <p:extLst>
      <p:ext uri="{19B8F6BF-5375-455C-9EA6-DF929625EA0E}">
        <p15:presenceInfo xmlns:p15="http://schemas.microsoft.com/office/powerpoint/2012/main" userId="S::szymczyk@agrotecpolska.onmicrosoft.com::1e109826-b2f6-4808-8356-f098e48b06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61AC"/>
    <a:srgbClr val="A6D3FF"/>
    <a:srgbClr val="66CCFF"/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77B4447-A0B7-419D-B74F-56EE994AA318}" v="4" dt="2024-08-22T09:10:28.9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84" autoAdjust="0"/>
    <p:restoredTop sz="94710" autoAdjust="0"/>
  </p:normalViewPr>
  <p:slideViewPr>
    <p:cSldViewPr snapToGrid="0">
      <p:cViewPr varScale="1">
        <p:scale>
          <a:sx n="76" d="100"/>
          <a:sy n="76" d="100"/>
        </p:scale>
        <p:origin x="2508" y="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18" Type="http://schemas.microsoft.com/office/2018/10/relationships/authors" Target="authors.xml"/><Relationship Id="rId3" Type="http://schemas.openxmlformats.org/officeDocument/2006/relationships/slideMaster" Target="slideMasters/slideMaster1.xml"/><Relationship Id="rId7" Type="http://schemas.openxmlformats.org/officeDocument/2006/relationships/slide" Target="slides/slide4.xml"/><Relationship Id="rId12" Type="http://schemas.openxmlformats.org/officeDocument/2006/relationships/commentAuthors" Target="commentAuthors.xml"/><Relationship Id="rId17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diagrams/_rels/data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image" Target="../media/image16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diagrams/_rels/drawing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D9E4829-38FE-4A3A-8143-CE9386D56038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D34F4AAD-DFE3-41C8-915C-CE59C6FF185C}">
      <dgm:prSet phldrT="[Tekst]" custT="1"/>
      <dgm:spPr>
        <a:solidFill>
          <a:srgbClr val="1961AC"/>
        </a:solidFill>
      </dgm:spPr>
      <dgm:t>
        <a:bodyPr/>
        <a:lstStyle/>
        <a:p>
          <a:pPr>
            <a:buNone/>
          </a:pPr>
          <a:r>
            <a:rPr lang="pl-PL" sz="1600" b="1" u="none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rPr>
            <a:t>IDI z przedstawi-</a:t>
          </a:r>
          <a:r>
            <a:rPr lang="pl-PL" sz="1600" b="1" u="none" dirty="0" err="1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rPr>
            <a:t>cielami</a:t>
          </a:r>
          <a:r>
            <a:rPr lang="pl-PL" sz="1600" b="1" u="none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rPr>
            <a:t> IZ i IP RPO WSL i FE SL</a:t>
          </a:r>
          <a:endParaRPr lang="pl-PL" sz="16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D03D26-F4AF-4EDF-A34B-2166EF8F46AF}" type="parTrans" cxnId="{B582AC55-A588-4FB3-9C74-68207E8E5095}">
      <dgm:prSet/>
      <dgm:spPr/>
      <dgm:t>
        <a:bodyPr/>
        <a:lstStyle/>
        <a:p>
          <a:endParaRPr lang="pl-PL"/>
        </a:p>
      </dgm:t>
    </dgm:pt>
    <dgm:pt modelId="{E2F194A7-D930-456D-B14C-02A53779CE9B}" type="sibTrans" cxnId="{B582AC55-A588-4FB3-9C74-68207E8E5095}">
      <dgm:prSet/>
      <dgm:spPr>
        <a:solidFill>
          <a:srgbClr val="1961AC"/>
        </a:solidFill>
      </dgm:spPr>
      <dgm:t>
        <a:bodyPr/>
        <a:lstStyle/>
        <a:p>
          <a:endParaRPr lang="pl-PL"/>
        </a:p>
      </dgm:t>
    </dgm:pt>
    <dgm:pt modelId="{C2369AAB-627B-4773-801B-66FD47E1B42B}">
      <dgm:prSet phldrT="[Tekst]" custT="1"/>
      <dgm:spPr>
        <a:solidFill>
          <a:srgbClr val="1961AC"/>
        </a:solidFill>
      </dgm:spPr>
      <dgm:t>
        <a:bodyPr/>
        <a:lstStyle/>
        <a:p>
          <a:pPr>
            <a:buNone/>
          </a:pPr>
          <a:r>
            <a:rPr lang="pl-PL" sz="1550" b="1" u="none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rPr>
            <a:t>Ankieta audytoryjna wśród uchodźców z Ukrainy</a:t>
          </a:r>
          <a:endParaRPr lang="pl-PL" sz="155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3AA7DC4-17D4-4509-A6EF-C496C0BF0E5A}" type="parTrans" cxnId="{AFAE8505-753B-4B0F-826D-EA25C66DF80D}">
      <dgm:prSet/>
      <dgm:spPr/>
      <dgm:t>
        <a:bodyPr/>
        <a:lstStyle/>
        <a:p>
          <a:endParaRPr lang="pl-PL"/>
        </a:p>
      </dgm:t>
    </dgm:pt>
    <dgm:pt modelId="{DC2E8C62-102A-4D06-A248-0B1D1DC42D6D}" type="sibTrans" cxnId="{AFAE8505-753B-4B0F-826D-EA25C66DF80D}">
      <dgm:prSet/>
      <dgm:spPr>
        <a:solidFill>
          <a:srgbClr val="1961AC"/>
        </a:solidFill>
      </dgm:spPr>
      <dgm:t>
        <a:bodyPr/>
        <a:lstStyle/>
        <a:p>
          <a:endParaRPr lang="pl-PL" dirty="0"/>
        </a:p>
      </dgm:t>
    </dgm:pt>
    <dgm:pt modelId="{BDF089EB-27B6-4B33-9B65-7347A907A75B}">
      <dgm:prSet phldrT="[Tekst]" custT="1"/>
      <dgm:spPr>
        <a:solidFill>
          <a:srgbClr val="1961AC"/>
        </a:solidFill>
      </dgm:spPr>
      <dgm:t>
        <a:bodyPr/>
        <a:lstStyle/>
        <a:p>
          <a:pPr>
            <a:buNone/>
          </a:pPr>
          <a:endParaRPr lang="pl-PL" sz="1100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714351-B491-464D-8939-53E461F60953}" type="parTrans" cxnId="{8EA691F6-7642-4532-A8BA-C30FCAE75E06}">
      <dgm:prSet/>
      <dgm:spPr/>
      <dgm:t>
        <a:bodyPr/>
        <a:lstStyle/>
        <a:p>
          <a:endParaRPr lang="pl-PL"/>
        </a:p>
      </dgm:t>
    </dgm:pt>
    <dgm:pt modelId="{1C3A122B-B95F-4E08-AAE7-911192639692}" type="sibTrans" cxnId="{8EA691F6-7642-4532-A8BA-C30FCAE75E06}">
      <dgm:prSet/>
      <dgm:spPr>
        <a:solidFill>
          <a:srgbClr val="1961AC"/>
        </a:solidFill>
      </dgm:spPr>
      <dgm:t>
        <a:bodyPr/>
        <a:lstStyle/>
        <a:p>
          <a:endParaRPr lang="pl-PL"/>
        </a:p>
      </dgm:t>
    </dgm:pt>
    <dgm:pt modelId="{1779D9F7-6F72-438D-8ECB-01130EFCE249}">
      <dgm:prSet phldrT="[Tekst]" custT="1"/>
      <dgm:spPr>
        <a:solidFill>
          <a:srgbClr val="1961AC"/>
        </a:solidFill>
      </dgm:spPr>
      <dgm:t>
        <a:bodyPr/>
        <a:lstStyle/>
        <a:p>
          <a:pPr>
            <a:buNone/>
          </a:pPr>
          <a:r>
            <a:rPr lang="pl-PL" sz="1430" b="1" u="none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rPr>
            <a:t>Analiza </a:t>
          </a:r>
          <a:r>
            <a:rPr lang="pl-PL" sz="1430" b="1" u="none" dirty="0" err="1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rPr>
            <a:t>porównaw-cza</a:t>
          </a:r>
          <a:r>
            <a:rPr lang="pl-PL" sz="1430" b="1" u="none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rPr>
            <a:t> zapisów programów regionalnych </a:t>
          </a:r>
          <a:endParaRPr lang="pl-PL" sz="1430" b="1" dirty="0">
            <a:latin typeface="Arial" panose="020B0604020202020204" pitchFamily="34" charset="0"/>
            <a:ea typeface="Lato" panose="020F0502020204030203" pitchFamily="34" charset="0"/>
            <a:cs typeface="Arial" panose="020B0604020202020204" pitchFamily="34" charset="0"/>
          </a:endParaRPr>
        </a:p>
      </dgm:t>
    </dgm:pt>
    <dgm:pt modelId="{70565A7B-F9B5-4F9B-89C3-2326FF97ED8D}" type="parTrans" cxnId="{648E9EA6-E342-4C7B-BC72-292CC786F47B}">
      <dgm:prSet/>
      <dgm:spPr/>
      <dgm:t>
        <a:bodyPr/>
        <a:lstStyle/>
        <a:p>
          <a:endParaRPr lang="pl-PL"/>
        </a:p>
      </dgm:t>
    </dgm:pt>
    <dgm:pt modelId="{5563A67D-6E88-46B9-9376-810BEE8C09AF}" type="sibTrans" cxnId="{648E9EA6-E342-4C7B-BC72-292CC786F47B}">
      <dgm:prSet/>
      <dgm:spPr>
        <a:solidFill>
          <a:srgbClr val="1961AC"/>
        </a:solidFill>
      </dgm:spPr>
      <dgm:t>
        <a:bodyPr/>
        <a:lstStyle/>
        <a:p>
          <a:endParaRPr lang="pl-PL"/>
        </a:p>
      </dgm:t>
    </dgm:pt>
    <dgm:pt modelId="{AA918189-79E6-4BB9-B723-1A92969CE46D}" type="pres">
      <dgm:prSet presAssocID="{4D9E4829-38FE-4A3A-8143-CE9386D56038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pl-PL"/>
        </a:p>
      </dgm:t>
    </dgm:pt>
    <dgm:pt modelId="{F542C281-ABA9-42BA-9642-45697FFBCD6D}" type="pres">
      <dgm:prSet presAssocID="{D34F4AAD-DFE3-41C8-915C-CE59C6FF185C}" presName="composite" presStyleCnt="0"/>
      <dgm:spPr/>
    </dgm:pt>
    <dgm:pt modelId="{17113CDD-0067-4DEE-8C3E-B9DC64A14B8A}" type="pres">
      <dgm:prSet presAssocID="{D34F4AAD-DFE3-41C8-915C-CE59C6FF185C}" presName="Parent1" presStyleLbl="node1" presStyleIdx="0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2DA75B48-DD8D-48C4-8B20-FBBEFA233AAF}" type="pres">
      <dgm:prSet presAssocID="{D34F4AAD-DFE3-41C8-915C-CE59C6FF185C}" presName="Childtext1" presStyleLbl="revTx" presStyleIdx="0" presStyleCnt="4">
        <dgm:presLayoutVars>
          <dgm:chMax val="0"/>
          <dgm:chPref val="0"/>
          <dgm:bulletEnabled val="1"/>
        </dgm:presLayoutVars>
      </dgm:prSet>
      <dgm:spPr/>
    </dgm:pt>
    <dgm:pt modelId="{C1923007-895E-420B-93FD-70872FD28318}" type="pres">
      <dgm:prSet presAssocID="{D34F4AAD-DFE3-41C8-915C-CE59C6FF185C}" presName="BalanceSpacing" presStyleCnt="0"/>
      <dgm:spPr/>
    </dgm:pt>
    <dgm:pt modelId="{4A7B656F-D2EC-4B55-AB0D-90F053B73467}" type="pres">
      <dgm:prSet presAssocID="{D34F4AAD-DFE3-41C8-915C-CE59C6FF185C}" presName="BalanceSpacing1" presStyleCnt="0"/>
      <dgm:spPr/>
    </dgm:pt>
    <dgm:pt modelId="{B08EF1A3-FA89-4B0A-9336-C1C0FDF25B5A}" type="pres">
      <dgm:prSet presAssocID="{E2F194A7-D930-456D-B14C-02A53779CE9B}" presName="Accent1Text" presStyleLbl="node1" presStyleIdx="1" presStyleCnt="8"/>
      <dgm:spPr/>
      <dgm:t>
        <a:bodyPr/>
        <a:lstStyle/>
        <a:p>
          <a:endParaRPr lang="pl-PL"/>
        </a:p>
      </dgm:t>
    </dgm:pt>
    <dgm:pt modelId="{D087A3C2-79D1-494C-A136-59076D1A545A}" type="pres">
      <dgm:prSet presAssocID="{E2F194A7-D930-456D-B14C-02A53779CE9B}" presName="spaceBetweenRectangles" presStyleCnt="0"/>
      <dgm:spPr/>
    </dgm:pt>
    <dgm:pt modelId="{EDCEBD1D-FB89-4CDA-8A6B-159E3084D14F}" type="pres">
      <dgm:prSet presAssocID="{C2369AAB-627B-4773-801B-66FD47E1B42B}" presName="composite" presStyleCnt="0"/>
      <dgm:spPr/>
    </dgm:pt>
    <dgm:pt modelId="{FFFBBF8B-7558-465C-A315-07A9F805F23E}" type="pres">
      <dgm:prSet presAssocID="{C2369AAB-627B-4773-801B-66FD47E1B42B}" presName="Parent1" presStyleLbl="node1" presStyleIdx="2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BCFBAD44-A738-4C38-9AA6-709D39F19B53}" type="pres">
      <dgm:prSet presAssocID="{C2369AAB-627B-4773-801B-66FD47E1B42B}" presName="Childtext1" presStyleLbl="revTx" presStyleIdx="1" presStyleCnt="4">
        <dgm:presLayoutVars>
          <dgm:chMax val="0"/>
          <dgm:chPref val="0"/>
          <dgm:bulletEnabled val="1"/>
        </dgm:presLayoutVars>
      </dgm:prSet>
      <dgm:spPr/>
    </dgm:pt>
    <dgm:pt modelId="{C823C14A-5016-46B7-93BD-F113B562D124}" type="pres">
      <dgm:prSet presAssocID="{C2369AAB-627B-4773-801B-66FD47E1B42B}" presName="BalanceSpacing" presStyleCnt="0"/>
      <dgm:spPr/>
    </dgm:pt>
    <dgm:pt modelId="{033A7D5D-DE68-4D93-899A-3040EA32E618}" type="pres">
      <dgm:prSet presAssocID="{C2369AAB-627B-4773-801B-66FD47E1B42B}" presName="BalanceSpacing1" presStyleCnt="0"/>
      <dgm:spPr/>
    </dgm:pt>
    <dgm:pt modelId="{28A1D790-0EC5-4F67-938E-CBB9FCDFF856}" type="pres">
      <dgm:prSet presAssocID="{DC2E8C62-102A-4D06-A248-0B1D1DC42D6D}" presName="Accent1Text" presStyleLbl="node1" presStyleIdx="3" presStyleCnt="8"/>
      <dgm:spPr/>
      <dgm:t>
        <a:bodyPr/>
        <a:lstStyle/>
        <a:p>
          <a:endParaRPr lang="pl-PL"/>
        </a:p>
      </dgm:t>
    </dgm:pt>
    <dgm:pt modelId="{A92DBC4C-3654-467A-9EC9-1F1E21147A64}" type="pres">
      <dgm:prSet presAssocID="{DC2E8C62-102A-4D06-A248-0B1D1DC42D6D}" presName="spaceBetweenRectangles" presStyleCnt="0"/>
      <dgm:spPr/>
    </dgm:pt>
    <dgm:pt modelId="{D88D901D-E9AD-4B86-9B7C-B483787FCA4E}" type="pres">
      <dgm:prSet presAssocID="{BDF089EB-27B6-4B33-9B65-7347A907A75B}" presName="composite" presStyleCnt="0"/>
      <dgm:spPr/>
    </dgm:pt>
    <dgm:pt modelId="{DF0D53FB-EF51-4BAA-AA49-12B07F7E0472}" type="pres">
      <dgm:prSet presAssocID="{BDF089EB-27B6-4B33-9B65-7347A907A75B}" presName="Parent1" presStyleLbl="node1" presStyleIdx="4" presStyleCnt="8" custLinFactNeighborX="56451" custLinFactNeighborY="88269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83CE9779-4822-4A3C-A6A1-548031A7655B}" type="pres">
      <dgm:prSet presAssocID="{BDF089EB-27B6-4B33-9B65-7347A907A75B}" presName="Childtext1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053CA3EE-E020-46A0-BDB7-1092E4AC679F}" type="pres">
      <dgm:prSet presAssocID="{BDF089EB-27B6-4B33-9B65-7347A907A75B}" presName="BalanceSpacing" presStyleCnt="0"/>
      <dgm:spPr/>
    </dgm:pt>
    <dgm:pt modelId="{32B26765-0E89-4E2D-9A09-BADEC965B985}" type="pres">
      <dgm:prSet presAssocID="{BDF089EB-27B6-4B33-9B65-7347A907A75B}" presName="BalanceSpacing1" presStyleCnt="0"/>
      <dgm:spPr/>
    </dgm:pt>
    <dgm:pt modelId="{5BBAB66F-95F5-42AC-998F-625EBC5A8F47}" type="pres">
      <dgm:prSet presAssocID="{1C3A122B-B95F-4E08-AAE7-911192639692}" presName="Accent1Text" presStyleLbl="node1" presStyleIdx="5" presStyleCnt="8"/>
      <dgm:spPr/>
      <dgm:t>
        <a:bodyPr/>
        <a:lstStyle/>
        <a:p>
          <a:endParaRPr lang="pl-PL"/>
        </a:p>
      </dgm:t>
    </dgm:pt>
    <dgm:pt modelId="{6FC9FD33-E905-472F-9B96-E5E9C05BBC91}" type="pres">
      <dgm:prSet presAssocID="{1C3A122B-B95F-4E08-AAE7-911192639692}" presName="spaceBetweenRectangles" presStyleCnt="0"/>
      <dgm:spPr/>
    </dgm:pt>
    <dgm:pt modelId="{232F2B53-DCBB-4BAA-9D3D-7E66326B1990}" type="pres">
      <dgm:prSet presAssocID="{1779D9F7-6F72-438D-8ECB-01130EFCE249}" presName="composite" presStyleCnt="0"/>
      <dgm:spPr/>
    </dgm:pt>
    <dgm:pt modelId="{308EF427-34B2-4F57-8D34-06825173E863}" type="pres">
      <dgm:prSet presAssocID="{1779D9F7-6F72-438D-8ECB-01130EFCE249}" presName="Parent1" presStyleLbl="node1" presStyleIdx="6" presStyleCnt="8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CBB9E60A-ADA2-41AF-AA56-347BA7B63590}" type="pres">
      <dgm:prSet presAssocID="{1779D9F7-6F72-438D-8ECB-01130EFCE249}" presName="Childtext1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FBBD7892-D6E3-4387-A9F1-E0514670C079}" type="pres">
      <dgm:prSet presAssocID="{1779D9F7-6F72-438D-8ECB-01130EFCE249}" presName="BalanceSpacing" presStyleCnt="0"/>
      <dgm:spPr/>
    </dgm:pt>
    <dgm:pt modelId="{ED3DB8AA-B500-4975-B624-52F69568AF31}" type="pres">
      <dgm:prSet presAssocID="{1779D9F7-6F72-438D-8ECB-01130EFCE249}" presName="BalanceSpacing1" presStyleCnt="0"/>
      <dgm:spPr/>
    </dgm:pt>
    <dgm:pt modelId="{D2CCACA4-11FD-4046-8899-3E913CB77F04}" type="pres">
      <dgm:prSet presAssocID="{5563A67D-6E88-46B9-9376-810BEE8C09AF}" presName="Accent1Text" presStyleLbl="node1" presStyleIdx="7" presStyleCnt="8" custLinFactNeighborX="-51111" custLinFactNeighborY="-84286"/>
      <dgm:spPr/>
      <dgm:t>
        <a:bodyPr/>
        <a:lstStyle/>
        <a:p>
          <a:endParaRPr lang="pl-PL"/>
        </a:p>
      </dgm:t>
    </dgm:pt>
  </dgm:ptLst>
  <dgm:cxnLst>
    <dgm:cxn modelId="{5229622B-831B-4E61-8486-6536ECE7E19B}" type="presOf" srcId="{5563A67D-6E88-46B9-9376-810BEE8C09AF}" destId="{D2CCACA4-11FD-4046-8899-3E913CB77F04}" srcOrd="0" destOrd="0" presId="urn:microsoft.com/office/officeart/2008/layout/AlternatingHexagons"/>
    <dgm:cxn modelId="{8EA691F6-7642-4532-A8BA-C30FCAE75E06}" srcId="{4D9E4829-38FE-4A3A-8143-CE9386D56038}" destId="{BDF089EB-27B6-4B33-9B65-7347A907A75B}" srcOrd="2" destOrd="0" parTransId="{7C714351-B491-464D-8939-53E461F60953}" sibTransId="{1C3A122B-B95F-4E08-AAE7-911192639692}"/>
    <dgm:cxn modelId="{80C62203-F4C3-4BDD-9C4E-505BC46938E1}" type="presOf" srcId="{D34F4AAD-DFE3-41C8-915C-CE59C6FF185C}" destId="{17113CDD-0067-4DEE-8C3E-B9DC64A14B8A}" srcOrd="0" destOrd="0" presId="urn:microsoft.com/office/officeart/2008/layout/AlternatingHexagons"/>
    <dgm:cxn modelId="{648E9EA6-E342-4C7B-BC72-292CC786F47B}" srcId="{4D9E4829-38FE-4A3A-8143-CE9386D56038}" destId="{1779D9F7-6F72-438D-8ECB-01130EFCE249}" srcOrd="3" destOrd="0" parTransId="{70565A7B-F9B5-4F9B-89C3-2326FF97ED8D}" sibTransId="{5563A67D-6E88-46B9-9376-810BEE8C09AF}"/>
    <dgm:cxn modelId="{7E8638F9-6A2A-416D-8712-517703B505B9}" type="presOf" srcId="{DC2E8C62-102A-4D06-A248-0B1D1DC42D6D}" destId="{28A1D790-0EC5-4F67-938E-CBB9FCDFF856}" srcOrd="0" destOrd="0" presId="urn:microsoft.com/office/officeart/2008/layout/AlternatingHexagons"/>
    <dgm:cxn modelId="{B582AC55-A588-4FB3-9C74-68207E8E5095}" srcId="{4D9E4829-38FE-4A3A-8143-CE9386D56038}" destId="{D34F4AAD-DFE3-41C8-915C-CE59C6FF185C}" srcOrd="0" destOrd="0" parTransId="{D0D03D26-F4AF-4EDF-A34B-2166EF8F46AF}" sibTransId="{E2F194A7-D930-456D-B14C-02A53779CE9B}"/>
    <dgm:cxn modelId="{D06086C2-E27E-4ED0-81B8-97C71F2E67FC}" type="presOf" srcId="{BDF089EB-27B6-4B33-9B65-7347A907A75B}" destId="{DF0D53FB-EF51-4BAA-AA49-12B07F7E0472}" srcOrd="0" destOrd="0" presId="urn:microsoft.com/office/officeart/2008/layout/AlternatingHexagons"/>
    <dgm:cxn modelId="{AFAE8505-753B-4B0F-826D-EA25C66DF80D}" srcId="{4D9E4829-38FE-4A3A-8143-CE9386D56038}" destId="{C2369AAB-627B-4773-801B-66FD47E1B42B}" srcOrd="1" destOrd="0" parTransId="{D3AA7DC4-17D4-4509-A6EF-C496C0BF0E5A}" sibTransId="{DC2E8C62-102A-4D06-A248-0B1D1DC42D6D}"/>
    <dgm:cxn modelId="{15EE60D2-B242-4011-A868-8DAC9A64AC25}" type="presOf" srcId="{4D9E4829-38FE-4A3A-8143-CE9386D56038}" destId="{AA918189-79E6-4BB9-B723-1A92969CE46D}" srcOrd="0" destOrd="0" presId="urn:microsoft.com/office/officeart/2008/layout/AlternatingHexagons"/>
    <dgm:cxn modelId="{0E418363-FFD4-4BD1-9A67-688A1B6E4B43}" type="presOf" srcId="{1779D9F7-6F72-438D-8ECB-01130EFCE249}" destId="{308EF427-34B2-4F57-8D34-06825173E863}" srcOrd="0" destOrd="0" presId="urn:microsoft.com/office/officeart/2008/layout/AlternatingHexagons"/>
    <dgm:cxn modelId="{B08A4476-389F-415B-9A94-D81F1B8CFA82}" type="presOf" srcId="{C2369AAB-627B-4773-801B-66FD47E1B42B}" destId="{FFFBBF8B-7558-465C-A315-07A9F805F23E}" srcOrd="0" destOrd="0" presId="urn:microsoft.com/office/officeart/2008/layout/AlternatingHexagons"/>
    <dgm:cxn modelId="{9F65A7A4-11B1-4B97-9778-DC2C950ED73B}" type="presOf" srcId="{E2F194A7-D930-456D-B14C-02A53779CE9B}" destId="{B08EF1A3-FA89-4B0A-9336-C1C0FDF25B5A}" srcOrd="0" destOrd="0" presId="urn:microsoft.com/office/officeart/2008/layout/AlternatingHexagons"/>
    <dgm:cxn modelId="{BD5129C1-1D1D-4B1B-929F-3D4305EC543E}" type="presOf" srcId="{1C3A122B-B95F-4E08-AAE7-911192639692}" destId="{5BBAB66F-95F5-42AC-998F-625EBC5A8F47}" srcOrd="0" destOrd="0" presId="urn:microsoft.com/office/officeart/2008/layout/AlternatingHexagons"/>
    <dgm:cxn modelId="{60EDB3C4-F57F-474A-9D7A-877A74B0013C}" type="presParOf" srcId="{AA918189-79E6-4BB9-B723-1A92969CE46D}" destId="{F542C281-ABA9-42BA-9642-45697FFBCD6D}" srcOrd="0" destOrd="0" presId="urn:microsoft.com/office/officeart/2008/layout/AlternatingHexagons"/>
    <dgm:cxn modelId="{2F83E3C5-C9EC-4703-8968-5A757DB9E7F8}" type="presParOf" srcId="{F542C281-ABA9-42BA-9642-45697FFBCD6D}" destId="{17113CDD-0067-4DEE-8C3E-B9DC64A14B8A}" srcOrd="0" destOrd="0" presId="urn:microsoft.com/office/officeart/2008/layout/AlternatingHexagons"/>
    <dgm:cxn modelId="{EEDB5DB9-4398-46FB-8898-4402F4FB6525}" type="presParOf" srcId="{F542C281-ABA9-42BA-9642-45697FFBCD6D}" destId="{2DA75B48-DD8D-48C4-8B20-FBBEFA233AAF}" srcOrd="1" destOrd="0" presId="urn:microsoft.com/office/officeart/2008/layout/AlternatingHexagons"/>
    <dgm:cxn modelId="{D5BE6BD9-AA1F-4EB2-9598-565AB81BD7B5}" type="presParOf" srcId="{F542C281-ABA9-42BA-9642-45697FFBCD6D}" destId="{C1923007-895E-420B-93FD-70872FD28318}" srcOrd="2" destOrd="0" presId="urn:microsoft.com/office/officeart/2008/layout/AlternatingHexagons"/>
    <dgm:cxn modelId="{562AD487-E4C8-4150-B05E-27FAA94D0A06}" type="presParOf" srcId="{F542C281-ABA9-42BA-9642-45697FFBCD6D}" destId="{4A7B656F-D2EC-4B55-AB0D-90F053B73467}" srcOrd="3" destOrd="0" presId="urn:microsoft.com/office/officeart/2008/layout/AlternatingHexagons"/>
    <dgm:cxn modelId="{949E0226-9996-45F2-BF8F-D206794597C9}" type="presParOf" srcId="{F542C281-ABA9-42BA-9642-45697FFBCD6D}" destId="{B08EF1A3-FA89-4B0A-9336-C1C0FDF25B5A}" srcOrd="4" destOrd="0" presId="urn:microsoft.com/office/officeart/2008/layout/AlternatingHexagons"/>
    <dgm:cxn modelId="{6D67B542-B11A-493E-AAAB-59A7C98BF41A}" type="presParOf" srcId="{AA918189-79E6-4BB9-B723-1A92969CE46D}" destId="{D087A3C2-79D1-494C-A136-59076D1A545A}" srcOrd="1" destOrd="0" presId="urn:microsoft.com/office/officeart/2008/layout/AlternatingHexagons"/>
    <dgm:cxn modelId="{7DE26243-9702-48FD-BD2C-921CD23EAE52}" type="presParOf" srcId="{AA918189-79E6-4BB9-B723-1A92969CE46D}" destId="{EDCEBD1D-FB89-4CDA-8A6B-159E3084D14F}" srcOrd="2" destOrd="0" presId="urn:microsoft.com/office/officeart/2008/layout/AlternatingHexagons"/>
    <dgm:cxn modelId="{C1B8478D-5F2C-45D2-A455-98EE9325BDA0}" type="presParOf" srcId="{EDCEBD1D-FB89-4CDA-8A6B-159E3084D14F}" destId="{FFFBBF8B-7558-465C-A315-07A9F805F23E}" srcOrd="0" destOrd="0" presId="urn:microsoft.com/office/officeart/2008/layout/AlternatingHexagons"/>
    <dgm:cxn modelId="{50810435-5A8A-46F5-8809-E73BD5926925}" type="presParOf" srcId="{EDCEBD1D-FB89-4CDA-8A6B-159E3084D14F}" destId="{BCFBAD44-A738-4C38-9AA6-709D39F19B53}" srcOrd="1" destOrd="0" presId="urn:microsoft.com/office/officeart/2008/layout/AlternatingHexagons"/>
    <dgm:cxn modelId="{7EDB7CE3-39D6-47F7-94A4-64C646F977D3}" type="presParOf" srcId="{EDCEBD1D-FB89-4CDA-8A6B-159E3084D14F}" destId="{C823C14A-5016-46B7-93BD-F113B562D124}" srcOrd="2" destOrd="0" presId="urn:microsoft.com/office/officeart/2008/layout/AlternatingHexagons"/>
    <dgm:cxn modelId="{87168B2E-D95F-4B46-AB06-47885364229D}" type="presParOf" srcId="{EDCEBD1D-FB89-4CDA-8A6B-159E3084D14F}" destId="{033A7D5D-DE68-4D93-899A-3040EA32E618}" srcOrd="3" destOrd="0" presId="urn:microsoft.com/office/officeart/2008/layout/AlternatingHexagons"/>
    <dgm:cxn modelId="{4688531B-20C7-4D2B-B8D1-02AD93860C2F}" type="presParOf" srcId="{EDCEBD1D-FB89-4CDA-8A6B-159E3084D14F}" destId="{28A1D790-0EC5-4F67-938E-CBB9FCDFF856}" srcOrd="4" destOrd="0" presId="urn:microsoft.com/office/officeart/2008/layout/AlternatingHexagons"/>
    <dgm:cxn modelId="{F58FE8FE-B55F-44B0-A438-367407EE0E8C}" type="presParOf" srcId="{AA918189-79E6-4BB9-B723-1A92969CE46D}" destId="{A92DBC4C-3654-467A-9EC9-1F1E21147A64}" srcOrd="3" destOrd="0" presId="urn:microsoft.com/office/officeart/2008/layout/AlternatingHexagons"/>
    <dgm:cxn modelId="{D2E13EA5-1FB4-4D53-BF7C-61CBC12569D2}" type="presParOf" srcId="{AA918189-79E6-4BB9-B723-1A92969CE46D}" destId="{D88D901D-E9AD-4B86-9B7C-B483787FCA4E}" srcOrd="4" destOrd="0" presId="urn:microsoft.com/office/officeart/2008/layout/AlternatingHexagons"/>
    <dgm:cxn modelId="{2EDC3F1A-017D-47DC-9B26-BE74A4725E18}" type="presParOf" srcId="{D88D901D-E9AD-4B86-9B7C-B483787FCA4E}" destId="{DF0D53FB-EF51-4BAA-AA49-12B07F7E0472}" srcOrd="0" destOrd="0" presId="urn:microsoft.com/office/officeart/2008/layout/AlternatingHexagons"/>
    <dgm:cxn modelId="{FBF952F6-A450-4A8C-A71A-95759E6A34CA}" type="presParOf" srcId="{D88D901D-E9AD-4B86-9B7C-B483787FCA4E}" destId="{83CE9779-4822-4A3C-A6A1-548031A7655B}" srcOrd="1" destOrd="0" presId="urn:microsoft.com/office/officeart/2008/layout/AlternatingHexagons"/>
    <dgm:cxn modelId="{86BEEF5F-9580-481F-B946-2E80D7FB9984}" type="presParOf" srcId="{D88D901D-E9AD-4B86-9B7C-B483787FCA4E}" destId="{053CA3EE-E020-46A0-BDB7-1092E4AC679F}" srcOrd="2" destOrd="0" presId="urn:microsoft.com/office/officeart/2008/layout/AlternatingHexagons"/>
    <dgm:cxn modelId="{686F1A0F-906D-4C90-8F83-1895AC7415C9}" type="presParOf" srcId="{D88D901D-E9AD-4B86-9B7C-B483787FCA4E}" destId="{32B26765-0E89-4E2D-9A09-BADEC965B985}" srcOrd="3" destOrd="0" presId="urn:microsoft.com/office/officeart/2008/layout/AlternatingHexagons"/>
    <dgm:cxn modelId="{23DF2FFA-A9E7-4FDB-90D5-4CB1E59FBEF7}" type="presParOf" srcId="{D88D901D-E9AD-4B86-9B7C-B483787FCA4E}" destId="{5BBAB66F-95F5-42AC-998F-625EBC5A8F47}" srcOrd="4" destOrd="0" presId="urn:microsoft.com/office/officeart/2008/layout/AlternatingHexagons"/>
    <dgm:cxn modelId="{EEEB79FA-1586-49BC-8AFE-ED00570B8A4A}" type="presParOf" srcId="{AA918189-79E6-4BB9-B723-1A92969CE46D}" destId="{6FC9FD33-E905-472F-9B96-E5E9C05BBC91}" srcOrd="5" destOrd="0" presId="urn:microsoft.com/office/officeart/2008/layout/AlternatingHexagons"/>
    <dgm:cxn modelId="{5C547F43-27AD-41A5-B9C6-56C3A3A05160}" type="presParOf" srcId="{AA918189-79E6-4BB9-B723-1A92969CE46D}" destId="{232F2B53-DCBB-4BAA-9D3D-7E66326B1990}" srcOrd="6" destOrd="0" presId="urn:microsoft.com/office/officeart/2008/layout/AlternatingHexagons"/>
    <dgm:cxn modelId="{EF8C777D-F7F7-4288-88BC-7D4CFA53015D}" type="presParOf" srcId="{232F2B53-DCBB-4BAA-9D3D-7E66326B1990}" destId="{308EF427-34B2-4F57-8D34-06825173E863}" srcOrd="0" destOrd="0" presId="urn:microsoft.com/office/officeart/2008/layout/AlternatingHexagons"/>
    <dgm:cxn modelId="{77294ABD-D4F0-4FC2-90DD-28B43C40EEDF}" type="presParOf" srcId="{232F2B53-DCBB-4BAA-9D3D-7E66326B1990}" destId="{CBB9E60A-ADA2-41AF-AA56-347BA7B63590}" srcOrd="1" destOrd="0" presId="urn:microsoft.com/office/officeart/2008/layout/AlternatingHexagons"/>
    <dgm:cxn modelId="{9EC95882-14D2-4E83-B0B9-AAEEFE136F15}" type="presParOf" srcId="{232F2B53-DCBB-4BAA-9D3D-7E66326B1990}" destId="{FBBD7892-D6E3-4387-A9F1-E0514670C079}" srcOrd="2" destOrd="0" presId="urn:microsoft.com/office/officeart/2008/layout/AlternatingHexagons"/>
    <dgm:cxn modelId="{69A9D63E-26DB-44D4-ACBA-3C4688F9C6EA}" type="presParOf" srcId="{232F2B53-DCBB-4BAA-9D3D-7E66326B1990}" destId="{ED3DB8AA-B500-4975-B624-52F69568AF31}" srcOrd="3" destOrd="0" presId="urn:microsoft.com/office/officeart/2008/layout/AlternatingHexagons"/>
    <dgm:cxn modelId="{30EDB9D0-D037-4D85-A46C-10C7C2407E37}" type="presParOf" srcId="{232F2B53-DCBB-4BAA-9D3D-7E66326B1990}" destId="{D2CCACA4-11FD-4046-8899-3E913CB77F04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1459A99-B210-4FB3-8AB6-7119A0A6E69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</dgm:pt>
    <dgm:pt modelId="{40362BC9-2FE1-4A08-B00A-F2CB1B5279E9}">
      <dgm:prSet phldrT="[Tekst]" custT="1"/>
      <dgm:spPr>
        <a:solidFill>
          <a:srgbClr val="1961AC"/>
        </a:solidFill>
      </dgm:spPr>
      <dgm:t>
        <a:bodyPr/>
        <a:lstStyle/>
        <a:p>
          <a:r>
            <a:rPr lang="pl-PL" sz="2900" b="0" dirty="0">
              <a:latin typeface="Arial" panose="020B0604020202020204" pitchFamily="34" charset="0"/>
              <a:cs typeface="Arial" panose="020B0604020202020204" pitchFamily="34" charset="0"/>
            </a:rPr>
            <a:t>4773</a:t>
          </a:r>
        </a:p>
      </dgm:t>
    </dgm:pt>
    <dgm:pt modelId="{E68D5504-4F72-410E-B13B-F5D95801D9BB}" type="parTrans" cxnId="{3766742B-9068-478D-8D4A-D00933FE8970}">
      <dgm:prSet/>
      <dgm:spPr/>
      <dgm:t>
        <a:bodyPr/>
        <a:lstStyle/>
        <a:p>
          <a:endParaRPr lang="pl-PL"/>
        </a:p>
      </dgm:t>
    </dgm:pt>
    <dgm:pt modelId="{FA09B1C3-FBCF-467F-965A-70B5AD9A5FCE}" type="sibTrans" cxnId="{3766742B-9068-478D-8D4A-D00933FE8970}">
      <dgm:prSet/>
      <dgm:spPr/>
      <dgm:t>
        <a:bodyPr/>
        <a:lstStyle/>
        <a:p>
          <a:endParaRPr lang="pl-PL"/>
        </a:p>
      </dgm:t>
    </dgm:pt>
    <dgm:pt modelId="{192B2C90-D8B3-41E2-90B8-815A29E96617}">
      <dgm:prSet phldrT="[Tekst]"/>
      <dgm:spPr>
        <a:solidFill>
          <a:srgbClr val="1961AC"/>
        </a:solidFill>
      </dgm:spPr>
      <dgm:t>
        <a:bodyPr/>
        <a:lstStyle/>
        <a:p>
          <a:r>
            <a:rPr lang="pl-PL" dirty="0">
              <a:latin typeface="Arial" panose="020B0604020202020204" pitchFamily="34" charset="0"/>
              <a:cs typeface="Arial" panose="020B0604020202020204" pitchFamily="34" charset="0"/>
            </a:rPr>
            <a:t>101</a:t>
          </a:r>
        </a:p>
      </dgm:t>
    </dgm:pt>
    <dgm:pt modelId="{DD2A09CA-BCDD-44AD-A9C1-0D3A803E3D22}" type="parTrans" cxnId="{D1584468-1EEF-4F90-B49B-BC7652DED697}">
      <dgm:prSet/>
      <dgm:spPr/>
      <dgm:t>
        <a:bodyPr/>
        <a:lstStyle/>
        <a:p>
          <a:endParaRPr lang="pl-PL"/>
        </a:p>
      </dgm:t>
    </dgm:pt>
    <dgm:pt modelId="{B2663623-6474-4875-8673-2D4DB676EC18}" type="sibTrans" cxnId="{D1584468-1EEF-4F90-B49B-BC7652DED697}">
      <dgm:prSet/>
      <dgm:spPr/>
      <dgm:t>
        <a:bodyPr/>
        <a:lstStyle/>
        <a:p>
          <a:endParaRPr lang="pl-PL"/>
        </a:p>
      </dgm:t>
    </dgm:pt>
    <dgm:pt modelId="{86EB5BFB-BCD7-45FB-8BFD-0413496E2FEF}">
      <dgm:prSet phldrT="[Tekst]"/>
      <dgm:spPr>
        <a:solidFill>
          <a:srgbClr val="1961AC"/>
        </a:solidFill>
      </dgm:spPr>
      <dgm:t>
        <a:bodyPr/>
        <a:lstStyle/>
        <a:p>
          <a:r>
            <a:rPr lang="pl-PL" dirty="0">
              <a:latin typeface="Arial" panose="020B0604020202020204" pitchFamily="34" charset="0"/>
              <a:cs typeface="Arial" panose="020B0604020202020204" pitchFamily="34" charset="0"/>
            </a:rPr>
            <a:t>109</a:t>
          </a:r>
        </a:p>
      </dgm:t>
    </dgm:pt>
    <dgm:pt modelId="{E535BD33-2C7F-4BA0-8C7C-8999DABD463B}" type="parTrans" cxnId="{5498569F-78D1-4ABC-BCBC-4565C825A484}">
      <dgm:prSet/>
      <dgm:spPr/>
      <dgm:t>
        <a:bodyPr/>
        <a:lstStyle/>
        <a:p>
          <a:endParaRPr lang="pl-PL"/>
        </a:p>
      </dgm:t>
    </dgm:pt>
    <dgm:pt modelId="{D8179ED6-63A1-481D-AD5C-609CD8302AA7}" type="sibTrans" cxnId="{5498569F-78D1-4ABC-BCBC-4565C825A484}">
      <dgm:prSet/>
      <dgm:spPr/>
      <dgm:t>
        <a:bodyPr/>
        <a:lstStyle/>
        <a:p>
          <a:endParaRPr lang="pl-PL"/>
        </a:p>
      </dgm:t>
    </dgm:pt>
    <dgm:pt modelId="{2E8767FF-45D6-4CFC-9B47-99FE9EED5068}" type="pres">
      <dgm:prSet presAssocID="{D1459A99-B210-4FB3-8AB6-7119A0A6E69F}" presName="Name0" presStyleCnt="0">
        <dgm:presLayoutVars>
          <dgm:dir/>
          <dgm:animLvl val="lvl"/>
          <dgm:resizeHandles val="exact"/>
        </dgm:presLayoutVars>
      </dgm:prSet>
      <dgm:spPr/>
    </dgm:pt>
    <dgm:pt modelId="{A65C604B-2DB5-405F-923D-BC8A95226924}" type="pres">
      <dgm:prSet presAssocID="{40362BC9-2FE1-4A08-B00A-F2CB1B5279E9}" presName="composite" presStyleCnt="0"/>
      <dgm:spPr/>
    </dgm:pt>
    <dgm:pt modelId="{206F97D3-DEBE-4ED7-AB62-E794393FD0B9}" type="pres">
      <dgm:prSet presAssocID="{40362BC9-2FE1-4A08-B00A-F2CB1B5279E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93BDEF6-29F3-48EB-B0E7-A6BEF768AADC}" type="pres">
      <dgm:prSet presAssocID="{40362BC9-2FE1-4A08-B00A-F2CB1B5279E9}" presName="desTx" presStyleLbl="alignAccFollowNode1" presStyleIdx="0" presStyleCnt="3">
        <dgm:presLayoutVars>
          <dgm:bulletEnabled val="1"/>
        </dgm:presLayoutVars>
      </dgm:prSet>
      <dgm:spPr/>
    </dgm:pt>
    <dgm:pt modelId="{7BE220D8-F4B9-4B62-A57E-F4A003C6075B}" type="pres">
      <dgm:prSet presAssocID="{FA09B1C3-FBCF-467F-965A-70B5AD9A5FCE}" presName="space" presStyleCnt="0"/>
      <dgm:spPr/>
    </dgm:pt>
    <dgm:pt modelId="{AE0E4196-B7E4-4A4D-B580-B5EC4678A060}" type="pres">
      <dgm:prSet presAssocID="{192B2C90-D8B3-41E2-90B8-815A29E96617}" presName="composite" presStyleCnt="0"/>
      <dgm:spPr/>
    </dgm:pt>
    <dgm:pt modelId="{9FA8A2EB-5C47-44FF-9854-A810AD111CF6}" type="pres">
      <dgm:prSet presAssocID="{192B2C90-D8B3-41E2-90B8-815A29E9661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9EA3BA9-567B-4BE7-AD7E-5A9F3579098E}" type="pres">
      <dgm:prSet presAssocID="{192B2C90-D8B3-41E2-90B8-815A29E96617}" presName="desTx" presStyleLbl="alignAccFollowNode1" presStyleIdx="1" presStyleCnt="3">
        <dgm:presLayoutVars>
          <dgm:bulletEnabled val="1"/>
        </dgm:presLayoutVars>
      </dgm:prSet>
      <dgm:spPr/>
    </dgm:pt>
    <dgm:pt modelId="{6930AE32-22E1-4C2D-9891-8615FB3C4728}" type="pres">
      <dgm:prSet presAssocID="{B2663623-6474-4875-8673-2D4DB676EC18}" presName="space" presStyleCnt="0"/>
      <dgm:spPr/>
    </dgm:pt>
    <dgm:pt modelId="{1FFAFF29-B594-4259-8436-2AB32F8CD239}" type="pres">
      <dgm:prSet presAssocID="{86EB5BFB-BCD7-45FB-8BFD-0413496E2FEF}" presName="composite" presStyleCnt="0"/>
      <dgm:spPr/>
    </dgm:pt>
    <dgm:pt modelId="{9D7F5550-538B-48F8-AD31-856943164DD9}" type="pres">
      <dgm:prSet presAssocID="{86EB5BFB-BCD7-45FB-8BFD-0413496E2FE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A81B975-671B-42DC-A315-7C306736D21E}" type="pres">
      <dgm:prSet presAssocID="{86EB5BFB-BCD7-45FB-8BFD-0413496E2FEF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7A33D450-CCCE-403A-9F1E-52D2591D4224}" type="presOf" srcId="{40362BC9-2FE1-4A08-B00A-F2CB1B5279E9}" destId="{206F97D3-DEBE-4ED7-AB62-E794393FD0B9}" srcOrd="0" destOrd="0" presId="urn:microsoft.com/office/officeart/2005/8/layout/hList1"/>
    <dgm:cxn modelId="{3766742B-9068-478D-8D4A-D00933FE8970}" srcId="{D1459A99-B210-4FB3-8AB6-7119A0A6E69F}" destId="{40362BC9-2FE1-4A08-B00A-F2CB1B5279E9}" srcOrd="0" destOrd="0" parTransId="{E68D5504-4F72-410E-B13B-F5D95801D9BB}" sibTransId="{FA09B1C3-FBCF-467F-965A-70B5AD9A5FCE}"/>
    <dgm:cxn modelId="{9947BA31-DD9E-4D15-8205-018BCA65225B}" type="presOf" srcId="{D1459A99-B210-4FB3-8AB6-7119A0A6E69F}" destId="{2E8767FF-45D6-4CFC-9B47-99FE9EED5068}" srcOrd="0" destOrd="0" presId="urn:microsoft.com/office/officeart/2005/8/layout/hList1"/>
    <dgm:cxn modelId="{F321F758-5EEF-468F-924B-75FBB1013736}" type="presOf" srcId="{86EB5BFB-BCD7-45FB-8BFD-0413496E2FEF}" destId="{9D7F5550-538B-48F8-AD31-856943164DD9}" srcOrd="0" destOrd="0" presId="urn:microsoft.com/office/officeart/2005/8/layout/hList1"/>
    <dgm:cxn modelId="{A80E804E-A9B2-4413-8A52-74E854089DCD}" type="presOf" srcId="{192B2C90-D8B3-41E2-90B8-815A29E96617}" destId="{9FA8A2EB-5C47-44FF-9854-A810AD111CF6}" srcOrd="0" destOrd="0" presId="urn:microsoft.com/office/officeart/2005/8/layout/hList1"/>
    <dgm:cxn modelId="{5498569F-78D1-4ABC-BCBC-4565C825A484}" srcId="{D1459A99-B210-4FB3-8AB6-7119A0A6E69F}" destId="{86EB5BFB-BCD7-45FB-8BFD-0413496E2FEF}" srcOrd="2" destOrd="0" parTransId="{E535BD33-2C7F-4BA0-8C7C-8999DABD463B}" sibTransId="{D8179ED6-63A1-481D-AD5C-609CD8302AA7}"/>
    <dgm:cxn modelId="{D1584468-1EEF-4F90-B49B-BC7652DED697}" srcId="{D1459A99-B210-4FB3-8AB6-7119A0A6E69F}" destId="{192B2C90-D8B3-41E2-90B8-815A29E96617}" srcOrd="1" destOrd="0" parTransId="{DD2A09CA-BCDD-44AD-A9C1-0D3A803E3D22}" sibTransId="{B2663623-6474-4875-8673-2D4DB676EC18}"/>
    <dgm:cxn modelId="{FA9FBF8F-3400-4B07-968F-4CED08C135F5}" type="presParOf" srcId="{2E8767FF-45D6-4CFC-9B47-99FE9EED5068}" destId="{A65C604B-2DB5-405F-923D-BC8A95226924}" srcOrd="0" destOrd="0" presId="urn:microsoft.com/office/officeart/2005/8/layout/hList1"/>
    <dgm:cxn modelId="{971D9957-60E2-4A74-8119-5F65A29C5963}" type="presParOf" srcId="{A65C604B-2DB5-405F-923D-BC8A95226924}" destId="{206F97D3-DEBE-4ED7-AB62-E794393FD0B9}" srcOrd="0" destOrd="0" presId="urn:microsoft.com/office/officeart/2005/8/layout/hList1"/>
    <dgm:cxn modelId="{74443F95-BC9A-4E4E-9947-4D1E03A2E4FE}" type="presParOf" srcId="{A65C604B-2DB5-405F-923D-BC8A95226924}" destId="{793BDEF6-29F3-48EB-B0E7-A6BEF768AADC}" srcOrd="1" destOrd="0" presId="urn:microsoft.com/office/officeart/2005/8/layout/hList1"/>
    <dgm:cxn modelId="{1CA25DF3-6764-4335-A9C2-EE3D7B8AC097}" type="presParOf" srcId="{2E8767FF-45D6-4CFC-9B47-99FE9EED5068}" destId="{7BE220D8-F4B9-4B62-A57E-F4A003C6075B}" srcOrd="1" destOrd="0" presId="urn:microsoft.com/office/officeart/2005/8/layout/hList1"/>
    <dgm:cxn modelId="{C3F405F8-F221-4539-9143-661D0AA5392C}" type="presParOf" srcId="{2E8767FF-45D6-4CFC-9B47-99FE9EED5068}" destId="{AE0E4196-B7E4-4A4D-B580-B5EC4678A060}" srcOrd="2" destOrd="0" presId="urn:microsoft.com/office/officeart/2005/8/layout/hList1"/>
    <dgm:cxn modelId="{9FE8800A-924D-4087-93F1-73AF9AD9DE40}" type="presParOf" srcId="{AE0E4196-B7E4-4A4D-B580-B5EC4678A060}" destId="{9FA8A2EB-5C47-44FF-9854-A810AD111CF6}" srcOrd="0" destOrd="0" presId="urn:microsoft.com/office/officeart/2005/8/layout/hList1"/>
    <dgm:cxn modelId="{4E86BCAB-C6BC-4A23-9DB4-053597AE7538}" type="presParOf" srcId="{AE0E4196-B7E4-4A4D-B580-B5EC4678A060}" destId="{F9EA3BA9-567B-4BE7-AD7E-5A9F3579098E}" srcOrd="1" destOrd="0" presId="urn:microsoft.com/office/officeart/2005/8/layout/hList1"/>
    <dgm:cxn modelId="{A2AB1E16-8911-40FF-A15E-D3B76F3D8406}" type="presParOf" srcId="{2E8767FF-45D6-4CFC-9B47-99FE9EED5068}" destId="{6930AE32-22E1-4C2D-9891-8615FB3C4728}" srcOrd="3" destOrd="0" presId="urn:microsoft.com/office/officeart/2005/8/layout/hList1"/>
    <dgm:cxn modelId="{9A751243-5816-4914-9906-5E9BD82709E2}" type="presParOf" srcId="{2E8767FF-45D6-4CFC-9B47-99FE9EED5068}" destId="{1FFAFF29-B594-4259-8436-2AB32F8CD239}" srcOrd="4" destOrd="0" presId="urn:microsoft.com/office/officeart/2005/8/layout/hList1"/>
    <dgm:cxn modelId="{482D6102-AA97-408A-B7E7-223045747534}" type="presParOf" srcId="{1FFAFF29-B594-4259-8436-2AB32F8CD239}" destId="{9D7F5550-538B-48F8-AD31-856943164DD9}" srcOrd="0" destOrd="0" presId="urn:microsoft.com/office/officeart/2005/8/layout/hList1"/>
    <dgm:cxn modelId="{AE0C778F-ED49-4039-A650-1F4AD8BC8E25}" type="presParOf" srcId="{1FFAFF29-B594-4259-8436-2AB32F8CD239}" destId="{5A81B975-671B-42DC-A315-7C306736D21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1459A99-B210-4FB3-8AB6-7119A0A6E69F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</dgm:pt>
    <dgm:pt modelId="{40362BC9-2FE1-4A08-B00A-F2CB1B5279E9}">
      <dgm:prSet phldrT="[Tekst]"/>
      <dgm:spPr>
        <a:solidFill>
          <a:srgbClr val="1961AC"/>
        </a:solidFill>
      </dgm:spPr>
      <dgm:t>
        <a:bodyPr/>
        <a:lstStyle/>
        <a:p>
          <a:r>
            <a:rPr lang="pl-PL" dirty="0">
              <a:latin typeface="Arial" panose="020B0604020202020204" pitchFamily="34" charset="0"/>
              <a:cs typeface="Arial" panose="020B0604020202020204" pitchFamily="34" charset="0"/>
            </a:rPr>
            <a:t>116</a:t>
          </a:r>
        </a:p>
      </dgm:t>
    </dgm:pt>
    <dgm:pt modelId="{E68D5504-4F72-410E-B13B-F5D95801D9BB}" type="parTrans" cxnId="{3766742B-9068-478D-8D4A-D00933FE8970}">
      <dgm:prSet/>
      <dgm:spPr/>
      <dgm:t>
        <a:bodyPr/>
        <a:lstStyle/>
        <a:p>
          <a:endParaRPr lang="pl-PL"/>
        </a:p>
      </dgm:t>
    </dgm:pt>
    <dgm:pt modelId="{FA09B1C3-FBCF-467F-965A-70B5AD9A5FCE}" type="sibTrans" cxnId="{3766742B-9068-478D-8D4A-D00933FE8970}">
      <dgm:prSet/>
      <dgm:spPr/>
      <dgm:t>
        <a:bodyPr/>
        <a:lstStyle/>
        <a:p>
          <a:endParaRPr lang="pl-PL"/>
        </a:p>
      </dgm:t>
    </dgm:pt>
    <dgm:pt modelId="{192B2C90-D8B3-41E2-90B8-815A29E96617}">
      <dgm:prSet phldrT="[Tekst]"/>
      <dgm:spPr>
        <a:solidFill>
          <a:srgbClr val="1961AC"/>
        </a:solidFill>
      </dgm:spPr>
      <dgm:t>
        <a:bodyPr/>
        <a:lstStyle/>
        <a:p>
          <a:r>
            <a:rPr lang="pl-PL" dirty="0">
              <a:latin typeface="Arial" panose="020B0604020202020204" pitchFamily="34" charset="0"/>
              <a:cs typeface="Arial" panose="020B0604020202020204" pitchFamily="34" charset="0"/>
            </a:rPr>
            <a:t>81</a:t>
          </a:r>
        </a:p>
      </dgm:t>
    </dgm:pt>
    <dgm:pt modelId="{DD2A09CA-BCDD-44AD-A9C1-0D3A803E3D22}" type="parTrans" cxnId="{D1584468-1EEF-4F90-B49B-BC7652DED697}">
      <dgm:prSet/>
      <dgm:spPr/>
      <dgm:t>
        <a:bodyPr/>
        <a:lstStyle/>
        <a:p>
          <a:endParaRPr lang="pl-PL"/>
        </a:p>
      </dgm:t>
    </dgm:pt>
    <dgm:pt modelId="{B2663623-6474-4875-8673-2D4DB676EC18}" type="sibTrans" cxnId="{D1584468-1EEF-4F90-B49B-BC7652DED697}">
      <dgm:prSet/>
      <dgm:spPr/>
      <dgm:t>
        <a:bodyPr/>
        <a:lstStyle/>
        <a:p>
          <a:endParaRPr lang="pl-PL"/>
        </a:p>
      </dgm:t>
    </dgm:pt>
    <dgm:pt modelId="{86EB5BFB-BCD7-45FB-8BFD-0413496E2FEF}">
      <dgm:prSet phldrT="[Tekst]"/>
      <dgm:spPr>
        <a:solidFill>
          <a:srgbClr val="1961AC"/>
        </a:solidFill>
      </dgm:spPr>
      <dgm:t>
        <a:bodyPr/>
        <a:lstStyle/>
        <a:p>
          <a:r>
            <a:rPr lang="pl-PL" dirty="0">
              <a:latin typeface="Arial" panose="020B0604020202020204" pitchFamily="34" charset="0"/>
              <a:cs typeface="Arial" panose="020B0604020202020204" pitchFamily="34" charset="0"/>
            </a:rPr>
            <a:t>952</a:t>
          </a:r>
        </a:p>
      </dgm:t>
    </dgm:pt>
    <dgm:pt modelId="{E535BD33-2C7F-4BA0-8C7C-8999DABD463B}" type="parTrans" cxnId="{5498569F-78D1-4ABC-BCBC-4565C825A484}">
      <dgm:prSet/>
      <dgm:spPr/>
      <dgm:t>
        <a:bodyPr/>
        <a:lstStyle/>
        <a:p>
          <a:endParaRPr lang="pl-PL"/>
        </a:p>
      </dgm:t>
    </dgm:pt>
    <dgm:pt modelId="{D8179ED6-63A1-481D-AD5C-609CD8302AA7}" type="sibTrans" cxnId="{5498569F-78D1-4ABC-BCBC-4565C825A484}">
      <dgm:prSet/>
      <dgm:spPr/>
      <dgm:t>
        <a:bodyPr/>
        <a:lstStyle/>
        <a:p>
          <a:endParaRPr lang="pl-PL"/>
        </a:p>
      </dgm:t>
    </dgm:pt>
    <dgm:pt modelId="{2E8767FF-45D6-4CFC-9B47-99FE9EED5068}" type="pres">
      <dgm:prSet presAssocID="{D1459A99-B210-4FB3-8AB6-7119A0A6E69F}" presName="Name0" presStyleCnt="0">
        <dgm:presLayoutVars>
          <dgm:dir/>
          <dgm:animLvl val="lvl"/>
          <dgm:resizeHandles val="exact"/>
        </dgm:presLayoutVars>
      </dgm:prSet>
      <dgm:spPr/>
    </dgm:pt>
    <dgm:pt modelId="{A65C604B-2DB5-405F-923D-BC8A95226924}" type="pres">
      <dgm:prSet presAssocID="{40362BC9-2FE1-4A08-B00A-F2CB1B5279E9}" presName="composite" presStyleCnt="0"/>
      <dgm:spPr/>
    </dgm:pt>
    <dgm:pt modelId="{206F97D3-DEBE-4ED7-AB62-E794393FD0B9}" type="pres">
      <dgm:prSet presAssocID="{40362BC9-2FE1-4A08-B00A-F2CB1B5279E9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793BDEF6-29F3-48EB-B0E7-A6BEF768AADC}" type="pres">
      <dgm:prSet presAssocID="{40362BC9-2FE1-4A08-B00A-F2CB1B5279E9}" presName="desTx" presStyleLbl="alignAccFollowNode1" presStyleIdx="0" presStyleCnt="3">
        <dgm:presLayoutVars>
          <dgm:bulletEnabled val="1"/>
        </dgm:presLayoutVars>
      </dgm:prSet>
      <dgm:spPr/>
    </dgm:pt>
    <dgm:pt modelId="{7BE220D8-F4B9-4B62-A57E-F4A003C6075B}" type="pres">
      <dgm:prSet presAssocID="{FA09B1C3-FBCF-467F-965A-70B5AD9A5FCE}" presName="space" presStyleCnt="0"/>
      <dgm:spPr/>
    </dgm:pt>
    <dgm:pt modelId="{AE0E4196-B7E4-4A4D-B580-B5EC4678A060}" type="pres">
      <dgm:prSet presAssocID="{192B2C90-D8B3-41E2-90B8-815A29E96617}" presName="composite" presStyleCnt="0"/>
      <dgm:spPr/>
    </dgm:pt>
    <dgm:pt modelId="{9FA8A2EB-5C47-44FF-9854-A810AD111CF6}" type="pres">
      <dgm:prSet presAssocID="{192B2C90-D8B3-41E2-90B8-815A29E96617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9EA3BA9-567B-4BE7-AD7E-5A9F3579098E}" type="pres">
      <dgm:prSet presAssocID="{192B2C90-D8B3-41E2-90B8-815A29E96617}" presName="desTx" presStyleLbl="alignAccFollowNode1" presStyleIdx="1" presStyleCnt="3">
        <dgm:presLayoutVars>
          <dgm:bulletEnabled val="1"/>
        </dgm:presLayoutVars>
      </dgm:prSet>
      <dgm:spPr/>
    </dgm:pt>
    <dgm:pt modelId="{6930AE32-22E1-4C2D-9891-8615FB3C4728}" type="pres">
      <dgm:prSet presAssocID="{B2663623-6474-4875-8673-2D4DB676EC18}" presName="space" presStyleCnt="0"/>
      <dgm:spPr/>
    </dgm:pt>
    <dgm:pt modelId="{1FFAFF29-B594-4259-8436-2AB32F8CD239}" type="pres">
      <dgm:prSet presAssocID="{86EB5BFB-BCD7-45FB-8BFD-0413496E2FEF}" presName="composite" presStyleCnt="0"/>
      <dgm:spPr/>
    </dgm:pt>
    <dgm:pt modelId="{9D7F5550-538B-48F8-AD31-856943164DD9}" type="pres">
      <dgm:prSet presAssocID="{86EB5BFB-BCD7-45FB-8BFD-0413496E2FEF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A81B975-671B-42DC-A315-7C306736D21E}" type="pres">
      <dgm:prSet presAssocID="{86EB5BFB-BCD7-45FB-8BFD-0413496E2FEF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7A33D450-CCCE-403A-9F1E-52D2591D4224}" type="presOf" srcId="{40362BC9-2FE1-4A08-B00A-F2CB1B5279E9}" destId="{206F97D3-DEBE-4ED7-AB62-E794393FD0B9}" srcOrd="0" destOrd="0" presId="urn:microsoft.com/office/officeart/2005/8/layout/hList1"/>
    <dgm:cxn modelId="{3766742B-9068-478D-8D4A-D00933FE8970}" srcId="{D1459A99-B210-4FB3-8AB6-7119A0A6E69F}" destId="{40362BC9-2FE1-4A08-B00A-F2CB1B5279E9}" srcOrd="0" destOrd="0" parTransId="{E68D5504-4F72-410E-B13B-F5D95801D9BB}" sibTransId="{FA09B1C3-FBCF-467F-965A-70B5AD9A5FCE}"/>
    <dgm:cxn modelId="{9947BA31-DD9E-4D15-8205-018BCA65225B}" type="presOf" srcId="{D1459A99-B210-4FB3-8AB6-7119A0A6E69F}" destId="{2E8767FF-45D6-4CFC-9B47-99FE9EED5068}" srcOrd="0" destOrd="0" presId="urn:microsoft.com/office/officeart/2005/8/layout/hList1"/>
    <dgm:cxn modelId="{F321F758-5EEF-468F-924B-75FBB1013736}" type="presOf" srcId="{86EB5BFB-BCD7-45FB-8BFD-0413496E2FEF}" destId="{9D7F5550-538B-48F8-AD31-856943164DD9}" srcOrd="0" destOrd="0" presId="urn:microsoft.com/office/officeart/2005/8/layout/hList1"/>
    <dgm:cxn modelId="{A80E804E-A9B2-4413-8A52-74E854089DCD}" type="presOf" srcId="{192B2C90-D8B3-41E2-90B8-815A29E96617}" destId="{9FA8A2EB-5C47-44FF-9854-A810AD111CF6}" srcOrd="0" destOrd="0" presId="urn:microsoft.com/office/officeart/2005/8/layout/hList1"/>
    <dgm:cxn modelId="{5498569F-78D1-4ABC-BCBC-4565C825A484}" srcId="{D1459A99-B210-4FB3-8AB6-7119A0A6E69F}" destId="{86EB5BFB-BCD7-45FB-8BFD-0413496E2FEF}" srcOrd="2" destOrd="0" parTransId="{E535BD33-2C7F-4BA0-8C7C-8999DABD463B}" sibTransId="{D8179ED6-63A1-481D-AD5C-609CD8302AA7}"/>
    <dgm:cxn modelId="{D1584468-1EEF-4F90-B49B-BC7652DED697}" srcId="{D1459A99-B210-4FB3-8AB6-7119A0A6E69F}" destId="{192B2C90-D8B3-41E2-90B8-815A29E96617}" srcOrd="1" destOrd="0" parTransId="{DD2A09CA-BCDD-44AD-A9C1-0D3A803E3D22}" sibTransId="{B2663623-6474-4875-8673-2D4DB676EC18}"/>
    <dgm:cxn modelId="{FA9FBF8F-3400-4B07-968F-4CED08C135F5}" type="presParOf" srcId="{2E8767FF-45D6-4CFC-9B47-99FE9EED5068}" destId="{A65C604B-2DB5-405F-923D-BC8A95226924}" srcOrd="0" destOrd="0" presId="urn:microsoft.com/office/officeart/2005/8/layout/hList1"/>
    <dgm:cxn modelId="{971D9957-60E2-4A74-8119-5F65A29C5963}" type="presParOf" srcId="{A65C604B-2DB5-405F-923D-BC8A95226924}" destId="{206F97D3-DEBE-4ED7-AB62-E794393FD0B9}" srcOrd="0" destOrd="0" presId="urn:microsoft.com/office/officeart/2005/8/layout/hList1"/>
    <dgm:cxn modelId="{74443F95-BC9A-4E4E-9947-4D1E03A2E4FE}" type="presParOf" srcId="{A65C604B-2DB5-405F-923D-BC8A95226924}" destId="{793BDEF6-29F3-48EB-B0E7-A6BEF768AADC}" srcOrd="1" destOrd="0" presId="urn:microsoft.com/office/officeart/2005/8/layout/hList1"/>
    <dgm:cxn modelId="{1CA25DF3-6764-4335-A9C2-EE3D7B8AC097}" type="presParOf" srcId="{2E8767FF-45D6-4CFC-9B47-99FE9EED5068}" destId="{7BE220D8-F4B9-4B62-A57E-F4A003C6075B}" srcOrd="1" destOrd="0" presId="urn:microsoft.com/office/officeart/2005/8/layout/hList1"/>
    <dgm:cxn modelId="{C3F405F8-F221-4539-9143-661D0AA5392C}" type="presParOf" srcId="{2E8767FF-45D6-4CFC-9B47-99FE9EED5068}" destId="{AE0E4196-B7E4-4A4D-B580-B5EC4678A060}" srcOrd="2" destOrd="0" presId="urn:microsoft.com/office/officeart/2005/8/layout/hList1"/>
    <dgm:cxn modelId="{9FE8800A-924D-4087-93F1-73AF9AD9DE40}" type="presParOf" srcId="{AE0E4196-B7E4-4A4D-B580-B5EC4678A060}" destId="{9FA8A2EB-5C47-44FF-9854-A810AD111CF6}" srcOrd="0" destOrd="0" presId="urn:microsoft.com/office/officeart/2005/8/layout/hList1"/>
    <dgm:cxn modelId="{4E86BCAB-C6BC-4A23-9DB4-053597AE7538}" type="presParOf" srcId="{AE0E4196-B7E4-4A4D-B580-B5EC4678A060}" destId="{F9EA3BA9-567B-4BE7-AD7E-5A9F3579098E}" srcOrd="1" destOrd="0" presId="urn:microsoft.com/office/officeart/2005/8/layout/hList1"/>
    <dgm:cxn modelId="{A2AB1E16-8911-40FF-A15E-D3B76F3D8406}" type="presParOf" srcId="{2E8767FF-45D6-4CFC-9B47-99FE9EED5068}" destId="{6930AE32-22E1-4C2D-9891-8615FB3C4728}" srcOrd="3" destOrd="0" presId="urn:microsoft.com/office/officeart/2005/8/layout/hList1"/>
    <dgm:cxn modelId="{9A751243-5816-4914-9906-5E9BD82709E2}" type="presParOf" srcId="{2E8767FF-45D6-4CFC-9B47-99FE9EED5068}" destId="{1FFAFF29-B594-4259-8436-2AB32F8CD239}" srcOrd="4" destOrd="0" presId="urn:microsoft.com/office/officeart/2005/8/layout/hList1"/>
    <dgm:cxn modelId="{482D6102-AA97-408A-B7E7-223045747534}" type="presParOf" srcId="{1FFAFF29-B594-4259-8436-2AB32F8CD239}" destId="{9D7F5550-538B-48F8-AD31-856943164DD9}" srcOrd="0" destOrd="0" presId="urn:microsoft.com/office/officeart/2005/8/layout/hList1"/>
    <dgm:cxn modelId="{AE0C778F-ED49-4039-A650-1F4AD8BC8E25}" type="presParOf" srcId="{1FFAFF29-B594-4259-8436-2AB32F8CD239}" destId="{5A81B975-671B-42DC-A315-7C306736D21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5B3DFE4-208D-4BCB-A032-6F1E6B3D3617}" type="doc">
      <dgm:prSet loTypeId="urn:microsoft.com/office/officeart/2008/layout/PictureStrip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DFFC44B8-F1E1-412F-935D-C9FDA6C15263}">
      <dgm:prSet phldrT="[Tekst]" custT="1"/>
      <dgm:spPr>
        <a:solidFill>
          <a:srgbClr val="1961AC"/>
        </a:solidFill>
      </dgm:spPr>
      <dgm:t>
        <a:bodyPr/>
        <a:lstStyle/>
        <a:p>
          <a:r>
            <a:rPr lang="pl-PL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Niskie dochody OPT, ok. 46% uchodźców ukraińskich żyje poniżej granicy ubóstwa, potrzeba znalezienia lepiej płatnej pracy</a:t>
          </a:r>
        </a:p>
      </dgm:t>
    </dgm:pt>
    <dgm:pt modelId="{932166F6-D6B2-4695-8808-80CCEE6F84B6}" type="parTrans" cxnId="{AEE41D11-6EF3-468B-ACD6-B09806F2FEC7}">
      <dgm:prSet/>
      <dgm:spPr/>
      <dgm:t>
        <a:bodyPr/>
        <a:lstStyle/>
        <a:p>
          <a:endParaRPr lang="pl-PL"/>
        </a:p>
      </dgm:t>
    </dgm:pt>
    <dgm:pt modelId="{608A82E2-34B3-40EB-91D3-90ADC8D88137}" type="sibTrans" cxnId="{AEE41D11-6EF3-468B-ACD6-B09806F2FEC7}">
      <dgm:prSet/>
      <dgm:spPr/>
      <dgm:t>
        <a:bodyPr/>
        <a:lstStyle/>
        <a:p>
          <a:endParaRPr lang="pl-PL"/>
        </a:p>
      </dgm:t>
    </dgm:pt>
    <dgm:pt modelId="{BDAB6393-D42F-4432-9422-C3657905FCBE}">
      <dgm:prSet phldrT="[Tekst]" custT="1"/>
      <dgm:spPr>
        <a:solidFill>
          <a:srgbClr val="1961AC"/>
        </a:solidFill>
      </dgm:spPr>
      <dgm:t>
        <a:bodyPr/>
        <a:lstStyle/>
        <a:p>
          <a:r>
            <a:rPr lang="pl-PL" sz="14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Niski dostęp do opieki zdrowotnej dla OPT nie znających języka polskiego</a:t>
          </a:r>
        </a:p>
      </dgm:t>
    </dgm:pt>
    <dgm:pt modelId="{047B7058-5523-4F3C-981B-B763A0F03083}" type="parTrans" cxnId="{22517FB9-0519-4AE5-A04A-218CD71951E3}">
      <dgm:prSet/>
      <dgm:spPr/>
      <dgm:t>
        <a:bodyPr/>
        <a:lstStyle/>
        <a:p>
          <a:endParaRPr lang="pl-PL"/>
        </a:p>
      </dgm:t>
    </dgm:pt>
    <dgm:pt modelId="{775E407A-B86E-4399-B9A4-6012E833EA16}" type="sibTrans" cxnId="{22517FB9-0519-4AE5-A04A-218CD71951E3}">
      <dgm:prSet/>
      <dgm:spPr/>
      <dgm:t>
        <a:bodyPr/>
        <a:lstStyle/>
        <a:p>
          <a:endParaRPr lang="pl-PL"/>
        </a:p>
      </dgm:t>
    </dgm:pt>
    <dgm:pt modelId="{45F84716-99FA-4FA0-B47E-0D59D966F662}">
      <dgm:prSet phldrT="[Tekst]" custT="1"/>
      <dgm:spPr>
        <a:solidFill>
          <a:srgbClr val="1961AC"/>
        </a:solidFill>
      </dgm:spPr>
      <dgm:t>
        <a:bodyPr/>
        <a:lstStyle/>
        <a:p>
          <a:r>
            <a:rPr lang="pl-PL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Ponad połowa uchodźców ukraińskich pracuje poniżej swoich kwalifikacji, zarabiając minimalne wynagrodzenie</a:t>
          </a:r>
        </a:p>
      </dgm:t>
    </dgm:pt>
    <dgm:pt modelId="{3F90A85A-03C8-4E24-BD76-0F6CF5758266}" type="parTrans" cxnId="{ADE45864-693F-4F30-A071-E473E1D0CE63}">
      <dgm:prSet/>
      <dgm:spPr/>
      <dgm:t>
        <a:bodyPr/>
        <a:lstStyle/>
        <a:p>
          <a:endParaRPr lang="pl-PL"/>
        </a:p>
      </dgm:t>
    </dgm:pt>
    <dgm:pt modelId="{46D4B91A-B215-47E0-9D6A-5EBA04258F96}" type="sibTrans" cxnId="{ADE45864-693F-4F30-A071-E473E1D0CE63}">
      <dgm:prSet/>
      <dgm:spPr/>
      <dgm:t>
        <a:bodyPr/>
        <a:lstStyle/>
        <a:p>
          <a:endParaRPr lang="pl-PL"/>
        </a:p>
      </dgm:t>
    </dgm:pt>
    <dgm:pt modelId="{00C8F5A2-B0AC-4AEC-B2C3-9DCC4E7093DC}">
      <dgm:prSet phldrT="[Tekst]" custT="1"/>
      <dgm:spPr>
        <a:solidFill>
          <a:srgbClr val="1961AC"/>
        </a:solidFill>
      </dgm:spPr>
      <dgm:t>
        <a:bodyPr/>
        <a:lstStyle/>
        <a:p>
          <a:r>
            <a:rPr lang="pl-PL" sz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Ponad połowa badanych uchodźców ukraińskich potrzebuje wsparcia w poszukiwaniu pracy oraz kursów kwalifikacyjnych i dalszej nauki języka polskiego</a:t>
          </a:r>
        </a:p>
      </dgm:t>
    </dgm:pt>
    <dgm:pt modelId="{17C35B6D-2854-45A8-AC75-636D123B706F}" type="parTrans" cxnId="{18BCFC91-9AD6-4380-BF59-D7750A308EF6}">
      <dgm:prSet/>
      <dgm:spPr/>
      <dgm:t>
        <a:bodyPr/>
        <a:lstStyle/>
        <a:p>
          <a:endParaRPr lang="pl-PL"/>
        </a:p>
      </dgm:t>
    </dgm:pt>
    <dgm:pt modelId="{4FBC3914-2847-4FB1-8B15-A71DA15612F6}" type="sibTrans" cxnId="{18BCFC91-9AD6-4380-BF59-D7750A308EF6}">
      <dgm:prSet/>
      <dgm:spPr/>
      <dgm:t>
        <a:bodyPr/>
        <a:lstStyle/>
        <a:p>
          <a:endParaRPr lang="pl-PL"/>
        </a:p>
      </dgm:t>
    </dgm:pt>
    <dgm:pt modelId="{858835BF-28BB-4373-BD94-107BD44C6104}">
      <dgm:prSet phldrT="[Tekst]"/>
      <dgm:spPr>
        <a:solidFill>
          <a:srgbClr val="1961AC"/>
        </a:solidFill>
      </dgm:spPr>
      <dgm:t>
        <a:bodyPr/>
        <a:lstStyle/>
        <a:p>
          <a:r>
            <a:rPr lang="pl-PL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Co drugi obywatel państw trzecich to uchodźca ukraiński. Pozostali OPT są rozproszeni i trudno dostępni</a:t>
          </a:r>
        </a:p>
      </dgm:t>
    </dgm:pt>
    <dgm:pt modelId="{43225E59-A83D-4E4A-AE92-23E8CF4A686A}" type="parTrans" cxnId="{4C134FB8-87B2-4814-BF50-F6A59AF283AD}">
      <dgm:prSet/>
      <dgm:spPr/>
      <dgm:t>
        <a:bodyPr/>
        <a:lstStyle/>
        <a:p>
          <a:endParaRPr lang="pl-PL"/>
        </a:p>
      </dgm:t>
    </dgm:pt>
    <dgm:pt modelId="{E54F5BFB-CC26-40DC-A221-AC1DDAA1DC03}" type="sibTrans" cxnId="{4C134FB8-87B2-4814-BF50-F6A59AF283AD}">
      <dgm:prSet/>
      <dgm:spPr/>
      <dgm:t>
        <a:bodyPr/>
        <a:lstStyle/>
        <a:p>
          <a:endParaRPr lang="pl-PL"/>
        </a:p>
      </dgm:t>
    </dgm:pt>
    <dgm:pt modelId="{D595C90B-437D-457A-90D6-3B4A00341892}" type="pres">
      <dgm:prSet presAssocID="{05B3DFE4-208D-4BCB-A032-6F1E6B3D361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l-PL"/>
        </a:p>
      </dgm:t>
    </dgm:pt>
    <dgm:pt modelId="{C14F4981-7B09-4F56-A2CF-C51E15B6CDA9}" type="pres">
      <dgm:prSet presAssocID="{DFFC44B8-F1E1-412F-935D-C9FDA6C15263}" presName="composite" presStyleCnt="0"/>
      <dgm:spPr/>
    </dgm:pt>
    <dgm:pt modelId="{32286C8D-72C7-4181-8E36-543D26CAFCEB}" type="pres">
      <dgm:prSet presAssocID="{DFFC44B8-F1E1-412F-935D-C9FDA6C15263}" presName="rect1" presStyleLbl="trAlignAcc1" presStyleIdx="0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9F59D4C4-E621-46A6-98E7-A4387CE97361}" type="pres">
      <dgm:prSet presAssocID="{DFFC44B8-F1E1-412F-935D-C9FDA6C15263}" presName="rect2" presStyleLbl="fgImgPlace1" presStyleIdx="0" presStyleCnt="5"/>
      <dgm:spPr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3000" r="-83000"/>
          </a:stretch>
        </a:blipFill>
        <a:ln>
          <a:solidFill>
            <a:schemeClr val="tx1"/>
          </a:solidFill>
        </a:ln>
      </dgm:spPr>
    </dgm:pt>
    <dgm:pt modelId="{DF6AA994-1AB4-4A7A-A39D-35D968344013}" type="pres">
      <dgm:prSet presAssocID="{608A82E2-34B3-40EB-91D3-90ADC8D88137}" presName="sibTrans" presStyleCnt="0"/>
      <dgm:spPr/>
    </dgm:pt>
    <dgm:pt modelId="{AEDB5BE4-BCCD-449C-9B71-C4FD7D3C665A}" type="pres">
      <dgm:prSet presAssocID="{BDAB6393-D42F-4432-9422-C3657905FCBE}" presName="composite" presStyleCnt="0"/>
      <dgm:spPr/>
    </dgm:pt>
    <dgm:pt modelId="{FC51EBDB-F64D-44D6-BB4F-378010D91A34}" type="pres">
      <dgm:prSet presAssocID="{BDAB6393-D42F-4432-9422-C3657905FCBE}" presName="rect1" presStyleLbl="trAlignAcc1" presStyleIdx="1" presStyleCnt="5" custLinFactNeighborX="5346" custLinFactNeighborY="-639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5038134F-A20A-4BF4-B1D3-9199DB090671}" type="pres">
      <dgm:prSet presAssocID="{BDAB6393-D42F-4432-9422-C3657905FCBE}" presName="rect2" presStyleLbl="fgImgPlace1" presStyleIdx="1" presStyleCnt="5"/>
      <dgm:spPr>
        <a:blipFill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solidFill>
            <a:schemeClr val="tx1"/>
          </a:solidFill>
        </a:ln>
      </dgm:spPr>
    </dgm:pt>
    <dgm:pt modelId="{2E1A529F-234A-4A68-A86F-D361E670B7BD}" type="pres">
      <dgm:prSet presAssocID="{775E407A-B86E-4399-B9A4-6012E833EA16}" presName="sibTrans" presStyleCnt="0"/>
      <dgm:spPr/>
    </dgm:pt>
    <dgm:pt modelId="{97828B7F-FF34-4B36-BDF7-5EF772824C0C}" type="pres">
      <dgm:prSet presAssocID="{45F84716-99FA-4FA0-B47E-0D59D966F662}" presName="composite" presStyleCnt="0"/>
      <dgm:spPr/>
    </dgm:pt>
    <dgm:pt modelId="{B7266BFE-00EB-479D-ADD9-B8A8B228943F}" type="pres">
      <dgm:prSet presAssocID="{45F84716-99FA-4FA0-B47E-0D59D966F662}" presName="rect1" presStyleLbl="trAlignAcc1" presStyleIdx="2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F0E5F039-4EEB-4DDE-9DB4-6E6DE175971F}" type="pres">
      <dgm:prSet presAssocID="{45F84716-99FA-4FA0-B47E-0D59D966F662}" presName="rect2" presStyleLbl="fgImgPlace1" presStyleIdx="2" presStyleCnt="5"/>
      <dgm:spPr>
        <a:blipFill>
          <a:blip xmlns:r="http://schemas.openxmlformats.org/officeDocument/2006/relationships" r:embed="rId3"/>
          <a:srcRect/>
          <a:stretch>
            <a:fillRect l="-2000" r="-2000"/>
          </a:stretch>
        </a:blipFill>
        <a:ln>
          <a:solidFill>
            <a:schemeClr val="tx1"/>
          </a:solidFill>
        </a:ln>
      </dgm:spPr>
    </dgm:pt>
    <dgm:pt modelId="{DA0927CA-3702-40CA-BBFF-A636686763B4}" type="pres">
      <dgm:prSet presAssocID="{46D4B91A-B215-47E0-9D6A-5EBA04258F96}" presName="sibTrans" presStyleCnt="0"/>
      <dgm:spPr/>
    </dgm:pt>
    <dgm:pt modelId="{09440235-D6D4-4C6D-8A58-AC5C739DBE7E}" type="pres">
      <dgm:prSet presAssocID="{00C8F5A2-B0AC-4AEC-B2C3-9DCC4E7093DC}" presName="composite" presStyleCnt="0"/>
      <dgm:spPr/>
    </dgm:pt>
    <dgm:pt modelId="{E6E59D75-8F7A-4EFA-9BE5-8DD13734FB6E}" type="pres">
      <dgm:prSet presAssocID="{00C8F5A2-B0AC-4AEC-B2C3-9DCC4E7093DC}" presName="rect1" presStyleLbl="trAlignAcc1" presStyleIdx="3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38AE9E39-F3D7-406C-B94B-A432187445F4}" type="pres">
      <dgm:prSet presAssocID="{00C8F5A2-B0AC-4AEC-B2C3-9DCC4E7093DC}" presName="rect2" presStyleLbl="fgImgPlace1" presStyleIdx="3" presStyleCnt="5"/>
      <dgm:spPr>
        <a:blipFill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solidFill>
            <a:schemeClr val="tx1"/>
          </a:solidFill>
        </a:ln>
      </dgm:spPr>
    </dgm:pt>
    <dgm:pt modelId="{5CD80D02-8C14-44CB-AAB9-5D4EF999C05F}" type="pres">
      <dgm:prSet presAssocID="{4FBC3914-2847-4FB1-8B15-A71DA15612F6}" presName="sibTrans" presStyleCnt="0"/>
      <dgm:spPr/>
    </dgm:pt>
    <dgm:pt modelId="{4DC35F43-90DA-4A4E-B388-0A145839988F}" type="pres">
      <dgm:prSet presAssocID="{858835BF-28BB-4373-BD94-107BD44C6104}" presName="composite" presStyleCnt="0"/>
      <dgm:spPr/>
    </dgm:pt>
    <dgm:pt modelId="{44CCB69F-F1AF-4C86-8792-FF2CC8879FBE}" type="pres">
      <dgm:prSet presAssocID="{858835BF-28BB-4373-BD94-107BD44C6104}" presName="rect1" presStyleLbl="trAlignAcc1" presStyleIdx="4" presStyleCnt="5">
        <dgm:presLayoutVars>
          <dgm:bulletEnabled val="1"/>
        </dgm:presLayoutVars>
      </dgm:prSet>
      <dgm:spPr/>
      <dgm:t>
        <a:bodyPr/>
        <a:lstStyle/>
        <a:p>
          <a:endParaRPr lang="pl-PL"/>
        </a:p>
      </dgm:t>
    </dgm:pt>
    <dgm:pt modelId="{4E402DF7-805A-4BF8-B793-95852214E093}" type="pres">
      <dgm:prSet presAssocID="{858835BF-28BB-4373-BD94-107BD44C6104}" presName="rect2" presStyleLbl="fgImgPlace1" presStyleIdx="4" presStyleCnt="5"/>
      <dgm:spPr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solidFill>
            <a:schemeClr val="tx1"/>
          </a:solidFill>
        </a:ln>
      </dgm:spPr>
    </dgm:pt>
  </dgm:ptLst>
  <dgm:cxnLst>
    <dgm:cxn modelId="{E9B68723-BBAF-4E38-B045-7FFC091A4EF8}" type="presOf" srcId="{00C8F5A2-B0AC-4AEC-B2C3-9DCC4E7093DC}" destId="{E6E59D75-8F7A-4EFA-9BE5-8DD13734FB6E}" srcOrd="0" destOrd="0" presId="urn:microsoft.com/office/officeart/2008/layout/PictureStrips"/>
    <dgm:cxn modelId="{22517FB9-0519-4AE5-A04A-218CD71951E3}" srcId="{05B3DFE4-208D-4BCB-A032-6F1E6B3D3617}" destId="{BDAB6393-D42F-4432-9422-C3657905FCBE}" srcOrd="1" destOrd="0" parTransId="{047B7058-5523-4F3C-981B-B763A0F03083}" sibTransId="{775E407A-B86E-4399-B9A4-6012E833EA16}"/>
    <dgm:cxn modelId="{EEEAD78B-2D4A-43C4-AB75-2BCB5C0652C2}" type="presOf" srcId="{45F84716-99FA-4FA0-B47E-0D59D966F662}" destId="{B7266BFE-00EB-479D-ADD9-B8A8B228943F}" srcOrd="0" destOrd="0" presId="urn:microsoft.com/office/officeart/2008/layout/PictureStrips"/>
    <dgm:cxn modelId="{18BCFC91-9AD6-4380-BF59-D7750A308EF6}" srcId="{05B3DFE4-208D-4BCB-A032-6F1E6B3D3617}" destId="{00C8F5A2-B0AC-4AEC-B2C3-9DCC4E7093DC}" srcOrd="3" destOrd="0" parTransId="{17C35B6D-2854-45A8-AC75-636D123B706F}" sibTransId="{4FBC3914-2847-4FB1-8B15-A71DA15612F6}"/>
    <dgm:cxn modelId="{05712588-9D5D-4437-B93A-BA737ACEB313}" type="presOf" srcId="{BDAB6393-D42F-4432-9422-C3657905FCBE}" destId="{FC51EBDB-F64D-44D6-BB4F-378010D91A34}" srcOrd="0" destOrd="0" presId="urn:microsoft.com/office/officeart/2008/layout/PictureStrips"/>
    <dgm:cxn modelId="{AEE41D11-6EF3-468B-ACD6-B09806F2FEC7}" srcId="{05B3DFE4-208D-4BCB-A032-6F1E6B3D3617}" destId="{DFFC44B8-F1E1-412F-935D-C9FDA6C15263}" srcOrd="0" destOrd="0" parTransId="{932166F6-D6B2-4695-8808-80CCEE6F84B6}" sibTransId="{608A82E2-34B3-40EB-91D3-90ADC8D88137}"/>
    <dgm:cxn modelId="{4CE37819-1807-45F5-9520-7A846356005A}" type="presOf" srcId="{05B3DFE4-208D-4BCB-A032-6F1E6B3D3617}" destId="{D595C90B-437D-457A-90D6-3B4A00341892}" srcOrd="0" destOrd="0" presId="urn:microsoft.com/office/officeart/2008/layout/PictureStrips"/>
    <dgm:cxn modelId="{46D705FD-7C6E-48B0-A061-466DF73B5DB4}" type="presOf" srcId="{858835BF-28BB-4373-BD94-107BD44C6104}" destId="{44CCB69F-F1AF-4C86-8792-FF2CC8879FBE}" srcOrd="0" destOrd="0" presId="urn:microsoft.com/office/officeart/2008/layout/PictureStrips"/>
    <dgm:cxn modelId="{8F5B46EC-5AA5-4225-8D52-BFCEDA8E1C9A}" type="presOf" srcId="{DFFC44B8-F1E1-412F-935D-C9FDA6C15263}" destId="{32286C8D-72C7-4181-8E36-543D26CAFCEB}" srcOrd="0" destOrd="0" presId="urn:microsoft.com/office/officeart/2008/layout/PictureStrips"/>
    <dgm:cxn modelId="{4C134FB8-87B2-4814-BF50-F6A59AF283AD}" srcId="{05B3DFE4-208D-4BCB-A032-6F1E6B3D3617}" destId="{858835BF-28BB-4373-BD94-107BD44C6104}" srcOrd="4" destOrd="0" parTransId="{43225E59-A83D-4E4A-AE92-23E8CF4A686A}" sibTransId="{E54F5BFB-CC26-40DC-A221-AC1DDAA1DC03}"/>
    <dgm:cxn modelId="{ADE45864-693F-4F30-A071-E473E1D0CE63}" srcId="{05B3DFE4-208D-4BCB-A032-6F1E6B3D3617}" destId="{45F84716-99FA-4FA0-B47E-0D59D966F662}" srcOrd="2" destOrd="0" parTransId="{3F90A85A-03C8-4E24-BD76-0F6CF5758266}" sibTransId="{46D4B91A-B215-47E0-9D6A-5EBA04258F96}"/>
    <dgm:cxn modelId="{E3FED9D1-BE5E-4369-B057-844823DA1960}" type="presParOf" srcId="{D595C90B-437D-457A-90D6-3B4A00341892}" destId="{C14F4981-7B09-4F56-A2CF-C51E15B6CDA9}" srcOrd="0" destOrd="0" presId="urn:microsoft.com/office/officeart/2008/layout/PictureStrips"/>
    <dgm:cxn modelId="{E7A6DBBF-6967-46FF-B5B3-BCD49AF6402B}" type="presParOf" srcId="{C14F4981-7B09-4F56-A2CF-C51E15B6CDA9}" destId="{32286C8D-72C7-4181-8E36-543D26CAFCEB}" srcOrd="0" destOrd="0" presId="urn:microsoft.com/office/officeart/2008/layout/PictureStrips"/>
    <dgm:cxn modelId="{412FC717-378F-4EC6-AD9F-CBD372A6FC87}" type="presParOf" srcId="{C14F4981-7B09-4F56-A2CF-C51E15B6CDA9}" destId="{9F59D4C4-E621-46A6-98E7-A4387CE97361}" srcOrd="1" destOrd="0" presId="urn:microsoft.com/office/officeart/2008/layout/PictureStrips"/>
    <dgm:cxn modelId="{2D07B0DC-98D7-4402-9C2E-CF03B868A6D4}" type="presParOf" srcId="{D595C90B-437D-457A-90D6-3B4A00341892}" destId="{DF6AA994-1AB4-4A7A-A39D-35D968344013}" srcOrd="1" destOrd="0" presId="urn:microsoft.com/office/officeart/2008/layout/PictureStrips"/>
    <dgm:cxn modelId="{6DE3EE22-CB23-4897-B1DB-6380EA906FE4}" type="presParOf" srcId="{D595C90B-437D-457A-90D6-3B4A00341892}" destId="{AEDB5BE4-BCCD-449C-9B71-C4FD7D3C665A}" srcOrd="2" destOrd="0" presId="urn:microsoft.com/office/officeart/2008/layout/PictureStrips"/>
    <dgm:cxn modelId="{4CEDE83A-7E81-46C4-9070-26295CAB8CA2}" type="presParOf" srcId="{AEDB5BE4-BCCD-449C-9B71-C4FD7D3C665A}" destId="{FC51EBDB-F64D-44D6-BB4F-378010D91A34}" srcOrd="0" destOrd="0" presId="urn:microsoft.com/office/officeart/2008/layout/PictureStrips"/>
    <dgm:cxn modelId="{0E0BAFA3-6346-4034-B82D-E328F3DD6A4F}" type="presParOf" srcId="{AEDB5BE4-BCCD-449C-9B71-C4FD7D3C665A}" destId="{5038134F-A20A-4BF4-B1D3-9199DB090671}" srcOrd="1" destOrd="0" presId="urn:microsoft.com/office/officeart/2008/layout/PictureStrips"/>
    <dgm:cxn modelId="{1D575814-2BA5-4C3C-8A71-7E46C2229767}" type="presParOf" srcId="{D595C90B-437D-457A-90D6-3B4A00341892}" destId="{2E1A529F-234A-4A68-A86F-D361E670B7BD}" srcOrd="3" destOrd="0" presId="urn:microsoft.com/office/officeart/2008/layout/PictureStrips"/>
    <dgm:cxn modelId="{4F2A41B4-83A5-4E1E-A51E-C94904A8539E}" type="presParOf" srcId="{D595C90B-437D-457A-90D6-3B4A00341892}" destId="{97828B7F-FF34-4B36-BDF7-5EF772824C0C}" srcOrd="4" destOrd="0" presId="urn:microsoft.com/office/officeart/2008/layout/PictureStrips"/>
    <dgm:cxn modelId="{679D04DD-AA14-48A7-9F3E-616256CD3F14}" type="presParOf" srcId="{97828B7F-FF34-4B36-BDF7-5EF772824C0C}" destId="{B7266BFE-00EB-479D-ADD9-B8A8B228943F}" srcOrd="0" destOrd="0" presId="urn:microsoft.com/office/officeart/2008/layout/PictureStrips"/>
    <dgm:cxn modelId="{885CF8B4-628E-422D-A997-8D4AB0D8806E}" type="presParOf" srcId="{97828B7F-FF34-4B36-BDF7-5EF772824C0C}" destId="{F0E5F039-4EEB-4DDE-9DB4-6E6DE175971F}" srcOrd="1" destOrd="0" presId="urn:microsoft.com/office/officeart/2008/layout/PictureStrips"/>
    <dgm:cxn modelId="{F67DB34A-C1FD-425B-B317-A7C21EFB5BD2}" type="presParOf" srcId="{D595C90B-437D-457A-90D6-3B4A00341892}" destId="{DA0927CA-3702-40CA-BBFF-A636686763B4}" srcOrd="5" destOrd="0" presId="urn:microsoft.com/office/officeart/2008/layout/PictureStrips"/>
    <dgm:cxn modelId="{8150361C-548A-4FF3-A2C7-0573D1420585}" type="presParOf" srcId="{D595C90B-437D-457A-90D6-3B4A00341892}" destId="{09440235-D6D4-4C6D-8A58-AC5C739DBE7E}" srcOrd="6" destOrd="0" presId="urn:microsoft.com/office/officeart/2008/layout/PictureStrips"/>
    <dgm:cxn modelId="{DFA1F7CB-5DAE-4794-9142-A8FF84AA8B5B}" type="presParOf" srcId="{09440235-D6D4-4C6D-8A58-AC5C739DBE7E}" destId="{E6E59D75-8F7A-4EFA-9BE5-8DD13734FB6E}" srcOrd="0" destOrd="0" presId="urn:microsoft.com/office/officeart/2008/layout/PictureStrips"/>
    <dgm:cxn modelId="{11970094-C170-4210-9772-78FB02CD47AD}" type="presParOf" srcId="{09440235-D6D4-4C6D-8A58-AC5C739DBE7E}" destId="{38AE9E39-F3D7-406C-B94B-A432187445F4}" srcOrd="1" destOrd="0" presId="urn:microsoft.com/office/officeart/2008/layout/PictureStrips"/>
    <dgm:cxn modelId="{CB3C5074-9497-4FAE-BA4F-E4F06D3ED74F}" type="presParOf" srcId="{D595C90B-437D-457A-90D6-3B4A00341892}" destId="{5CD80D02-8C14-44CB-AAB9-5D4EF999C05F}" srcOrd="7" destOrd="0" presId="urn:microsoft.com/office/officeart/2008/layout/PictureStrips"/>
    <dgm:cxn modelId="{85CB1802-7BD6-475F-B02C-1D16F4AB333A}" type="presParOf" srcId="{D595C90B-437D-457A-90D6-3B4A00341892}" destId="{4DC35F43-90DA-4A4E-B388-0A145839988F}" srcOrd="8" destOrd="0" presId="urn:microsoft.com/office/officeart/2008/layout/PictureStrips"/>
    <dgm:cxn modelId="{2B011684-54D7-4418-937E-D35E76C81D78}" type="presParOf" srcId="{4DC35F43-90DA-4A4E-B388-0A145839988F}" destId="{44CCB69F-F1AF-4C86-8792-FF2CC8879FBE}" srcOrd="0" destOrd="0" presId="urn:microsoft.com/office/officeart/2008/layout/PictureStrips"/>
    <dgm:cxn modelId="{34D03761-81FE-4EAA-9F49-27BE36589163}" type="presParOf" srcId="{4DC35F43-90DA-4A4E-B388-0A145839988F}" destId="{4E402DF7-805A-4BF8-B793-95852214E093}" srcOrd="1" destOrd="0" presId="urn:microsoft.com/office/officeart/2008/layout/PictureStrip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B10EBE9-DD80-4225-8AA7-F908C70D62C0}" type="doc">
      <dgm:prSet loTypeId="urn:microsoft.com/office/officeart/2008/layout/PictureStrips" loCatId="picture" qsTypeId="urn:microsoft.com/office/officeart/2005/8/quickstyle/simple5" qsCatId="simple" csTypeId="urn:microsoft.com/office/officeart/2005/8/colors/accent3_1" csCatId="accent3" phldr="1"/>
      <dgm:spPr/>
    </dgm:pt>
    <dgm:pt modelId="{13DF985D-A575-4C03-89B0-489DD8503FA9}">
      <dgm:prSet phldrT="[Tekst]" custT="1"/>
      <dgm:spPr>
        <a:ln>
          <a:noFill/>
        </a:ln>
      </dgm:spPr>
      <dgm:t>
        <a:bodyPr/>
        <a:lstStyle/>
        <a:p>
          <a:r>
            <a:rPr lang="pl-PL" sz="1200" dirty="0">
              <a:latin typeface="Arial" panose="020B0604020202020204" pitchFamily="34" charset="0"/>
              <a:cs typeface="Arial" panose="020B0604020202020204" pitchFamily="34" charset="0"/>
            </a:rPr>
            <a:t>Wystarczający potencjał instytucji rynku pracy i instytucji pomocy społecznej do realizacji wsparcia</a:t>
          </a:r>
        </a:p>
      </dgm:t>
      <dgm:extLst>
        <a:ext uri="{E40237B7-FDA0-4F09-8148-C483321AD2D9}">
          <dgm14:cNvPr xmlns:dgm14="http://schemas.microsoft.com/office/drawing/2010/diagram" id="0" name="" descr="Problemy kadrowe&#10;"/>
        </a:ext>
      </dgm:extLst>
    </dgm:pt>
    <dgm:pt modelId="{B1942567-1B9F-415D-A445-479B200148DC}" type="parTrans" cxnId="{CBAB91DC-7008-48E3-A510-B7BC91E3AC29}">
      <dgm:prSet/>
      <dgm:spPr/>
      <dgm:t>
        <a:bodyPr/>
        <a:lstStyle/>
        <a:p>
          <a:endParaRPr lang="pl-PL" sz="1200"/>
        </a:p>
      </dgm:t>
    </dgm:pt>
    <dgm:pt modelId="{9868A1CC-994A-4683-83CF-F31108E0CF74}" type="sibTrans" cxnId="{CBAB91DC-7008-48E3-A510-B7BC91E3AC29}">
      <dgm:prSet/>
      <dgm:spPr/>
      <dgm:t>
        <a:bodyPr/>
        <a:lstStyle/>
        <a:p>
          <a:endParaRPr lang="pl-PL" sz="1200"/>
        </a:p>
      </dgm:t>
    </dgm:pt>
    <dgm:pt modelId="{4D048861-457C-410B-8EBA-68F153DD68B3}">
      <dgm:prSet custT="1"/>
      <dgm:spPr>
        <a:ln>
          <a:noFill/>
        </a:ln>
      </dgm:spPr>
      <dgm:t>
        <a:bodyPr/>
        <a:lstStyle/>
        <a:p>
          <a:r>
            <a:rPr lang="pl-PL" sz="1200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rPr>
            <a:t>Wysoka dostępność organizacji pozarządowych mających doświadczenie we wspieraniu obywateli państw trzecich</a:t>
          </a:r>
        </a:p>
      </dgm:t>
      <dgm:extLst>
        <a:ext uri="{E40237B7-FDA0-4F09-8148-C483321AD2D9}">
          <dgm14:cNvPr xmlns:dgm14="http://schemas.microsoft.com/office/drawing/2010/diagram" id="0" name="" descr="Niski poziom kapitału własnego, aktywów trwałych&#10;"/>
        </a:ext>
      </dgm:extLst>
    </dgm:pt>
    <dgm:pt modelId="{C2F0FC12-4B23-45FC-85E1-654C804C7335}" type="parTrans" cxnId="{548B070C-B4D5-40E1-87AE-216845EC2AC0}">
      <dgm:prSet/>
      <dgm:spPr/>
      <dgm:t>
        <a:bodyPr/>
        <a:lstStyle/>
        <a:p>
          <a:endParaRPr lang="pl-PL" sz="1200"/>
        </a:p>
      </dgm:t>
    </dgm:pt>
    <dgm:pt modelId="{6EF954ED-2AF4-4059-8478-989751FFEC3D}" type="sibTrans" cxnId="{548B070C-B4D5-40E1-87AE-216845EC2AC0}">
      <dgm:prSet/>
      <dgm:spPr/>
      <dgm:t>
        <a:bodyPr/>
        <a:lstStyle/>
        <a:p>
          <a:endParaRPr lang="pl-PL" sz="1200"/>
        </a:p>
      </dgm:t>
    </dgm:pt>
    <dgm:pt modelId="{339E81FD-9321-4303-9ADE-CF948E0D5DBA}">
      <dgm:prSet custT="1"/>
      <dgm:spPr>
        <a:ln>
          <a:noFill/>
        </a:ln>
      </dgm:spPr>
      <dgm:t>
        <a:bodyPr/>
        <a:lstStyle/>
        <a:p>
          <a:r>
            <a:rPr lang="pl-PL" sz="1200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rPr>
            <a:t>Brak przygotowania personelu publicznej służby zdrowia do  leczenia pacjenta niepolskojęzycznego</a:t>
          </a:r>
        </a:p>
      </dgm:t>
      <dgm:extLst>
        <a:ext uri="{E40237B7-FDA0-4F09-8148-C483321AD2D9}">
          <dgm14:cNvPr xmlns:dgm14="http://schemas.microsoft.com/office/drawing/2010/diagram" id="0" name="" descr="Niewystarczające umiejętności zarządcze, zwłaszcza w obszarze finansowania prowadzonej działalności&#10;"/>
        </a:ext>
      </dgm:extLst>
    </dgm:pt>
    <dgm:pt modelId="{D230F8A8-EC08-4B47-81AA-5ADB54152AC5}" type="parTrans" cxnId="{C2B25D8B-69AE-4D9A-9158-683EA61B91A1}">
      <dgm:prSet/>
      <dgm:spPr/>
      <dgm:t>
        <a:bodyPr/>
        <a:lstStyle/>
        <a:p>
          <a:endParaRPr lang="pl-PL" sz="1200"/>
        </a:p>
      </dgm:t>
    </dgm:pt>
    <dgm:pt modelId="{C5157B25-A1C9-47E7-A8D5-303A002EF8B1}" type="sibTrans" cxnId="{C2B25D8B-69AE-4D9A-9158-683EA61B91A1}">
      <dgm:prSet/>
      <dgm:spPr/>
      <dgm:t>
        <a:bodyPr/>
        <a:lstStyle/>
        <a:p>
          <a:endParaRPr lang="pl-PL" sz="1200"/>
        </a:p>
      </dgm:t>
    </dgm:pt>
    <dgm:pt modelId="{CCD8EF5C-DC52-4100-AC4E-8960A29A5D04}">
      <dgm:prSet custT="1"/>
      <dgm:spPr>
        <a:ln>
          <a:noFill/>
        </a:ln>
      </dgm:spPr>
      <dgm:t>
        <a:bodyPr/>
        <a:lstStyle/>
        <a:p>
          <a:r>
            <a:rPr lang="pl-PL" sz="1200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rPr>
            <a:t>Niska gotowość pracodawców do rozwijania karier obywateli państw trzecich</a:t>
          </a:r>
        </a:p>
      </dgm:t>
      <dgm:extLst>
        <a:ext uri="{E40237B7-FDA0-4F09-8148-C483321AD2D9}">
          <dgm14:cNvPr xmlns:dgm14="http://schemas.microsoft.com/office/drawing/2010/diagram" id="0" name="" descr="Brak umiejętności marketingowych, upowszechnienia swojej pracy&#10;"/>
        </a:ext>
      </dgm:extLst>
    </dgm:pt>
    <dgm:pt modelId="{9A9FE8C7-79C4-4AD1-B0BA-17E9CBD40250}" type="parTrans" cxnId="{A97F5044-889B-4047-A7DE-FDFDDCD3A6B4}">
      <dgm:prSet/>
      <dgm:spPr/>
      <dgm:t>
        <a:bodyPr/>
        <a:lstStyle/>
        <a:p>
          <a:endParaRPr lang="pl-PL" sz="1200"/>
        </a:p>
      </dgm:t>
    </dgm:pt>
    <dgm:pt modelId="{CE6DE7D6-CE0F-45E6-92C9-331566841BCA}" type="sibTrans" cxnId="{A97F5044-889B-4047-A7DE-FDFDDCD3A6B4}">
      <dgm:prSet/>
      <dgm:spPr/>
      <dgm:t>
        <a:bodyPr/>
        <a:lstStyle/>
        <a:p>
          <a:endParaRPr lang="pl-PL" sz="1200"/>
        </a:p>
      </dgm:t>
    </dgm:pt>
    <dgm:pt modelId="{84A9F207-519E-4F4C-9242-52460B49D9DF}" type="pres">
      <dgm:prSet presAssocID="{8B10EBE9-DD80-4225-8AA7-F908C70D62C0}" presName="Name0" presStyleCnt="0">
        <dgm:presLayoutVars>
          <dgm:dir/>
          <dgm:resizeHandles val="exact"/>
        </dgm:presLayoutVars>
      </dgm:prSet>
      <dgm:spPr/>
    </dgm:pt>
    <dgm:pt modelId="{36BB0CFB-803E-47F0-A31B-5042FE25047E}" type="pres">
      <dgm:prSet presAssocID="{13DF985D-A575-4C03-89B0-489DD8503FA9}" presName="composite" presStyleCnt="0"/>
      <dgm:spPr/>
    </dgm:pt>
    <dgm:pt modelId="{95B301C8-5384-4AF4-B843-65C411723670}" type="pres">
      <dgm:prSet presAssocID="{13DF985D-A575-4C03-89B0-489DD8503FA9}" presName="rect1" presStyleLbl="trAlignAcc1" presStyleIdx="0" presStyleCnt="4" custLinFactNeighborX="2633" custLinFactNeighborY="-45997">
        <dgm:presLayoutVars>
          <dgm:bulletEnabled val="1"/>
        </dgm:presLayoutVars>
      </dgm:prSet>
      <dgm:spPr>
        <a:prstGeom prst="flowChartDelay">
          <a:avLst/>
        </a:prstGeom>
      </dgm:spPr>
      <dgm:t>
        <a:bodyPr/>
        <a:lstStyle/>
        <a:p>
          <a:endParaRPr lang="pl-PL"/>
        </a:p>
      </dgm:t>
    </dgm:pt>
    <dgm:pt modelId="{E800430D-F779-42DF-8F55-49890FA2C70A}" type="pres">
      <dgm:prSet presAssocID="{13DF985D-A575-4C03-89B0-489DD8503FA9}" presName="rect2" presStyleLbl="fgImgPlace1" presStyleIdx="0" presStyleCnt="4" custLinFactNeighborX="-352" custLinFactNeighborY="-35503"/>
      <dgm:spPr>
        <a:blipFill>
          <a:blip xmlns:r="http://schemas.openxmlformats.org/officeDocument/2006/relationships" r:embed="rId1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Błyskawica z wypełnieniem pełnym"/>
        </a:ext>
      </dgm:extLst>
    </dgm:pt>
    <dgm:pt modelId="{7FFE4CBA-C895-4391-A3DC-1F35172D43E9}" type="pres">
      <dgm:prSet presAssocID="{9868A1CC-994A-4683-83CF-F31108E0CF74}" presName="sibTrans" presStyleCnt="0"/>
      <dgm:spPr/>
    </dgm:pt>
    <dgm:pt modelId="{1B01D530-172B-4B87-8DDD-D028FEAF0AFC}" type="pres">
      <dgm:prSet presAssocID="{4D048861-457C-410B-8EBA-68F153DD68B3}" presName="composite" presStyleCnt="0"/>
      <dgm:spPr/>
    </dgm:pt>
    <dgm:pt modelId="{DD89D1CE-BD44-4123-AB69-EDCAD713AD31}" type="pres">
      <dgm:prSet presAssocID="{4D048861-457C-410B-8EBA-68F153DD68B3}" presName="rect1" presStyleLbl="trAlignAcc1" presStyleIdx="1" presStyleCnt="4" custLinFactNeighborX="147" custLinFactNeighborY="-47256">
        <dgm:presLayoutVars>
          <dgm:bulletEnabled val="1"/>
        </dgm:presLayoutVars>
      </dgm:prSet>
      <dgm:spPr>
        <a:prstGeom prst="flowChartDelay">
          <a:avLst/>
        </a:prstGeom>
      </dgm:spPr>
      <dgm:t>
        <a:bodyPr/>
        <a:lstStyle/>
        <a:p>
          <a:endParaRPr lang="pl-PL"/>
        </a:p>
      </dgm:t>
    </dgm:pt>
    <dgm:pt modelId="{363A623D-EB1F-41CA-8CAA-1C10A2C6C181}" type="pres">
      <dgm:prSet presAssocID="{4D048861-457C-410B-8EBA-68F153DD68B3}" presName="rect2" presStyleLbl="fgImgPlace1" presStyleIdx="1" presStyleCnt="4" custLinFactNeighborX="-11721" custLinFactNeighborY="-38886"/>
      <dgm:spPr>
        <a:blipFill>
          <a:blip xmlns:r="http://schemas.openxmlformats.org/officeDocument/2006/relationships"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Błyskawica z wypełnieniem pełnym"/>
        </a:ext>
      </dgm:extLst>
    </dgm:pt>
    <dgm:pt modelId="{477643C7-B701-4FFC-B146-282D37B98DDD}" type="pres">
      <dgm:prSet presAssocID="{6EF954ED-2AF4-4059-8478-989751FFEC3D}" presName="sibTrans" presStyleCnt="0"/>
      <dgm:spPr/>
    </dgm:pt>
    <dgm:pt modelId="{4F374F38-AE14-43CF-AFA3-3263909D00A4}" type="pres">
      <dgm:prSet presAssocID="{339E81FD-9321-4303-9ADE-CF948E0D5DBA}" presName="composite" presStyleCnt="0"/>
      <dgm:spPr/>
    </dgm:pt>
    <dgm:pt modelId="{04F6B9C0-328D-4DB9-9814-C1D47B49AE66}" type="pres">
      <dgm:prSet presAssocID="{339E81FD-9321-4303-9ADE-CF948E0D5DBA}" presName="rect1" presStyleLbl="trAlignAcc1" presStyleIdx="2" presStyleCnt="4" custScaleY="111155" custLinFactNeighborX="2633" custLinFactNeighborY="-34044">
        <dgm:presLayoutVars>
          <dgm:bulletEnabled val="1"/>
        </dgm:presLayoutVars>
      </dgm:prSet>
      <dgm:spPr>
        <a:prstGeom prst="flowChartDelay">
          <a:avLst/>
        </a:prstGeom>
      </dgm:spPr>
      <dgm:t>
        <a:bodyPr/>
        <a:lstStyle/>
        <a:p>
          <a:endParaRPr lang="pl-PL"/>
        </a:p>
      </dgm:t>
    </dgm:pt>
    <dgm:pt modelId="{7E38E2EE-A1C2-4BB2-9902-D5C8ACCB77CD}" type="pres">
      <dgm:prSet presAssocID="{339E81FD-9321-4303-9ADE-CF948E0D5DBA}" presName="rect2" presStyleLbl="fgImgPlace1" presStyleIdx="2" presStyleCnt="4" custLinFactNeighborX="1086" custLinFactNeighborY="-28228"/>
      <dgm:spPr>
        <a:blipFill>
          <a:blip xmlns:r="http://schemas.openxmlformats.org/officeDocument/2006/relationships"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Błyskawica z wypełnieniem pełnym"/>
        </a:ext>
      </dgm:extLst>
    </dgm:pt>
    <dgm:pt modelId="{79E6712A-7B7A-4E54-AE84-1174455CDA89}" type="pres">
      <dgm:prSet presAssocID="{C5157B25-A1C9-47E7-A8D5-303A002EF8B1}" presName="sibTrans" presStyleCnt="0"/>
      <dgm:spPr/>
    </dgm:pt>
    <dgm:pt modelId="{38EDFDAE-B9A3-4430-A498-8CE08AFDC068}" type="pres">
      <dgm:prSet presAssocID="{CCD8EF5C-DC52-4100-AC4E-8960A29A5D04}" presName="composite" presStyleCnt="0"/>
      <dgm:spPr/>
    </dgm:pt>
    <dgm:pt modelId="{DFF39024-49F3-478C-A020-8E561BCD9CD1}" type="pres">
      <dgm:prSet presAssocID="{CCD8EF5C-DC52-4100-AC4E-8960A29A5D04}" presName="rect1" presStyleLbl="trAlignAcc1" presStyleIdx="3" presStyleCnt="4" custLinFactNeighborX="-5610" custLinFactNeighborY="-45143">
        <dgm:presLayoutVars>
          <dgm:bulletEnabled val="1"/>
        </dgm:presLayoutVars>
      </dgm:prSet>
      <dgm:spPr>
        <a:prstGeom prst="flowChartDelay">
          <a:avLst/>
        </a:prstGeom>
      </dgm:spPr>
      <dgm:t>
        <a:bodyPr/>
        <a:lstStyle/>
        <a:p>
          <a:endParaRPr lang="pl-PL"/>
        </a:p>
      </dgm:t>
    </dgm:pt>
    <dgm:pt modelId="{38A4D6F6-1BA9-4D16-A487-ADC21EAA370B}" type="pres">
      <dgm:prSet presAssocID="{CCD8EF5C-DC52-4100-AC4E-8960A29A5D04}" presName="rect2" presStyleLbl="fgImgPlace1" presStyleIdx="3" presStyleCnt="4" custLinFactNeighborX="-11721" custLinFactNeighborY="-25424"/>
      <dgm:spPr>
        <a:blipFill>
          <a:blip xmlns:r="http://schemas.openxmlformats.org/officeDocument/2006/relationships"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extLst>
        <a:ext uri="{E40237B7-FDA0-4F09-8148-C483321AD2D9}">
          <dgm14:cNvPr xmlns:dgm14="http://schemas.microsoft.com/office/drawing/2010/diagram" id="0" name="" descr="Błyskawica z wypełnieniem pełnym"/>
        </a:ext>
      </dgm:extLst>
    </dgm:pt>
  </dgm:ptLst>
  <dgm:cxnLst>
    <dgm:cxn modelId="{9F8900A7-639A-401B-8863-658D1DE9A03E}" type="presOf" srcId="{8B10EBE9-DD80-4225-8AA7-F908C70D62C0}" destId="{84A9F207-519E-4F4C-9242-52460B49D9DF}" srcOrd="0" destOrd="0" presId="urn:microsoft.com/office/officeart/2008/layout/PictureStrips"/>
    <dgm:cxn modelId="{B2A9816C-02ED-4F5C-9E18-6A58B3464478}" type="presOf" srcId="{13DF985D-A575-4C03-89B0-489DD8503FA9}" destId="{95B301C8-5384-4AF4-B843-65C411723670}" srcOrd="0" destOrd="0" presId="urn:microsoft.com/office/officeart/2008/layout/PictureStrips"/>
    <dgm:cxn modelId="{A97F5044-889B-4047-A7DE-FDFDDCD3A6B4}" srcId="{8B10EBE9-DD80-4225-8AA7-F908C70D62C0}" destId="{CCD8EF5C-DC52-4100-AC4E-8960A29A5D04}" srcOrd="3" destOrd="0" parTransId="{9A9FE8C7-79C4-4AD1-B0BA-17E9CBD40250}" sibTransId="{CE6DE7D6-CE0F-45E6-92C9-331566841BCA}"/>
    <dgm:cxn modelId="{548B070C-B4D5-40E1-87AE-216845EC2AC0}" srcId="{8B10EBE9-DD80-4225-8AA7-F908C70D62C0}" destId="{4D048861-457C-410B-8EBA-68F153DD68B3}" srcOrd="1" destOrd="0" parTransId="{C2F0FC12-4B23-45FC-85E1-654C804C7335}" sibTransId="{6EF954ED-2AF4-4059-8478-989751FFEC3D}"/>
    <dgm:cxn modelId="{C2B25D8B-69AE-4D9A-9158-683EA61B91A1}" srcId="{8B10EBE9-DD80-4225-8AA7-F908C70D62C0}" destId="{339E81FD-9321-4303-9ADE-CF948E0D5DBA}" srcOrd="2" destOrd="0" parTransId="{D230F8A8-EC08-4B47-81AA-5ADB54152AC5}" sibTransId="{C5157B25-A1C9-47E7-A8D5-303A002EF8B1}"/>
    <dgm:cxn modelId="{B37BD7B9-FB19-4B8B-A875-6E847DA7ED41}" type="presOf" srcId="{4D048861-457C-410B-8EBA-68F153DD68B3}" destId="{DD89D1CE-BD44-4123-AB69-EDCAD713AD31}" srcOrd="0" destOrd="0" presId="urn:microsoft.com/office/officeart/2008/layout/PictureStrips"/>
    <dgm:cxn modelId="{CBAB91DC-7008-48E3-A510-B7BC91E3AC29}" srcId="{8B10EBE9-DD80-4225-8AA7-F908C70D62C0}" destId="{13DF985D-A575-4C03-89B0-489DD8503FA9}" srcOrd="0" destOrd="0" parTransId="{B1942567-1B9F-415D-A445-479B200148DC}" sibTransId="{9868A1CC-994A-4683-83CF-F31108E0CF74}"/>
    <dgm:cxn modelId="{7CEA249D-043C-4F80-8C15-F4A71CEA36BD}" type="presOf" srcId="{339E81FD-9321-4303-9ADE-CF948E0D5DBA}" destId="{04F6B9C0-328D-4DB9-9814-C1D47B49AE66}" srcOrd="0" destOrd="0" presId="urn:microsoft.com/office/officeart/2008/layout/PictureStrips"/>
    <dgm:cxn modelId="{E137B961-AC4B-4B0D-BF64-4E03BD84508A}" type="presOf" srcId="{CCD8EF5C-DC52-4100-AC4E-8960A29A5D04}" destId="{DFF39024-49F3-478C-A020-8E561BCD9CD1}" srcOrd="0" destOrd="0" presId="urn:microsoft.com/office/officeart/2008/layout/PictureStrips"/>
    <dgm:cxn modelId="{5DA8FB5B-A30A-4075-B8AA-B57FA3FB13C0}" type="presParOf" srcId="{84A9F207-519E-4F4C-9242-52460B49D9DF}" destId="{36BB0CFB-803E-47F0-A31B-5042FE25047E}" srcOrd="0" destOrd="0" presId="urn:microsoft.com/office/officeart/2008/layout/PictureStrips"/>
    <dgm:cxn modelId="{AA9898FF-D4A5-424B-92F1-A31767895F50}" type="presParOf" srcId="{36BB0CFB-803E-47F0-A31B-5042FE25047E}" destId="{95B301C8-5384-4AF4-B843-65C411723670}" srcOrd="0" destOrd="0" presId="urn:microsoft.com/office/officeart/2008/layout/PictureStrips"/>
    <dgm:cxn modelId="{C21D2EA0-427E-4DF1-A3F4-FCA947E7C895}" type="presParOf" srcId="{36BB0CFB-803E-47F0-A31B-5042FE25047E}" destId="{E800430D-F779-42DF-8F55-49890FA2C70A}" srcOrd="1" destOrd="0" presId="urn:microsoft.com/office/officeart/2008/layout/PictureStrips"/>
    <dgm:cxn modelId="{EA555909-66D5-49AE-86E6-0310EEADD29D}" type="presParOf" srcId="{84A9F207-519E-4F4C-9242-52460B49D9DF}" destId="{7FFE4CBA-C895-4391-A3DC-1F35172D43E9}" srcOrd="1" destOrd="0" presId="urn:microsoft.com/office/officeart/2008/layout/PictureStrips"/>
    <dgm:cxn modelId="{4F7FD730-BCB9-432F-9922-5C1535E42BD6}" type="presParOf" srcId="{84A9F207-519E-4F4C-9242-52460B49D9DF}" destId="{1B01D530-172B-4B87-8DDD-D028FEAF0AFC}" srcOrd="2" destOrd="0" presId="urn:microsoft.com/office/officeart/2008/layout/PictureStrips"/>
    <dgm:cxn modelId="{3E9B2FE8-9931-435A-9C28-335E30407318}" type="presParOf" srcId="{1B01D530-172B-4B87-8DDD-D028FEAF0AFC}" destId="{DD89D1CE-BD44-4123-AB69-EDCAD713AD31}" srcOrd="0" destOrd="0" presId="urn:microsoft.com/office/officeart/2008/layout/PictureStrips"/>
    <dgm:cxn modelId="{CF267838-693E-48A4-AB04-C5A249A56FCA}" type="presParOf" srcId="{1B01D530-172B-4B87-8DDD-D028FEAF0AFC}" destId="{363A623D-EB1F-41CA-8CAA-1C10A2C6C181}" srcOrd="1" destOrd="0" presId="urn:microsoft.com/office/officeart/2008/layout/PictureStrips"/>
    <dgm:cxn modelId="{8594B056-C2A7-40B7-965F-F196C4ECBB3A}" type="presParOf" srcId="{84A9F207-519E-4F4C-9242-52460B49D9DF}" destId="{477643C7-B701-4FFC-B146-282D37B98DDD}" srcOrd="3" destOrd="0" presId="urn:microsoft.com/office/officeart/2008/layout/PictureStrips"/>
    <dgm:cxn modelId="{AF3183DD-20E2-4993-882C-7E5EA1DD42AA}" type="presParOf" srcId="{84A9F207-519E-4F4C-9242-52460B49D9DF}" destId="{4F374F38-AE14-43CF-AFA3-3263909D00A4}" srcOrd="4" destOrd="0" presId="urn:microsoft.com/office/officeart/2008/layout/PictureStrips"/>
    <dgm:cxn modelId="{CBB8D96D-0E52-42CA-BE55-3A4BE0A5006D}" type="presParOf" srcId="{4F374F38-AE14-43CF-AFA3-3263909D00A4}" destId="{04F6B9C0-328D-4DB9-9814-C1D47B49AE66}" srcOrd="0" destOrd="0" presId="urn:microsoft.com/office/officeart/2008/layout/PictureStrips"/>
    <dgm:cxn modelId="{547A8400-31D4-499D-A74F-C4749466796B}" type="presParOf" srcId="{4F374F38-AE14-43CF-AFA3-3263909D00A4}" destId="{7E38E2EE-A1C2-4BB2-9902-D5C8ACCB77CD}" srcOrd="1" destOrd="0" presId="urn:microsoft.com/office/officeart/2008/layout/PictureStrips"/>
    <dgm:cxn modelId="{4DCE3E22-4BB7-46E3-A4F7-D61CBA2041E8}" type="presParOf" srcId="{84A9F207-519E-4F4C-9242-52460B49D9DF}" destId="{79E6712A-7B7A-4E54-AE84-1174455CDA89}" srcOrd="5" destOrd="0" presId="urn:microsoft.com/office/officeart/2008/layout/PictureStrips"/>
    <dgm:cxn modelId="{E802BAE4-CEB7-4F1C-A5C1-8696149594EB}" type="presParOf" srcId="{84A9F207-519E-4F4C-9242-52460B49D9DF}" destId="{38EDFDAE-B9A3-4430-A498-8CE08AFDC068}" srcOrd="6" destOrd="0" presId="urn:microsoft.com/office/officeart/2008/layout/PictureStrips"/>
    <dgm:cxn modelId="{8FF34F31-B140-4670-8F24-32BBC6BDD854}" type="presParOf" srcId="{38EDFDAE-B9A3-4430-A498-8CE08AFDC068}" destId="{DFF39024-49F3-478C-A020-8E561BCD9CD1}" srcOrd="0" destOrd="0" presId="urn:microsoft.com/office/officeart/2008/layout/PictureStrips"/>
    <dgm:cxn modelId="{A2E3516F-DE57-4504-9700-9069BE0530AA}" type="presParOf" srcId="{38EDFDAE-B9A3-4430-A498-8CE08AFDC068}" destId="{38A4D6F6-1BA9-4D16-A487-ADC21EAA370B}" srcOrd="1" destOrd="0" presId="urn:microsoft.com/office/officeart/2008/layout/PictureStrips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7113CDD-0067-4DEE-8C3E-B9DC64A14B8A}">
      <dsp:nvSpPr>
        <dsp:cNvPr id="0" name=""/>
        <dsp:cNvSpPr/>
      </dsp:nvSpPr>
      <dsp:spPr>
        <a:xfrm rot="5400000">
          <a:off x="4997370" y="140155"/>
          <a:ext cx="2087539" cy="1816159"/>
        </a:xfrm>
        <a:prstGeom prst="hexagon">
          <a:avLst>
            <a:gd name="adj" fmla="val 25000"/>
            <a:gd name="vf" fmla="val 115470"/>
          </a:avLst>
        </a:prstGeom>
        <a:solidFill>
          <a:srgbClr val="1961A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600" b="1" u="none" kern="1200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rPr>
            <a:t>IDI z przedstawi-</a:t>
          </a:r>
          <a:r>
            <a:rPr lang="pl-PL" sz="1600" b="1" u="none" kern="1200" dirty="0" err="1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rPr>
            <a:t>cielami</a:t>
          </a:r>
          <a:r>
            <a:rPr lang="pl-PL" sz="1600" b="1" u="none" kern="1200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rPr>
            <a:t> IZ i IP RPO WSL i FE SL</a:t>
          </a:r>
          <a:endParaRPr lang="pl-PL" sz="16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5416078" y="329773"/>
        <a:ext cx="1250123" cy="1436923"/>
      </dsp:txXfrm>
    </dsp:sp>
    <dsp:sp modelId="{2DA75B48-DD8D-48C4-8B20-FBBEFA233AAF}">
      <dsp:nvSpPr>
        <dsp:cNvPr id="0" name=""/>
        <dsp:cNvSpPr/>
      </dsp:nvSpPr>
      <dsp:spPr>
        <a:xfrm>
          <a:off x="7004331" y="421973"/>
          <a:ext cx="2329694" cy="12525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08EF1A3-FA89-4B0A-9336-C1C0FDF25B5A}">
      <dsp:nvSpPr>
        <dsp:cNvPr id="0" name=""/>
        <dsp:cNvSpPr/>
      </dsp:nvSpPr>
      <dsp:spPr>
        <a:xfrm rot="5400000">
          <a:off x="3035918" y="140155"/>
          <a:ext cx="2087539" cy="1816159"/>
        </a:xfrm>
        <a:prstGeom prst="hexagon">
          <a:avLst>
            <a:gd name="adj" fmla="val 25000"/>
            <a:gd name="vf" fmla="val 115470"/>
          </a:avLst>
        </a:prstGeom>
        <a:solidFill>
          <a:srgbClr val="1961A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3600" kern="1200"/>
        </a:p>
      </dsp:txBody>
      <dsp:txXfrm rot="-5400000">
        <a:off x="3454626" y="329773"/>
        <a:ext cx="1250123" cy="1436923"/>
      </dsp:txXfrm>
    </dsp:sp>
    <dsp:sp modelId="{FFFBBF8B-7558-465C-A315-07A9F805F23E}">
      <dsp:nvSpPr>
        <dsp:cNvPr id="0" name=""/>
        <dsp:cNvSpPr/>
      </dsp:nvSpPr>
      <dsp:spPr>
        <a:xfrm rot="5400000">
          <a:off x="4012886" y="1912059"/>
          <a:ext cx="2087539" cy="1816159"/>
        </a:xfrm>
        <a:prstGeom prst="hexagon">
          <a:avLst>
            <a:gd name="adj" fmla="val 25000"/>
            <a:gd name="vf" fmla="val 115470"/>
          </a:avLst>
        </a:prstGeom>
        <a:solidFill>
          <a:srgbClr val="1961A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68897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550" b="1" u="none" kern="1200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rPr>
            <a:t>Ankieta audytoryjna wśród uchodźców z Ukrainy</a:t>
          </a:r>
          <a:endParaRPr lang="pl-PL" sz="155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431594" y="2101677"/>
        <a:ext cx="1250123" cy="1436923"/>
      </dsp:txXfrm>
    </dsp:sp>
    <dsp:sp modelId="{BCFBAD44-A738-4C38-9AA6-709D39F19B53}">
      <dsp:nvSpPr>
        <dsp:cNvPr id="0" name=""/>
        <dsp:cNvSpPr/>
      </dsp:nvSpPr>
      <dsp:spPr>
        <a:xfrm>
          <a:off x="1818882" y="2193877"/>
          <a:ext cx="2254542" cy="12525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8A1D790-0EC5-4F67-938E-CBB9FCDFF856}">
      <dsp:nvSpPr>
        <dsp:cNvPr id="0" name=""/>
        <dsp:cNvSpPr/>
      </dsp:nvSpPr>
      <dsp:spPr>
        <a:xfrm rot="5400000">
          <a:off x="5974339" y="1912059"/>
          <a:ext cx="2087539" cy="1816159"/>
        </a:xfrm>
        <a:prstGeom prst="hexagon">
          <a:avLst>
            <a:gd name="adj" fmla="val 25000"/>
            <a:gd name="vf" fmla="val 115470"/>
          </a:avLst>
        </a:prstGeom>
        <a:solidFill>
          <a:srgbClr val="1961A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3600" kern="1200" dirty="0"/>
        </a:p>
      </dsp:txBody>
      <dsp:txXfrm rot="-5400000">
        <a:off x="6393047" y="2101677"/>
        <a:ext cx="1250123" cy="1436923"/>
      </dsp:txXfrm>
    </dsp:sp>
    <dsp:sp modelId="{DF0D53FB-EF51-4BAA-AA49-12B07F7E0472}">
      <dsp:nvSpPr>
        <dsp:cNvPr id="0" name=""/>
        <dsp:cNvSpPr/>
      </dsp:nvSpPr>
      <dsp:spPr>
        <a:xfrm rot="5400000">
          <a:off x="6022610" y="5460332"/>
          <a:ext cx="2087539" cy="1816159"/>
        </a:xfrm>
        <a:prstGeom prst="hexagon">
          <a:avLst>
            <a:gd name="adj" fmla="val 25000"/>
            <a:gd name="vf" fmla="val 115470"/>
          </a:avLst>
        </a:prstGeom>
        <a:solidFill>
          <a:srgbClr val="1961A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6441318" y="5649950"/>
        <a:ext cx="1250123" cy="1436923"/>
      </dsp:txXfrm>
    </dsp:sp>
    <dsp:sp modelId="{83CE9779-4822-4A3C-A6A1-548031A7655B}">
      <dsp:nvSpPr>
        <dsp:cNvPr id="0" name=""/>
        <dsp:cNvSpPr/>
      </dsp:nvSpPr>
      <dsp:spPr>
        <a:xfrm>
          <a:off x="7004331" y="3965780"/>
          <a:ext cx="2329694" cy="12525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BBAB66F-95F5-42AC-998F-625EBC5A8F47}">
      <dsp:nvSpPr>
        <dsp:cNvPr id="0" name=""/>
        <dsp:cNvSpPr/>
      </dsp:nvSpPr>
      <dsp:spPr>
        <a:xfrm rot="5400000">
          <a:off x="3035918" y="3683963"/>
          <a:ext cx="2087539" cy="1816159"/>
        </a:xfrm>
        <a:prstGeom prst="hexagon">
          <a:avLst>
            <a:gd name="adj" fmla="val 25000"/>
            <a:gd name="vf" fmla="val 115470"/>
          </a:avLst>
        </a:prstGeom>
        <a:solidFill>
          <a:srgbClr val="1961A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3600" kern="1200"/>
        </a:p>
      </dsp:txBody>
      <dsp:txXfrm rot="-5400000">
        <a:off x="3454626" y="3873581"/>
        <a:ext cx="1250123" cy="1436923"/>
      </dsp:txXfrm>
    </dsp:sp>
    <dsp:sp modelId="{308EF427-34B2-4F57-8D34-06825173E863}">
      <dsp:nvSpPr>
        <dsp:cNvPr id="0" name=""/>
        <dsp:cNvSpPr/>
      </dsp:nvSpPr>
      <dsp:spPr>
        <a:xfrm rot="5400000">
          <a:off x="4012886" y="5455866"/>
          <a:ext cx="2087539" cy="1816159"/>
        </a:xfrm>
        <a:prstGeom prst="hexagon">
          <a:avLst>
            <a:gd name="adj" fmla="val 25000"/>
            <a:gd name="vf" fmla="val 115470"/>
          </a:avLst>
        </a:prstGeom>
        <a:solidFill>
          <a:srgbClr val="1961A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3563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430" b="1" u="none" kern="1200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rPr>
            <a:t>Analiza </a:t>
          </a:r>
          <a:r>
            <a:rPr lang="pl-PL" sz="1430" b="1" u="none" kern="1200" dirty="0" err="1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rPr>
            <a:t>porównaw-cza</a:t>
          </a:r>
          <a:r>
            <a:rPr lang="pl-PL" sz="1430" b="1" u="none" kern="1200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rPr>
            <a:t> zapisów programów regionalnych </a:t>
          </a:r>
          <a:endParaRPr lang="pl-PL" sz="1430" b="1" kern="1200" dirty="0">
            <a:latin typeface="Arial" panose="020B0604020202020204" pitchFamily="34" charset="0"/>
            <a:ea typeface="Lato" panose="020F0502020204030203" pitchFamily="34" charset="0"/>
            <a:cs typeface="Arial" panose="020B0604020202020204" pitchFamily="34" charset="0"/>
          </a:endParaRPr>
        </a:p>
      </dsp:txBody>
      <dsp:txXfrm rot="-5400000">
        <a:off x="4431594" y="5645484"/>
        <a:ext cx="1250123" cy="1436923"/>
      </dsp:txXfrm>
    </dsp:sp>
    <dsp:sp modelId="{CBB9E60A-ADA2-41AF-AA56-347BA7B63590}">
      <dsp:nvSpPr>
        <dsp:cNvPr id="0" name=""/>
        <dsp:cNvSpPr/>
      </dsp:nvSpPr>
      <dsp:spPr>
        <a:xfrm>
          <a:off x="1818882" y="5737684"/>
          <a:ext cx="2254542" cy="12525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2CCACA4-11FD-4046-8899-3E913CB77F04}">
      <dsp:nvSpPr>
        <dsp:cNvPr id="0" name=""/>
        <dsp:cNvSpPr/>
      </dsp:nvSpPr>
      <dsp:spPr>
        <a:xfrm rot="5400000">
          <a:off x="5046081" y="3696363"/>
          <a:ext cx="2087539" cy="1816159"/>
        </a:xfrm>
        <a:prstGeom prst="hexagon">
          <a:avLst>
            <a:gd name="adj" fmla="val 25000"/>
            <a:gd name="vf" fmla="val 115470"/>
          </a:avLst>
        </a:prstGeom>
        <a:solidFill>
          <a:srgbClr val="1961AC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l-PL" sz="3600" kern="1200"/>
        </a:p>
      </dsp:txBody>
      <dsp:txXfrm rot="-5400000">
        <a:off x="5464789" y="3885981"/>
        <a:ext cx="1250123" cy="14369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6F97D3-DEBE-4ED7-AB62-E794393FD0B9}">
      <dsp:nvSpPr>
        <dsp:cNvPr id="0" name=""/>
        <dsp:cNvSpPr/>
      </dsp:nvSpPr>
      <dsp:spPr>
        <a:xfrm>
          <a:off x="1612" y="812266"/>
          <a:ext cx="1572436" cy="628974"/>
        </a:xfrm>
        <a:prstGeom prst="rect">
          <a:avLst/>
        </a:prstGeom>
        <a:solidFill>
          <a:srgbClr val="1961AC"/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900" b="0" kern="1200" dirty="0">
              <a:latin typeface="Arial" panose="020B0604020202020204" pitchFamily="34" charset="0"/>
              <a:cs typeface="Arial" panose="020B0604020202020204" pitchFamily="34" charset="0"/>
            </a:rPr>
            <a:t>4773</a:t>
          </a:r>
        </a:p>
      </dsp:txBody>
      <dsp:txXfrm>
        <a:off x="1612" y="812266"/>
        <a:ext cx="1572436" cy="628974"/>
      </dsp:txXfrm>
    </dsp:sp>
    <dsp:sp modelId="{793BDEF6-29F3-48EB-B0E7-A6BEF768AADC}">
      <dsp:nvSpPr>
        <dsp:cNvPr id="0" name=""/>
        <dsp:cNvSpPr/>
      </dsp:nvSpPr>
      <dsp:spPr>
        <a:xfrm>
          <a:off x="1612" y="1441240"/>
          <a:ext cx="1572436" cy="12736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8A2EB-5C47-44FF-9854-A810AD111CF6}">
      <dsp:nvSpPr>
        <dsp:cNvPr id="0" name=""/>
        <dsp:cNvSpPr/>
      </dsp:nvSpPr>
      <dsp:spPr>
        <a:xfrm>
          <a:off x="1794190" y="812266"/>
          <a:ext cx="1572436" cy="628974"/>
        </a:xfrm>
        <a:prstGeom prst="rect">
          <a:avLst/>
        </a:prstGeom>
        <a:solidFill>
          <a:srgbClr val="1961AC"/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900" kern="1200" dirty="0">
              <a:latin typeface="Arial" panose="020B0604020202020204" pitchFamily="34" charset="0"/>
              <a:cs typeface="Arial" panose="020B0604020202020204" pitchFamily="34" charset="0"/>
            </a:rPr>
            <a:t>101</a:t>
          </a:r>
        </a:p>
      </dsp:txBody>
      <dsp:txXfrm>
        <a:off x="1794190" y="812266"/>
        <a:ext cx="1572436" cy="628974"/>
      </dsp:txXfrm>
    </dsp:sp>
    <dsp:sp modelId="{F9EA3BA9-567B-4BE7-AD7E-5A9F3579098E}">
      <dsp:nvSpPr>
        <dsp:cNvPr id="0" name=""/>
        <dsp:cNvSpPr/>
      </dsp:nvSpPr>
      <dsp:spPr>
        <a:xfrm>
          <a:off x="1794190" y="1441240"/>
          <a:ext cx="1572436" cy="12736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7F5550-538B-48F8-AD31-856943164DD9}">
      <dsp:nvSpPr>
        <dsp:cNvPr id="0" name=""/>
        <dsp:cNvSpPr/>
      </dsp:nvSpPr>
      <dsp:spPr>
        <a:xfrm>
          <a:off x="3586768" y="812266"/>
          <a:ext cx="1572436" cy="628974"/>
        </a:xfrm>
        <a:prstGeom prst="rect">
          <a:avLst/>
        </a:prstGeom>
        <a:solidFill>
          <a:srgbClr val="1961AC"/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900" kern="1200" dirty="0">
              <a:latin typeface="Arial" panose="020B0604020202020204" pitchFamily="34" charset="0"/>
              <a:cs typeface="Arial" panose="020B0604020202020204" pitchFamily="34" charset="0"/>
            </a:rPr>
            <a:t>109</a:t>
          </a:r>
        </a:p>
      </dsp:txBody>
      <dsp:txXfrm>
        <a:off x="3586768" y="812266"/>
        <a:ext cx="1572436" cy="628974"/>
      </dsp:txXfrm>
    </dsp:sp>
    <dsp:sp modelId="{5A81B975-671B-42DC-A315-7C306736D21E}">
      <dsp:nvSpPr>
        <dsp:cNvPr id="0" name=""/>
        <dsp:cNvSpPr/>
      </dsp:nvSpPr>
      <dsp:spPr>
        <a:xfrm>
          <a:off x="3586768" y="1441240"/>
          <a:ext cx="1572436" cy="12736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6F97D3-DEBE-4ED7-AB62-E794393FD0B9}">
      <dsp:nvSpPr>
        <dsp:cNvPr id="0" name=""/>
        <dsp:cNvSpPr/>
      </dsp:nvSpPr>
      <dsp:spPr>
        <a:xfrm>
          <a:off x="1612" y="812266"/>
          <a:ext cx="1572436" cy="628974"/>
        </a:xfrm>
        <a:prstGeom prst="rect">
          <a:avLst/>
        </a:prstGeom>
        <a:solidFill>
          <a:srgbClr val="1961AC"/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900" kern="1200" dirty="0">
              <a:latin typeface="Arial" panose="020B0604020202020204" pitchFamily="34" charset="0"/>
              <a:cs typeface="Arial" panose="020B0604020202020204" pitchFamily="34" charset="0"/>
            </a:rPr>
            <a:t>116</a:t>
          </a:r>
        </a:p>
      </dsp:txBody>
      <dsp:txXfrm>
        <a:off x="1612" y="812266"/>
        <a:ext cx="1572436" cy="628974"/>
      </dsp:txXfrm>
    </dsp:sp>
    <dsp:sp modelId="{793BDEF6-29F3-48EB-B0E7-A6BEF768AADC}">
      <dsp:nvSpPr>
        <dsp:cNvPr id="0" name=""/>
        <dsp:cNvSpPr/>
      </dsp:nvSpPr>
      <dsp:spPr>
        <a:xfrm>
          <a:off x="1612" y="1441240"/>
          <a:ext cx="1572436" cy="12736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FA8A2EB-5C47-44FF-9854-A810AD111CF6}">
      <dsp:nvSpPr>
        <dsp:cNvPr id="0" name=""/>
        <dsp:cNvSpPr/>
      </dsp:nvSpPr>
      <dsp:spPr>
        <a:xfrm>
          <a:off x="1794190" y="812266"/>
          <a:ext cx="1572436" cy="628974"/>
        </a:xfrm>
        <a:prstGeom prst="rect">
          <a:avLst/>
        </a:prstGeom>
        <a:solidFill>
          <a:srgbClr val="1961AC"/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900" kern="1200" dirty="0">
              <a:latin typeface="Arial" panose="020B0604020202020204" pitchFamily="34" charset="0"/>
              <a:cs typeface="Arial" panose="020B0604020202020204" pitchFamily="34" charset="0"/>
            </a:rPr>
            <a:t>81</a:t>
          </a:r>
        </a:p>
      </dsp:txBody>
      <dsp:txXfrm>
        <a:off x="1794190" y="812266"/>
        <a:ext cx="1572436" cy="628974"/>
      </dsp:txXfrm>
    </dsp:sp>
    <dsp:sp modelId="{F9EA3BA9-567B-4BE7-AD7E-5A9F3579098E}">
      <dsp:nvSpPr>
        <dsp:cNvPr id="0" name=""/>
        <dsp:cNvSpPr/>
      </dsp:nvSpPr>
      <dsp:spPr>
        <a:xfrm>
          <a:off x="1794190" y="1441240"/>
          <a:ext cx="1572436" cy="12736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D7F5550-538B-48F8-AD31-856943164DD9}">
      <dsp:nvSpPr>
        <dsp:cNvPr id="0" name=""/>
        <dsp:cNvSpPr/>
      </dsp:nvSpPr>
      <dsp:spPr>
        <a:xfrm>
          <a:off x="3586768" y="812266"/>
          <a:ext cx="1572436" cy="628974"/>
        </a:xfrm>
        <a:prstGeom prst="rect">
          <a:avLst/>
        </a:prstGeom>
        <a:solidFill>
          <a:srgbClr val="1961AC"/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6248" tIns="117856" rIns="206248" bIns="117856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2900" kern="1200" dirty="0">
              <a:latin typeface="Arial" panose="020B0604020202020204" pitchFamily="34" charset="0"/>
              <a:cs typeface="Arial" panose="020B0604020202020204" pitchFamily="34" charset="0"/>
            </a:rPr>
            <a:t>952</a:t>
          </a:r>
        </a:p>
      </dsp:txBody>
      <dsp:txXfrm>
        <a:off x="3586768" y="812266"/>
        <a:ext cx="1572436" cy="628974"/>
      </dsp:txXfrm>
    </dsp:sp>
    <dsp:sp modelId="{5A81B975-671B-42DC-A315-7C306736D21E}">
      <dsp:nvSpPr>
        <dsp:cNvPr id="0" name=""/>
        <dsp:cNvSpPr/>
      </dsp:nvSpPr>
      <dsp:spPr>
        <a:xfrm>
          <a:off x="3586768" y="1441240"/>
          <a:ext cx="1572436" cy="12736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2286C8D-72C7-4181-8E36-543D26CAFCEB}">
      <dsp:nvSpPr>
        <dsp:cNvPr id="0" name=""/>
        <dsp:cNvSpPr/>
      </dsp:nvSpPr>
      <dsp:spPr>
        <a:xfrm>
          <a:off x="126197" y="981946"/>
          <a:ext cx="3012940" cy="941543"/>
        </a:xfrm>
        <a:prstGeom prst="rect">
          <a:avLst/>
        </a:prstGeom>
        <a:solidFill>
          <a:srgbClr val="1961AC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739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Niskie dochody OPT, ok. 46% uchodźców ukraińskich żyje poniżej granicy ubóstwa, potrzeba znalezienia lepiej płatnej pracy</a:t>
          </a:r>
        </a:p>
      </dsp:txBody>
      <dsp:txXfrm>
        <a:off x="126197" y="981946"/>
        <a:ext cx="3012940" cy="941543"/>
      </dsp:txXfrm>
    </dsp:sp>
    <dsp:sp modelId="{9F59D4C4-E621-46A6-98E7-A4387CE97361}">
      <dsp:nvSpPr>
        <dsp:cNvPr id="0" name=""/>
        <dsp:cNvSpPr/>
      </dsp:nvSpPr>
      <dsp:spPr>
        <a:xfrm>
          <a:off x="657" y="845945"/>
          <a:ext cx="659080" cy="988621"/>
        </a:xfrm>
        <a:prstGeom prst="rect">
          <a:avLst/>
        </a:prstGeom>
        <a:blipFill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83000" r="-83000"/>
          </a:stretch>
        </a:blip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C51EBDB-F64D-44D6-BB4F-378010D91A34}">
      <dsp:nvSpPr>
        <dsp:cNvPr id="0" name=""/>
        <dsp:cNvSpPr/>
      </dsp:nvSpPr>
      <dsp:spPr>
        <a:xfrm>
          <a:off x="3512548" y="921734"/>
          <a:ext cx="3012940" cy="941543"/>
        </a:xfrm>
        <a:prstGeom prst="rect">
          <a:avLst/>
        </a:prstGeom>
        <a:solidFill>
          <a:srgbClr val="1961AC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739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Niski dostęp do opieki zdrowotnej dla OPT nie znających języka polskiego</a:t>
          </a:r>
        </a:p>
      </dsp:txBody>
      <dsp:txXfrm>
        <a:off x="3512548" y="921734"/>
        <a:ext cx="3012940" cy="941543"/>
      </dsp:txXfrm>
    </dsp:sp>
    <dsp:sp modelId="{5038134F-A20A-4BF4-B1D3-9199DB090671}">
      <dsp:nvSpPr>
        <dsp:cNvPr id="0" name=""/>
        <dsp:cNvSpPr/>
      </dsp:nvSpPr>
      <dsp:spPr>
        <a:xfrm>
          <a:off x="3386351" y="845945"/>
          <a:ext cx="659080" cy="988621"/>
        </a:xfrm>
        <a:prstGeom prst="rect">
          <a:avLst/>
        </a:prstGeom>
        <a:blipFill>
          <a:blip xmlns:r="http://schemas.openxmlformats.org/officeDocument/2006/relationships"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266BFE-00EB-479D-ADD9-B8A8B228943F}">
      <dsp:nvSpPr>
        <dsp:cNvPr id="0" name=""/>
        <dsp:cNvSpPr/>
      </dsp:nvSpPr>
      <dsp:spPr>
        <a:xfrm>
          <a:off x="126197" y="2167245"/>
          <a:ext cx="3012940" cy="941543"/>
        </a:xfrm>
        <a:prstGeom prst="rect">
          <a:avLst/>
        </a:prstGeom>
        <a:solidFill>
          <a:srgbClr val="1961AC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739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Ponad połowa uchodźców ukraińskich pracuje poniżej swoich kwalifikacji, zarabiając minimalne wynagrodzenie</a:t>
          </a:r>
        </a:p>
      </dsp:txBody>
      <dsp:txXfrm>
        <a:off x="126197" y="2167245"/>
        <a:ext cx="3012940" cy="941543"/>
      </dsp:txXfrm>
    </dsp:sp>
    <dsp:sp modelId="{F0E5F039-4EEB-4DDE-9DB4-6E6DE175971F}">
      <dsp:nvSpPr>
        <dsp:cNvPr id="0" name=""/>
        <dsp:cNvSpPr/>
      </dsp:nvSpPr>
      <dsp:spPr>
        <a:xfrm>
          <a:off x="657" y="2031245"/>
          <a:ext cx="659080" cy="988621"/>
        </a:xfrm>
        <a:prstGeom prst="rect">
          <a:avLst/>
        </a:prstGeom>
        <a:blipFill>
          <a:blip xmlns:r="http://schemas.openxmlformats.org/officeDocument/2006/relationships" r:embed="rId3"/>
          <a:srcRect/>
          <a:stretch>
            <a:fillRect l="-2000" r="-2000"/>
          </a:stretch>
        </a:blip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E59D75-8F7A-4EFA-9BE5-8DD13734FB6E}">
      <dsp:nvSpPr>
        <dsp:cNvPr id="0" name=""/>
        <dsp:cNvSpPr/>
      </dsp:nvSpPr>
      <dsp:spPr>
        <a:xfrm>
          <a:off x="3511890" y="2167245"/>
          <a:ext cx="3012940" cy="941543"/>
        </a:xfrm>
        <a:prstGeom prst="rect">
          <a:avLst/>
        </a:prstGeom>
        <a:solidFill>
          <a:srgbClr val="1961AC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739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Ponad połowa badanych uchodźców ukraińskich potrzebuje wsparcia w poszukiwaniu pracy oraz kursów kwalifikacyjnych i dalszej nauki języka polskiego</a:t>
          </a:r>
        </a:p>
      </dsp:txBody>
      <dsp:txXfrm>
        <a:off x="3511890" y="2167245"/>
        <a:ext cx="3012940" cy="941543"/>
      </dsp:txXfrm>
    </dsp:sp>
    <dsp:sp modelId="{38AE9E39-F3D7-406C-B94B-A432187445F4}">
      <dsp:nvSpPr>
        <dsp:cNvPr id="0" name=""/>
        <dsp:cNvSpPr/>
      </dsp:nvSpPr>
      <dsp:spPr>
        <a:xfrm>
          <a:off x="3386351" y="2031245"/>
          <a:ext cx="659080" cy="988621"/>
        </a:xfrm>
        <a:prstGeom prst="rect">
          <a:avLst/>
        </a:prstGeom>
        <a:blipFill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4CCB69F-F1AF-4C86-8792-FF2CC8879FBE}">
      <dsp:nvSpPr>
        <dsp:cNvPr id="0" name=""/>
        <dsp:cNvSpPr/>
      </dsp:nvSpPr>
      <dsp:spPr>
        <a:xfrm>
          <a:off x="1819043" y="3352545"/>
          <a:ext cx="3012940" cy="941543"/>
        </a:xfrm>
        <a:prstGeom prst="rect">
          <a:avLst/>
        </a:prstGeom>
        <a:solidFill>
          <a:srgbClr val="1961AC"/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37739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400" kern="1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rPr>
            <a:t>Co drugi obywatel państw trzecich to uchodźca ukraiński. Pozostali OPT są rozproszeni i trudno dostępni</a:t>
          </a:r>
        </a:p>
      </dsp:txBody>
      <dsp:txXfrm>
        <a:off x="1819043" y="3352545"/>
        <a:ext cx="3012940" cy="941543"/>
      </dsp:txXfrm>
    </dsp:sp>
    <dsp:sp modelId="{4E402DF7-805A-4BF8-B793-95852214E093}">
      <dsp:nvSpPr>
        <dsp:cNvPr id="0" name=""/>
        <dsp:cNvSpPr/>
      </dsp:nvSpPr>
      <dsp:spPr>
        <a:xfrm>
          <a:off x="1693504" y="3216544"/>
          <a:ext cx="659080" cy="988621"/>
        </a:xfrm>
        <a:prstGeom prst="rect">
          <a:avLst/>
        </a:prstGeom>
        <a:blipFill>
          <a:blip xmlns:r="http://schemas.openxmlformats.org/officeDocument/2006/relationships"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19050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5B301C8-5384-4AF4-B843-65C411723670}">
      <dsp:nvSpPr>
        <dsp:cNvPr id="0" name=""/>
        <dsp:cNvSpPr/>
      </dsp:nvSpPr>
      <dsp:spPr>
        <a:xfrm>
          <a:off x="218416" y="160129"/>
          <a:ext cx="3208354" cy="1002610"/>
        </a:xfrm>
        <a:prstGeom prst="flowChartDelay">
          <a:avLst/>
        </a:prstGeom>
        <a:solidFill>
          <a:schemeClr val="accent3">
            <a:alpha val="4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9102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Arial" panose="020B0604020202020204" pitchFamily="34" charset="0"/>
              <a:cs typeface="Arial" panose="020B0604020202020204" pitchFamily="34" charset="0"/>
            </a:rPr>
            <a:t>Wystarczający potencjał instytucji rynku pracy i instytucji pomocy społecznej do realizacji wsparcia</a:t>
          </a:r>
        </a:p>
      </dsp:txBody>
      <dsp:txXfrm>
        <a:off x="218416" y="306958"/>
        <a:ext cx="2738501" cy="708952"/>
      </dsp:txXfrm>
    </dsp:sp>
    <dsp:sp modelId="{E800430D-F779-42DF-8F55-49890FA2C70A}">
      <dsp:nvSpPr>
        <dsp:cNvPr id="0" name=""/>
        <dsp:cNvSpPr/>
      </dsp:nvSpPr>
      <dsp:spPr>
        <a:xfrm>
          <a:off x="0" y="102724"/>
          <a:ext cx="701827" cy="1052741"/>
        </a:xfrm>
        <a:prstGeom prst="rect">
          <a:avLst/>
        </a:prstGeom>
        <a:blipFill>
          <a:blip xmlns:r="http://schemas.openxmlformats.org/officeDocument/2006/relationships" r:embed="rId1">
            <a:duotone>
              <a:schemeClr val="accent4">
                <a:shade val="45000"/>
                <a:satMod val="135000"/>
              </a:schemeClr>
              <a:prstClr val="white"/>
            </a:duotone>
          </a:blip>
          <a:srcRect/>
          <a:stretch>
            <a:fillRect l="-25000" r="-25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D89D1CE-BD44-4123-AB69-EDCAD713AD31}">
      <dsp:nvSpPr>
        <dsp:cNvPr id="0" name=""/>
        <dsp:cNvSpPr/>
      </dsp:nvSpPr>
      <dsp:spPr>
        <a:xfrm>
          <a:off x="3642986" y="147507"/>
          <a:ext cx="3208354" cy="1002610"/>
        </a:xfrm>
        <a:prstGeom prst="flowChartDelay">
          <a:avLst/>
        </a:prstGeom>
        <a:solidFill>
          <a:schemeClr val="accent3">
            <a:alpha val="4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9102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rPr>
            <a:t>Wysoka dostępność organizacji pozarządowych mających doświadczenie we wspieraniu obywateli państw trzecich</a:t>
          </a:r>
        </a:p>
      </dsp:txBody>
      <dsp:txXfrm>
        <a:off x="3642986" y="294336"/>
        <a:ext cx="2738501" cy="708952"/>
      </dsp:txXfrm>
    </dsp:sp>
    <dsp:sp modelId="{363A623D-EB1F-41CA-8CAA-1C10A2C6C181}">
      <dsp:nvSpPr>
        <dsp:cNvPr id="0" name=""/>
        <dsp:cNvSpPr/>
      </dsp:nvSpPr>
      <dsp:spPr>
        <a:xfrm>
          <a:off x="3426784" y="67110"/>
          <a:ext cx="701827" cy="1052741"/>
        </a:xfrm>
        <a:prstGeom prst="rect">
          <a:avLst/>
        </a:prstGeom>
        <a:blipFill>
          <a:blip xmlns:r="http://schemas.openxmlformats.org/officeDocument/2006/relationships"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04F6B9C0-328D-4DB9-9814-C1D47B49AE66}">
      <dsp:nvSpPr>
        <dsp:cNvPr id="0" name=""/>
        <dsp:cNvSpPr/>
      </dsp:nvSpPr>
      <dsp:spPr>
        <a:xfrm>
          <a:off x="218416" y="1486226"/>
          <a:ext cx="3208354" cy="1114452"/>
        </a:xfrm>
        <a:prstGeom prst="flowChartDelay">
          <a:avLst/>
        </a:prstGeom>
        <a:solidFill>
          <a:schemeClr val="accent3">
            <a:alpha val="4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9102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rPr>
            <a:t>Brak przygotowania personelu publicznej służby zdrowia do  leczenia pacjenta niepolskojęzycznego</a:t>
          </a:r>
        </a:p>
      </dsp:txBody>
      <dsp:txXfrm>
        <a:off x="218416" y="1649434"/>
        <a:ext cx="2738501" cy="788036"/>
      </dsp:txXfrm>
    </dsp:sp>
    <dsp:sp modelId="{7E38E2EE-A1C2-4BB2-9902-D5C8ACCB77CD}">
      <dsp:nvSpPr>
        <dsp:cNvPr id="0" name=""/>
        <dsp:cNvSpPr/>
      </dsp:nvSpPr>
      <dsp:spPr>
        <a:xfrm>
          <a:off x="7880" y="1441486"/>
          <a:ext cx="701827" cy="1052741"/>
        </a:xfrm>
        <a:prstGeom prst="rect">
          <a:avLst/>
        </a:prstGeom>
        <a:blipFill>
          <a:blip xmlns:r="http://schemas.openxmlformats.org/officeDocument/2006/relationships"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DFF39024-49F3-478C-A020-8E561BCD9CD1}">
      <dsp:nvSpPr>
        <dsp:cNvPr id="0" name=""/>
        <dsp:cNvSpPr/>
      </dsp:nvSpPr>
      <dsp:spPr>
        <a:xfrm>
          <a:off x="3462738" y="1458828"/>
          <a:ext cx="3208354" cy="1002610"/>
        </a:xfrm>
        <a:prstGeom prst="flowChartDelay">
          <a:avLst/>
        </a:prstGeom>
        <a:solidFill>
          <a:schemeClr val="accent3">
            <a:alpha val="4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79102" tIns="45720" rIns="45720" bIns="45720" numCol="1" spcCol="1270" anchor="ctr" anchorCtr="0">
          <a:noAutofit/>
        </a:bodyPr>
        <a:lstStyle/>
        <a:p>
          <a:pPr lvl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l-PL" sz="1200" kern="1200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rPr>
            <a:t>Niska gotowość pracodawców do rozwijania karier obywateli państw trzecich</a:t>
          </a:r>
        </a:p>
      </dsp:txBody>
      <dsp:txXfrm>
        <a:off x="3462738" y="1605657"/>
        <a:ext cx="2738501" cy="708952"/>
      </dsp:txXfrm>
    </dsp:sp>
    <dsp:sp modelId="{38A4D6F6-1BA9-4D16-A487-ADC21EAA370B}">
      <dsp:nvSpPr>
        <dsp:cNvPr id="0" name=""/>
        <dsp:cNvSpPr/>
      </dsp:nvSpPr>
      <dsp:spPr>
        <a:xfrm>
          <a:off x="3426784" y="1498966"/>
          <a:ext cx="701827" cy="1052741"/>
        </a:xfrm>
        <a:prstGeom prst="rect">
          <a:avLst/>
        </a:prstGeom>
        <a:blipFill>
          <a:blip xmlns:r="http://schemas.openxmlformats.org/officeDocument/2006/relationships" r:embed="rId2" cstate="print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>
          <a:noFill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PictureStrips">
  <dgm:title val=""/>
  <dgm:desc val=""/>
  <dgm:catLst>
    <dgm:cat type="list" pri="12500"/>
    <dgm:cat type="picture" pri="13000"/>
    <dgm:cat type="pictureconvert" pri="13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  <dgm:cxn modelId="70" srcId="0" destId="40" srcOrd="2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snake">
          <dgm:param type="off" val="ctr"/>
        </dgm:alg>
      </dgm:if>
      <dgm:else name="Name3">
        <dgm:alg type="snake">
          <dgm:param type="off" val="ctr"/>
          <dgm:param type="grDir" val="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h" refFor="ch" refForName="composite" op="equ" fact="0.1"/>
      <dgm:constr type="h" for="ch" forName="sibTrans" refType="h" refFor="ch" refForName="composite" op="equ" fact="0.1"/>
      <dgm:constr type="w" for="ch" forName="sibTrans" refType="h" refFor="ch" refForName="sibTrans" op="equ"/>
    </dgm:constrLst>
    <dgm:forEach name="nodesForEach" axis="ch" ptType="node">
      <dgm:layoutNode name="composite">
        <dgm:alg type="composite">
          <dgm:param type="ar" val="3"/>
        </dgm:alg>
        <dgm:shape xmlns:r="http://schemas.openxmlformats.org/officeDocument/2006/relationships" r:blip="">
          <dgm:adjLst/>
        </dgm:shape>
        <dgm:choose name="Name4">
          <dgm:if name="Name5" func="var" arg="dir" op="equ" val="norm">
            <dgm:constrLst>
              <dgm:constr type="l" for="ch" forName="rect1" refType="w" fact="0.04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if>
          <dgm:else name="Name6">
            <dgm:constrLst>
              <dgm:constr type="l" for="ch" forName="rect1" refType="w" fact="0"/>
              <dgm:constr type="t" for="ch" forName="rect1" refType="h" fact="0.13"/>
              <dgm:constr type="w" for="ch" forName="rect1" refType="w" fact="0.96"/>
              <dgm:constr type="h" for="ch" forName="rect1" refType="h" fact="0.9"/>
              <dgm:constr type="l" for="ch" forName="rect2" refType="w" fact="0.79"/>
              <dgm:constr type="t" for="ch" forName="rect2" refType="h" fact="0"/>
              <dgm:constr type="w" for="ch" forName="rect2" refType="w" fact="0.21"/>
              <dgm:constr type="h" for="ch" forName="rect2" refType="w" fact="0.315"/>
            </dgm:constrLst>
          </dgm:else>
        </dgm:choose>
        <dgm:layoutNode name="rect1" styleLbl="trAlignAcc1">
          <dgm:varLst>
            <dgm:bulletEnabled val="1"/>
          </dgm:varLst>
          <dgm:alg type="tx">
            <dgm:param type="parTxLTRAlign" val="l"/>
          </dgm:alg>
          <dgm:shape xmlns:r="http://schemas.openxmlformats.org/officeDocument/2006/relationships" type="rect" r:blip="">
            <dgm:adjLst/>
          </dgm:shape>
          <dgm:presOf axis="desOrSelf" ptType="node"/>
          <dgm:choose name="Name7">
            <dgm:if name="Name8" func="var" arg="dir" op="equ" val="norm">
              <dgm:constrLst>
                <dgm:constr type="lMarg" refType="w" fact="0.6"/>
                <dgm:constr type="rMarg" refType="primFontSz" fact="0.3"/>
                <dgm:constr type="tMarg" refType="primFontSz" fact="0.3"/>
                <dgm:constr type="bMarg" refType="primFontSz" fact="0.3"/>
              </dgm:constrLst>
            </dgm:if>
            <dgm:else name="Name9">
              <dgm:constrLst>
                <dgm:constr type="lMarg" refType="primFontSz" fact="0.3"/>
                <dgm:constr type="rMarg" refType="w" fact="0.6"/>
                <dgm:constr type="tMarg" refType="primFontSz" fact="0.3"/>
                <dgm:constr type="bMarg" refType="primFontSz" fact="0.3"/>
              </dgm:constrLst>
            </dgm:else>
          </dgm:choose>
          <dgm:ruleLst>
            <dgm:rule type="primFontSz" val="5" fact="NaN" max="NaN"/>
          </dgm:ruleLst>
        </dgm:layoutNode>
        <dgm:layoutNode name="rect2" styleLbl="fg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6588B-B548-4AE9-B373-B9145D21FB54}" type="datetimeFigureOut">
              <a:rPr lang="pl-PL" smtClean="0"/>
              <a:t>2024-08-27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9B85-18C3-46D8-9FFB-6F9D619C2C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4528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6588B-B548-4AE9-B373-B9145D21FB54}" type="datetimeFigureOut">
              <a:rPr lang="pl-PL" smtClean="0"/>
              <a:t>2024-08-27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9B85-18C3-46D8-9FFB-6F9D619C2C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627807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6588B-B548-4AE9-B373-B9145D21FB54}" type="datetimeFigureOut">
              <a:rPr lang="pl-PL" smtClean="0"/>
              <a:t>2024-08-27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9B85-18C3-46D8-9FFB-6F9D619C2C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90852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6588B-B548-4AE9-B373-B9145D21FB54}" type="datetimeFigureOut">
              <a:rPr lang="pl-PL" smtClean="0"/>
              <a:t>2024-08-27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9B85-18C3-46D8-9FFB-6F9D619C2C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21005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6588B-B548-4AE9-B373-B9145D21FB54}" type="datetimeFigureOut">
              <a:rPr lang="pl-PL" smtClean="0"/>
              <a:t>2024-08-27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9B85-18C3-46D8-9FFB-6F9D619C2C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30881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6588B-B548-4AE9-B373-B9145D21FB54}" type="datetimeFigureOut">
              <a:rPr lang="pl-PL" smtClean="0"/>
              <a:t>2024-08-27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9B85-18C3-46D8-9FFB-6F9D619C2C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5999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6588B-B548-4AE9-B373-B9145D21FB54}" type="datetimeFigureOut">
              <a:rPr lang="pl-PL" smtClean="0"/>
              <a:t>2024-08-27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9B85-18C3-46D8-9FFB-6F9D619C2C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2650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6588B-B548-4AE9-B373-B9145D21FB54}" type="datetimeFigureOut">
              <a:rPr lang="pl-PL" smtClean="0"/>
              <a:t>2024-08-27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9B85-18C3-46D8-9FFB-6F9D619C2C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4012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6588B-B548-4AE9-B373-B9145D21FB54}" type="datetimeFigureOut">
              <a:rPr lang="pl-PL" smtClean="0"/>
              <a:t>2024-08-27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9B85-18C3-46D8-9FFB-6F9D619C2C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1446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6588B-B548-4AE9-B373-B9145D21FB54}" type="datetimeFigureOut">
              <a:rPr lang="pl-PL" smtClean="0"/>
              <a:t>2024-08-27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9B85-18C3-46D8-9FFB-6F9D619C2C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638227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l-PL"/>
              <a:t>Kliknij ikonę, aby dodać obraz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96588B-B548-4AE9-B373-B9145D21FB54}" type="datetimeFigureOut">
              <a:rPr lang="pl-PL" smtClean="0"/>
              <a:t>2024-08-27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19B85-18C3-46D8-9FFB-6F9D619C2C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80260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96588B-B548-4AE9-B373-B9145D21FB54}" type="datetimeFigureOut">
              <a:rPr lang="pl-PL" smtClean="0"/>
              <a:t>2024-08-27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5F19B85-18C3-46D8-9FFB-6F9D619C2C1F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3567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svg"/><Relationship Id="rId5" Type="http://schemas.openxmlformats.org/officeDocument/2006/relationships/image" Target="../media/image5.png"/><Relationship Id="rId4" Type="http://schemas.openxmlformats.org/officeDocument/2006/relationships/image" Target="../media/image5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7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image" Target="../media/image1.png"/><Relationship Id="rId16" Type="http://schemas.openxmlformats.org/officeDocument/2006/relationships/image" Target="../media/image13.sv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5" Type="http://schemas.openxmlformats.org/officeDocument/2006/relationships/image" Target="../media/image8.png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Relationship Id="rId14" Type="http://schemas.openxmlformats.org/officeDocument/2006/relationships/image" Target="../media/image11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13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1.png"/><Relationship Id="rId12" Type="http://schemas.openxmlformats.org/officeDocument/2006/relationships/image" Target="../media/image23.svg"/><Relationship Id="rId2" Type="http://schemas.openxmlformats.org/officeDocument/2006/relationships/image" Target="../media/image1.png"/><Relationship Id="rId16" Type="http://schemas.openxmlformats.org/officeDocument/2006/relationships/image" Target="../media/image27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svg"/><Relationship Id="rId11" Type="http://schemas.openxmlformats.org/officeDocument/2006/relationships/image" Target="../media/image13.png"/><Relationship Id="rId5" Type="http://schemas.openxmlformats.org/officeDocument/2006/relationships/image" Target="../media/image10.png"/><Relationship Id="rId15" Type="http://schemas.openxmlformats.org/officeDocument/2006/relationships/image" Target="../media/image15.png"/><Relationship Id="rId10" Type="http://schemas.openxmlformats.org/officeDocument/2006/relationships/image" Target="../media/image21.svg"/><Relationship Id="rId4" Type="http://schemas.openxmlformats.org/officeDocument/2006/relationships/image" Target="../media/image15.svg"/><Relationship Id="rId9" Type="http://schemas.openxmlformats.org/officeDocument/2006/relationships/image" Target="../media/image12.png"/><Relationship Id="rId14" Type="http://schemas.openxmlformats.org/officeDocument/2006/relationships/image" Target="../media/image25.sv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upa 4">
            <a:extLst>
              <a:ext uri="{FF2B5EF4-FFF2-40B4-BE49-F238E27FC236}">
                <a16:creationId xmlns:a16="http://schemas.microsoft.com/office/drawing/2014/main" id="{8C1AF591-6800-DA74-B52A-6DFA1AD0C8F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1" y="0"/>
            <a:ext cx="6881468" cy="9143169"/>
            <a:chOff x="247650" y="0"/>
            <a:chExt cx="7077710" cy="9753600"/>
          </a:xfrm>
          <a:solidFill>
            <a:schemeClr val="tx2">
              <a:lumMod val="10000"/>
              <a:lumOff val="90000"/>
            </a:schemeClr>
          </a:solidFill>
        </p:grpSpPr>
        <p:sp>
          <p:nvSpPr>
            <p:cNvPr id="6" name="Prostokąt 5">
              <a:extLst>
                <a:ext uri="{FF2B5EF4-FFF2-40B4-BE49-F238E27FC236}">
                  <a16:creationId xmlns:a16="http://schemas.microsoft.com/office/drawing/2014/main" id="{0610DEF0-8225-BF59-794C-9CF6C1222257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/>
          </p:nvSpPr>
          <p:spPr>
            <a:xfrm>
              <a:off x="247650" y="0"/>
              <a:ext cx="7077710" cy="97536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pl-PL" dirty="0"/>
            </a:p>
          </p:txBody>
        </p:sp>
        <p:sp>
          <p:nvSpPr>
            <p:cNvPr id="9" name="Pole tekstowe 2" descr="BROSZURA INFORMACYJNA">
              <a:extLst>
                <a:ext uri="{FF2B5EF4-FFF2-40B4-BE49-F238E27FC236}">
                  <a16:creationId xmlns:a16="http://schemas.microsoft.com/office/drawing/2014/main" id="{7C73EE5B-DF79-4BAE-570B-3C769AB078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10137" y="3764102"/>
              <a:ext cx="3298575" cy="775600"/>
            </a:xfrm>
            <a:prstGeom prst="rect">
              <a:avLst/>
            </a:prstGeom>
            <a:solidFill>
              <a:srgbClr val="A6D3FF"/>
            </a:solidFill>
            <a:ln w="57150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algn="ctr">
                <a:lnSpc>
                  <a:spcPct val="107000"/>
                </a:lnSpc>
                <a:spcAft>
                  <a:spcPts val="800"/>
                </a:spcAft>
              </a:pPr>
              <a:r>
                <a:rPr lang="pl-PL" sz="2000" b="1" kern="1400" spc="-50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BROSZURA INFORMACYJNA</a:t>
              </a:r>
              <a:endParaRPr lang="pl-PL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" name="Obraz 12">
            <a:extLst>
              <a:ext uri="{FF2B5EF4-FFF2-40B4-BE49-F238E27FC236}">
                <a16:creationId xmlns:a16="http://schemas.microsoft.com/office/drawing/2014/main" id="{7549E313-946E-6988-6C07-5A3272E82C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/>
          <a:stretch/>
        </p:blipFill>
        <p:spPr bwMode="auto">
          <a:xfrm>
            <a:off x="-11735" y="0"/>
            <a:ext cx="3961765" cy="7086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4" name="Pole tekstowe 3">
            <a:extLst>
              <a:ext uri="{FF2B5EF4-FFF2-40B4-BE49-F238E27FC236}">
                <a16:creationId xmlns:a16="http://schemas.microsoft.com/office/drawing/2014/main" id="{B0FE2657-0292-0566-5704-77F2DA2F2089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403180" y="1376290"/>
            <a:ext cx="6042561" cy="1595099"/>
          </a:xfrm>
          <a:prstGeom prst="rect">
            <a:avLst/>
          </a:prstGeom>
          <a:solidFill>
            <a:srgbClr val="A6D3FF"/>
          </a:solidFill>
          <a:ln w="76200"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2000" b="1" i="0" u="none" strike="noStrike" kern="1200" cap="all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+mn-cs"/>
              </a:rPr>
              <a:t>Ewaluacja dotycząca wsparcia obywateli państw trzecich w ramach RPO WSL na lata 2014-2020 i FE SL 2021-2027</a:t>
            </a:r>
            <a:endParaRPr kumimoji="0" lang="pl-PL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+mn-cs"/>
            </a:endParaRPr>
          </a:p>
          <a:p>
            <a:pPr marL="0" marR="0" lvl="0" indent="0" algn="l" defTabSz="4572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1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+mn-cs"/>
              </a:rPr>
              <a:t> </a:t>
            </a: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978431E5-8C94-67A1-AF32-4B5BA4882F9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35" y="9119152"/>
            <a:ext cx="6881468" cy="727059"/>
          </a:xfrm>
          <a:prstGeom prst="rect">
            <a:avLst/>
          </a:prstGeom>
        </p:spPr>
      </p:pic>
      <p:pic>
        <p:nvPicPr>
          <p:cNvPr id="2" name="Obraz 1" descr="Obraz przedstawia cień idących ludzi, w tle mapa świata&#10;">
            <a:extLst>
              <a:ext uri="{FF2B5EF4-FFF2-40B4-BE49-F238E27FC236}">
                <a16:creationId xmlns:a16="http://schemas.microsoft.com/office/drawing/2014/main" id="{35DDEF8E-23EF-494E-A5CF-CC8B2153C4DB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234"/>
          <a:stretch/>
        </p:blipFill>
        <p:spPr>
          <a:xfrm>
            <a:off x="-11735" y="5118925"/>
            <a:ext cx="6893204" cy="3079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1267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A306D67E-2B81-229C-5163-714563D6684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510210"/>
            <a:ext cx="6858001" cy="502920"/>
          </a:xfrm>
          <a:prstGeom prst="rect">
            <a:avLst/>
          </a:prstGeom>
          <a:solidFill>
            <a:srgbClr val="A6D3FF"/>
          </a:solidFill>
          <a:ln w="762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endParaRPr lang="pl-PL"/>
          </a:p>
        </p:txBody>
      </p:sp>
      <p:sp>
        <p:nvSpPr>
          <p:cNvPr id="5" name="Pole tekstowe 5">
            <a:extLst>
              <a:ext uri="{FF2B5EF4-FFF2-40B4-BE49-F238E27FC236}">
                <a16:creationId xmlns:a16="http://schemas.microsoft.com/office/drawing/2014/main" id="{5D05FC55-9A2F-797D-A3D6-94F608F681B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80210" y="559740"/>
            <a:ext cx="3497580" cy="403860"/>
          </a:xfrm>
          <a:prstGeom prst="rect">
            <a:avLst/>
          </a:prstGeom>
          <a:noFill/>
          <a:ln w="6350"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+mn-cs"/>
              </a:rPr>
              <a:t>CELE BADANIA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+mn-cs"/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B47E9AD-910C-8875-F8C5-BD2641A76F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/>
          <a:stretch/>
        </p:blipFill>
        <p:spPr bwMode="auto">
          <a:xfrm>
            <a:off x="4789170" y="828099"/>
            <a:ext cx="2068830" cy="3700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8" name="Prostokąt 7">
            <a:extLst>
              <a:ext uri="{FF2B5EF4-FFF2-40B4-BE49-F238E27FC236}">
                <a16:creationId xmlns:a16="http://schemas.microsoft.com/office/drawing/2014/main" id="{0DE33FF9-B8B3-3D09-6138-B1DEA9922C0A}"/>
              </a:ext>
            </a:extLst>
          </p:cNvPr>
          <p:cNvSpPr/>
          <p:nvPr/>
        </p:nvSpPr>
        <p:spPr>
          <a:xfrm>
            <a:off x="587086" y="1516050"/>
            <a:ext cx="5683827" cy="1620981"/>
          </a:xfrm>
          <a:prstGeom prst="rect">
            <a:avLst/>
          </a:prstGeom>
          <a:gradFill>
            <a:gsLst>
              <a:gs pos="25000">
                <a:schemeClr val="accent1">
                  <a:lumMod val="5000"/>
                  <a:lumOff val="95000"/>
                </a:schemeClr>
              </a:gs>
              <a:gs pos="86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pl-PL" sz="1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Cele badania obejmowały ocenę wsparcia adresowanego do uchodźców wojennych z Ukrainy realizowanego w ramach projektów EFS i EFRR RPO WSL na lata 2014-2020 oraz wypracowanie zaleceń dla wsparcia dedykowanego OPT w ramach FE SL 2021-2027</a:t>
            </a:r>
            <a:r>
              <a:rPr lang="pl-PL" sz="18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pl-PL" sz="1800" dirty="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6FE6F7E9-E0C5-CA3F-7DD8-FC852DCC8460}"/>
              </a:ext>
            </a:extLst>
          </p:cNvPr>
          <p:cNvSpPr/>
          <p:nvPr/>
        </p:nvSpPr>
        <p:spPr>
          <a:xfrm>
            <a:off x="916996" y="3519235"/>
            <a:ext cx="5024006" cy="706582"/>
          </a:xfrm>
          <a:prstGeom prst="rect">
            <a:avLst/>
          </a:prstGeom>
          <a:solidFill>
            <a:srgbClr val="1961A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x-none" sz="1600" b="1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Zakres badania ewaluacyjnego ob</a:t>
            </a:r>
            <a:r>
              <a:rPr lang="pl-PL" sz="1600" b="1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jął</a:t>
            </a:r>
            <a:r>
              <a:rPr lang="x-none" sz="1600" b="1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 następujące obszary badawcze</a:t>
            </a:r>
            <a:r>
              <a:rPr lang="pl-PL" sz="1600" b="1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:</a:t>
            </a:r>
            <a:endParaRPr lang="pl-PL" sz="1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Strzałka: pięciokąt 9">
            <a:extLst>
              <a:ext uri="{FF2B5EF4-FFF2-40B4-BE49-F238E27FC236}">
                <a16:creationId xmlns:a16="http://schemas.microsoft.com/office/drawing/2014/main" id="{71A4394D-561D-EF28-DC1D-C282AAFB464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4475017"/>
            <a:ext cx="4789171" cy="1385455"/>
          </a:xfrm>
          <a:prstGeom prst="homePlate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493E8F74-8D6A-23E7-3107-03F2DC725AF2}"/>
              </a:ext>
            </a:extLst>
          </p:cNvPr>
          <p:cNvSpPr txBox="1"/>
          <p:nvPr/>
        </p:nvSpPr>
        <p:spPr>
          <a:xfrm>
            <a:off x="587085" y="4752245"/>
            <a:ext cx="3429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l-PL" sz="1600" b="0" dirty="0">
                <a:latin typeface="Arial" panose="020B0604020202020204" pitchFamily="34" charset="0"/>
                <a:cs typeface="Arial" panose="020B0604020202020204" pitchFamily="34" charset="0"/>
              </a:rPr>
              <a:t>Ocena wsparcia udzielonego obywatelom ukraińskim w ramach RPO WSL na lata 2014-2020</a:t>
            </a:r>
            <a:endParaRPr lang="pl-PL" sz="1600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13" name="Strzałka: pięciokąt 12">
            <a:extLst>
              <a:ext uri="{FF2B5EF4-FFF2-40B4-BE49-F238E27FC236}">
                <a16:creationId xmlns:a16="http://schemas.microsoft.com/office/drawing/2014/main" id="{B8F7C6FE-98BE-BD32-E8C6-0E4A57DB90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6242676"/>
            <a:ext cx="4789171" cy="1385455"/>
          </a:xfrm>
          <a:prstGeom prst="homePlate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4" name="Strzałka: pięciokąt 13">
            <a:extLst>
              <a:ext uri="{FF2B5EF4-FFF2-40B4-BE49-F238E27FC236}">
                <a16:creationId xmlns:a16="http://schemas.microsoft.com/office/drawing/2014/main" id="{B9ABA0AA-49A4-D4EA-64EE-77D3BA65265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8010335"/>
            <a:ext cx="4789171" cy="1385455"/>
          </a:xfrm>
          <a:prstGeom prst="homePlate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BC1924F4-C8A1-A976-3525-699EAE9874A0}"/>
              </a:ext>
            </a:extLst>
          </p:cNvPr>
          <p:cNvSpPr txBox="1"/>
          <p:nvPr/>
        </p:nvSpPr>
        <p:spPr>
          <a:xfrm>
            <a:off x="587085" y="6519904"/>
            <a:ext cx="3429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l-PL" sz="1600" b="0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Ocena możliwości wsparcia obywateli państw trzecich w ramach FE SL 2021-2027</a:t>
            </a: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3E0DAFC9-7EDD-AC9C-2596-CD67CA937940}"/>
              </a:ext>
            </a:extLst>
          </p:cNvPr>
          <p:cNvSpPr txBox="1"/>
          <p:nvPr/>
        </p:nvSpPr>
        <p:spPr>
          <a:xfrm>
            <a:off x="587085" y="8410674"/>
            <a:ext cx="3429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l-PL" sz="1600" b="0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Rekomendacje dotyczące wsparcia OPT w ramach FE SL 2021-2027</a:t>
            </a:r>
          </a:p>
        </p:txBody>
      </p:sp>
      <p:pic>
        <p:nvPicPr>
          <p:cNvPr id="20" name="Grafika 19" descr="Szkło powiększające z wypełnieniem pełnym">
            <a:extLst>
              <a:ext uri="{FF2B5EF4-FFF2-40B4-BE49-F238E27FC236}">
                <a16:creationId xmlns:a16="http://schemas.microsoft.com/office/drawing/2014/main" id="{CABA85B4-80CA-499D-9B79-3F738D8FBF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5008413" y="4592305"/>
            <a:ext cx="1262500" cy="1262500"/>
          </a:xfrm>
          <a:prstGeom prst="rect">
            <a:avLst/>
          </a:prstGeom>
        </p:spPr>
      </p:pic>
      <p:pic>
        <p:nvPicPr>
          <p:cNvPr id="22" name="Grafika 21" descr="Prezentacja z wykresem kołowym z wypełnieniem pełnym">
            <a:extLst>
              <a:ext uri="{FF2B5EF4-FFF2-40B4-BE49-F238E27FC236}">
                <a16:creationId xmlns:a16="http://schemas.microsoft.com/office/drawing/2014/main" id="{6FA91F56-10AC-DA1B-80FE-FF81CCAFC4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xmlns="" r:embed="rId6"/>
              </a:ext>
            </a:extLst>
          </a:blip>
          <a:stretch>
            <a:fillRect/>
          </a:stretch>
        </p:blipFill>
        <p:spPr>
          <a:xfrm>
            <a:off x="4885458" y="6312341"/>
            <a:ext cx="1508410" cy="1508410"/>
          </a:xfrm>
          <a:prstGeom prst="rect">
            <a:avLst/>
          </a:prstGeom>
        </p:spPr>
      </p:pic>
      <p:pic>
        <p:nvPicPr>
          <p:cNvPr id="24" name="Grafika 23" descr="Oko z wypełnieniem pełnym">
            <a:extLst>
              <a:ext uri="{FF2B5EF4-FFF2-40B4-BE49-F238E27FC236}">
                <a16:creationId xmlns:a16="http://schemas.microsoft.com/office/drawing/2014/main" id="{A6810BE4-746C-8354-877A-53967EE3AE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4957319" y="8005782"/>
            <a:ext cx="1375071" cy="13750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99482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5BDFBE40-8DA7-22CB-8F20-280B98D760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510210"/>
            <a:ext cx="6858001" cy="502920"/>
          </a:xfrm>
          <a:prstGeom prst="rect">
            <a:avLst/>
          </a:prstGeom>
          <a:solidFill>
            <a:srgbClr val="A6D3FF"/>
          </a:solidFill>
          <a:ln w="762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3127021-AB31-2077-D294-1E216D448F6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/>
          <a:stretch/>
        </p:blipFill>
        <p:spPr bwMode="auto">
          <a:xfrm>
            <a:off x="4789170" y="828099"/>
            <a:ext cx="2068830" cy="3700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8E2B4D13-BB03-FBD5-CB0F-822F0C94E90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94932" y="559740"/>
            <a:ext cx="2868136" cy="403860"/>
          </a:xfrm>
          <a:prstGeom prst="rect">
            <a:avLst/>
          </a:prstGeom>
          <a:noFill/>
          <a:ln w="6350"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rgbClr val="156082"/>
                </a:solidFill>
                <a:effectLst/>
                <a:uLnTx/>
                <a:uFillTx/>
                <a:latin typeface="Arial" panose="020B0604020202020204" pitchFamily="34" charset="0"/>
                <a:ea typeface="Aptos" panose="020B0004020202020204" pitchFamily="34" charset="0"/>
                <a:cs typeface="+mn-cs"/>
              </a:rPr>
              <a:t>METODOLOGIA BADAWCZA</a:t>
            </a:r>
            <a:endParaRPr kumimoji="0" lang="pl-PL" sz="1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Aptos" panose="020B0004020202020204" pitchFamily="34" charset="0"/>
              <a:cs typeface="+mn-cs"/>
            </a:endParaRPr>
          </a:p>
        </p:txBody>
      </p:sp>
      <p:graphicFrame>
        <p:nvGraphicFramePr>
          <p:cNvPr id="7" name="Diagram 6" descr="Diagram przedstawia po kolei metody badawcze zastosowane w badaniu.&#10;">
            <a:extLst>
              <a:ext uri="{FF2B5EF4-FFF2-40B4-BE49-F238E27FC236}">
                <a16:creationId xmlns:a16="http://schemas.microsoft.com/office/drawing/2014/main" id="{C19AF6EF-D1C5-62F4-40FF-94D4EDDC8E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66324654"/>
              </p:ext>
            </p:extLst>
          </p:nvPr>
        </p:nvGraphicFramePr>
        <p:xfrm>
          <a:off x="-2147454" y="1801091"/>
          <a:ext cx="11152908" cy="74121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pole tekstowe 7">
            <a:extLst>
              <a:ext uri="{FF2B5EF4-FFF2-40B4-BE49-F238E27FC236}">
                <a16:creationId xmlns:a16="http://schemas.microsoft.com/office/drawing/2014/main" id="{18FD3579-019C-83C7-C3D3-4DDB96B988A0}"/>
              </a:ext>
            </a:extLst>
          </p:cNvPr>
          <p:cNvSpPr txBox="1"/>
          <p:nvPr/>
        </p:nvSpPr>
        <p:spPr>
          <a:xfrm>
            <a:off x="1191491" y="2355273"/>
            <a:ext cx="1440872" cy="1200329"/>
          </a:xfrm>
          <a:prstGeom prst="rect">
            <a:avLst/>
          </a:prstGeom>
          <a:solidFill>
            <a:srgbClr val="1961AC"/>
          </a:solidFill>
        </p:spPr>
        <p:txBody>
          <a:bodyPr wrap="square" rtlCol="0">
            <a:spAutoFit/>
          </a:bodyPr>
          <a:lstStyle/>
          <a:p>
            <a:pPr algn="ctr"/>
            <a:r>
              <a:rPr lang="pl-PL" b="1" i="0" dirty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Analiza danych zastanych</a:t>
            </a:r>
            <a:endParaRPr lang="pl-PL" b="1" dirty="0">
              <a:solidFill>
                <a:schemeClr val="bg1"/>
              </a:solidFill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  <a:p>
            <a:endParaRPr lang="pl-PL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25492308-E210-1ED2-86A2-B17C6BF19FFB}"/>
              </a:ext>
            </a:extLst>
          </p:cNvPr>
          <p:cNvSpPr txBox="1"/>
          <p:nvPr/>
        </p:nvSpPr>
        <p:spPr>
          <a:xfrm>
            <a:off x="4007426" y="3900993"/>
            <a:ext cx="1816159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u="none" dirty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CAWI/CATI </a:t>
            </a:r>
            <a:br>
              <a:rPr lang="pl-PL" sz="1200" b="1" u="none" dirty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</a:br>
            <a:r>
              <a:rPr lang="pl-PL" sz="1200" b="1" u="none" dirty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z beneficjentami i realizatorami wsparcia RPO WSL oraz z przedstawicielami szkół publicznych w województwie śląskim</a:t>
            </a: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677F9FF4-7B0E-7749-498B-564E46126822}"/>
              </a:ext>
            </a:extLst>
          </p:cNvPr>
          <p:cNvSpPr txBox="1"/>
          <p:nvPr/>
        </p:nvSpPr>
        <p:spPr>
          <a:xfrm>
            <a:off x="1233054" y="5708072"/>
            <a:ext cx="1468582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400" b="1" u="none" dirty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IDI z przedstawicie-</a:t>
            </a:r>
            <a:r>
              <a:rPr lang="pl-PL" sz="1400" b="1" u="none" dirty="0" err="1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lami</a:t>
            </a:r>
            <a:r>
              <a:rPr lang="pl-PL" sz="1400" b="1" u="none" dirty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 instytucji zajmujących się obsługą cudzoziemców </a:t>
            </a:r>
          </a:p>
          <a:p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25B04A0F-C873-3904-CCCC-83FE15D0A008}"/>
              </a:ext>
            </a:extLst>
          </p:cNvPr>
          <p:cNvSpPr txBox="1"/>
          <p:nvPr/>
        </p:nvSpPr>
        <p:spPr>
          <a:xfrm>
            <a:off x="3131128" y="5430982"/>
            <a:ext cx="16764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200" b="1" u="none" dirty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IDI z przedstawicielami pracodawców zatrudniających cudzoziemców oraz nauczycielami, pedagogami, asystentami międzykulturowymi</a:t>
            </a:r>
          </a:p>
          <a:p>
            <a:endParaRPr lang="pl-PL" dirty="0"/>
          </a:p>
        </p:txBody>
      </p:sp>
      <p:grpSp>
        <p:nvGrpSpPr>
          <p:cNvPr id="12" name="Grupa 11">
            <a:extLst>
              <a:ext uri="{FF2B5EF4-FFF2-40B4-BE49-F238E27FC236}">
                <a16:creationId xmlns:a16="http://schemas.microsoft.com/office/drawing/2014/main" id="{F61BBBFA-DCAB-2609-D2CF-8E5D89DC3D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5041841" y="5285988"/>
            <a:ext cx="1816159" cy="2087539"/>
            <a:chOff x="6158300" y="5324642"/>
            <a:chExt cx="1816159" cy="2087539"/>
          </a:xfrm>
          <a:solidFill>
            <a:srgbClr val="A6D3FF"/>
          </a:solidFill>
        </p:grpSpPr>
        <p:sp>
          <p:nvSpPr>
            <p:cNvPr id="13" name="Sześciokąt 12">
              <a:extLst>
                <a:ext uri="{FF2B5EF4-FFF2-40B4-BE49-F238E27FC236}">
                  <a16:creationId xmlns:a16="http://schemas.microsoft.com/office/drawing/2014/main" id="{6493F7C6-9D28-189D-0729-13B82E0E8686}"/>
                </a:ext>
              </a:extLst>
            </p:cNvPr>
            <p:cNvSpPr/>
            <p:nvPr/>
          </p:nvSpPr>
          <p:spPr>
            <a:xfrm rot="5400000">
              <a:off x="6022610" y="5460332"/>
              <a:ext cx="2087539" cy="1816159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4" name="Sześciokąt 4">
              <a:extLst>
                <a:ext uri="{FF2B5EF4-FFF2-40B4-BE49-F238E27FC236}">
                  <a16:creationId xmlns:a16="http://schemas.microsoft.com/office/drawing/2014/main" id="{14F64297-D62B-D90E-9628-43C84BDC0A2C}"/>
                </a:ext>
              </a:extLst>
            </p:cNvPr>
            <p:cNvSpPr txBox="1"/>
            <p:nvPr/>
          </p:nvSpPr>
          <p:spPr>
            <a:xfrm>
              <a:off x="6441318" y="5649950"/>
              <a:ext cx="1250123" cy="143692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l-PL" sz="11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" name="Grupa 14">
            <a:extLst>
              <a:ext uri="{FF2B5EF4-FFF2-40B4-BE49-F238E27FC236}">
                <a16:creationId xmlns:a16="http://schemas.microsoft.com/office/drawing/2014/main" id="{A239F074-4131-0643-0EBD-4C938C63D06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0" y="3604431"/>
            <a:ext cx="1816159" cy="2087539"/>
            <a:chOff x="6158300" y="5324642"/>
            <a:chExt cx="1816159" cy="2087539"/>
          </a:xfrm>
          <a:solidFill>
            <a:srgbClr val="A6D3FF"/>
          </a:solidFill>
        </p:grpSpPr>
        <p:sp>
          <p:nvSpPr>
            <p:cNvPr id="16" name="Sześciokąt 15">
              <a:extLst>
                <a:ext uri="{FF2B5EF4-FFF2-40B4-BE49-F238E27FC236}">
                  <a16:creationId xmlns:a16="http://schemas.microsoft.com/office/drawing/2014/main" id="{DD4B6DB8-E395-BE3A-46B5-AB56F56AF71A}"/>
                </a:ext>
              </a:extLst>
            </p:cNvPr>
            <p:cNvSpPr/>
            <p:nvPr/>
          </p:nvSpPr>
          <p:spPr>
            <a:xfrm rot="5400000">
              <a:off x="6022610" y="5460332"/>
              <a:ext cx="2087539" cy="1816159"/>
            </a:xfrm>
            <a:prstGeom prst="hexagon">
              <a:avLst>
                <a:gd name="adj" fmla="val 25000"/>
                <a:gd name="vf" fmla="val 11547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7" name="Sześciokąt 4">
              <a:extLst>
                <a:ext uri="{FF2B5EF4-FFF2-40B4-BE49-F238E27FC236}">
                  <a16:creationId xmlns:a16="http://schemas.microsoft.com/office/drawing/2014/main" id="{1F288871-D6E4-A365-7714-C61E05FC6786}"/>
                </a:ext>
              </a:extLst>
            </p:cNvPr>
            <p:cNvSpPr txBox="1"/>
            <p:nvPr/>
          </p:nvSpPr>
          <p:spPr>
            <a:xfrm>
              <a:off x="6441318" y="5649950"/>
              <a:ext cx="1250123" cy="1436923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41910" tIns="41910" rIns="41910" bIns="41910" numCol="1" spcCol="1270" anchor="ctr" anchorCtr="0">
              <a:noAutofit/>
            </a:bodyPr>
            <a:lstStyle/>
            <a:p>
              <a:pPr marL="0" lvl="0" indent="0" algn="ctr" defTabSz="4889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endParaRPr lang="pl-PL" sz="1100" b="1" kern="1200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70C16F72-7813-A7F8-D4A7-1F16C03FB30D}"/>
              </a:ext>
            </a:extLst>
          </p:cNvPr>
          <p:cNvSpPr txBox="1"/>
          <p:nvPr/>
        </p:nvSpPr>
        <p:spPr>
          <a:xfrm>
            <a:off x="4114800" y="7827819"/>
            <a:ext cx="153785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800" b="1" u="none" dirty="0">
                <a:solidFill>
                  <a:schemeClr val="bg1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Warsztat ekspercki</a:t>
            </a:r>
          </a:p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34843388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B08A9116-6EF2-CC98-F517-9434992890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510209"/>
            <a:ext cx="6858001" cy="764409"/>
          </a:xfrm>
          <a:prstGeom prst="rect">
            <a:avLst/>
          </a:prstGeom>
          <a:solidFill>
            <a:srgbClr val="A6D3FF"/>
          </a:solidFill>
          <a:ln w="762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EBC7BFA9-17BC-2A71-2115-DF0938C4BCC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/>
          <a:stretch/>
        </p:blipFill>
        <p:spPr bwMode="auto">
          <a:xfrm>
            <a:off x="4789170" y="1089587"/>
            <a:ext cx="2068830" cy="3700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ytuł 6">
            <a:extLst>
              <a:ext uri="{FF2B5EF4-FFF2-40B4-BE49-F238E27FC236}">
                <a16:creationId xmlns:a16="http://schemas.microsoft.com/office/drawing/2014/main" id="{45407C21-B5F5-4279-15B1-45B47F794BFD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720437" y="632430"/>
            <a:ext cx="6262254" cy="523220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400" cap="all" spc="-5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Ocena wsparcia udzielonego obywatelom ukraińskim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400" cap="all" spc="-50" normalizeH="0" baseline="0" noProof="0" dirty="0">
                <a:ln>
                  <a:noFill/>
                </a:ln>
                <a:solidFill>
                  <a:schemeClr val="tx2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 ramach RPO WSL na lata 2014-2020</a:t>
            </a:r>
            <a:endParaRPr kumimoji="0" lang="pl-PL" sz="1400" b="0" i="0" u="none" strike="noStrike" kern="1200" cap="none" spc="0" normalizeH="0" baseline="0" noProof="0" dirty="0">
              <a:ln>
                <a:noFill/>
              </a:ln>
              <a:solidFill>
                <a:schemeClr val="tx2">
                  <a:lumMod val="75000"/>
                  <a:lumOff val="25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aphicFrame>
        <p:nvGraphicFramePr>
          <p:cNvPr id="8" name="Diagram 7" descr="Diagram przedstawia liczbę uchodźców objętych poszczególnym wsparciem.">
            <a:extLst>
              <a:ext uri="{FF2B5EF4-FFF2-40B4-BE49-F238E27FC236}">
                <a16:creationId xmlns:a16="http://schemas.microsoft.com/office/drawing/2014/main" id="{1E7449D5-2932-5D51-9CD4-249B740976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25999169"/>
              </p:ext>
            </p:extLst>
          </p:nvPr>
        </p:nvGraphicFramePr>
        <p:xfrm>
          <a:off x="848591" y="892413"/>
          <a:ext cx="5160818" cy="3527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9" name="Diagram 8" descr="Diagram przedstawia liczbę uchodźców objętych poszczególnym wsparciem.">
            <a:extLst>
              <a:ext uri="{FF2B5EF4-FFF2-40B4-BE49-F238E27FC236}">
                <a16:creationId xmlns:a16="http://schemas.microsoft.com/office/drawing/2014/main" id="{1A829BD4-4306-3052-0DA8-FF7DA3B56CB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70078145"/>
              </p:ext>
            </p:extLst>
          </p:nvPr>
        </p:nvGraphicFramePr>
        <p:xfrm>
          <a:off x="848591" y="2915989"/>
          <a:ext cx="5160818" cy="35271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7987AFF-95BC-7668-8DD4-96368F7AA7F3}"/>
              </a:ext>
            </a:extLst>
          </p:cNvPr>
          <p:cNvSpPr txBox="1"/>
          <p:nvPr/>
        </p:nvSpPr>
        <p:spPr>
          <a:xfrm>
            <a:off x="807027" y="2449721"/>
            <a:ext cx="1704107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l-PL" sz="1200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Liczba uchodźców ukraińskich objętych wsparciem w zakresie integracji społecznej</a:t>
            </a:r>
          </a:p>
          <a:p>
            <a:pPr lvl="0"/>
            <a:r>
              <a:rPr lang="pl-PL" sz="1200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i zawodowej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24C794E-8BD2-B559-4C30-39BF40C1AE47}"/>
              </a:ext>
            </a:extLst>
          </p:cNvPr>
          <p:cNvSpPr txBox="1"/>
          <p:nvPr/>
        </p:nvSpPr>
        <p:spPr>
          <a:xfrm>
            <a:off x="2604655" y="2496280"/>
            <a:ext cx="178723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l-PL" sz="1200" b="0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Liczba uchodźców ukraińskich objętych wsparciem podmiotów ekonomii społecznej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BAF2A0D4-7528-321D-42E9-900A23DC23FB}"/>
              </a:ext>
            </a:extLst>
          </p:cNvPr>
          <p:cNvSpPr txBox="1"/>
          <p:nvPr/>
        </p:nvSpPr>
        <p:spPr>
          <a:xfrm>
            <a:off x="4419600" y="2371590"/>
            <a:ext cx="166254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l-PL" sz="1200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Liczba uchodźców ukraińskich  podnoszących swoje kwalifikacje zawodowe w ramach RPO WSL</a:t>
            </a: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4B73A1C1-FC80-4DBF-10A9-3E8ECB47F21B}"/>
              </a:ext>
            </a:extLst>
          </p:cNvPr>
          <p:cNvSpPr txBox="1"/>
          <p:nvPr/>
        </p:nvSpPr>
        <p:spPr>
          <a:xfrm>
            <a:off x="900546" y="4408255"/>
            <a:ext cx="157941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l-PL" sz="1200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Liczba uchodźców ukraińskich korzystających z mieszkań socjalnych utworzonych w ramach RPO WSL</a:t>
            </a: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97774428-90D0-42EA-0071-0DEA40F05A70}"/>
              </a:ext>
            </a:extLst>
          </p:cNvPr>
          <p:cNvSpPr txBox="1"/>
          <p:nvPr/>
        </p:nvSpPr>
        <p:spPr>
          <a:xfrm>
            <a:off x="2632363" y="4463626"/>
            <a:ext cx="1704109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l-PL" sz="1200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Liczba szkół i świetlic, które zostały wsparte w zakresie pracy z uczniem z państw trzecich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6355D119-E04E-E9E4-0BF8-CC06223E79F2}"/>
              </a:ext>
            </a:extLst>
          </p:cNvPr>
          <p:cNvSpPr txBox="1"/>
          <p:nvPr/>
        </p:nvSpPr>
        <p:spPr>
          <a:xfrm>
            <a:off x="4405745" y="4366691"/>
            <a:ext cx="166254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l-PL" sz="1200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Liczba dzieci, uchodźców ukraińskich, które zostały objęte wsparciem w polskich szkołach</a:t>
            </a: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7DD94D64-92B1-E298-3F37-0E7E5EFBF439}"/>
              </a:ext>
            </a:extLst>
          </p:cNvPr>
          <p:cNvSpPr/>
          <p:nvPr/>
        </p:nvSpPr>
        <p:spPr>
          <a:xfrm>
            <a:off x="401782" y="5888209"/>
            <a:ext cx="2895600" cy="221672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b="0" dirty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Nie wydatkowano wszystkich zaplanowanych środków, w 58% projektów odnotowano wycofywanie się uczestników z udziału w projekcie w związku z ich dalszymi ruchami migracyjnymi.</a:t>
            </a:r>
            <a:endParaRPr lang="pl-PL" sz="1400" dirty="0">
              <a:solidFill>
                <a:schemeClr val="tx1"/>
              </a:solidFill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  <a:p>
            <a:pPr algn="ctr"/>
            <a:endParaRPr lang="pl-PL" dirty="0"/>
          </a:p>
        </p:txBody>
      </p:sp>
      <p:sp>
        <p:nvSpPr>
          <p:cNvPr id="25" name="Prostokąt 24">
            <a:extLst>
              <a:ext uri="{FF2B5EF4-FFF2-40B4-BE49-F238E27FC236}">
                <a16:creationId xmlns:a16="http://schemas.microsoft.com/office/drawing/2014/main" id="{D4FA4293-18A3-21B4-CDBD-FD7F35DC21FA}"/>
              </a:ext>
            </a:extLst>
          </p:cNvPr>
          <p:cNvSpPr/>
          <p:nvPr/>
        </p:nvSpPr>
        <p:spPr>
          <a:xfrm>
            <a:off x="3508664" y="5888208"/>
            <a:ext cx="2895600" cy="2216727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pl-PL" sz="1400" dirty="0">
                <a:solidFill>
                  <a:schemeClr val="tx1"/>
                </a:solidFill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Wsparto ok.6% wszystkich uchodźców ukraińskich przebywających w 2023 roku w województwie śląskim</a:t>
            </a:r>
            <a:endParaRPr lang="pl-PL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pl-PL" dirty="0"/>
          </a:p>
        </p:txBody>
      </p:sp>
      <p:pic>
        <p:nvPicPr>
          <p:cNvPr id="27" name="Grafika 26" descr="Przypnij z wypełnieniem pełnym">
            <a:extLst>
              <a:ext uri="{FF2B5EF4-FFF2-40B4-BE49-F238E27FC236}">
                <a16:creationId xmlns:a16="http://schemas.microsoft.com/office/drawing/2014/main" id="{0A99AA57-03BD-23A7-0F3F-F511E99AD590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 rot="5400000">
            <a:off x="2247901" y="7159409"/>
            <a:ext cx="1312719" cy="1312719"/>
          </a:xfrm>
          <a:prstGeom prst="rect">
            <a:avLst/>
          </a:prstGeom>
        </p:spPr>
      </p:pic>
      <p:pic>
        <p:nvPicPr>
          <p:cNvPr id="29" name="Grafika 28" descr="Umięśnione ramię z wypełnieniem pełnym">
            <a:extLst>
              <a:ext uri="{FF2B5EF4-FFF2-40B4-BE49-F238E27FC236}">
                <a16:creationId xmlns:a16="http://schemas.microsoft.com/office/drawing/2014/main" id="{44FCE245-8C1A-8C42-547F-23750D59143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5504324" y="7237948"/>
            <a:ext cx="1155642" cy="1155642"/>
          </a:xfrm>
          <a:prstGeom prst="rect">
            <a:avLst/>
          </a:prstGeom>
        </p:spPr>
      </p:pic>
      <p:sp>
        <p:nvSpPr>
          <p:cNvPr id="31" name="pole tekstowe 30">
            <a:extLst>
              <a:ext uri="{FF2B5EF4-FFF2-40B4-BE49-F238E27FC236}">
                <a16:creationId xmlns:a16="http://schemas.microsoft.com/office/drawing/2014/main" id="{9DAA4C3B-9C78-5CE8-ED77-553A4E0A44C6}"/>
              </a:ext>
            </a:extLst>
          </p:cNvPr>
          <p:cNvSpPr txBox="1"/>
          <p:nvPr/>
        </p:nvSpPr>
        <p:spPr>
          <a:xfrm>
            <a:off x="202622" y="8472128"/>
            <a:ext cx="6452755" cy="997645"/>
          </a:xfrm>
          <a:prstGeom prst="rect">
            <a:avLst/>
          </a:prstGeom>
          <a:solidFill>
            <a:srgbClr val="A6D3FF"/>
          </a:solidFill>
          <a:ln w="28575">
            <a:solidFill>
              <a:srgbClr val="0070C0"/>
            </a:solidFill>
          </a:ln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Osiągnięto cele szczegółowe poszczególnych kierunków wsparcia związanych z integracją społeczną uchodźców ukraińskich, odnotowano jednak niewystarczające zainteresowanie pracodawców podnoszeniem ich kwalifikacji i kompetencji.</a:t>
            </a:r>
            <a:endParaRPr lang="pl-PL" sz="12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557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E01486ED-3B7D-2EEF-3C2C-F9106E8448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510209"/>
            <a:ext cx="6858001" cy="764409"/>
          </a:xfrm>
          <a:prstGeom prst="rect">
            <a:avLst/>
          </a:prstGeom>
          <a:solidFill>
            <a:srgbClr val="A6D3FF"/>
          </a:solidFill>
          <a:ln w="762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A7F5FD1-7B07-4BD8-046A-5584B68668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/>
          <a:stretch/>
        </p:blipFill>
        <p:spPr bwMode="auto">
          <a:xfrm>
            <a:off x="4789170" y="1089587"/>
            <a:ext cx="2068830" cy="3700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ytuł 6">
            <a:extLst>
              <a:ext uri="{FF2B5EF4-FFF2-40B4-BE49-F238E27FC236}">
                <a16:creationId xmlns:a16="http://schemas.microsoft.com/office/drawing/2014/main" id="{26033F6A-C91E-C37C-1249-BAAB299377EC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674546" y="595796"/>
            <a:ext cx="3771901" cy="536622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400" cap="none" spc="-50" normalizeH="0" baseline="0" noProof="0" dirty="0">
                <a:ln>
                  <a:noFill/>
                </a:ln>
                <a:solidFill>
                  <a:srgbClr val="1961AC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OCENA UŻYTECZNOŚCI I TRWAŁOŚCI WSPARCIA RPO WSL NA LATA 2014-2020</a:t>
            </a:r>
            <a:endParaRPr kumimoji="0" lang="pl-PL" sz="1050" b="0" i="0" u="none" strike="noStrike" kern="1200" cap="none" spc="0" normalizeH="0" baseline="0" noProof="0" dirty="0">
              <a:ln>
                <a:noFill/>
              </a:ln>
              <a:solidFill>
                <a:srgbClr val="1961AC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283A34AB-0DE9-6D11-C413-F43664786E7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77536" y="1995053"/>
            <a:ext cx="2919847" cy="40039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9C6F0804-37C3-124E-8585-58335F4A93C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3560619" y="1995053"/>
            <a:ext cx="2919847" cy="4003963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638BA668-E8D6-9946-373E-7D064495B5F5}"/>
              </a:ext>
            </a:extLst>
          </p:cNvPr>
          <p:cNvSpPr txBox="1"/>
          <p:nvPr/>
        </p:nvSpPr>
        <p:spPr>
          <a:xfrm>
            <a:off x="377535" y="2038785"/>
            <a:ext cx="2919847" cy="306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400" b="1" kern="1400" spc="-50" dirty="0">
                <a:solidFill>
                  <a:srgbClr val="1961A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TRWAŁOŚĆ WSPARCIA</a:t>
            </a:r>
            <a:endParaRPr lang="pl-PL" sz="1100" dirty="0">
              <a:solidFill>
                <a:srgbClr val="1961A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26A55A32-5739-BC05-E671-811DB8806364}"/>
              </a:ext>
            </a:extLst>
          </p:cNvPr>
          <p:cNvSpPr txBox="1"/>
          <p:nvPr/>
        </p:nvSpPr>
        <p:spPr>
          <a:xfrm>
            <a:off x="3593003" y="2076583"/>
            <a:ext cx="2919846" cy="536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pl-PL" sz="1400" b="1" dirty="0">
                <a:solidFill>
                  <a:srgbClr val="1961A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ZGODNOŚĆ Z POTRZEBAMI UCHODŹCÓW</a:t>
            </a:r>
            <a:endParaRPr lang="pl-PL" sz="1100" b="1" dirty="0">
              <a:solidFill>
                <a:srgbClr val="1961A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4" name="Prostokąt 13" descr="Opinia klienta z wypełnieniem pełnym">
            <a:extLst>
              <a:ext uri="{FF2B5EF4-FFF2-40B4-BE49-F238E27FC236}">
                <a16:creationId xmlns:a16="http://schemas.microsoft.com/office/drawing/2014/main" id="{915C878E-ACD9-7039-40FB-D114BC591F25}"/>
              </a:ext>
            </a:extLst>
          </p:cNvPr>
          <p:cNvSpPr/>
          <p:nvPr/>
        </p:nvSpPr>
        <p:spPr>
          <a:xfrm>
            <a:off x="635313" y="2631309"/>
            <a:ext cx="484584" cy="771520"/>
          </a:xfrm>
          <a:prstGeom prst="rect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4"/>
                </a:ext>
              </a:extLst>
            </a:blip>
            <a:srcRect/>
            <a:stretch>
              <a:fillRect l="-25000" r="-25000"/>
            </a:stretch>
          </a:blip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l-PL" sz="1400" dirty="0"/>
          </a:p>
        </p:txBody>
      </p:sp>
      <p:sp>
        <p:nvSpPr>
          <p:cNvPr id="15" name="Prostokąt 14" descr="Budynek z wypełnieniem pełnym">
            <a:extLst>
              <a:ext uri="{FF2B5EF4-FFF2-40B4-BE49-F238E27FC236}">
                <a16:creationId xmlns:a16="http://schemas.microsoft.com/office/drawing/2014/main" id="{B4460350-DEEE-C4D8-BCB1-30C5EFDAB412}"/>
              </a:ext>
            </a:extLst>
          </p:cNvPr>
          <p:cNvSpPr/>
          <p:nvPr/>
        </p:nvSpPr>
        <p:spPr>
          <a:xfrm>
            <a:off x="596071" y="4895276"/>
            <a:ext cx="523826" cy="809343"/>
          </a:xfrm>
          <a:prstGeom prst="rect">
            <a:avLst/>
          </a:prstGeom>
          <a:blipFill>
            <a:blip r:embed="rId5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6"/>
                </a:ext>
              </a:extLst>
            </a:blip>
            <a:srcRect/>
            <a:stretch>
              <a:fillRect l="-25000" r="-25000"/>
            </a:stretch>
          </a:blipFill>
          <a:effectLst/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3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pl-PL" dirty="0"/>
          </a:p>
        </p:txBody>
      </p:sp>
      <p:pic>
        <p:nvPicPr>
          <p:cNvPr id="17" name="Grafika 16" descr="Szkoła z wypełnieniem pełnym">
            <a:extLst>
              <a:ext uri="{FF2B5EF4-FFF2-40B4-BE49-F238E27FC236}">
                <a16:creationId xmlns:a16="http://schemas.microsoft.com/office/drawing/2014/main" id="{DB4E18D8-75E9-1AC0-4CD6-06F26EDD83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xmlns="" r:embed="rId8"/>
              </a:ext>
            </a:extLst>
          </a:blip>
          <a:stretch>
            <a:fillRect/>
          </a:stretch>
        </p:blipFill>
        <p:spPr>
          <a:xfrm>
            <a:off x="516817" y="3719940"/>
            <a:ext cx="709488" cy="709488"/>
          </a:xfrm>
          <a:prstGeom prst="rect">
            <a:avLst/>
          </a:prstGeom>
        </p:spPr>
      </p:pic>
      <p:sp>
        <p:nvSpPr>
          <p:cNvPr id="21" name="pole tekstowe 20">
            <a:extLst>
              <a:ext uri="{FF2B5EF4-FFF2-40B4-BE49-F238E27FC236}">
                <a16:creationId xmlns:a16="http://schemas.microsoft.com/office/drawing/2014/main" id="{1106460E-0E03-28A1-71A7-9CA3405A072A}"/>
              </a:ext>
            </a:extLst>
          </p:cNvPr>
          <p:cNvSpPr txBox="1"/>
          <p:nvPr/>
        </p:nvSpPr>
        <p:spPr>
          <a:xfrm>
            <a:off x="1206161" y="2540670"/>
            <a:ext cx="2088573" cy="1092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pl-PL" sz="1300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Blisko ¾ (72%) podmiotów integrujących społecznie uchodźców ukraińskich nadal wspiera obywateli państw trzecich</a:t>
            </a:r>
            <a:endParaRPr lang="pl-PL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B4D7F643-494D-11D3-E30B-D3A15F59CC40}"/>
              </a:ext>
            </a:extLst>
          </p:cNvPr>
          <p:cNvSpPr txBox="1"/>
          <p:nvPr/>
        </p:nvSpPr>
        <p:spPr>
          <a:xfrm>
            <a:off x="1206161" y="3802680"/>
            <a:ext cx="2181929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rgbClr val="E19825"/>
              </a:buClr>
              <a:buSzPts val="1000"/>
            </a:pPr>
            <a:r>
              <a:rPr lang="pl-PL" sz="1300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W każdej wspartej szkole nadal uczą się dzieci uchodźców ukraińskich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A72C72A6-FF70-4AB7-C45C-EFDCB5FF42DF}"/>
              </a:ext>
            </a:extLst>
          </p:cNvPr>
          <p:cNvSpPr txBox="1"/>
          <p:nvPr/>
        </p:nvSpPr>
        <p:spPr>
          <a:xfrm>
            <a:off x="1214168" y="4671170"/>
            <a:ext cx="2115957" cy="12926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rgbClr val="E19825"/>
              </a:buClr>
              <a:buSzPts val="1000"/>
            </a:pPr>
            <a:r>
              <a:rPr lang="pl-PL" sz="1300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W niemal co drugim projekcie (45%), w którym utworzono mieszkania socjalne dla uchodźców, nadal mieszkają obywatele państw trzecich</a:t>
            </a:r>
          </a:p>
        </p:txBody>
      </p:sp>
      <p:sp>
        <p:nvSpPr>
          <p:cNvPr id="27" name="pole tekstowe 26">
            <a:extLst>
              <a:ext uri="{FF2B5EF4-FFF2-40B4-BE49-F238E27FC236}">
                <a16:creationId xmlns:a16="http://schemas.microsoft.com/office/drawing/2014/main" id="{A602778E-F921-BF12-F8BD-F718025B03F0}"/>
              </a:ext>
            </a:extLst>
          </p:cNvPr>
          <p:cNvSpPr txBox="1"/>
          <p:nvPr/>
        </p:nvSpPr>
        <p:spPr>
          <a:xfrm>
            <a:off x="3605974" y="2796705"/>
            <a:ext cx="2919847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rgbClr val="E19825"/>
              </a:buClr>
              <a:buSzPts val="1000"/>
            </a:pPr>
            <a:r>
              <a:rPr lang="pl-PL" sz="1200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W ramach RPO WSL trafnie zidentyfikowano potrzeby uchodźców związane ze zwalczaniem traumy powojennej, potrzebą odnalezienia się </a:t>
            </a:r>
          </a:p>
          <a:p>
            <a:pPr lvl="0">
              <a:buClr>
                <a:srgbClr val="E19825"/>
              </a:buClr>
              <a:buSzPts val="1000"/>
            </a:pPr>
            <a:r>
              <a:rPr lang="pl-PL" sz="1200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w polskich społecznościach lokalnych i polskim systemie instytucjonalnym.</a:t>
            </a:r>
          </a:p>
        </p:txBody>
      </p:sp>
      <p:sp>
        <p:nvSpPr>
          <p:cNvPr id="29" name="pole tekstowe 28">
            <a:extLst>
              <a:ext uri="{FF2B5EF4-FFF2-40B4-BE49-F238E27FC236}">
                <a16:creationId xmlns:a16="http://schemas.microsoft.com/office/drawing/2014/main" id="{03EFBF43-1881-7A77-DEAE-D20D8A4872DF}"/>
              </a:ext>
            </a:extLst>
          </p:cNvPr>
          <p:cNvSpPr txBox="1"/>
          <p:nvPr/>
        </p:nvSpPr>
        <p:spPr>
          <a:xfrm>
            <a:off x="3605974" y="4075837"/>
            <a:ext cx="2919845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buClr>
                <a:srgbClr val="E19825"/>
              </a:buClr>
              <a:buSzPts val="1000"/>
            </a:pPr>
            <a:r>
              <a:rPr lang="pl-PL" sz="1200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W</a:t>
            </a:r>
            <a:r>
              <a:rPr lang="pl-PL" sz="1200" baseline="0" dirty="0">
                <a:latin typeface="Arial" panose="020B0604020202020204" pitchFamily="34" charset="0"/>
                <a:ea typeface="Lato" panose="020F0502020204030203" pitchFamily="34" charset="0"/>
                <a:cs typeface="Arial" panose="020B0604020202020204" pitchFamily="34" charset="0"/>
              </a:rPr>
              <a:t> RPO WSL odpowiedziano także na potrzeby mieszkaniowe uchodźców. Mimo braku realizacji projektów aktywizacji zawodowej, wsparcie poprzez podniesienie kompetencji językowych i zapewnienie opieki szkolnej wysokiej jakości nad dziećmi  zwiększyło szanse uchodźców ukraińskich na rynku pracy.</a:t>
            </a:r>
            <a:endParaRPr lang="pl-PL" sz="1200" dirty="0">
              <a:latin typeface="Arial" panose="020B0604020202020204" pitchFamily="34" charset="0"/>
              <a:ea typeface="Lato" panose="020F0502020204030203" pitchFamily="34" charset="0"/>
              <a:cs typeface="Arial" panose="020B0604020202020204" pitchFamily="34" charset="0"/>
            </a:endParaRPr>
          </a:p>
        </p:txBody>
      </p:sp>
      <p:sp>
        <p:nvSpPr>
          <p:cNvPr id="31" name="pole tekstowe 30">
            <a:extLst>
              <a:ext uri="{FF2B5EF4-FFF2-40B4-BE49-F238E27FC236}">
                <a16:creationId xmlns:a16="http://schemas.microsoft.com/office/drawing/2014/main" id="{86B04DFC-E859-AC01-C889-6853531D9F5C}"/>
              </a:ext>
            </a:extLst>
          </p:cNvPr>
          <p:cNvSpPr txBox="1"/>
          <p:nvPr/>
        </p:nvSpPr>
        <p:spPr>
          <a:xfrm>
            <a:off x="1263050" y="6359962"/>
            <a:ext cx="4381500" cy="536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400" b="1" kern="1400" spc="-50" dirty="0">
                <a:solidFill>
                  <a:srgbClr val="1961A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WYZWANIA ZWIĄZANE Z REALIZACJĄ WSPARCIA W RAMACH RPO WSL NA LATA 2014-2020</a:t>
            </a:r>
            <a:endParaRPr lang="pl-PL" sz="1400" dirty="0">
              <a:solidFill>
                <a:srgbClr val="1961A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Grupa 1">
            <a:extLst>
              <a:ext uri="{FF2B5EF4-FFF2-40B4-BE49-F238E27FC236}">
                <a16:creationId xmlns:a16="http://schemas.microsoft.com/office/drawing/2014/main" id="{BF54C086-11F8-DF7C-3345-9FD5B7A283E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185402" y="7176429"/>
            <a:ext cx="2978289" cy="868515"/>
            <a:chOff x="1195146" y="761995"/>
            <a:chExt cx="2978289" cy="868515"/>
          </a:xfrm>
        </p:grpSpPr>
        <p:sp>
          <p:nvSpPr>
            <p:cNvPr id="3" name="Prostokąt 2">
              <a:extLst>
                <a:ext uri="{FF2B5EF4-FFF2-40B4-BE49-F238E27FC236}">
                  <a16:creationId xmlns:a16="http://schemas.microsoft.com/office/drawing/2014/main" id="{BB26494C-1A8C-C0A2-6258-20987431193F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/>
          </p:nvSpPr>
          <p:spPr>
            <a:xfrm>
              <a:off x="1195146" y="761995"/>
              <a:ext cx="2978289" cy="868515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818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6" name="pole tekstowe 5">
              <a:extLst>
                <a:ext uri="{FF2B5EF4-FFF2-40B4-BE49-F238E27FC236}">
                  <a16:creationId xmlns:a16="http://schemas.microsoft.com/office/drawing/2014/main" id="{2EA146BE-6DE5-8EC0-7AFA-39D8429AB557}"/>
                </a:ext>
              </a:extLst>
            </p:cNvPr>
            <p:cNvSpPr txBox="1"/>
            <p:nvPr/>
          </p:nvSpPr>
          <p:spPr>
            <a:xfrm>
              <a:off x="1195146" y="761995"/>
              <a:ext cx="2978289" cy="86851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09021" tIns="53340" rIns="53340" bIns="5334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srgbClr val="E19825"/>
                </a:buClr>
                <a:buSzPts val="1000"/>
                <a:buFont typeface="Wingdings" panose="05000000000000000000" pitchFamily="2" charset="2"/>
                <a:buNone/>
              </a:pPr>
              <a:r>
                <a:rPr lang="pl-PL" sz="1400" kern="1200" dirty="0">
                  <a:latin typeface="Arial" panose="020B0604020202020204" pitchFamily="34" charset="0"/>
                  <a:ea typeface="Lato" panose="020F0502020204030203" pitchFamily="34" charset="0"/>
                  <a:cs typeface="Arial" panose="020B0604020202020204" pitchFamily="34" charset="0"/>
                </a:rPr>
                <a:t>Bariera językowa </a:t>
              </a:r>
            </a:p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ts val="0"/>
                </a:spcAft>
                <a:buClr>
                  <a:srgbClr val="E19825"/>
                </a:buClr>
                <a:buSzPts val="1000"/>
                <a:buFont typeface="Wingdings" panose="05000000000000000000" pitchFamily="2" charset="2"/>
                <a:buNone/>
              </a:pPr>
              <a:r>
                <a:rPr lang="pl-PL" sz="1400" kern="1200" dirty="0">
                  <a:latin typeface="Arial" panose="020B0604020202020204" pitchFamily="34" charset="0"/>
                  <a:ea typeface="Lato" panose="020F0502020204030203" pitchFamily="34" charset="0"/>
                  <a:cs typeface="Arial" panose="020B0604020202020204" pitchFamily="34" charset="0"/>
                </a:rPr>
                <a:t>(38% projektów)</a:t>
              </a:r>
            </a:p>
          </p:txBody>
        </p:sp>
      </p:grpSp>
      <p:grpSp>
        <p:nvGrpSpPr>
          <p:cNvPr id="10" name="Grupa 9">
            <a:extLst>
              <a:ext uri="{FF2B5EF4-FFF2-40B4-BE49-F238E27FC236}">
                <a16:creationId xmlns:a16="http://schemas.microsoft.com/office/drawing/2014/main" id="{C95ACCBE-B9AB-A0CD-7FCF-842D06A6854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3411779" y="7181872"/>
            <a:ext cx="3262879" cy="857628"/>
            <a:chOff x="3534751" y="317896"/>
            <a:chExt cx="3262879" cy="857628"/>
          </a:xfrm>
        </p:grpSpPr>
        <p:sp>
          <p:nvSpPr>
            <p:cNvPr id="12" name="Prostokąt 11">
              <a:extLst>
                <a:ext uri="{FF2B5EF4-FFF2-40B4-BE49-F238E27FC236}">
                  <a16:creationId xmlns:a16="http://schemas.microsoft.com/office/drawing/2014/main" id="{100FD2C3-9E7D-1B9C-5A74-0FCCB1B80179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/>
          </p:nvSpPr>
          <p:spPr>
            <a:xfrm>
              <a:off x="3534751" y="317896"/>
              <a:ext cx="3217525" cy="857628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818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6" name="pole tekstowe 15">
              <a:extLst>
                <a:ext uri="{FF2B5EF4-FFF2-40B4-BE49-F238E27FC236}">
                  <a16:creationId xmlns:a16="http://schemas.microsoft.com/office/drawing/2014/main" id="{F4D03A0E-476B-168A-FFC2-743EDF7A38D0}"/>
                </a:ext>
              </a:extLst>
            </p:cNvPr>
            <p:cNvSpPr txBox="1"/>
            <p:nvPr/>
          </p:nvSpPr>
          <p:spPr>
            <a:xfrm>
              <a:off x="3580105" y="317896"/>
              <a:ext cx="3217525" cy="85762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09021" tIns="53340" rIns="53340" bIns="5334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E19825"/>
                </a:buClr>
                <a:buSzPts val="1000"/>
                <a:buFont typeface="Wingdings" panose="05000000000000000000" pitchFamily="2" charset="2"/>
                <a:buNone/>
              </a:pPr>
              <a:r>
                <a:rPr lang="pl-PL" sz="1400" kern="1200" dirty="0">
                  <a:latin typeface="Arial" panose="020B0604020202020204" pitchFamily="34" charset="0"/>
                  <a:ea typeface="Lato" panose="020F0502020204030203" pitchFamily="34" charset="0"/>
                  <a:cs typeface="Arial" panose="020B0604020202020204" pitchFamily="34" charset="0"/>
                </a:rPr>
                <a:t>Wycofywanie się uczestników z projektów w trakcie ich trwania (58% projektów)</a:t>
              </a:r>
            </a:p>
          </p:txBody>
        </p:sp>
      </p:grpSp>
      <p:grpSp>
        <p:nvGrpSpPr>
          <p:cNvPr id="18" name="Grupa 17">
            <a:extLst>
              <a:ext uri="{FF2B5EF4-FFF2-40B4-BE49-F238E27FC236}">
                <a16:creationId xmlns:a16="http://schemas.microsoft.com/office/drawing/2014/main" id="{40754CD1-4F32-53FC-F706-652CA46653D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185402" y="8246705"/>
            <a:ext cx="2978290" cy="795167"/>
            <a:chOff x="322609" y="1515393"/>
            <a:chExt cx="3106381" cy="795167"/>
          </a:xfrm>
        </p:grpSpPr>
        <p:sp>
          <p:nvSpPr>
            <p:cNvPr id="19" name="Prostokąt 18">
              <a:extLst>
                <a:ext uri="{FF2B5EF4-FFF2-40B4-BE49-F238E27FC236}">
                  <a16:creationId xmlns:a16="http://schemas.microsoft.com/office/drawing/2014/main" id="{C4A9043B-5663-1EEA-69F1-F05539FDAC82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/>
          </p:nvSpPr>
          <p:spPr>
            <a:xfrm>
              <a:off x="322609" y="1515393"/>
              <a:ext cx="3106381" cy="795167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818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0" name="pole tekstowe 19">
              <a:extLst>
                <a:ext uri="{FF2B5EF4-FFF2-40B4-BE49-F238E27FC236}">
                  <a16:creationId xmlns:a16="http://schemas.microsoft.com/office/drawing/2014/main" id="{0D3793AB-2114-7CB3-600A-CE661D32BBE3}"/>
                </a:ext>
              </a:extLst>
            </p:cNvPr>
            <p:cNvSpPr txBox="1"/>
            <p:nvPr/>
          </p:nvSpPr>
          <p:spPr>
            <a:xfrm>
              <a:off x="322609" y="1515393"/>
              <a:ext cx="3106381" cy="7951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09021" tIns="53340" rIns="53340" bIns="53340" numCol="1" spcCol="1270" anchor="ctr" anchorCtr="0">
              <a:noAutofit/>
            </a:bodyPr>
            <a:lstStyle/>
            <a:p>
              <a:pPr marL="0" lvl="0" indent="0" algn="l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E19825"/>
                </a:buClr>
                <a:buSzPts val="1000"/>
                <a:buFont typeface="Wingdings" panose="05000000000000000000" pitchFamily="2" charset="2"/>
                <a:buNone/>
              </a:pPr>
              <a:r>
                <a:rPr lang="pl-PL" sz="1400" kern="1200" dirty="0">
                  <a:latin typeface="Arial" panose="020B0604020202020204" pitchFamily="34" charset="0"/>
                  <a:ea typeface="Lato" panose="020F0502020204030203" pitchFamily="34" charset="0"/>
                  <a:cs typeface="Arial" panose="020B0604020202020204" pitchFamily="34" charset="0"/>
                </a:rPr>
                <a:t>Traumy wojenne, niska gotowość uczestników do poddania się wsparciu (21%)</a:t>
              </a:r>
            </a:p>
          </p:txBody>
        </p:sp>
      </p:grpSp>
      <p:grpSp>
        <p:nvGrpSpPr>
          <p:cNvPr id="22" name="Grupa 21">
            <a:extLst>
              <a:ext uri="{FF2B5EF4-FFF2-40B4-BE49-F238E27FC236}">
                <a16:creationId xmlns:a16="http://schemas.microsoft.com/office/drawing/2014/main" id="{FA3680D7-ABB2-0303-BBCB-30EF42DB74E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3429000" y="8256731"/>
            <a:ext cx="3200304" cy="795167"/>
            <a:chOff x="3751618" y="1461959"/>
            <a:chExt cx="3106381" cy="795167"/>
          </a:xfrm>
        </p:grpSpPr>
        <p:sp>
          <p:nvSpPr>
            <p:cNvPr id="24" name="Prostokąt 23">
              <a:extLst>
                <a:ext uri="{FF2B5EF4-FFF2-40B4-BE49-F238E27FC236}">
                  <a16:creationId xmlns:a16="http://schemas.microsoft.com/office/drawing/2014/main" id="{771647DE-91CD-A2CD-2D81-8176BB962414}"/>
                </a:ext>
                <a:ext uri="{C183D7F6-B498-43B3-948B-1728B52AA6E4}">
                  <adec:decorative xmlns:adec="http://schemas.microsoft.com/office/drawing/2017/decorative" xmlns="" val="1"/>
                </a:ext>
              </a:extLst>
            </p:cNvPr>
            <p:cNvSpPr/>
            <p:nvPr/>
          </p:nvSpPr>
          <p:spPr>
            <a:xfrm>
              <a:off x="3751618" y="1461959"/>
              <a:ext cx="3106381" cy="795167"/>
            </a:xfrm>
            <a:prstGeom prst="rect">
              <a:avLst/>
            </a:prstGeom>
            <a:solidFill>
              <a:srgbClr val="FFFFFF"/>
            </a:solidFill>
            <a:ln>
              <a:solidFill>
                <a:srgbClr val="FF818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1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26" name="pole tekstowe 25">
              <a:extLst>
                <a:ext uri="{FF2B5EF4-FFF2-40B4-BE49-F238E27FC236}">
                  <a16:creationId xmlns:a16="http://schemas.microsoft.com/office/drawing/2014/main" id="{DEB20FFC-066A-19D4-2659-7CA3E0A12DF3}"/>
                </a:ext>
              </a:extLst>
            </p:cNvPr>
            <p:cNvSpPr txBox="1"/>
            <p:nvPr/>
          </p:nvSpPr>
          <p:spPr>
            <a:xfrm>
              <a:off x="3751618" y="1461959"/>
              <a:ext cx="3106381" cy="79516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709021" tIns="60960" rIns="60960" bIns="60960" numCol="1" spcCol="1270" anchor="ctr" anchorCtr="0">
              <a:noAutofit/>
            </a:bodyPr>
            <a:lstStyle/>
            <a:p>
              <a:pPr marL="0" lvl="0" indent="0" algn="l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Clr>
                  <a:srgbClr val="E19825"/>
                </a:buClr>
                <a:buSzPts val="1000"/>
                <a:buFont typeface="Wingdings" panose="05000000000000000000" pitchFamily="2" charset="2"/>
                <a:buNone/>
              </a:pPr>
              <a:r>
                <a:rPr lang="pl-PL" sz="1400" kern="1200" dirty="0">
                  <a:latin typeface="Arial" panose="020B0604020202020204" pitchFamily="34" charset="0"/>
                  <a:ea typeface="Lato" panose="020F0502020204030203" pitchFamily="34" charset="0"/>
                  <a:cs typeface="Arial" panose="020B0604020202020204" pitchFamily="34" charset="0"/>
                </a:rPr>
                <a:t>Zbyt krótki okres trwania projektów i lokalność działań</a:t>
              </a:r>
            </a:p>
          </p:txBody>
        </p:sp>
      </p:grpSp>
      <p:pic>
        <p:nvPicPr>
          <p:cNvPr id="30" name="Grafika 29" descr="Czat z wypełnieniem pełnym">
            <a:extLst>
              <a:ext uri="{FF2B5EF4-FFF2-40B4-BE49-F238E27FC236}">
                <a16:creationId xmlns:a16="http://schemas.microsoft.com/office/drawing/2014/main" id="{6BF5EBEE-961C-8A56-1F5A-CB19322B7C2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xmlns="" r:embed="rId10"/>
              </a:ext>
            </a:extLst>
          </a:blip>
          <a:stretch>
            <a:fillRect/>
          </a:stretch>
        </p:blipFill>
        <p:spPr>
          <a:xfrm>
            <a:off x="322852" y="7168481"/>
            <a:ext cx="914400" cy="914400"/>
          </a:xfrm>
          <a:prstGeom prst="rect">
            <a:avLst/>
          </a:prstGeom>
        </p:spPr>
      </p:pic>
      <p:pic>
        <p:nvPicPr>
          <p:cNvPr id="34" name="Grafika 33" descr="Wyjście z wypełnieniem pełnym">
            <a:extLst>
              <a:ext uri="{FF2B5EF4-FFF2-40B4-BE49-F238E27FC236}">
                <a16:creationId xmlns:a16="http://schemas.microsoft.com/office/drawing/2014/main" id="{4457E048-3301-7DDA-F871-64D1832B5B4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xmlns="" r:embed="rId12"/>
              </a:ext>
            </a:extLst>
          </a:blip>
          <a:stretch>
            <a:fillRect/>
          </a:stretch>
        </p:blipFill>
        <p:spPr>
          <a:xfrm>
            <a:off x="3454651" y="7265775"/>
            <a:ext cx="719812" cy="719812"/>
          </a:xfrm>
          <a:prstGeom prst="rect">
            <a:avLst/>
          </a:prstGeom>
        </p:spPr>
      </p:pic>
      <p:pic>
        <p:nvPicPr>
          <p:cNvPr id="36" name="Grafika 35" descr="Smutna twarz z wypełnieniem z wypełnieniem pełnym">
            <a:extLst>
              <a:ext uri="{FF2B5EF4-FFF2-40B4-BE49-F238E27FC236}">
                <a16:creationId xmlns:a16="http://schemas.microsoft.com/office/drawing/2014/main" id="{3F3B725A-E8C6-FBBC-1D4B-E54F6359115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xmlns="" r:embed="rId14"/>
              </a:ext>
            </a:extLst>
          </a:blip>
          <a:stretch>
            <a:fillRect/>
          </a:stretch>
        </p:blipFill>
        <p:spPr>
          <a:xfrm>
            <a:off x="231019" y="8285395"/>
            <a:ext cx="679526" cy="679526"/>
          </a:xfrm>
          <a:prstGeom prst="rect">
            <a:avLst/>
          </a:prstGeom>
        </p:spPr>
      </p:pic>
      <p:pic>
        <p:nvPicPr>
          <p:cNvPr id="38" name="Grafika 37" descr="Zegar z wypełnieniem pełnym">
            <a:extLst>
              <a:ext uri="{FF2B5EF4-FFF2-40B4-BE49-F238E27FC236}">
                <a16:creationId xmlns:a16="http://schemas.microsoft.com/office/drawing/2014/main" id="{FC41ECB8-8C36-94FB-DE07-E4628865658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xmlns="" r:embed="rId16"/>
              </a:ext>
            </a:extLst>
          </a:blip>
          <a:stretch>
            <a:fillRect/>
          </a:stretch>
        </p:blipFill>
        <p:spPr>
          <a:xfrm>
            <a:off x="3453800" y="8294338"/>
            <a:ext cx="720663" cy="720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04317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0E9EC062-DA96-C21D-377E-8BA3A0F7F72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510209"/>
            <a:ext cx="6858001" cy="949440"/>
          </a:xfrm>
          <a:prstGeom prst="rect">
            <a:avLst/>
          </a:prstGeom>
          <a:solidFill>
            <a:srgbClr val="A6D3FF"/>
          </a:solidFill>
          <a:ln w="762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07A873D-35E2-2F42-E374-69D1B5E1342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/>
          <a:stretch/>
        </p:blipFill>
        <p:spPr bwMode="auto">
          <a:xfrm>
            <a:off x="4789170" y="1260763"/>
            <a:ext cx="2068830" cy="3700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ytuł 6">
            <a:extLst>
              <a:ext uri="{FF2B5EF4-FFF2-40B4-BE49-F238E27FC236}">
                <a16:creationId xmlns:a16="http://schemas.microsoft.com/office/drawing/2014/main" id="{A309759E-F450-77C5-9022-A618C93E5FA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945179" y="601362"/>
            <a:ext cx="3429000" cy="76713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all" spc="0" normalizeH="0" baseline="0" noProof="0" dirty="0">
                <a:ln>
                  <a:noFill/>
                </a:ln>
                <a:solidFill>
                  <a:srgbClr val="1961AC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Ocena możliwości wsparcia obywateli państw trzecich          w ramach FE SL 2021-2027</a:t>
            </a: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rgbClr val="1961AC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00F215FA-1D3E-778B-6F80-6A2CE389D92D}"/>
              </a:ext>
            </a:extLst>
          </p:cNvPr>
          <p:cNvSpPr txBox="1"/>
          <p:nvPr/>
        </p:nvSpPr>
        <p:spPr>
          <a:xfrm>
            <a:off x="1559675" y="1802212"/>
            <a:ext cx="3952009" cy="3061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400" b="1" kern="1400" spc="-50" dirty="0">
                <a:solidFill>
                  <a:srgbClr val="1961A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SYTUACJA OBYWATELI PAŃSTW TRZECICH</a:t>
            </a:r>
            <a:endParaRPr lang="pl-PL" sz="1400" dirty="0">
              <a:solidFill>
                <a:srgbClr val="1961A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2" name="Diagram 11" descr="Diagram przedstawia sytuację obywateli państw trzecich.">
            <a:extLst>
              <a:ext uri="{FF2B5EF4-FFF2-40B4-BE49-F238E27FC236}">
                <a16:creationId xmlns:a16="http://schemas.microsoft.com/office/drawing/2014/main" id="{1190ED2C-58C3-0A3B-97AE-B1D8446BFA4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9669927"/>
              </p:ext>
            </p:extLst>
          </p:nvPr>
        </p:nvGraphicFramePr>
        <p:xfrm>
          <a:off x="166255" y="1459648"/>
          <a:ext cx="6525489" cy="5140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pSp>
        <p:nvGrpSpPr>
          <p:cNvPr id="13" name="Grupa 12">
            <a:extLst>
              <a:ext uri="{FF2B5EF4-FFF2-40B4-BE49-F238E27FC236}">
                <a16:creationId xmlns:a16="http://schemas.microsoft.com/office/drawing/2014/main" id="{93081B4C-E7F7-0302-A3EC-6E9F755DD6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0" y="6148746"/>
            <a:ext cx="6851341" cy="3900844"/>
            <a:chOff x="2215" y="136496"/>
            <a:chExt cx="6851650" cy="3901247"/>
          </a:xfrm>
        </p:grpSpPr>
        <p:sp>
          <p:nvSpPr>
            <p:cNvPr id="14" name="Pole tekstowe 21" descr="BARIERY LEZĄCE PO STRONIE ORGANIZACJI">
              <a:extLst>
                <a:ext uri="{FF2B5EF4-FFF2-40B4-BE49-F238E27FC236}">
                  <a16:creationId xmlns:a16="http://schemas.microsoft.com/office/drawing/2014/main" id="{EDBAEE92-57E0-481A-CD4F-1A416A63562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3242" y="136496"/>
              <a:ext cx="5276255" cy="370101"/>
            </a:xfrm>
            <a:prstGeom prst="rect">
              <a:avLst/>
            </a:prstGeom>
            <a:noFill/>
            <a:ln w="2857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pl-PL" sz="1400" b="1" kern="1400" spc="-50" dirty="0">
                  <a:solidFill>
                    <a:srgbClr val="1961AC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POTENCJA</a:t>
              </a:r>
              <a:r>
                <a:rPr lang="pl-PL" sz="1400" b="1" kern="1400" spc="-50" dirty="0">
                  <a:solidFill>
                    <a:srgbClr val="1961AC"/>
                  </a:solidFill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Ł</a:t>
              </a:r>
              <a:r>
                <a:rPr lang="pl-PL" sz="1400" b="1" kern="1400" spc="-50" dirty="0">
                  <a:solidFill>
                    <a:srgbClr val="1961AC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 INSTYTUCJONALNY WSPARCIA FE SL 2021-2027</a:t>
              </a:r>
              <a:endParaRPr lang="pl-PL" sz="1100" dirty="0">
                <a:solidFill>
                  <a:srgbClr val="1961A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  <p:graphicFrame>
          <p:nvGraphicFramePr>
            <p:cNvPr id="15" name="Diagram 14">
              <a:extLst>
                <a:ext uri="{FF2B5EF4-FFF2-40B4-BE49-F238E27FC236}">
                  <a16:creationId xmlns:a16="http://schemas.microsoft.com/office/drawing/2014/main" id="{C3DC2861-3DB4-5961-62F2-D71D8A9A3CD3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3372970339"/>
                </p:ext>
              </p:extLst>
            </p:nvPr>
          </p:nvGraphicFramePr>
          <p:xfrm>
            <a:off x="2215" y="618903"/>
            <a:ext cx="6851650" cy="341884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8" r:lo="rId9" r:qs="rId10" r:cs="rId11"/>
            </a:graphicData>
          </a:graphic>
        </p:graphicFrame>
      </p:grpSp>
      <p:grpSp>
        <p:nvGrpSpPr>
          <p:cNvPr id="16" name="Grupa 15">
            <a:extLst>
              <a:ext uri="{FF2B5EF4-FFF2-40B4-BE49-F238E27FC236}">
                <a16:creationId xmlns:a16="http://schemas.microsoft.com/office/drawing/2014/main" id="{9E5899D2-24C2-8CC3-8ABE-B2B9363E227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GrpSpPr/>
          <p:nvPr/>
        </p:nvGrpSpPr>
        <p:grpSpPr>
          <a:xfrm>
            <a:off x="1480150" y="9395791"/>
            <a:ext cx="3596760" cy="449384"/>
            <a:chOff x="3145045" y="1598060"/>
            <a:chExt cx="3596760" cy="1002610"/>
          </a:xfrm>
        </p:grpSpPr>
        <p:sp>
          <p:nvSpPr>
            <p:cNvPr id="17" name="Schemat blokowy: opóźnienie 16" descr="Brak umiejętności marketingowych, upowszechnienia swojej pracy&#10;">
              <a:extLst>
                <a:ext uri="{FF2B5EF4-FFF2-40B4-BE49-F238E27FC236}">
                  <a16:creationId xmlns:a16="http://schemas.microsoft.com/office/drawing/2014/main" id="{CE07BC70-8382-7894-B795-07C444CD7794}"/>
                </a:ext>
              </a:extLst>
            </p:cNvPr>
            <p:cNvSpPr/>
            <p:nvPr/>
          </p:nvSpPr>
          <p:spPr>
            <a:xfrm>
              <a:off x="3533451" y="1598060"/>
              <a:ext cx="3208354" cy="1002610"/>
            </a:xfrm>
            <a:prstGeom prst="flowChartDelay">
              <a:avLst/>
            </a:prstGeom>
            <a:ln>
              <a:noFill/>
            </a:ln>
          </p:spPr>
          <p:style>
            <a:lnRef idx="1">
              <a:scrgbClr r="0" g="0" b="0"/>
            </a:lnRef>
            <a:fillRef idx="1">
              <a:schemeClr val="accent3">
                <a:alpha val="40000"/>
                <a:tint val="4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alpha val="40000"/>
                <a:tint val="4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pl-PL"/>
            </a:p>
          </p:txBody>
        </p:sp>
        <p:sp>
          <p:nvSpPr>
            <p:cNvPr id="18" name="Schemat blokowy: opóźnienie 4">
              <a:extLst>
                <a:ext uri="{FF2B5EF4-FFF2-40B4-BE49-F238E27FC236}">
                  <a16:creationId xmlns:a16="http://schemas.microsoft.com/office/drawing/2014/main" id="{0D02CED8-C1A5-5E8E-0F14-FE576182C182}"/>
                </a:ext>
              </a:extLst>
            </p:cNvPr>
            <p:cNvSpPr txBox="1"/>
            <p:nvPr/>
          </p:nvSpPr>
          <p:spPr>
            <a:xfrm>
              <a:off x="3145045" y="1744889"/>
              <a:ext cx="3328674" cy="70895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79102" tIns="45720" rIns="45720" bIns="45720" numCol="1" spcCol="1270" anchor="ctr" anchorCtr="0">
              <a:noAutofit/>
            </a:bodyPr>
            <a:lstStyle/>
            <a:p>
              <a:pPr>
                <a:lnSpc>
                  <a:spcPct val="107000"/>
                </a:lnSpc>
                <a:spcAft>
                  <a:spcPts val="800"/>
                </a:spcAft>
              </a:pPr>
              <a:r>
                <a:rPr lang="pl-PL" sz="800" b="1" dirty="0">
                  <a:effectLst/>
                  <a:latin typeface="Arial" panose="020B060402020202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DEFICYT REGIONALNEJ KOORDYNACJI WSPARCIA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379239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71DB1F43-EC57-D9D3-3778-CFD314BCE3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0" y="510209"/>
            <a:ext cx="6858001" cy="949440"/>
          </a:xfrm>
          <a:prstGeom prst="rect">
            <a:avLst/>
          </a:prstGeom>
          <a:solidFill>
            <a:srgbClr val="A6D3FF"/>
          </a:solidFill>
          <a:ln w="762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3B3010C-7733-26D8-C6A6-21289DB998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/>
          <a:stretch/>
        </p:blipFill>
        <p:spPr bwMode="auto">
          <a:xfrm>
            <a:off x="4789170" y="1260763"/>
            <a:ext cx="2068830" cy="37006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ytuł 6">
            <a:extLst>
              <a:ext uri="{FF2B5EF4-FFF2-40B4-BE49-F238E27FC236}">
                <a16:creationId xmlns:a16="http://schemas.microsoft.com/office/drawing/2014/main" id="{592C8689-40EF-1E0C-DBD6-47D5A172854B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446508" y="601362"/>
            <a:ext cx="2342661" cy="76713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400" cap="none" spc="-50" normalizeH="0" baseline="0" noProof="0" dirty="0">
                <a:ln>
                  <a:noFill/>
                </a:ln>
                <a:solidFill>
                  <a:srgbClr val="1961AC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TRAFNOŚĆ WSPARCIA ZAPROGRAMOWANEGO W FE SL 2021-2027</a:t>
            </a:r>
            <a:endParaRPr kumimoji="0" lang="pl-PL" sz="1400" b="0" i="0" u="none" strike="noStrike" kern="1200" cap="none" spc="0" normalizeH="0" baseline="0" noProof="0" dirty="0">
              <a:ln>
                <a:noFill/>
              </a:ln>
              <a:solidFill>
                <a:srgbClr val="1961AC"/>
              </a:solidFill>
              <a:effectLst/>
              <a:uLnTx/>
              <a:uFillTx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EB0BB75E-ACA5-6EDF-7809-0A6209AAF4D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-36770" y="4391350"/>
            <a:ext cx="6858001" cy="488701"/>
          </a:xfrm>
          <a:prstGeom prst="rect">
            <a:avLst/>
          </a:prstGeom>
          <a:solidFill>
            <a:srgbClr val="A6D3FF"/>
          </a:solidFill>
          <a:ln w="762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endParaRPr lang="pl-PL"/>
          </a:p>
        </p:txBody>
      </p:sp>
      <p:sp>
        <p:nvSpPr>
          <p:cNvPr id="11" name="Prostokąt 10" descr="Obraz przedstawia Deklarowane zainteresowanie realizacją projektów FE SL wśród beneficjentów i realizatorów wsparcia RPO WSL w obszarze wsparcia uchodźców ukraińskich">
            <a:extLst>
              <a:ext uri="{FF2B5EF4-FFF2-40B4-BE49-F238E27FC236}">
                <a16:creationId xmlns:a16="http://schemas.microsoft.com/office/drawing/2014/main" id="{D10F1013-3370-852A-096E-2A14342FC3BD}"/>
              </a:ext>
            </a:extLst>
          </p:cNvPr>
          <p:cNvSpPr/>
          <p:nvPr/>
        </p:nvSpPr>
        <p:spPr>
          <a:xfrm>
            <a:off x="369275" y="5043616"/>
            <a:ext cx="6119446" cy="449896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52837A2A-4925-3E8B-D45F-EB6DC8F71531}"/>
              </a:ext>
            </a:extLst>
          </p:cNvPr>
          <p:cNvSpPr txBox="1"/>
          <p:nvPr/>
        </p:nvSpPr>
        <p:spPr>
          <a:xfrm>
            <a:off x="1246552" y="4368386"/>
            <a:ext cx="4364892" cy="5366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400" b="1" kern="1400" spc="-50" dirty="0">
                <a:solidFill>
                  <a:srgbClr val="1961AC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REKOMENDACJE </a:t>
            </a:r>
            <a:r>
              <a:rPr lang="pl-PL" sz="1400" b="1" dirty="0">
                <a:solidFill>
                  <a:srgbClr val="1961AC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DOTYCZĄCE WSPARCIA OPT W RAMACH FE SL 2021-2027</a:t>
            </a:r>
            <a:endParaRPr lang="pl-PL" sz="1400" dirty="0">
              <a:solidFill>
                <a:srgbClr val="1961AC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0CF13846-C711-BF8C-E44F-405D06395FC5}"/>
              </a:ext>
            </a:extLst>
          </p:cNvPr>
          <p:cNvSpPr txBox="1"/>
          <p:nvPr/>
        </p:nvSpPr>
        <p:spPr>
          <a:xfrm>
            <a:off x="689673" y="1827152"/>
            <a:ext cx="5799048" cy="23197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Zakres wsparcia przewidzianego w Działaniu 7.3 jest kompleksowy i odpowiada na najpilniejsze potrzeby obywateli państw trzecich oraz podmiotów społeczeństwa przyjmującego.</a:t>
            </a:r>
            <a:endParaRPr lang="pl-PL" sz="13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Analiza kryteriów wyboru projektów w pierwszym naborze Działania 7.3 wskazuje na ich wysoką użyteczność. Projekty będą realizowane w partnerstwach lub sieciach współpracy oraz będą preferować osoby objęte ochroną tymczasową, znajdujące się w najtrudniejszej sytuacji wśród obywateli państw trzecich. Projekty będą zgodne z Zestawem narzędzi dotyczących wykorzystania funduszy unijnych do integracji osób ze środowisk migracyjnych w okresie programowania 2021–2027. </a:t>
            </a:r>
            <a:endParaRPr lang="pl-PL" sz="13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7C672C9-6ED1-9166-C6F1-501A16AFB47D}"/>
              </a:ext>
            </a:extLst>
          </p:cNvPr>
          <p:cNvSpPr txBox="1"/>
          <p:nvPr/>
        </p:nvSpPr>
        <p:spPr>
          <a:xfrm>
            <a:off x="617162" y="5141229"/>
            <a:ext cx="5623672" cy="430374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800"/>
              </a:spcAft>
            </a:pPr>
            <a:r>
              <a:rPr lang="pl-PL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Wprowadzenie zatrudnienia subsydiowanego dla obywateli państw trzecich z wyższym wykształceniem w zawodach zbieżnych z ich kwalifikacjami i doświadczeniem zawodowym w planowanym projekcie pozakonkursowym WUP.</a:t>
            </a:r>
            <a:endParaRPr lang="pl-PL" sz="13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</a:pPr>
            <a:r>
              <a:rPr lang="pl-PL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Rozszerzenie zapisów możliwych typów działań projektowych w ramach projektów indywidualnej integracji o możliwość dofinansowania kosztów najmu mieszkań przez uchodźców ukraińskich w ramach EFS+ lub dofinansowania adaptacji pomieszczeń w ramach crossfinancingu.</a:t>
            </a:r>
            <a:endParaRPr lang="pl-PL" sz="13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</a:pPr>
            <a:r>
              <a:rPr lang="pl-PL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Promocja wśród potencjalnych beneficjentów kolejnego naboru w Działaniu 7.3 wagi wsparcia podmiotów ochrony zdrowia jako grupy docelowej projektów, uwzględniających działania na rzecz społeczeństwa przyjmującego.</a:t>
            </a:r>
            <a:endParaRPr lang="pl-PL" sz="13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</a:pPr>
            <a:r>
              <a:rPr lang="pl-PL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Promocja wśród potencjalnych beneficjentów kolejnego naboru w Działaniu 7.3 znaczenia podnoszenia kwalifikacji i kompetencji obywateli państw trzecich w zawodach deficytowych w regionie i skali lokalnej.</a:t>
            </a:r>
            <a:endParaRPr lang="pl-PL" sz="13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spcAft>
                <a:spcPts val="800"/>
              </a:spcAft>
            </a:pPr>
            <a:r>
              <a:rPr lang="pl-PL" sz="13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Wprowadzenie kwalifikowalności kosztów tłumaczeń materiałów szkoleniowych i egzaminacyjnych w kursach kwalifikacyjnych na języki rodzime obywateli państw trzecich. Promocja tego rozwiązania wśród potencjalnych beneficjentów kolejnych naborów. </a:t>
            </a:r>
            <a:endParaRPr lang="pl-PL" sz="1300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117707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rostokąt 5">
            <a:extLst>
              <a:ext uri="{FF2B5EF4-FFF2-40B4-BE49-F238E27FC236}">
                <a16:creationId xmlns:a16="http://schemas.microsoft.com/office/drawing/2014/main" id="{206DAC91-41F3-2DD6-DF04-607B635450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-23468" y="-24017"/>
            <a:ext cx="6881468" cy="9143169"/>
          </a:xfrm>
          <a:prstGeom prst="rect">
            <a:avLst/>
          </a:prstGeom>
          <a:solidFill>
            <a:schemeClr val="tx2">
              <a:lumMod val="10000"/>
              <a:lumOff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pl-PL" dirty="0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0725160F-A134-7960-8F08-84B21F4A22E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735" y="9119152"/>
            <a:ext cx="6881468" cy="727059"/>
          </a:xfrm>
          <a:prstGeom prst="rect">
            <a:avLst/>
          </a:prstGeom>
        </p:spPr>
      </p:pic>
      <p:sp>
        <p:nvSpPr>
          <p:cNvPr id="16" name="Prostokąt 15">
            <a:extLst>
              <a:ext uri="{FF2B5EF4-FFF2-40B4-BE49-F238E27FC236}">
                <a16:creationId xmlns:a16="http://schemas.microsoft.com/office/drawing/2014/main" id="{3DB30F48-1A01-9DF6-AD5F-B53864473E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63881" y="1844040"/>
            <a:ext cx="5791200" cy="40690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ytuł 10">
            <a:extLst>
              <a:ext uri="{FF2B5EF4-FFF2-40B4-BE49-F238E27FC236}">
                <a16:creationId xmlns:a16="http://schemas.microsoft.com/office/drawing/2014/main" id="{FB21668B-017A-8C11-3134-B7E5A0887E0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3199422" y="2303900"/>
            <a:ext cx="3430954" cy="310854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Wykonawca badania: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EVALU Sp. z o.o.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ul. Dzika 19/23 lok. 55,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00-172 Warszawa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tel.: 22 403-80-26; e-mail: evalu@evalu.pl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l-PL" sz="1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Zamawiający: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Urząd Marszałkowski Województwa Śląskiego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ul. Ligonia 46 ; 40 - 037 Katowice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l-PL" sz="14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www.slaskie.pl e-mail: kancelaria@slaskie.pl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3D1808F5-96D0-EB62-3771-2AC3156402B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3143" y="2498097"/>
            <a:ext cx="1938655" cy="8364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B6432183-AABC-66C3-948B-0724026281C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5022" y="4073513"/>
            <a:ext cx="1234896" cy="1354614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pole tekstowe 14">
            <a:extLst>
              <a:ext uri="{FF2B5EF4-FFF2-40B4-BE49-F238E27FC236}">
                <a16:creationId xmlns:a16="http://schemas.microsoft.com/office/drawing/2014/main" id="{0208D527-A8CB-46BB-C3BE-45FED38E2EAF}"/>
              </a:ext>
            </a:extLst>
          </p:cNvPr>
          <p:cNvSpPr txBox="1"/>
          <p:nvPr/>
        </p:nvSpPr>
        <p:spPr>
          <a:xfrm>
            <a:off x="563881" y="6251271"/>
            <a:ext cx="6096977" cy="8344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1200" b="0" i="0" dirty="0">
                <a:effectLst/>
                <a:latin typeface="Arial" panose="020B0604020202020204" pitchFamily="34" charset="0"/>
                <a:ea typeface="Open Sans" panose="020B0606030504020204" pitchFamily="34" charset="0"/>
                <a:cs typeface="Arial" panose="020B0604020202020204" pitchFamily="34" charset="0"/>
              </a:rPr>
              <a:t>Obrazy przedstawione w broszurze dostępne na platformie pixabay.com                                                   – rozpowszechniającej obrazy wolne od praw autorskich</a:t>
            </a:r>
            <a:r>
              <a:rPr lang="pl-PL" sz="1200" b="0" i="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. </a:t>
            </a:r>
            <a:endParaRPr lang="pl-PL" sz="1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pl-PL" sz="16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17" name="Obraz 16">
            <a:extLst>
              <a:ext uri="{FF2B5EF4-FFF2-40B4-BE49-F238E27FC236}">
                <a16:creationId xmlns:a16="http://schemas.microsoft.com/office/drawing/2014/main" id="{C8BE2544-ED68-B193-83E9-E2787D89C79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/>
          <a:stretch/>
        </p:blipFill>
        <p:spPr bwMode="auto">
          <a:xfrm>
            <a:off x="-11735" y="-52368"/>
            <a:ext cx="3961765" cy="70866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68932957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otyw pakietu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Motyw pakietu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FE03DD7CDC32D34AAF41115F56D72253" ma:contentTypeVersion="18" ma:contentTypeDescription="Utwórz nowy dokument." ma:contentTypeScope="" ma:versionID="06630ba011e23a5e47c3e38a6fe8e578">
  <xsd:schema xmlns:xsd="http://www.w3.org/2001/XMLSchema" xmlns:xs="http://www.w3.org/2001/XMLSchema" xmlns:p="http://schemas.microsoft.com/office/2006/metadata/properties" xmlns:ns2="dd923e78-97f0-4770-8d88-52d928478cb8" xmlns:ns3="8a2d8800-91b9-4637-8fd6-918cc8b97657" targetNamespace="http://schemas.microsoft.com/office/2006/metadata/properties" ma:root="true" ma:fieldsID="efaf8862f6c5be3925bff8fad1c0ec4a" ns2:_="" ns3:_="">
    <xsd:import namespace="dd923e78-97f0-4770-8d88-52d928478cb8"/>
    <xsd:import namespace="8a2d8800-91b9-4637-8fd6-918cc8b9765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Locatio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d923e78-97f0-4770-8d88-52d928478cb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23" nillable="true" ma:taxonomy="true" ma:internalName="lcf76f155ced4ddcb4097134ff3c332f" ma:taxonomyFieldName="MediaServiceImageTags" ma:displayName="Tagi obrazów" ma:readOnly="false" ma:fieldId="{5cf76f15-5ced-4ddc-b409-7134ff3c332f}" ma:taxonomyMulti="true" ma:sspId="54914f52-495d-4bb6-95e8-b9da89695b2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a2d8800-91b9-4637-8fd6-918cc8b97657" elementFormDefault="qualified">
    <xsd:import namespace="http://schemas.microsoft.com/office/2006/documentManagement/types"/>
    <xsd:import namespace="http://schemas.microsoft.com/office/infopath/2007/PartnerControls"/>
    <xsd:element name="SharedWithUsers" ma:index="19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b1b5ce88-e526-48ce-a46c-cf01a8e5cca3}" ma:internalName="TaxCatchAll" ma:showField="CatchAllData" ma:web="8a2d8800-91b9-4637-8fd6-918cc8b9765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56B721F-3EE1-4FD7-9CC9-DA9E273ADA3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d923e78-97f0-4770-8d88-52d928478cb8"/>
    <ds:schemaRef ds:uri="8a2d8800-91b9-4637-8fd6-918cc8b9765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66802D5-0B5C-4186-AA72-96529038074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740</TotalTime>
  <Words>942</Words>
  <Application>Microsoft Office PowerPoint</Application>
  <PresentationFormat>Papier A4 (210x297 mm)</PresentationFormat>
  <Paragraphs>85</Paragraphs>
  <Slides>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8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8</vt:i4>
      </vt:variant>
    </vt:vector>
  </HeadingPairs>
  <TitlesOfParts>
    <vt:vector size="17" baseType="lpstr">
      <vt:lpstr>Aptos</vt:lpstr>
      <vt:lpstr>Aptos Display</vt:lpstr>
      <vt:lpstr>Arial</vt:lpstr>
      <vt:lpstr>Calibri</vt:lpstr>
      <vt:lpstr>Lato</vt:lpstr>
      <vt:lpstr>Open Sans</vt:lpstr>
      <vt:lpstr>Times New Roman</vt:lpstr>
      <vt:lpstr>Wingdings</vt:lpstr>
      <vt:lpstr>Motyw pakietu Office</vt:lpstr>
      <vt:lpstr>Ewaluacja dotycząca wsparcia obywateli państw trzecich w ramach RPO WSL na lata 2014-2020 i FE SL 2021-2027  </vt:lpstr>
      <vt:lpstr>CELE BADANIA</vt:lpstr>
      <vt:lpstr>METODOLOGIA BADAWCZA</vt:lpstr>
      <vt:lpstr>Ocena wsparcia udzielonego obywatelom ukraińskim w ramach RPO WSL na lata 2014-2020</vt:lpstr>
      <vt:lpstr>OCENA UŻYTECZNOŚCI I TRWAŁOŚCI WSPARCIA RPO WSL NA LATA 2014-2020</vt:lpstr>
      <vt:lpstr>Ocena możliwości wsparcia obywateli państw trzecich          w ramach FE SL 2021-2027</vt:lpstr>
      <vt:lpstr>TRAFNOŚĆ WSPARCIA ZAPROGRAMOWANEGO W FE SL 2021-2027</vt:lpstr>
      <vt:lpstr>Wykonawca badania: EVALU Sp. z o.o. ul. Dzika 19/23 lok. 55,  00-172 Warszawa tel.: 22 403-80-26; e-mail: evalu@evalu.pl   Zamawiający: Urząd Marszałkowski Województwa Śląskiego ul. Ligonia 46 ; 40 - 037 Katowice www.slaskie.pl e-mail: kancelaria@slaskie.pl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Ewaluacja dotycząca wsparcia obywateli państw trzecich w ramach RPO WSL na lata 2014-2020 i FE SL 2021-2027</dc:title>
  <dc:creator>Zofia Szymczyk</dc:creator>
  <cp:lastModifiedBy>Kajzer Grzegorz</cp:lastModifiedBy>
  <cp:revision>18</cp:revision>
  <dcterms:created xsi:type="dcterms:W3CDTF">2024-08-06T09:49:06Z</dcterms:created>
  <dcterms:modified xsi:type="dcterms:W3CDTF">2024-08-27T08:17:05Z</dcterms:modified>
</cp:coreProperties>
</file>