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3" r:id="rId10"/>
    <p:sldId id="264" r:id="rId1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2563248-C827-2ED2-FAE4-CD323EF4E0BF}" name="Marta Cichowicz-Major" initials="MC" userId="S::cichowicz@agrotecpolska.onmicrosoft.com::8b808ff9-7d6f-4b7d-bd99-ff9a1f06c54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jzer Grzegorz" initials="KG" lastIdx="6" clrIdx="0">
    <p:extLst>
      <p:ext uri="{19B8F6BF-5375-455C-9EA6-DF929625EA0E}">
        <p15:presenceInfo xmlns:p15="http://schemas.microsoft.com/office/powerpoint/2012/main" userId="S-1-5-21-833596994-3496505273-2944068786-8086" providerId="AD"/>
      </p:ext>
    </p:extLst>
  </p:cmAuthor>
  <p:cmAuthor id="2" name="Lukasek Anna" initials="LA" lastIdx="14" clrIdx="1">
    <p:extLst>
      <p:ext uri="{19B8F6BF-5375-455C-9EA6-DF929625EA0E}">
        <p15:presenceInfo xmlns:p15="http://schemas.microsoft.com/office/powerpoint/2012/main" userId="S-1-5-21-833596994-3496505273-2944068786-2172" providerId="AD"/>
      </p:ext>
    </p:extLst>
  </p:cmAuthor>
  <p:cmAuthor id="3" name="Zofia Szymczyk" initials="ZS" lastIdx="15" clrIdx="2">
    <p:extLst>
      <p:ext uri="{19B8F6BF-5375-455C-9EA6-DF929625EA0E}">
        <p15:presenceInfo xmlns:p15="http://schemas.microsoft.com/office/powerpoint/2012/main" userId="S::szymczyk@agrotecpolska.onmicrosoft.com::1e109826-b2f6-4808-8356-f098e48b06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1AC"/>
    <a:srgbClr val="A6D3FF"/>
    <a:srgbClr val="66CCFF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7B4447-A0B7-419D-B74F-56EE994AA318}" v="4" dt="2024-08-22T09:10:28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710" autoAdjust="0"/>
  </p:normalViewPr>
  <p:slideViewPr>
    <p:cSldViewPr snapToGrid="0">
      <p:cViewPr varScale="1">
        <p:scale>
          <a:sx n="76" d="100"/>
          <a:sy n="76" d="100"/>
        </p:scale>
        <p:origin x="250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png"/><Relationship Id="rId1" Type="http://schemas.openxmlformats.org/officeDocument/2006/relationships/image" Target="../media/image16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png"/><Relationship Id="rId1" Type="http://schemas.openxmlformats.org/officeDocument/2006/relationships/image" Target="../media/image16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9E4829-38FE-4A3A-8143-CE9386D56038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34F4AAD-DFE3-41C8-915C-CE59C6FF185C}">
      <dgm:prSet phldrT="[Tekst]" custT="1"/>
      <dgm:spPr>
        <a:solidFill>
          <a:srgbClr val="1961AC"/>
        </a:solidFill>
      </dgm:spPr>
      <dgm:t>
        <a:bodyPr/>
        <a:lstStyle/>
        <a:p>
          <a:pPr>
            <a:buNone/>
          </a:pPr>
          <a:r>
            <a:rPr lang="pl-PL" sz="1600" b="1" u="none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IDI z przedstawi-</a:t>
          </a:r>
          <a:r>
            <a:rPr lang="pl-PL" sz="1600" b="1" u="none" dirty="0" err="1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cielami</a:t>
          </a:r>
          <a:r>
            <a:rPr lang="pl-PL" sz="1600" b="1" u="none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 IZ i IP RPO WSL i FE SL</a:t>
          </a:r>
          <a:endParaRPr lang="pl-PL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D03D26-F4AF-4EDF-A34B-2166EF8F46AF}" type="parTrans" cxnId="{B582AC55-A588-4FB3-9C74-68207E8E5095}">
      <dgm:prSet/>
      <dgm:spPr/>
      <dgm:t>
        <a:bodyPr/>
        <a:lstStyle/>
        <a:p>
          <a:endParaRPr lang="pl-PL"/>
        </a:p>
      </dgm:t>
    </dgm:pt>
    <dgm:pt modelId="{E2F194A7-D930-456D-B14C-02A53779CE9B}" type="sibTrans" cxnId="{B582AC55-A588-4FB3-9C74-68207E8E5095}">
      <dgm:prSet/>
      <dgm:spPr>
        <a:solidFill>
          <a:srgbClr val="1961AC"/>
        </a:solidFill>
      </dgm:spPr>
      <dgm:t>
        <a:bodyPr/>
        <a:lstStyle/>
        <a:p>
          <a:endParaRPr lang="pl-PL"/>
        </a:p>
      </dgm:t>
    </dgm:pt>
    <dgm:pt modelId="{C2369AAB-627B-4773-801B-66FD47E1B42B}">
      <dgm:prSet phldrT="[Tekst]" custT="1"/>
      <dgm:spPr>
        <a:solidFill>
          <a:srgbClr val="1961AC"/>
        </a:solidFill>
      </dgm:spPr>
      <dgm:t>
        <a:bodyPr/>
        <a:lstStyle/>
        <a:p>
          <a:pPr>
            <a:buNone/>
          </a:pPr>
          <a:r>
            <a:rPr lang="pl-PL" sz="1550" b="1" u="none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Ankieta audytoryjna wśród uchodźców z Ukrainy</a:t>
          </a:r>
          <a:endParaRPr lang="pl-PL" sz="155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AA7DC4-17D4-4509-A6EF-C496C0BF0E5A}" type="parTrans" cxnId="{AFAE8505-753B-4B0F-826D-EA25C66DF80D}">
      <dgm:prSet/>
      <dgm:spPr/>
      <dgm:t>
        <a:bodyPr/>
        <a:lstStyle/>
        <a:p>
          <a:endParaRPr lang="pl-PL"/>
        </a:p>
      </dgm:t>
    </dgm:pt>
    <dgm:pt modelId="{DC2E8C62-102A-4D06-A248-0B1D1DC42D6D}" type="sibTrans" cxnId="{AFAE8505-753B-4B0F-826D-EA25C66DF80D}">
      <dgm:prSet/>
      <dgm:spPr>
        <a:solidFill>
          <a:srgbClr val="1961AC"/>
        </a:solidFill>
      </dgm:spPr>
      <dgm:t>
        <a:bodyPr/>
        <a:lstStyle/>
        <a:p>
          <a:endParaRPr lang="pl-PL" dirty="0"/>
        </a:p>
      </dgm:t>
    </dgm:pt>
    <dgm:pt modelId="{BDF089EB-27B6-4B33-9B65-7347A907A75B}">
      <dgm:prSet phldrT="[Tekst]" custT="1"/>
      <dgm:spPr>
        <a:solidFill>
          <a:srgbClr val="1961AC"/>
        </a:solidFill>
      </dgm:spPr>
      <dgm:t>
        <a:bodyPr/>
        <a:lstStyle/>
        <a:p>
          <a:pPr>
            <a:buNone/>
          </a:pPr>
          <a:endParaRPr lang="pl-PL" sz="11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714351-B491-464D-8939-53E461F60953}" type="parTrans" cxnId="{8EA691F6-7642-4532-A8BA-C30FCAE75E06}">
      <dgm:prSet/>
      <dgm:spPr/>
      <dgm:t>
        <a:bodyPr/>
        <a:lstStyle/>
        <a:p>
          <a:endParaRPr lang="pl-PL"/>
        </a:p>
      </dgm:t>
    </dgm:pt>
    <dgm:pt modelId="{1C3A122B-B95F-4E08-AAE7-911192639692}" type="sibTrans" cxnId="{8EA691F6-7642-4532-A8BA-C30FCAE75E06}">
      <dgm:prSet/>
      <dgm:spPr>
        <a:solidFill>
          <a:srgbClr val="1961AC"/>
        </a:solidFill>
      </dgm:spPr>
      <dgm:t>
        <a:bodyPr/>
        <a:lstStyle/>
        <a:p>
          <a:endParaRPr lang="pl-PL"/>
        </a:p>
      </dgm:t>
    </dgm:pt>
    <dgm:pt modelId="{1779D9F7-6F72-438D-8ECB-01130EFCE249}">
      <dgm:prSet phldrT="[Tekst]" custT="1"/>
      <dgm:spPr>
        <a:solidFill>
          <a:srgbClr val="1961AC"/>
        </a:solidFill>
      </dgm:spPr>
      <dgm:t>
        <a:bodyPr/>
        <a:lstStyle/>
        <a:p>
          <a:pPr>
            <a:buNone/>
          </a:pPr>
          <a:r>
            <a:rPr lang="pl-PL" sz="1430" b="1" u="none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Analiza </a:t>
          </a:r>
          <a:r>
            <a:rPr lang="pl-PL" sz="1430" b="1" u="none" dirty="0" err="1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porównaw-cza</a:t>
          </a:r>
          <a:r>
            <a:rPr lang="pl-PL" sz="1430" b="1" u="none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 zapisów programów regionalnych </a:t>
          </a:r>
          <a:endParaRPr lang="pl-PL" sz="1430" b="1" dirty="0">
            <a:latin typeface="Arial" panose="020B0604020202020204" pitchFamily="34" charset="0"/>
            <a:ea typeface="Lato" panose="020F0502020204030203" pitchFamily="34" charset="0"/>
            <a:cs typeface="Arial" panose="020B0604020202020204" pitchFamily="34" charset="0"/>
          </a:endParaRPr>
        </a:p>
      </dgm:t>
    </dgm:pt>
    <dgm:pt modelId="{70565A7B-F9B5-4F9B-89C3-2326FF97ED8D}" type="parTrans" cxnId="{648E9EA6-E342-4C7B-BC72-292CC786F47B}">
      <dgm:prSet/>
      <dgm:spPr/>
      <dgm:t>
        <a:bodyPr/>
        <a:lstStyle/>
        <a:p>
          <a:endParaRPr lang="pl-PL"/>
        </a:p>
      </dgm:t>
    </dgm:pt>
    <dgm:pt modelId="{5563A67D-6E88-46B9-9376-810BEE8C09AF}" type="sibTrans" cxnId="{648E9EA6-E342-4C7B-BC72-292CC786F47B}">
      <dgm:prSet/>
      <dgm:spPr>
        <a:solidFill>
          <a:srgbClr val="1961AC"/>
        </a:solidFill>
      </dgm:spPr>
      <dgm:t>
        <a:bodyPr/>
        <a:lstStyle/>
        <a:p>
          <a:endParaRPr lang="pl-PL"/>
        </a:p>
      </dgm:t>
    </dgm:pt>
    <dgm:pt modelId="{AA918189-79E6-4BB9-B723-1A92969CE46D}" type="pres">
      <dgm:prSet presAssocID="{4D9E4829-38FE-4A3A-8143-CE9386D56038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F542C281-ABA9-42BA-9642-45697FFBCD6D}" type="pres">
      <dgm:prSet presAssocID="{D34F4AAD-DFE3-41C8-915C-CE59C6FF185C}" presName="composite" presStyleCnt="0"/>
      <dgm:spPr/>
    </dgm:pt>
    <dgm:pt modelId="{17113CDD-0067-4DEE-8C3E-B9DC64A14B8A}" type="pres">
      <dgm:prSet presAssocID="{D34F4AAD-DFE3-41C8-915C-CE59C6FF185C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DA75B48-DD8D-48C4-8B20-FBBEFA233AAF}" type="pres">
      <dgm:prSet presAssocID="{D34F4AAD-DFE3-41C8-915C-CE59C6FF185C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C1923007-895E-420B-93FD-70872FD28318}" type="pres">
      <dgm:prSet presAssocID="{D34F4AAD-DFE3-41C8-915C-CE59C6FF185C}" presName="BalanceSpacing" presStyleCnt="0"/>
      <dgm:spPr/>
    </dgm:pt>
    <dgm:pt modelId="{4A7B656F-D2EC-4B55-AB0D-90F053B73467}" type="pres">
      <dgm:prSet presAssocID="{D34F4AAD-DFE3-41C8-915C-CE59C6FF185C}" presName="BalanceSpacing1" presStyleCnt="0"/>
      <dgm:spPr/>
    </dgm:pt>
    <dgm:pt modelId="{B08EF1A3-FA89-4B0A-9336-C1C0FDF25B5A}" type="pres">
      <dgm:prSet presAssocID="{E2F194A7-D930-456D-B14C-02A53779CE9B}" presName="Accent1Text" presStyleLbl="node1" presStyleIdx="1" presStyleCnt="8"/>
      <dgm:spPr/>
      <dgm:t>
        <a:bodyPr/>
        <a:lstStyle/>
        <a:p>
          <a:endParaRPr lang="pl-PL"/>
        </a:p>
      </dgm:t>
    </dgm:pt>
    <dgm:pt modelId="{D087A3C2-79D1-494C-A136-59076D1A545A}" type="pres">
      <dgm:prSet presAssocID="{E2F194A7-D930-456D-B14C-02A53779CE9B}" presName="spaceBetweenRectangles" presStyleCnt="0"/>
      <dgm:spPr/>
    </dgm:pt>
    <dgm:pt modelId="{EDCEBD1D-FB89-4CDA-8A6B-159E3084D14F}" type="pres">
      <dgm:prSet presAssocID="{C2369AAB-627B-4773-801B-66FD47E1B42B}" presName="composite" presStyleCnt="0"/>
      <dgm:spPr/>
    </dgm:pt>
    <dgm:pt modelId="{FFFBBF8B-7558-465C-A315-07A9F805F23E}" type="pres">
      <dgm:prSet presAssocID="{C2369AAB-627B-4773-801B-66FD47E1B42B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CFBAD44-A738-4C38-9AA6-709D39F19B53}" type="pres">
      <dgm:prSet presAssocID="{C2369AAB-627B-4773-801B-66FD47E1B42B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C823C14A-5016-46B7-93BD-F113B562D124}" type="pres">
      <dgm:prSet presAssocID="{C2369AAB-627B-4773-801B-66FD47E1B42B}" presName="BalanceSpacing" presStyleCnt="0"/>
      <dgm:spPr/>
    </dgm:pt>
    <dgm:pt modelId="{033A7D5D-DE68-4D93-899A-3040EA32E618}" type="pres">
      <dgm:prSet presAssocID="{C2369AAB-627B-4773-801B-66FD47E1B42B}" presName="BalanceSpacing1" presStyleCnt="0"/>
      <dgm:spPr/>
    </dgm:pt>
    <dgm:pt modelId="{28A1D790-0EC5-4F67-938E-CBB9FCDFF856}" type="pres">
      <dgm:prSet presAssocID="{DC2E8C62-102A-4D06-A248-0B1D1DC42D6D}" presName="Accent1Text" presStyleLbl="node1" presStyleIdx="3" presStyleCnt="8"/>
      <dgm:spPr/>
      <dgm:t>
        <a:bodyPr/>
        <a:lstStyle/>
        <a:p>
          <a:endParaRPr lang="pl-PL"/>
        </a:p>
      </dgm:t>
    </dgm:pt>
    <dgm:pt modelId="{A92DBC4C-3654-467A-9EC9-1F1E21147A64}" type="pres">
      <dgm:prSet presAssocID="{DC2E8C62-102A-4D06-A248-0B1D1DC42D6D}" presName="spaceBetweenRectangles" presStyleCnt="0"/>
      <dgm:spPr/>
    </dgm:pt>
    <dgm:pt modelId="{D88D901D-E9AD-4B86-9B7C-B483787FCA4E}" type="pres">
      <dgm:prSet presAssocID="{BDF089EB-27B6-4B33-9B65-7347A907A75B}" presName="composite" presStyleCnt="0"/>
      <dgm:spPr/>
    </dgm:pt>
    <dgm:pt modelId="{DF0D53FB-EF51-4BAA-AA49-12B07F7E0472}" type="pres">
      <dgm:prSet presAssocID="{BDF089EB-27B6-4B33-9B65-7347A907A75B}" presName="Parent1" presStyleLbl="node1" presStyleIdx="4" presStyleCnt="8" custLinFactNeighborX="56451" custLinFactNeighborY="882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3CE9779-4822-4A3C-A6A1-548031A7655B}" type="pres">
      <dgm:prSet presAssocID="{BDF089EB-27B6-4B33-9B65-7347A907A75B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053CA3EE-E020-46A0-BDB7-1092E4AC679F}" type="pres">
      <dgm:prSet presAssocID="{BDF089EB-27B6-4B33-9B65-7347A907A75B}" presName="BalanceSpacing" presStyleCnt="0"/>
      <dgm:spPr/>
    </dgm:pt>
    <dgm:pt modelId="{32B26765-0E89-4E2D-9A09-BADEC965B985}" type="pres">
      <dgm:prSet presAssocID="{BDF089EB-27B6-4B33-9B65-7347A907A75B}" presName="BalanceSpacing1" presStyleCnt="0"/>
      <dgm:spPr/>
    </dgm:pt>
    <dgm:pt modelId="{5BBAB66F-95F5-42AC-998F-625EBC5A8F47}" type="pres">
      <dgm:prSet presAssocID="{1C3A122B-B95F-4E08-AAE7-911192639692}" presName="Accent1Text" presStyleLbl="node1" presStyleIdx="5" presStyleCnt="8"/>
      <dgm:spPr/>
      <dgm:t>
        <a:bodyPr/>
        <a:lstStyle/>
        <a:p>
          <a:endParaRPr lang="pl-PL"/>
        </a:p>
      </dgm:t>
    </dgm:pt>
    <dgm:pt modelId="{6FC9FD33-E905-472F-9B96-E5E9C05BBC91}" type="pres">
      <dgm:prSet presAssocID="{1C3A122B-B95F-4E08-AAE7-911192639692}" presName="spaceBetweenRectangles" presStyleCnt="0"/>
      <dgm:spPr/>
    </dgm:pt>
    <dgm:pt modelId="{232F2B53-DCBB-4BAA-9D3D-7E66326B1990}" type="pres">
      <dgm:prSet presAssocID="{1779D9F7-6F72-438D-8ECB-01130EFCE249}" presName="composite" presStyleCnt="0"/>
      <dgm:spPr/>
    </dgm:pt>
    <dgm:pt modelId="{308EF427-34B2-4F57-8D34-06825173E863}" type="pres">
      <dgm:prSet presAssocID="{1779D9F7-6F72-438D-8ECB-01130EFCE249}" presName="Parent1" presStyleLbl="node1" presStyleIdx="6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BB9E60A-ADA2-41AF-AA56-347BA7B63590}" type="pres">
      <dgm:prSet presAssocID="{1779D9F7-6F72-438D-8ECB-01130EFCE249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FBBD7892-D6E3-4387-A9F1-E0514670C079}" type="pres">
      <dgm:prSet presAssocID="{1779D9F7-6F72-438D-8ECB-01130EFCE249}" presName="BalanceSpacing" presStyleCnt="0"/>
      <dgm:spPr/>
    </dgm:pt>
    <dgm:pt modelId="{ED3DB8AA-B500-4975-B624-52F69568AF31}" type="pres">
      <dgm:prSet presAssocID="{1779D9F7-6F72-438D-8ECB-01130EFCE249}" presName="BalanceSpacing1" presStyleCnt="0"/>
      <dgm:spPr/>
    </dgm:pt>
    <dgm:pt modelId="{D2CCACA4-11FD-4046-8899-3E913CB77F04}" type="pres">
      <dgm:prSet presAssocID="{5563A67D-6E88-46B9-9376-810BEE8C09AF}" presName="Accent1Text" presStyleLbl="node1" presStyleIdx="7" presStyleCnt="8" custLinFactNeighborX="-51111" custLinFactNeighborY="-84286"/>
      <dgm:spPr/>
      <dgm:t>
        <a:bodyPr/>
        <a:lstStyle/>
        <a:p>
          <a:endParaRPr lang="pl-PL"/>
        </a:p>
      </dgm:t>
    </dgm:pt>
  </dgm:ptLst>
  <dgm:cxnLst>
    <dgm:cxn modelId="{5229622B-831B-4E61-8486-6536ECE7E19B}" type="presOf" srcId="{5563A67D-6E88-46B9-9376-810BEE8C09AF}" destId="{D2CCACA4-11FD-4046-8899-3E913CB77F04}" srcOrd="0" destOrd="0" presId="urn:microsoft.com/office/officeart/2008/layout/AlternatingHexagons"/>
    <dgm:cxn modelId="{8EA691F6-7642-4532-A8BA-C30FCAE75E06}" srcId="{4D9E4829-38FE-4A3A-8143-CE9386D56038}" destId="{BDF089EB-27B6-4B33-9B65-7347A907A75B}" srcOrd="2" destOrd="0" parTransId="{7C714351-B491-464D-8939-53E461F60953}" sibTransId="{1C3A122B-B95F-4E08-AAE7-911192639692}"/>
    <dgm:cxn modelId="{80C62203-F4C3-4BDD-9C4E-505BC46938E1}" type="presOf" srcId="{D34F4AAD-DFE3-41C8-915C-CE59C6FF185C}" destId="{17113CDD-0067-4DEE-8C3E-B9DC64A14B8A}" srcOrd="0" destOrd="0" presId="urn:microsoft.com/office/officeart/2008/layout/AlternatingHexagons"/>
    <dgm:cxn modelId="{648E9EA6-E342-4C7B-BC72-292CC786F47B}" srcId="{4D9E4829-38FE-4A3A-8143-CE9386D56038}" destId="{1779D9F7-6F72-438D-8ECB-01130EFCE249}" srcOrd="3" destOrd="0" parTransId="{70565A7B-F9B5-4F9B-89C3-2326FF97ED8D}" sibTransId="{5563A67D-6E88-46B9-9376-810BEE8C09AF}"/>
    <dgm:cxn modelId="{7E8638F9-6A2A-416D-8712-517703B505B9}" type="presOf" srcId="{DC2E8C62-102A-4D06-A248-0B1D1DC42D6D}" destId="{28A1D790-0EC5-4F67-938E-CBB9FCDFF856}" srcOrd="0" destOrd="0" presId="urn:microsoft.com/office/officeart/2008/layout/AlternatingHexagons"/>
    <dgm:cxn modelId="{B582AC55-A588-4FB3-9C74-68207E8E5095}" srcId="{4D9E4829-38FE-4A3A-8143-CE9386D56038}" destId="{D34F4AAD-DFE3-41C8-915C-CE59C6FF185C}" srcOrd="0" destOrd="0" parTransId="{D0D03D26-F4AF-4EDF-A34B-2166EF8F46AF}" sibTransId="{E2F194A7-D930-456D-B14C-02A53779CE9B}"/>
    <dgm:cxn modelId="{D06086C2-E27E-4ED0-81B8-97C71F2E67FC}" type="presOf" srcId="{BDF089EB-27B6-4B33-9B65-7347A907A75B}" destId="{DF0D53FB-EF51-4BAA-AA49-12B07F7E0472}" srcOrd="0" destOrd="0" presId="urn:microsoft.com/office/officeart/2008/layout/AlternatingHexagons"/>
    <dgm:cxn modelId="{AFAE8505-753B-4B0F-826D-EA25C66DF80D}" srcId="{4D9E4829-38FE-4A3A-8143-CE9386D56038}" destId="{C2369AAB-627B-4773-801B-66FD47E1B42B}" srcOrd="1" destOrd="0" parTransId="{D3AA7DC4-17D4-4509-A6EF-C496C0BF0E5A}" sibTransId="{DC2E8C62-102A-4D06-A248-0B1D1DC42D6D}"/>
    <dgm:cxn modelId="{15EE60D2-B242-4011-A868-8DAC9A64AC25}" type="presOf" srcId="{4D9E4829-38FE-4A3A-8143-CE9386D56038}" destId="{AA918189-79E6-4BB9-B723-1A92969CE46D}" srcOrd="0" destOrd="0" presId="urn:microsoft.com/office/officeart/2008/layout/AlternatingHexagons"/>
    <dgm:cxn modelId="{0E418363-FFD4-4BD1-9A67-688A1B6E4B43}" type="presOf" srcId="{1779D9F7-6F72-438D-8ECB-01130EFCE249}" destId="{308EF427-34B2-4F57-8D34-06825173E863}" srcOrd="0" destOrd="0" presId="urn:microsoft.com/office/officeart/2008/layout/AlternatingHexagons"/>
    <dgm:cxn modelId="{B08A4476-389F-415B-9A94-D81F1B8CFA82}" type="presOf" srcId="{C2369AAB-627B-4773-801B-66FD47E1B42B}" destId="{FFFBBF8B-7558-465C-A315-07A9F805F23E}" srcOrd="0" destOrd="0" presId="urn:microsoft.com/office/officeart/2008/layout/AlternatingHexagons"/>
    <dgm:cxn modelId="{9F65A7A4-11B1-4B97-9778-DC2C950ED73B}" type="presOf" srcId="{E2F194A7-D930-456D-B14C-02A53779CE9B}" destId="{B08EF1A3-FA89-4B0A-9336-C1C0FDF25B5A}" srcOrd="0" destOrd="0" presId="urn:microsoft.com/office/officeart/2008/layout/AlternatingHexagons"/>
    <dgm:cxn modelId="{BD5129C1-1D1D-4B1B-929F-3D4305EC543E}" type="presOf" srcId="{1C3A122B-B95F-4E08-AAE7-911192639692}" destId="{5BBAB66F-95F5-42AC-998F-625EBC5A8F47}" srcOrd="0" destOrd="0" presId="urn:microsoft.com/office/officeart/2008/layout/AlternatingHexagons"/>
    <dgm:cxn modelId="{60EDB3C4-F57F-474A-9D7A-877A74B0013C}" type="presParOf" srcId="{AA918189-79E6-4BB9-B723-1A92969CE46D}" destId="{F542C281-ABA9-42BA-9642-45697FFBCD6D}" srcOrd="0" destOrd="0" presId="urn:microsoft.com/office/officeart/2008/layout/AlternatingHexagons"/>
    <dgm:cxn modelId="{2F83E3C5-C9EC-4703-8968-5A757DB9E7F8}" type="presParOf" srcId="{F542C281-ABA9-42BA-9642-45697FFBCD6D}" destId="{17113CDD-0067-4DEE-8C3E-B9DC64A14B8A}" srcOrd="0" destOrd="0" presId="urn:microsoft.com/office/officeart/2008/layout/AlternatingHexagons"/>
    <dgm:cxn modelId="{EEDB5DB9-4398-46FB-8898-4402F4FB6525}" type="presParOf" srcId="{F542C281-ABA9-42BA-9642-45697FFBCD6D}" destId="{2DA75B48-DD8D-48C4-8B20-FBBEFA233AAF}" srcOrd="1" destOrd="0" presId="urn:microsoft.com/office/officeart/2008/layout/AlternatingHexagons"/>
    <dgm:cxn modelId="{D5BE6BD9-AA1F-4EB2-9598-565AB81BD7B5}" type="presParOf" srcId="{F542C281-ABA9-42BA-9642-45697FFBCD6D}" destId="{C1923007-895E-420B-93FD-70872FD28318}" srcOrd="2" destOrd="0" presId="urn:microsoft.com/office/officeart/2008/layout/AlternatingHexagons"/>
    <dgm:cxn modelId="{562AD487-E4C8-4150-B05E-27FAA94D0A06}" type="presParOf" srcId="{F542C281-ABA9-42BA-9642-45697FFBCD6D}" destId="{4A7B656F-D2EC-4B55-AB0D-90F053B73467}" srcOrd="3" destOrd="0" presId="urn:microsoft.com/office/officeart/2008/layout/AlternatingHexagons"/>
    <dgm:cxn modelId="{949E0226-9996-45F2-BF8F-D206794597C9}" type="presParOf" srcId="{F542C281-ABA9-42BA-9642-45697FFBCD6D}" destId="{B08EF1A3-FA89-4B0A-9336-C1C0FDF25B5A}" srcOrd="4" destOrd="0" presId="urn:microsoft.com/office/officeart/2008/layout/AlternatingHexagons"/>
    <dgm:cxn modelId="{6D67B542-B11A-493E-AAAB-59A7C98BF41A}" type="presParOf" srcId="{AA918189-79E6-4BB9-B723-1A92969CE46D}" destId="{D087A3C2-79D1-494C-A136-59076D1A545A}" srcOrd="1" destOrd="0" presId="urn:microsoft.com/office/officeart/2008/layout/AlternatingHexagons"/>
    <dgm:cxn modelId="{7DE26243-9702-48FD-BD2C-921CD23EAE52}" type="presParOf" srcId="{AA918189-79E6-4BB9-B723-1A92969CE46D}" destId="{EDCEBD1D-FB89-4CDA-8A6B-159E3084D14F}" srcOrd="2" destOrd="0" presId="urn:microsoft.com/office/officeart/2008/layout/AlternatingHexagons"/>
    <dgm:cxn modelId="{C1B8478D-5F2C-45D2-A455-98EE9325BDA0}" type="presParOf" srcId="{EDCEBD1D-FB89-4CDA-8A6B-159E3084D14F}" destId="{FFFBBF8B-7558-465C-A315-07A9F805F23E}" srcOrd="0" destOrd="0" presId="urn:microsoft.com/office/officeart/2008/layout/AlternatingHexagons"/>
    <dgm:cxn modelId="{50810435-5A8A-46F5-8809-E73BD5926925}" type="presParOf" srcId="{EDCEBD1D-FB89-4CDA-8A6B-159E3084D14F}" destId="{BCFBAD44-A738-4C38-9AA6-709D39F19B53}" srcOrd="1" destOrd="0" presId="urn:microsoft.com/office/officeart/2008/layout/AlternatingHexagons"/>
    <dgm:cxn modelId="{7EDB7CE3-39D6-47F7-94A4-64C646F977D3}" type="presParOf" srcId="{EDCEBD1D-FB89-4CDA-8A6B-159E3084D14F}" destId="{C823C14A-5016-46B7-93BD-F113B562D124}" srcOrd="2" destOrd="0" presId="urn:microsoft.com/office/officeart/2008/layout/AlternatingHexagons"/>
    <dgm:cxn modelId="{87168B2E-D95F-4B46-AB06-47885364229D}" type="presParOf" srcId="{EDCEBD1D-FB89-4CDA-8A6B-159E3084D14F}" destId="{033A7D5D-DE68-4D93-899A-3040EA32E618}" srcOrd="3" destOrd="0" presId="urn:microsoft.com/office/officeart/2008/layout/AlternatingHexagons"/>
    <dgm:cxn modelId="{4688531B-20C7-4D2B-B8D1-02AD93860C2F}" type="presParOf" srcId="{EDCEBD1D-FB89-4CDA-8A6B-159E3084D14F}" destId="{28A1D790-0EC5-4F67-938E-CBB9FCDFF856}" srcOrd="4" destOrd="0" presId="urn:microsoft.com/office/officeart/2008/layout/AlternatingHexagons"/>
    <dgm:cxn modelId="{F58FE8FE-B55F-44B0-A438-367407EE0E8C}" type="presParOf" srcId="{AA918189-79E6-4BB9-B723-1A92969CE46D}" destId="{A92DBC4C-3654-467A-9EC9-1F1E21147A64}" srcOrd="3" destOrd="0" presId="urn:microsoft.com/office/officeart/2008/layout/AlternatingHexagons"/>
    <dgm:cxn modelId="{D2E13EA5-1FB4-4D53-BF7C-61CBC12569D2}" type="presParOf" srcId="{AA918189-79E6-4BB9-B723-1A92969CE46D}" destId="{D88D901D-E9AD-4B86-9B7C-B483787FCA4E}" srcOrd="4" destOrd="0" presId="urn:microsoft.com/office/officeart/2008/layout/AlternatingHexagons"/>
    <dgm:cxn modelId="{2EDC3F1A-017D-47DC-9B26-BE74A4725E18}" type="presParOf" srcId="{D88D901D-E9AD-4B86-9B7C-B483787FCA4E}" destId="{DF0D53FB-EF51-4BAA-AA49-12B07F7E0472}" srcOrd="0" destOrd="0" presId="urn:microsoft.com/office/officeart/2008/layout/AlternatingHexagons"/>
    <dgm:cxn modelId="{FBF952F6-A450-4A8C-A71A-95759E6A34CA}" type="presParOf" srcId="{D88D901D-E9AD-4B86-9B7C-B483787FCA4E}" destId="{83CE9779-4822-4A3C-A6A1-548031A7655B}" srcOrd="1" destOrd="0" presId="urn:microsoft.com/office/officeart/2008/layout/AlternatingHexagons"/>
    <dgm:cxn modelId="{86BEEF5F-9580-481F-B946-2E80D7FB9984}" type="presParOf" srcId="{D88D901D-E9AD-4B86-9B7C-B483787FCA4E}" destId="{053CA3EE-E020-46A0-BDB7-1092E4AC679F}" srcOrd="2" destOrd="0" presId="urn:microsoft.com/office/officeart/2008/layout/AlternatingHexagons"/>
    <dgm:cxn modelId="{686F1A0F-906D-4C90-8F83-1895AC7415C9}" type="presParOf" srcId="{D88D901D-E9AD-4B86-9B7C-B483787FCA4E}" destId="{32B26765-0E89-4E2D-9A09-BADEC965B985}" srcOrd="3" destOrd="0" presId="urn:microsoft.com/office/officeart/2008/layout/AlternatingHexagons"/>
    <dgm:cxn modelId="{23DF2FFA-A9E7-4FDB-90D5-4CB1E59FBEF7}" type="presParOf" srcId="{D88D901D-E9AD-4B86-9B7C-B483787FCA4E}" destId="{5BBAB66F-95F5-42AC-998F-625EBC5A8F47}" srcOrd="4" destOrd="0" presId="urn:microsoft.com/office/officeart/2008/layout/AlternatingHexagons"/>
    <dgm:cxn modelId="{EEEB79FA-1586-49BC-8AFE-ED00570B8A4A}" type="presParOf" srcId="{AA918189-79E6-4BB9-B723-1A92969CE46D}" destId="{6FC9FD33-E905-472F-9B96-E5E9C05BBC91}" srcOrd="5" destOrd="0" presId="urn:microsoft.com/office/officeart/2008/layout/AlternatingHexagons"/>
    <dgm:cxn modelId="{5C547F43-27AD-41A5-B9C6-56C3A3A05160}" type="presParOf" srcId="{AA918189-79E6-4BB9-B723-1A92969CE46D}" destId="{232F2B53-DCBB-4BAA-9D3D-7E66326B1990}" srcOrd="6" destOrd="0" presId="urn:microsoft.com/office/officeart/2008/layout/AlternatingHexagons"/>
    <dgm:cxn modelId="{EF8C777D-F7F7-4288-88BC-7D4CFA53015D}" type="presParOf" srcId="{232F2B53-DCBB-4BAA-9D3D-7E66326B1990}" destId="{308EF427-34B2-4F57-8D34-06825173E863}" srcOrd="0" destOrd="0" presId="urn:microsoft.com/office/officeart/2008/layout/AlternatingHexagons"/>
    <dgm:cxn modelId="{77294ABD-D4F0-4FC2-90DD-28B43C40EEDF}" type="presParOf" srcId="{232F2B53-DCBB-4BAA-9D3D-7E66326B1990}" destId="{CBB9E60A-ADA2-41AF-AA56-347BA7B63590}" srcOrd="1" destOrd="0" presId="urn:microsoft.com/office/officeart/2008/layout/AlternatingHexagons"/>
    <dgm:cxn modelId="{9EC95882-14D2-4E83-B0B9-AAEEFE136F15}" type="presParOf" srcId="{232F2B53-DCBB-4BAA-9D3D-7E66326B1990}" destId="{FBBD7892-D6E3-4387-A9F1-E0514670C079}" srcOrd="2" destOrd="0" presId="urn:microsoft.com/office/officeart/2008/layout/AlternatingHexagons"/>
    <dgm:cxn modelId="{69A9D63E-26DB-44D4-ACBA-3C4688F9C6EA}" type="presParOf" srcId="{232F2B53-DCBB-4BAA-9D3D-7E66326B1990}" destId="{ED3DB8AA-B500-4975-B624-52F69568AF31}" srcOrd="3" destOrd="0" presId="urn:microsoft.com/office/officeart/2008/layout/AlternatingHexagons"/>
    <dgm:cxn modelId="{30EDB9D0-D037-4D85-A46C-10C7C2407E37}" type="presParOf" srcId="{232F2B53-DCBB-4BAA-9D3D-7E66326B1990}" destId="{D2CCACA4-11FD-4046-8899-3E913CB77F0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459A99-B210-4FB3-8AB6-7119A0A6E69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</dgm:pt>
    <dgm:pt modelId="{40362BC9-2FE1-4A08-B00A-F2CB1B5279E9}">
      <dgm:prSet phldrT="[Tekst]" custT="1"/>
      <dgm:spPr>
        <a:solidFill>
          <a:srgbClr val="1961AC"/>
        </a:solidFill>
      </dgm:spPr>
      <dgm:t>
        <a:bodyPr/>
        <a:lstStyle/>
        <a:p>
          <a:r>
            <a:rPr lang="pl-PL" sz="2900" b="0" dirty="0">
              <a:latin typeface="Arial" panose="020B0604020202020204" pitchFamily="34" charset="0"/>
              <a:cs typeface="Arial" panose="020B0604020202020204" pitchFamily="34" charset="0"/>
            </a:rPr>
            <a:t>4773</a:t>
          </a:r>
        </a:p>
      </dgm:t>
    </dgm:pt>
    <dgm:pt modelId="{E68D5504-4F72-410E-B13B-F5D95801D9BB}" type="parTrans" cxnId="{3766742B-9068-478D-8D4A-D00933FE8970}">
      <dgm:prSet/>
      <dgm:spPr/>
      <dgm:t>
        <a:bodyPr/>
        <a:lstStyle/>
        <a:p>
          <a:endParaRPr lang="pl-PL"/>
        </a:p>
      </dgm:t>
    </dgm:pt>
    <dgm:pt modelId="{FA09B1C3-FBCF-467F-965A-70B5AD9A5FCE}" type="sibTrans" cxnId="{3766742B-9068-478D-8D4A-D00933FE8970}">
      <dgm:prSet/>
      <dgm:spPr/>
      <dgm:t>
        <a:bodyPr/>
        <a:lstStyle/>
        <a:p>
          <a:endParaRPr lang="pl-PL"/>
        </a:p>
      </dgm:t>
    </dgm:pt>
    <dgm:pt modelId="{192B2C90-D8B3-41E2-90B8-815A29E96617}">
      <dgm:prSet phldrT="[Tekst]"/>
      <dgm:spPr>
        <a:solidFill>
          <a:srgbClr val="1961AC"/>
        </a:solidFill>
      </dgm:spPr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101</a:t>
          </a:r>
        </a:p>
      </dgm:t>
    </dgm:pt>
    <dgm:pt modelId="{DD2A09CA-BCDD-44AD-A9C1-0D3A803E3D22}" type="parTrans" cxnId="{D1584468-1EEF-4F90-B49B-BC7652DED697}">
      <dgm:prSet/>
      <dgm:spPr/>
      <dgm:t>
        <a:bodyPr/>
        <a:lstStyle/>
        <a:p>
          <a:endParaRPr lang="pl-PL"/>
        </a:p>
      </dgm:t>
    </dgm:pt>
    <dgm:pt modelId="{B2663623-6474-4875-8673-2D4DB676EC18}" type="sibTrans" cxnId="{D1584468-1EEF-4F90-B49B-BC7652DED697}">
      <dgm:prSet/>
      <dgm:spPr/>
      <dgm:t>
        <a:bodyPr/>
        <a:lstStyle/>
        <a:p>
          <a:endParaRPr lang="pl-PL"/>
        </a:p>
      </dgm:t>
    </dgm:pt>
    <dgm:pt modelId="{86EB5BFB-BCD7-45FB-8BFD-0413496E2FEF}">
      <dgm:prSet phldrT="[Tekst]"/>
      <dgm:spPr>
        <a:solidFill>
          <a:srgbClr val="1961AC"/>
        </a:solidFill>
      </dgm:spPr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109</a:t>
          </a:r>
        </a:p>
      </dgm:t>
    </dgm:pt>
    <dgm:pt modelId="{E535BD33-2C7F-4BA0-8C7C-8999DABD463B}" type="parTrans" cxnId="{5498569F-78D1-4ABC-BCBC-4565C825A484}">
      <dgm:prSet/>
      <dgm:spPr/>
      <dgm:t>
        <a:bodyPr/>
        <a:lstStyle/>
        <a:p>
          <a:endParaRPr lang="pl-PL"/>
        </a:p>
      </dgm:t>
    </dgm:pt>
    <dgm:pt modelId="{D8179ED6-63A1-481D-AD5C-609CD8302AA7}" type="sibTrans" cxnId="{5498569F-78D1-4ABC-BCBC-4565C825A484}">
      <dgm:prSet/>
      <dgm:spPr/>
      <dgm:t>
        <a:bodyPr/>
        <a:lstStyle/>
        <a:p>
          <a:endParaRPr lang="pl-PL"/>
        </a:p>
      </dgm:t>
    </dgm:pt>
    <dgm:pt modelId="{2E8767FF-45D6-4CFC-9B47-99FE9EED5068}" type="pres">
      <dgm:prSet presAssocID="{D1459A99-B210-4FB3-8AB6-7119A0A6E69F}" presName="Name0" presStyleCnt="0">
        <dgm:presLayoutVars>
          <dgm:dir/>
          <dgm:animLvl val="lvl"/>
          <dgm:resizeHandles val="exact"/>
        </dgm:presLayoutVars>
      </dgm:prSet>
      <dgm:spPr/>
    </dgm:pt>
    <dgm:pt modelId="{A65C604B-2DB5-405F-923D-BC8A95226924}" type="pres">
      <dgm:prSet presAssocID="{40362BC9-2FE1-4A08-B00A-F2CB1B5279E9}" presName="composite" presStyleCnt="0"/>
      <dgm:spPr/>
    </dgm:pt>
    <dgm:pt modelId="{206F97D3-DEBE-4ED7-AB62-E794393FD0B9}" type="pres">
      <dgm:prSet presAssocID="{40362BC9-2FE1-4A08-B00A-F2CB1B5279E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93BDEF6-29F3-48EB-B0E7-A6BEF768AADC}" type="pres">
      <dgm:prSet presAssocID="{40362BC9-2FE1-4A08-B00A-F2CB1B5279E9}" presName="desTx" presStyleLbl="alignAccFollowNode1" presStyleIdx="0" presStyleCnt="3">
        <dgm:presLayoutVars>
          <dgm:bulletEnabled val="1"/>
        </dgm:presLayoutVars>
      </dgm:prSet>
      <dgm:spPr/>
    </dgm:pt>
    <dgm:pt modelId="{7BE220D8-F4B9-4B62-A57E-F4A003C6075B}" type="pres">
      <dgm:prSet presAssocID="{FA09B1C3-FBCF-467F-965A-70B5AD9A5FCE}" presName="space" presStyleCnt="0"/>
      <dgm:spPr/>
    </dgm:pt>
    <dgm:pt modelId="{AE0E4196-B7E4-4A4D-B580-B5EC4678A060}" type="pres">
      <dgm:prSet presAssocID="{192B2C90-D8B3-41E2-90B8-815A29E96617}" presName="composite" presStyleCnt="0"/>
      <dgm:spPr/>
    </dgm:pt>
    <dgm:pt modelId="{9FA8A2EB-5C47-44FF-9854-A810AD111CF6}" type="pres">
      <dgm:prSet presAssocID="{192B2C90-D8B3-41E2-90B8-815A29E9661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9EA3BA9-567B-4BE7-AD7E-5A9F3579098E}" type="pres">
      <dgm:prSet presAssocID="{192B2C90-D8B3-41E2-90B8-815A29E96617}" presName="desTx" presStyleLbl="alignAccFollowNode1" presStyleIdx="1" presStyleCnt="3">
        <dgm:presLayoutVars>
          <dgm:bulletEnabled val="1"/>
        </dgm:presLayoutVars>
      </dgm:prSet>
      <dgm:spPr/>
    </dgm:pt>
    <dgm:pt modelId="{6930AE32-22E1-4C2D-9891-8615FB3C4728}" type="pres">
      <dgm:prSet presAssocID="{B2663623-6474-4875-8673-2D4DB676EC18}" presName="space" presStyleCnt="0"/>
      <dgm:spPr/>
    </dgm:pt>
    <dgm:pt modelId="{1FFAFF29-B594-4259-8436-2AB32F8CD239}" type="pres">
      <dgm:prSet presAssocID="{86EB5BFB-BCD7-45FB-8BFD-0413496E2FEF}" presName="composite" presStyleCnt="0"/>
      <dgm:spPr/>
    </dgm:pt>
    <dgm:pt modelId="{9D7F5550-538B-48F8-AD31-856943164DD9}" type="pres">
      <dgm:prSet presAssocID="{86EB5BFB-BCD7-45FB-8BFD-0413496E2FE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81B975-671B-42DC-A315-7C306736D21E}" type="pres">
      <dgm:prSet presAssocID="{86EB5BFB-BCD7-45FB-8BFD-0413496E2FEF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A33D450-CCCE-403A-9F1E-52D2591D4224}" type="presOf" srcId="{40362BC9-2FE1-4A08-B00A-F2CB1B5279E9}" destId="{206F97D3-DEBE-4ED7-AB62-E794393FD0B9}" srcOrd="0" destOrd="0" presId="urn:microsoft.com/office/officeart/2005/8/layout/hList1"/>
    <dgm:cxn modelId="{3766742B-9068-478D-8D4A-D00933FE8970}" srcId="{D1459A99-B210-4FB3-8AB6-7119A0A6E69F}" destId="{40362BC9-2FE1-4A08-B00A-F2CB1B5279E9}" srcOrd="0" destOrd="0" parTransId="{E68D5504-4F72-410E-B13B-F5D95801D9BB}" sibTransId="{FA09B1C3-FBCF-467F-965A-70B5AD9A5FCE}"/>
    <dgm:cxn modelId="{9947BA31-DD9E-4D15-8205-018BCA65225B}" type="presOf" srcId="{D1459A99-B210-4FB3-8AB6-7119A0A6E69F}" destId="{2E8767FF-45D6-4CFC-9B47-99FE9EED5068}" srcOrd="0" destOrd="0" presId="urn:microsoft.com/office/officeart/2005/8/layout/hList1"/>
    <dgm:cxn modelId="{F321F758-5EEF-468F-924B-75FBB1013736}" type="presOf" srcId="{86EB5BFB-BCD7-45FB-8BFD-0413496E2FEF}" destId="{9D7F5550-538B-48F8-AD31-856943164DD9}" srcOrd="0" destOrd="0" presId="urn:microsoft.com/office/officeart/2005/8/layout/hList1"/>
    <dgm:cxn modelId="{A80E804E-A9B2-4413-8A52-74E854089DCD}" type="presOf" srcId="{192B2C90-D8B3-41E2-90B8-815A29E96617}" destId="{9FA8A2EB-5C47-44FF-9854-A810AD111CF6}" srcOrd="0" destOrd="0" presId="urn:microsoft.com/office/officeart/2005/8/layout/hList1"/>
    <dgm:cxn modelId="{5498569F-78D1-4ABC-BCBC-4565C825A484}" srcId="{D1459A99-B210-4FB3-8AB6-7119A0A6E69F}" destId="{86EB5BFB-BCD7-45FB-8BFD-0413496E2FEF}" srcOrd="2" destOrd="0" parTransId="{E535BD33-2C7F-4BA0-8C7C-8999DABD463B}" sibTransId="{D8179ED6-63A1-481D-AD5C-609CD8302AA7}"/>
    <dgm:cxn modelId="{D1584468-1EEF-4F90-B49B-BC7652DED697}" srcId="{D1459A99-B210-4FB3-8AB6-7119A0A6E69F}" destId="{192B2C90-D8B3-41E2-90B8-815A29E96617}" srcOrd="1" destOrd="0" parTransId="{DD2A09CA-BCDD-44AD-A9C1-0D3A803E3D22}" sibTransId="{B2663623-6474-4875-8673-2D4DB676EC18}"/>
    <dgm:cxn modelId="{FA9FBF8F-3400-4B07-968F-4CED08C135F5}" type="presParOf" srcId="{2E8767FF-45D6-4CFC-9B47-99FE9EED5068}" destId="{A65C604B-2DB5-405F-923D-BC8A95226924}" srcOrd="0" destOrd="0" presId="urn:microsoft.com/office/officeart/2005/8/layout/hList1"/>
    <dgm:cxn modelId="{971D9957-60E2-4A74-8119-5F65A29C5963}" type="presParOf" srcId="{A65C604B-2DB5-405F-923D-BC8A95226924}" destId="{206F97D3-DEBE-4ED7-AB62-E794393FD0B9}" srcOrd="0" destOrd="0" presId="urn:microsoft.com/office/officeart/2005/8/layout/hList1"/>
    <dgm:cxn modelId="{74443F95-BC9A-4E4E-9947-4D1E03A2E4FE}" type="presParOf" srcId="{A65C604B-2DB5-405F-923D-BC8A95226924}" destId="{793BDEF6-29F3-48EB-B0E7-A6BEF768AADC}" srcOrd="1" destOrd="0" presId="urn:microsoft.com/office/officeart/2005/8/layout/hList1"/>
    <dgm:cxn modelId="{1CA25DF3-6764-4335-A9C2-EE3D7B8AC097}" type="presParOf" srcId="{2E8767FF-45D6-4CFC-9B47-99FE9EED5068}" destId="{7BE220D8-F4B9-4B62-A57E-F4A003C6075B}" srcOrd="1" destOrd="0" presId="urn:microsoft.com/office/officeart/2005/8/layout/hList1"/>
    <dgm:cxn modelId="{C3F405F8-F221-4539-9143-661D0AA5392C}" type="presParOf" srcId="{2E8767FF-45D6-4CFC-9B47-99FE9EED5068}" destId="{AE0E4196-B7E4-4A4D-B580-B5EC4678A060}" srcOrd="2" destOrd="0" presId="urn:microsoft.com/office/officeart/2005/8/layout/hList1"/>
    <dgm:cxn modelId="{9FE8800A-924D-4087-93F1-73AF9AD9DE40}" type="presParOf" srcId="{AE0E4196-B7E4-4A4D-B580-B5EC4678A060}" destId="{9FA8A2EB-5C47-44FF-9854-A810AD111CF6}" srcOrd="0" destOrd="0" presId="urn:microsoft.com/office/officeart/2005/8/layout/hList1"/>
    <dgm:cxn modelId="{4E86BCAB-C6BC-4A23-9DB4-053597AE7538}" type="presParOf" srcId="{AE0E4196-B7E4-4A4D-B580-B5EC4678A060}" destId="{F9EA3BA9-567B-4BE7-AD7E-5A9F3579098E}" srcOrd="1" destOrd="0" presId="urn:microsoft.com/office/officeart/2005/8/layout/hList1"/>
    <dgm:cxn modelId="{A2AB1E16-8911-40FF-A15E-D3B76F3D8406}" type="presParOf" srcId="{2E8767FF-45D6-4CFC-9B47-99FE9EED5068}" destId="{6930AE32-22E1-4C2D-9891-8615FB3C4728}" srcOrd="3" destOrd="0" presId="urn:microsoft.com/office/officeart/2005/8/layout/hList1"/>
    <dgm:cxn modelId="{9A751243-5816-4914-9906-5E9BD82709E2}" type="presParOf" srcId="{2E8767FF-45D6-4CFC-9B47-99FE9EED5068}" destId="{1FFAFF29-B594-4259-8436-2AB32F8CD239}" srcOrd="4" destOrd="0" presId="urn:microsoft.com/office/officeart/2005/8/layout/hList1"/>
    <dgm:cxn modelId="{482D6102-AA97-408A-B7E7-223045747534}" type="presParOf" srcId="{1FFAFF29-B594-4259-8436-2AB32F8CD239}" destId="{9D7F5550-538B-48F8-AD31-856943164DD9}" srcOrd="0" destOrd="0" presId="urn:microsoft.com/office/officeart/2005/8/layout/hList1"/>
    <dgm:cxn modelId="{AE0C778F-ED49-4039-A650-1F4AD8BC8E25}" type="presParOf" srcId="{1FFAFF29-B594-4259-8436-2AB32F8CD239}" destId="{5A81B975-671B-42DC-A315-7C306736D2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459A99-B210-4FB3-8AB6-7119A0A6E69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</dgm:pt>
    <dgm:pt modelId="{40362BC9-2FE1-4A08-B00A-F2CB1B5279E9}">
      <dgm:prSet phldrT="[Tekst]"/>
      <dgm:spPr>
        <a:solidFill>
          <a:srgbClr val="1961AC"/>
        </a:solidFill>
      </dgm:spPr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116</a:t>
          </a:r>
        </a:p>
      </dgm:t>
    </dgm:pt>
    <dgm:pt modelId="{E68D5504-4F72-410E-B13B-F5D95801D9BB}" type="parTrans" cxnId="{3766742B-9068-478D-8D4A-D00933FE8970}">
      <dgm:prSet/>
      <dgm:spPr/>
      <dgm:t>
        <a:bodyPr/>
        <a:lstStyle/>
        <a:p>
          <a:endParaRPr lang="pl-PL"/>
        </a:p>
      </dgm:t>
    </dgm:pt>
    <dgm:pt modelId="{FA09B1C3-FBCF-467F-965A-70B5AD9A5FCE}" type="sibTrans" cxnId="{3766742B-9068-478D-8D4A-D00933FE8970}">
      <dgm:prSet/>
      <dgm:spPr/>
      <dgm:t>
        <a:bodyPr/>
        <a:lstStyle/>
        <a:p>
          <a:endParaRPr lang="pl-PL"/>
        </a:p>
      </dgm:t>
    </dgm:pt>
    <dgm:pt modelId="{192B2C90-D8B3-41E2-90B8-815A29E96617}">
      <dgm:prSet phldrT="[Tekst]"/>
      <dgm:spPr>
        <a:solidFill>
          <a:srgbClr val="1961AC"/>
        </a:solidFill>
      </dgm:spPr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81</a:t>
          </a:r>
        </a:p>
      </dgm:t>
    </dgm:pt>
    <dgm:pt modelId="{DD2A09CA-BCDD-44AD-A9C1-0D3A803E3D22}" type="parTrans" cxnId="{D1584468-1EEF-4F90-B49B-BC7652DED697}">
      <dgm:prSet/>
      <dgm:spPr/>
      <dgm:t>
        <a:bodyPr/>
        <a:lstStyle/>
        <a:p>
          <a:endParaRPr lang="pl-PL"/>
        </a:p>
      </dgm:t>
    </dgm:pt>
    <dgm:pt modelId="{B2663623-6474-4875-8673-2D4DB676EC18}" type="sibTrans" cxnId="{D1584468-1EEF-4F90-B49B-BC7652DED697}">
      <dgm:prSet/>
      <dgm:spPr/>
      <dgm:t>
        <a:bodyPr/>
        <a:lstStyle/>
        <a:p>
          <a:endParaRPr lang="pl-PL"/>
        </a:p>
      </dgm:t>
    </dgm:pt>
    <dgm:pt modelId="{86EB5BFB-BCD7-45FB-8BFD-0413496E2FEF}">
      <dgm:prSet phldrT="[Tekst]"/>
      <dgm:spPr>
        <a:solidFill>
          <a:srgbClr val="1961AC"/>
        </a:solidFill>
      </dgm:spPr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952</a:t>
          </a:r>
        </a:p>
      </dgm:t>
    </dgm:pt>
    <dgm:pt modelId="{E535BD33-2C7F-4BA0-8C7C-8999DABD463B}" type="parTrans" cxnId="{5498569F-78D1-4ABC-BCBC-4565C825A484}">
      <dgm:prSet/>
      <dgm:spPr/>
      <dgm:t>
        <a:bodyPr/>
        <a:lstStyle/>
        <a:p>
          <a:endParaRPr lang="pl-PL"/>
        </a:p>
      </dgm:t>
    </dgm:pt>
    <dgm:pt modelId="{D8179ED6-63A1-481D-AD5C-609CD8302AA7}" type="sibTrans" cxnId="{5498569F-78D1-4ABC-BCBC-4565C825A484}">
      <dgm:prSet/>
      <dgm:spPr/>
      <dgm:t>
        <a:bodyPr/>
        <a:lstStyle/>
        <a:p>
          <a:endParaRPr lang="pl-PL"/>
        </a:p>
      </dgm:t>
    </dgm:pt>
    <dgm:pt modelId="{2E8767FF-45D6-4CFC-9B47-99FE9EED5068}" type="pres">
      <dgm:prSet presAssocID="{D1459A99-B210-4FB3-8AB6-7119A0A6E69F}" presName="Name0" presStyleCnt="0">
        <dgm:presLayoutVars>
          <dgm:dir/>
          <dgm:animLvl val="lvl"/>
          <dgm:resizeHandles val="exact"/>
        </dgm:presLayoutVars>
      </dgm:prSet>
      <dgm:spPr/>
    </dgm:pt>
    <dgm:pt modelId="{A65C604B-2DB5-405F-923D-BC8A95226924}" type="pres">
      <dgm:prSet presAssocID="{40362BC9-2FE1-4A08-B00A-F2CB1B5279E9}" presName="composite" presStyleCnt="0"/>
      <dgm:spPr/>
    </dgm:pt>
    <dgm:pt modelId="{206F97D3-DEBE-4ED7-AB62-E794393FD0B9}" type="pres">
      <dgm:prSet presAssocID="{40362BC9-2FE1-4A08-B00A-F2CB1B5279E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93BDEF6-29F3-48EB-B0E7-A6BEF768AADC}" type="pres">
      <dgm:prSet presAssocID="{40362BC9-2FE1-4A08-B00A-F2CB1B5279E9}" presName="desTx" presStyleLbl="alignAccFollowNode1" presStyleIdx="0" presStyleCnt="3">
        <dgm:presLayoutVars>
          <dgm:bulletEnabled val="1"/>
        </dgm:presLayoutVars>
      </dgm:prSet>
      <dgm:spPr/>
    </dgm:pt>
    <dgm:pt modelId="{7BE220D8-F4B9-4B62-A57E-F4A003C6075B}" type="pres">
      <dgm:prSet presAssocID="{FA09B1C3-FBCF-467F-965A-70B5AD9A5FCE}" presName="space" presStyleCnt="0"/>
      <dgm:spPr/>
    </dgm:pt>
    <dgm:pt modelId="{AE0E4196-B7E4-4A4D-B580-B5EC4678A060}" type="pres">
      <dgm:prSet presAssocID="{192B2C90-D8B3-41E2-90B8-815A29E96617}" presName="composite" presStyleCnt="0"/>
      <dgm:spPr/>
    </dgm:pt>
    <dgm:pt modelId="{9FA8A2EB-5C47-44FF-9854-A810AD111CF6}" type="pres">
      <dgm:prSet presAssocID="{192B2C90-D8B3-41E2-90B8-815A29E9661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9EA3BA9-567B-4BE7-AD7E-5A9F3579098E}" type="pres">
      <dgm:prSet presAssocID="{192B2C90-D8B3-41E2-90B8-815A29E96617}" presName="desTx" presStyleLbl="alignAccFollowNode1" presStyleIdx="1" presStyleCnt="3">
        <dgm:presLayoutVars>
          <dgm:bulletEnabled val="1"/>
        </dgm:presLayoutVars>
      </dgm:prSet>
      <dgm:spPr/>
    </dgm:pt>
    <dgm:pt modelId="{6930AE32-22E1-4C2D-9891-8615FB3C4728}" type="pres">
      <dgm:prSet presAssocID="{B2663623-6474-4875-8673-2D4DB676EC18}" presName="space" presStyleCnt="0"/>
      <dgm:spPr/>
    </dgm:pt>
    <dgm:pt modelId="{1FFAFF29-B594-4259-8436-2AB32F8CD239}" type="pres">
      <dgm:prSet presAssocID="{86EB5BFB-BCD7-45FB-8BFD-0413496E2FEF}" presName="composite" presStyleCnt="0"/>
      <dgm:spPr/>
    </dgm:pt>
    <dgm:pt modelId="{9D7F5550-538B-48F8-AD31-856943164DD9}" type="pres">
      <dgm:prSet presAssocID="{86EB5BFB-BCD7-45FB-8BFD-0413496E2FE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81B975-671B-42DC-A315-7C306736D21E}" type="pres">
      <dgm:prSet presAssocID="{86EB5BFB-BCD7-45FB-8BFD-0413496E2FEF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A33D450-CCCE-403A-9F1E-52D2591D4224}" type="presOf" srcId="{40362BC9-2FE1-4A08-B00A-F2CB1B5279E9}" destId="{206F97D3-DEBE-4ED7-AB62-E794393FD0B9}" srcOrd="0" destOrd="0" presId="urn:microsoft.com/office/officeart/2005/8/layout/hList1"/>
    <dgm:cxn modelId="{3766742B-9068-478D-8D4A-D00933FE8970}" srcId="{D1459A99-B210-4FB3-8AB6-7119A0A6E69F}" destId="{40362BC9-2FE1-4A08-B00A-F2CB1B5279E9}" srcOrd="0" destOrd="0" parTransId="{E68D5504-4F72-410E-B13B-F5D95801D9BB}" sibTransId="{FA09B1C3-FBCF-467F-965A-70B5AD9A5FCE}"/>
    <dgm:cxn modelId="{9947BA31-DD9E-4D15-8205-018BCA65225B}" type="presOf" srcId="{D1459A99-B210-4FB3-8AB6-7119A0A6E69F}" destId="{2E8767FF-45D6-4CFC-9B47-99FE9EED5068}" srcOrd="0" destOrd="0" presId="urn:microsoft.com/office/officeart/2005/8/layout/hList1"/>
    <dgm:cxn modelId="{F321F758-5EEF-468F-924B-75FBB1013736}" type="presOf" srcId="{86EB5BFB-BCD7-45FB-8BFD-0413496E2FEF}" destId="{9D7F5550-538B-48F8-AD31-856943164DD9}" srcOrd="0" destOrd="0" presId="urn:microsoft.com/office/officeart/2005/8/layout/hList1"/>
    <dgm:cxn modelId="{A80E804E-A9B2-4413-8A52-74E854089DCD}" type="presOf" srcId="{192B2C90-D8B3-41E2-90B8-815A29E96617}" destId="{9FA8A2EB-5C47-44FF-9854-A810AD111CF6}" srcOrd="0" destOrd="0" presId="urn:microsoft.com/office/officeart/2005/8/layout/hList1"/>
    <dgm:cxn modelId="{5498569F-78D1-4ABC-BCBC-4565C825A484}" srcId="{D1459A99-B210-4FB3-8AB6-7119A0A6E69F}" destId="{86EB5BFB-BCD7-45FB-8BFD-0413496E2FEF}" srcOrd="2" destOrd="0" parTransId="{E535BD33-2C7F-4BA0-8C7C-8999DABD463B}" sibTransId="{D8179ED6-63A1-481D-AD5C-609CD8302AA7}"/>
    <dgm:cxn modelId="{D1584468-1EEF-4F90-B49B-BC7652DED697}" srcId="{D1459A99-B210-4FB3-8AB6-7119A0A6E69F}" destId="{192B2C90-D8B3-41E2-90B8-815A29E96617}" srcOrd="1" destOrd="0" parTransId="{DD2A09CA-BCDD-44AD-A9C1-0D3A803E3D22}" sibTransId="{B2663623-6474-4875-8673-2D4DB676EC18}"/>
    <dgm:cxn modelId="{FA9FBF8F-3400-4B07-968F-4CED08C135F5}" type="presParOf" srcId="{2E8767FF-45D6-4CFC-9B47-99FE9EED5068}" destId="{A65C604B-2DB5-405F-923D-BC8A95226924}" srcOrd="0" destOrd="0" presId="urn:microsoft.com/office/officeart/2005/8/layout/hList1"/>
    <dgm:cxn modelId="{971D9957-60E2-4A74-8119-5F65A29C5963}" type="presParOf" srcId="{A65C604B-2DB5-405F-923D-BC8A95226924}" destId="{206F97D3-DEBE-4ED7-AB62-E794393FD0B9}" srcOrd="0" destOrd="0" presId="urn:microsoft.com/office/officeart/2005/8/layout/hList1"/>
    <dgm:cxn modelId="{74443F95-BC9A-4E4E-9947-4D1E03A2E4FE}" type="presParOf" srcId="{A65C604B-2DB5-405F-923D-BC8A95226924}" destId="{793BDEF6-29F3-48EB-B0E7-A6BEF768AADC}" srcOrd="1" destOrd="0" presId="urn:microsoft.com/office/officeart/2005/8/layout/hList1"/>
    <dgm:cxn modelId="{1CA25DF3-6764-4335-A9C2-EE3D7B8AC097}" type="presParOf" srcId="{2E8767FF-45D6-4CFC-9B47-99FE9EED5068}" destId="{7BE220D8-F4B9-4B62-A57E-F4A003C6075B}" srcOrd="1" destOrd="0" presId="urn:microsoft.com/office/officeart/2005/8/layout/hList1"/>
    <dgm:cxn modelId="{C3F405F8-F221-4539-9143-661D0AA5392C}" type="presParOf" srcId="{2E8767FF-45D6-4CFC-9B47-99FE9EED5068}" destId="{AE0E4196-B7E4-4A4D-B580-B5EC4678A060}" srcOrd="2" destOrd="0" presId="urn:microsoft.com/office/officeart/2005/8/layout/hList1"/>
    <dgm:cxn modelId="{9FE8800A-924D-4087-93F1-73AF9AD9DE40}" type="presParOf" srcId="{AE0E4196-B7E4-4A4D-B580-B5EC4678A060}" destId="{9FA8A2EB-5C47-44FF-9854-A810AD111CF6}" srcOrd="0" destOrd="0" presId="urn:microsoft.com/office/officeart/2005/8/layout/hList1"/>
    <dgm:cxn modelId="{4E86BCAB-C6BC-4A23-9DB4-053597AE7538}" type="presParOf" srcId="{AE0E4196-B7E4-4A4D-B580-B5EC4678A060}" destId="{F9EA3BA9-567B-4BE7-AD7E-5A9F3579098E}" srcOrd="1" destOrd="0" presId="urn:microsoft.com/office/officeart/2005/8/layout/hList1"/>
    <dgm:cxn modelId="{A2AB1E16-8911-40FF-A15E-D3B76F3D8406}" type="presParOf" srcId="{2E8767FF-45D6-4CFC-9B47-99FE9EED5068}" destId="{6930AE32-22E1-4C2D-9891-8615FB3C4728}" srcOrd="3" destOrd="0" presId="urn:microsoft.com/office/officeart/2005/8/layout/hList1"/>
    <dgm:cxn modelId="{9A751243-5816-4914-9906-5E9BD82709E2}" type="presParOf" srcId="{2E8767FF-45D6-4CFC-9B47-99FE9EED5068}" destId="{1FFAFF29-B594-4259-8436-2AB32F8CD239}" srcOrd="4" destOrd="0" presId="urn:microsoft.com/office/officeart/2005/8/layout/hList1"/>
    <dgm:cxn modelId="{482D6102-AA97-408A-B7E7-223045747534}" type="presParOf" srcId="{1FFAFF29-B594-4259-8436-2AB32F8CD239}" destId="{9D7F5550-538B-48F8-AD31-856943164DD9}" srcOrd="0" destOrd="0" presId="urn:microsoft.com/office/officeart/2005/8/layout/hList1"/>
    <dgm:cxn modelId="{AE0C778F-ED49-4039-A650-1F4AD8BC8E25}" type="presParOf" srcId="{1FFAFF29-B594-4259-8436-2AB32F8CD239}" destId="{5A81B975-671B-42DC-A315-7C306736D2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B3DFE4-208D-4BCB-A032-6F1E6B3D3617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FFC44B8-F1E1-412F-935D-C9FDA6C15263}">
      <dgm:prSet phldrT="[Tekst]" custT="1"/>
      <dgm:spPr>
        <a:solidFill>
          <a:srgbClr val="1961AC"/>
        </a:solidFill>
      </dgm:spPr>
      <dgm:t>
        <a:bodyPr/>
        <a:lstStyle/>
        <a:p>
          <a:r>
            <a:rPr lang="pl-PL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Niskie dochody OPT, ok. 46% uchodźców ukraińskich żyje poniżej granicy ubóstwa, potrzeba znalezienia lepiej płatnej pracy</a:t>
          </a:r>
        </a:p>
      </dgm:t>
    </dgm:pt>
    <dgm:pt modelId="{932166F6-D6B2-4695-8808-80CCEE6F84B6}" type="parTrans" cxnId="{AEE41D11-6EF3-468B-ACD6-B09806F2FEC7}">
      <dgm:prSet/>
      <dgm:spPr/>
      <dgm:t>
        <a:bodyPr/>
        <a:lstStyle/>
        <a:p>
          <a:endParaRPr lang="pl-PL"/>
        </a:p>
      </dgm:t>
    </dgm:pt>
    <dgm:pt modelId="{608A82E2-34B3-40EB-91D3-90ADC8D88137}" type="sibTrans" cxnId="{AEE41D11-6EF3-468B-ACD6-B09806F2FEC7}">
      <dgm:prSet/>
      <dgm:spPr/>
      <dgm:t>
        <a:bodyPr/>
        <a:lstStyle/>
        <a:p>
          <a:endParaRPr lang="pl-PL"/>
        </a:p>
      </dgm:t>
    </dgm:pt>
    <dgm:pt modelId="{BDAB6393-D42F-4432-9422-C3657905FCBE}">
      <dgm:prSet phldrT="[Tekst]" custT="1"/>
      <dgm:spPr>
        <a:solidFill>
          <a:srgbClr val="1961AC"/>
        </a:solidFill>
      </dgm:spPr>
      <dgm:t>
        <a:bodyPr/>
        <a:lstStyle/>
        <a:p>
          <a:r>
            <a:rPr lang="pl-PL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Niski dostęp do opieki zdrowotnej dla OPT nie znających języka polskiego</a:t>
          </a:r>
        </a:p>
      </dgm:t>
    </dgm:pt>
    <dgm:pt modelId="{047B7058-5523-4F3C-981B-B763A0F03083}" type="parTrans" cxnId="{22517FB9-0519-4AE5-A04A-218CD71951E3}">
      <dgm:prSet/>
      <dgm:spPr/>
      <dgm:t>
        <a:bodyPr/>
        <a:lstStyle/>
        <a:p>
          <a:endParaRPr lang="pl-PL"/>
        </a:p>
      </dgm:t>
    </dgm:pt>
    <dgm:pt modelId="{775E407A-B86E-4399-B9A4-6012E833EA16}" type="sibTrans" cxnId="{22517FB9-0519-4AE5-A04A-218CD71951E3}">
      <dgm:prSet/>
      <dgm:spPr/>
      <dgm:t>
        <a:bodyPr/>
        <a:lstStyle/>
        <a:p>
          <a:endParaRPr lang="pl-PL"/>
        </a:p>
      </dgm:t>
    </dgm:pt>
    <dgm:pt modelId="{45F84716-99FA-4FA0-B47E-0D59D966F662}">
      <dgm:prSet phldrT="[Tekst]" custT="1"/>
      <dgm:spPr>
        <a:solidFill>
          <a:srgbClr val="1961AC"/>
        </a:solidFill>
      </dgm:spPr>
      <dgm:t>
        <a:bodyPr/>
        <a:lstStyle/>
        <a:p>
          <a:r>
            <a:rPr lang="pl-PL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Ponad połowa uchodźców ukraińskich pracuje poniżej swoich kwalifikacji, zarabiając minimalne wynagrodzenie</a:t>
          </a:r>
        </a:p>
      </dgm:t>
    </dgm:pt>
    <dgm:pt modelId="{3F90A85A-03C8-4E24-BD76-0F6CF5758266}" type="parTrans" cxnId="{ADE45864-693F-4F30-A071-E473E1D0CE63}">
      <dgm:prSet/>
      <dgm:spPr/>
      <dgm:t>
        <a:bodyPr/>
        <a:lstStyle/>
        <a:p>
          <a:endParaRPr lang="pl-PL"/>
        </a:p>
      </dgm:t>
    </dgm:pt>
    <dgm:pt modelId="{46D4B91A-B215-47E0-9D6A-5EBA04258F96}" type="sibTrans" cxnId="{ADE45864-693F-4F30-A071-E473E1D0CE63}">
      <dgm:prSet/>
      <dgm:spPr/>
      <dgm:t>
        <a:bodyPr/>
        <a:lstStyle/>
        <a:p>
          <a:endParaRPr lang="pl-PL"/>
        </a:p>
      </dgm:t>
    </dgm:pt>
    <dgm:pt modelId="{00C8F5A2-B0AC-4AEC-B2C3-9DCC4E7093DC}">
      <dgm:prSet phldrT="[Tekst]" custT="1"/>
      <dgm:spPr>
        <a:solidFill>
          <a:srgbClr val="1961AC"/>
        </a:solidFill>
      </dgm:spPr>
      <dgm:t>
        <a:bodyPr/>
        <a:lstStyle/>
        <a:p>
          <a:r>
            <a:rPr lang="pl-PL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Ponad połowa badanych uchodźców ukraińskich potrzebuje wsparcia w poszukiwaniu pracy oraz kursów kwalifikacyjnych i dalszej nauki języka polskiego</a:t>
          </a:r>
        </a:p>
      </dgm:t>
    </dgm:pt>
    <dgm:pt modelId="{17C35B6D-2854-45A8-AC75-636D123B706F}" type="parTrans" cxnId="{18BCFC91-9AD6-4380-BF59-D7750A308EF6}">
      <dgm:prSet/>
      <dgm:spPr/>
      <dgm:t>
        <a:bodyPr/>
        <a:lstStyle/>
        <a:p>
          <a:endParaRPr lang="pl-PL"/>
        </a:p>
      </dgm:t>
    </dgm:pt>
    <dgm:pt modelId="{4FBC3914-2847-4FB1-8B15-A71DA15612F6}" type="sibTrans" cxnId="{18BCFC91-9AD6-4380-BF59-D7750A308EF6}">
      <dgm:prSet/>
      <dgm:spPr/>
      <dgm:t>
        <a:bodyPr/>
        <a:lstStyle/>
        <a:p>
          <a:endParaRPr lang="pl-PL"/>
        </a:p>
      </dgm:t>
    </dgm:pt>
    <dgm:pt modelId="{858835BF-28BB-4373-BD94-107BD44C6104}">
      <dgm:prSet phldrT="[Tekst]"/>
      <dgm:spPr>
        <a:solidFill>
          <a:srgbClr val="1961AC"/>
        </a:solidFill>
      </dgm:spPr>
      <dgm:t>
        <a:bodyPr/>
        <a:lstStyle/>
        <a:p>
          <a:r>
            <a:rPr lang="pl-P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Co drugi obywatel państw trzecich to uchodźca ukraiński. Pozostali OPT są rozproszeni i trudno dostępni</a:t>
          </a:r>
        </a:p>
      </dgm:t>
    </dgm:pt>
    <dgm:pt modelId="{43225E59-A83D-4E4A-AE92-23E8CF4A686A}" type="parTrans" cxnId="{4C134FB8-87B2-4814-BF50-F6A59AF283AD}">
      <dgm:prSet/>
      <dgm:spPr/>
      <dgm:t>
        <a:bodyPr/>
        <a:lstStyle/>
        <a:p>
          <a:endParaRPr lang="pl-PL"/>
        </a:p>
      </dgm:t>
    </dgm:pt>
    <dgm:pt modelId="{E54F5BFB-CC26-40DC-A221-AC1DDAA1DC03}" type="sibTrans" cxnId="{4C134FB8-87B2-4814-BF50-F6A59AF283AD}">
      <dgm:prSet/>
      <dgm:spPr/>
      <dgm:t>
        <a:bodyPr/>
        <a:lstStyle/>
        <a:p>
          <a:endParaRPr lang="pl-PL"/>
        </a:p>
      </dgm:t>
    </dgm:pt>
    <dgm:pt modelId="{D595C90B-437D-457A-90D6-3B4A00341892}" type="pres">
      <dgm:prSet presAssocID="{05B3DFE4-208D-4BCB-A032-6F1E6B3D361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14F4981-7B09-4F56-A2CF-C51E15B6CDA9}" type="pres">
      <dgm:prSet presAssocID="{DFFC44B8-F1E1-412F-935D-C9FDA6C15263}" presName="composite" presStyleCnt="0"/>
      <dgm:spPr/>
    </dgm:pt>
    <dgm:pt modelId="{32286C8D-72C7-4181-8E36-543D26CAFCEB}" type="pres">
      <dgm:prSet presAssocID="{DFFC44B8-F1E1-412F-935D-C9FDA6C15263}" presName="rect1" presStyleLbl="tr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F59D4C4-E621-46A6-98E7-A4387CE97361}" type="pres">
      <dgm:prSet presAssocID="{DFFC44B8-F1E1-412F-935D-C9FDA6C15263}" presName="rect2" presStyleLbl="fgImgPlace1" presStyleIdx="0" presStyleCnt="5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3000" r="-83000"/>
          </a:stretch>
        </a:blipFill>
        <a:ln>
          <a:solidFill>
            <a:schemeClr val="tx1"/>
          </a:solidFill>
        </a:ln>
      </dgm:spPr>
    </dgm:pt>
    <dgm:pt modelId="{DF6AA994-1AB4-4A7A-A39D-35D968344013}" type="pres">
      <dgm:prSet presAssocID="{608A82E2-34B3-40EB-91D3-90ADC8D88137}" presName="sibTrans" presStyleCnt="0"/>
      <dgm:spPr/>
    </dgm:pt>
    <dgm:pt modelId="{AEDB5BE4-BCCD-449C-9B71-C4FD7D3C665A}" type="pres">
      <dgm:prSet presAssocID="{BDAB6393-D42F-4432-9422-C3657905FCBE}" presName="composite" presStyleCnt="0"/>
      <dgm:spPr/>
    </dgm:pt>
    <dgm:pt modelId="{FC51EBDB-F64D-44D6-BB4F-378010D91A34}" type="pres">
      <dgm:prSet presAssocID="{BDAB6393-D42F-4432-9422-C3657905FCBE}" presName="rect1" presStyleLbl="trAlignAcc1" presStyleIdx="1" presStyleCnt="5" custLinFactNeighborX="5346" custLinFactNeighborY="-639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038134F-A20A-4BF4-B1D3-9199DB090671}" type="pres">
      <dgm:prSet presAssocID="{BDAB6393-D42F-4432-9422-C3657905FCBE}" presName="rect2" presStyleLbl="fgImgPlace1" presStyleIdx="1" presStyleCnt="5"/>
      <dgm:spPr>
        <a:blipFill>
          <a:blip xmlns:r="http://schemas.openxmlformats.org/officeDocument/2006/relationships"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solidFill>
            <a:schemeClr val="tx1"/>
          </a:solidFill>
        </a:ln>
      </dgm:spPr>
    </dgm:pt>
    <dgm:pt modelId="{2E1A529F-234A-4A68-A86F-D361E670B7BD}" type="pres">
      <dgm:prSet presAssocID="{775E407A-B86E-4399-B9A4-6012E833EA16}" presName="sibTrans" presStyleCnt="0"/>
      <dgm:spPr/>
    </dgm:pt>
    <dgm:pt modelId="{97828B7F-FF34-4B36-BDF7-5EF772824C0C}" type="pres">
      <dgm:prSet presAssocID="{45F84716-99FA-4FA0-B47E-0D59D966F662}" presName="composite" presStyleCnt="0"/>
      <dgm:spPr/>
    </dgm:pt>
    <dgm:pt modelId="{B7266BFE-00EB-479D-ADD9-B8A8B228943F}" type="pres">
      <dgm:prSet presAssocID="{45F84716-99FA-4FA0-B47E-0D59D966F662}" presName="rect1" presStyleLbl="tr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0E5F039-4EEB-4DDE-9DB4-6E6DE175971F}" type="pres">
      <dgm:prSet presAssocID="{45F84716-99FA-4FA0-B47E-0D59D966F662}" presName="rect2" presStyleLbl="fgImgPlace1" presStyleIdx="2" presStyleCnt="5"/>
      <dgm:spPr>
        <a:blipFill>
          <a:blip xmlns:r="http://schemas.openxmlformats.org/officeDocument/2006/relationships" r:embed="rId3"/>
          <a:srcRect/>
          <a:stretch>
            <a:fillRect l="-2000" r="-2000"/>
          </a:stretch>
        </a:blipFill>
        <a:ln>
          <a:solidFill>
            <a:schemeClr val="tx1"/>
          </a:solidFill>
        </a:ln>
      </dgm:spPr>
    </dgm:pt>
    <dgm:pt modelId="{DA0927CA-3702-40CA-BBFF-A636686763B4}" type="pres">
      <dgm:prSet presAssocID="{46D4B91A-B215-47E0-9D6A-5EBA04258F96}" presName="sibTrans" presStyleCnt="0"/>
      <dgm:spPr/>
    </dgm:pt>
    <dgm:pt modelId="{09440235-D6D4-4C6D-8A58-AC5C739DBE7E}" type="pres">
      <dgm:prSet presAssocID="{00C8F5A2-B0AC-4AEC-B2C3-9DCC4E7093DC}" presName="composite" presStyleCnt="0"/>
      <dgm:spPr/>
    </dgm:pt>
    <dgm:pt modelId="{E6E59D75-8F7A-4EFA-9BE5-8DD13734FB6E}" type="pres">
      <dgm:prSet presAssocID="{00C8F5A2-B0AC-4AEC-B2C3-9DCC4E7093DC}" presName="rect1" presStyleLbl="tr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8AE9E39-F3D7-406C-B94B-A432187445F4}" type="pres">
      <dgm:prSet presAssocID="{00C8F5A2-B0AC-4AEC-B2C3-9DCC4E7093DC}" presName="rect2" presStyleLbl="fgImgPlace1" presStyleIdx="3" presStyleCnt="5"/>
      <dgm:spPr>
        <a:blipFill>
          <a:blip xmlns:r="http://schemas.openxmlformats.org/officeDocument/2006/relationships"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solidFill>
            <a:schemeClr val="tx1"/>
          </a:solidFill>
        </a:ln>
      </dgm:spPr>
    </dgm:pt>
    <dgm:pt modelId="{5CD80D02-8C14-44CB-AAB9-5D4EF999C05F}" type="pres">
      <dgm:prSet presAssocID="{4FBC3914-2847-4FB1-8B15-A71DA15612F6}" presName="sibTrans" presStyleCnt="0"/>
      <dgm:spPr/>
    </dgm:pt>
    <dgm:pt modelId="{4DC35F43-90DA-4A4E-B388-0A145839988F}" type="pres">
      <dgm:prSet presAssocID="{858835BF-28BB-4373-BD94-107BD44C6104}" presName="composite" presStyleCnt="0"/>
      <dgm:spPr/>
    </dgm:pt>
    <dgm:pt modelId="{44CCB69F-F1AF-4C86-8792-FF2CC8879FBE}" type="pres">
      <dgm:prSet presAssocID="{858835BF-28BB-4373-BD94-107BD44C6104}" presName="rect1" presStyleLbl="tr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E402DF7-805A-4BF8-B793-95852214E093}" type="pres">
      <dgm:prSet presAssocID="{858835BF-28BB-4373-BD94-107BD44C6104}" presName="rect2" presStyleLbl="fgImgPlace1" presStyleIdx="4" presStyleCnt="5"/>
      <dgm:spPr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solidFill>
            <a:schemeClr val="tx1"/>
          </a:solidFill>
        </a:ln>
      </dgm:spPr>
    </dgm:pt>
  </dgm:ptLst>
  <dgm:cxnLst>
    <dgm:cxn modelId="{E9B68723-BBAF-4E38-B045-7FFC091A4EF8}" type="presOf" srcId="{00C8F5A2-B0AC-4AEC-B2C3-9DCC4E7093DC}" destId="{E6E59D75-8F7A-4EFA-9BE5-8DD13734FB6E}" srcOrd="0" destOrd="0" presId="urn:microsoft.com/office/officeart/2008/layout/PictureStrips"/>
    <dgm:cxn modelId="{22517FB9-0519-4AE5-A04A-218CD71951E3}" srcId="{05B3DFE4-208D-4BCB-A032-6F1E6B3D3617}" destId="{BDAB6393-D42F-4432-9422-C3657905FCBE}" srcOrd="1" destOrd="0" parTransId="{047B7058-5523-4F3C-981B-B763A0F03083}" sibTransId="{775E407A-B86E-4399-B9A4-6012E833EA16}"/>
    <dgm:cxn modelId="{EEEAD78B-2D4A-43C4-AB75-2BCB5C0652C2}" type="presOf" srcId="{45F84716-99FA-4FA0-B47E-0D59D966F662}" destId="{B7266BFE-00EB-479D-ADD9-B8A8B228943F}" srcOrd="0" destOrd="0" presId="urn:microsoft.com/office/officeart/2008/layout/PictureStrips"/>
    <dgm:cxn modelId="{18BCFC91-9AD6-4380-BF59-D7750A308EF6}" srcId="{05B3DFE4-208D-4BCB-A032-6F1E6B3D3617}" destId="{00C8F5A2-B0AC-4AEC-B2C3-9DCC4E7093DC}" srcOrd="3" destOrd="0" parTransId="{17C35B6D-2854-45A8-AC75-636D123B706F}" sibTransId="{4FBC3914-2847-4FB1-8B15-A71DA15612F6}"/>
    <dgm:cxn modelId="{05712588-9D5D-4437-B93A-BA737ACEB313}" type="presOf" srcId="{BDAB6393-D42F-4432-9422-C3657905FCBE}" destId="{FC51EBDB-F64D-44D6-BB4F-378010D91A34}" srcOrd="0" destOrd="0" presId="urn:microsoft.com/office/officeart/2008/layout/PictureStrips"/>
    <dgm:cxn modelId="{AEE41D11-6EF3-468B-ACD6-B09806F2FEC7}" srcId="{05B3DFE4-208D-4BCB-A032-6F1E6B3D3617}" destId="{DFFC44B8-F1E1-412F-935D-C9FDA6C15263}" srcOrd="0" destOrd="0" parTransId="{932166F6-D6B2-4695-8808-80CCEE6F84B6}" sibTransId="{608A82E2-34B3-40EB-91D3-90ADC8D88137}"/>
    <dgm:cxn modelId="{4CE37819-1807-45F5-9520-7A846356005A}" type="presOf" srcId="{05B3DFE4-208D-4BCB-A032-6F1E6B3D3617}" destId="{D595C90B-437D-457A-90D6-3B4A00341892}" srcOrd="0" destOrd="0" presId="urn:microsoft.com/office/officeart/2008/layout/PictureStrips"/>
    <dgm:cxn modelId="{46D705FD-7C6E-48B0-A061-466DF73B5DB4}" type="presOf" srcId="{858835BF-28BB-4373-BD94-107BD44C6104}" destId="{44CCB69F-F1AF-4C86-8792-FF2CC8879FBE}" srcOrd="0" destOrd="0" presId="urn:microsoft.com/office/officeart/2008/layout/PictureStrips"/>
    <dgm:cxn modelId="{8F5B46EC-5AA5-4225-8D52-BFCEDA8E1C9A}" type="presOf" srcId="{DFFC44B8-F1E1-412F-935D-C9FDA6C15263}" destId="{32286C8D-72C7-4181-8E36-543D26CAFCEB}" srcOrd="0" destOrd="0" presId="urn:microsoft.com/office/officeart/2008/layout/PictureStrips"/>
    <dgm:cxn modelId="{4C134FB8-87B2-4814-BF50-F6A59AF283AD}" srcId="{05B3DFE4-208D-4BCB-A032-6F1E6B3D3617}" destId="{858835BF-28BB-4373-BD94-107BD44C6104}" srcOrd="4" destOrd="0" parTransId="{43225E59-A83D-4E4A-AE92-23E8CF4A686A}" sibTransId="{E54F5BFB-CC26-40DC-A221-AC1DDAA1DC03}"/>
    <dgm:cxn modelId="{ADE45864-693F-4F30-A071-E473E1D0CE63}" srcId="{05B3DFE4-208D-4BCB-A032-6F1E6B3D3617}" destId="{45F84716-99FA-4FA0-B47E-0D59D966F662}" srcOrd="2" destOrd="0" parTransId="{3F90A85A-03C8-4E24-BD76-0F6CF5758266}" sibTransId="{46D4B91A-B215-47E0-9D6A-5EBA04258F96}"/>
    <dgm:cxn modelId="{E3FED9D1-BE5E-4369-B057-844823DA1960}" type="presParOf" srcId="{D595C90B-437D-457A-90D6-3B4A00341892}" destId="{C14F4981-7B09-4F56-A2CF-C51E15B6CDA9}" srcOrd="0" destOrd="0" presId="urn:microsoft.com/office/officeart/2008/layout/PictureStrips"/>
    <dgm:cxn modelId="{E7A6DBBF-6967-46FF-B5B3-BCD49AF6402B}" type="presParOf" srcId="{C14F4981-7B09-4F56-A2CF-C51E15B6CDA9}" destId="{32286C8D-72C7-4181-8E36-543D26CAFCEB}" srcOrd="0" destOrd="0" presId="urn:microsoft.com/office/officeart/2008/layout/PictureStrips"/>
    <dgm:cxn modelId="{412FC717-378F-4EC6-AD9F-CBD372A6FC87}" type="presParOf" srcId="{C14F4981-7B09-4F56-A2CF-C51E15B6CDA9}" destId="{9F59D4C4-E621-46A6-98E7-A4387CE97361}" srcOrd="1" destOrd="0" presId="urn:microsoft.com/office/officeart/2008/layout/PictureStrips"/>
    <dgm:cxn modelId="{2D07B0DC-98D7-4402-9C2E-CF03B868A6D4}" type="presParOf" srcId="{D595C90B-437D-457A-90D6-3B4A00341892}" destId="{DF6AA994-1AB4-4A7A-A39D-35D968344013}" srcOrd="1" destOrd="0" presId="urn:microsoft.com/office/officeart/2008/layout/PictureStrips"/>
    <dgm:cxn modelId="{6DE3EE22-CB23-4897-B1DB-6380EA906FE4}" type="presParOf" srcId="{D595C90B-437D-457A-90D6-3B4A00341892}" destId="{AEDB5BE4-BCCD-449C-9B71-C4FD7D3C665A}" srcOrd="2" destOrd="0" presId="urn:microsoft.com/office/officeart/2008/layout/PictureStrips"/>
    <dgm:cxn modelId="{4CEDE83A-7E81-46C4-9070-26295CAB8CA2}" type="presParOf" srcId="{AEDB5BE4-BCCD-449C-9B71-C4FD7D3C665A}" destId="{FC51EBDB-F64D-44D6-BB4F-378010D91A34}" srcOrd="0" destOrd="0" presId="urn:microsoft.com/office/officeart/2008/layout/PictureStrips"/>
    <dgm:cxn modelId="{0E0BAFA3-6346-4034-B82D-E328F3DD6A4F}" type="presParOf" srcId="{AEDB5BE4-BCCD-449C-9B71-C4FD7D3C665A}" destId="{5038134F-A20A-4BF4-B1D3-9199DB090671}" srcOrd="1" destOrd="0" presId="urn:microsoft.com/office/officeart/2008/layout/PictureStrips"/>
    <dgm:cxn modelId="{1D575814-2BA5-4C3C-8A71-7E46C2229767}" type="presParOf" srcId="{D595C90B-437D-457A-90D6-3B4A00341892}" destId="{2E1A529F-234A-4A68-A86F-D361E670B7BD}" srcOrd="3" destOrd="0" presId="urn:microsoft.com/office/officeart/2008/layout/PictureStrips"/>
    <dgm:cxn modelId="{4F2A41B4-83A5-4E1E-A51E-C94904A8539E}" type="presParOf" srcId="{D595C90B-437D-457A-90D6-3B4A00341892}" destId="{97828B7F-FF34-4B36-BDF7-5EF772824C0C}" srcOrd="4" destOrd="0" presId="urn:microsoft.com/office/officeart/2008/layout/PictureStrips"/>
    <dgm:cxn modelId="{679D04DD-AA14-48A7-9F3E-616256CD3F14}" type="presParOf" srcId="{97828B7F-FF34-4B36-BDF7-5EF772824C0C}" destId="{B7266BFE-00EB-479D-ADD9-B8A8B228943F}" srcOrd="0" destOrd="0" presId="urn:microsoft.com/office/officeart/2008/layout/PictureStrips"/>
    <dgm:cxn modelId="{885CF8B4-628E-422D-A997-8D4AB0D8806E}" type="presParOf" srcId="{97828B7F-FF34-4B36-BDF7-5EF772824C0C}" destId="{F0E5F039-4EEB-4DDE-9DB4-6E6DE175971F}" srcOrd="1" destOrd="0" presId="urn:microsoft.com/office/officeart/2008/layout/PictureStrips"/>
    <dgm:cxn modelId="{F67DB34A-C1FD-425B-B317-A7C21EFB5BD2}" type="presParOf" srcId="{D595C90B-437D-457A-90D6-3B4A00341892}" destId="{DA0927CA-3702-40CA-BBFF-A636686763B4}" srcOrd="5" destOrd="0" presId="urn:microsoft.com/office/officeart/2008/layout/PictureStrips"/>
    <dgm:cxn modelId="{8150361C-548A-4FF3-A2C7-0573D1420585}" type="presParOf" srcId="{D595C90B-437D-457A-90D6-3B4A00341892}" destId="{09440235-D6D4-4C6D-8A58-AC5C739DBE7E}" srcOrd="6" destOrd="0" presId="urn:microsoft.com/office/officeart/2008/layout/PictureStrips"/>
    <dgm:cxn modelId="{DFA1F7CB-5DAE-4794-9142-A8FF84AA8B5B}" type="presParOf" srcId="{09440235-D6D4-4C6D-8A58-AC5C739DBE7E}" destId="{E6E59D75-8F7A-4EFA-9BE5-8DD13734FB6E}" srcOrd="0" destOrd="0" presId="urn:microsoft.com/office/officeart/2008/layout/PictureStrips"/>
    <dgm:cxn modelId="{11970094-C170-4210-9772-78FB02CD47AD}" type="presParOf" srcId="{09440235-D6D4-4C6D-8A58-AC5C739DBE7E}" destId="{38AE9E39-F3D7-406C-B94B-A432187445F4}" srcOrd="1" destOrd="0" presId="urn:microsoft.com/office/officeart/2008/layout/PictureStrips"/>
    <dgm:cxn modelId="{CB3C5074-9497-4FAE-BA4F-E4F06D3ED74F}" type="presParOf" srcId="{D595C90B-437D-457A-90D6-3B4A00341892}" destId="{5CD80D02-8C14-44CB-AAB9-5D4EF999C05F}" srcOrd="7" destOrd="0" presId="urn:microsoft.com/office/officeart/2008/layout/PictureStrips"/>
    <dgm:cxn modelId="{85CB1802-7BD6-475F-B02C-1D16F4AB333A}" type="presParOf" srcId="{D595C90B-437D-457A-90D6-3B4A00341892}" destId="{4DC35F43-90DA-4A4E-B388-0A145839988F}" srcOrd="8" destOrd="0" presId="urn:microsoft.com/office/officeart/2008/layout/PictureStrips"/>
    <dgm:cxn modelId="{2B011684-54D7-4418-937E-D35E76C81D78}" type="presParOf" srcId="{4DC35F43-90DA-4A4E-B388-0A145839988F}" destId="{44CCB69F-F1AF-4C86-8792-FF2CC8879FBE}" srcOrd="0" destOrd="0" presId="urn:microsoft.com/office/officeart/2008/layout/PictureStrips"/>
    <dgm:cxn modelId="{34D03761-81FE-4EAA-9F49-27BE36589163}" type="presParOf" srcId="{4DC35F43-90DA-4A4E-B388-0A145839988F}" destId="{4E402DF7-805A-4BF8-B793-95852214E093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10EBE9-DD80-4225-8AA7-F908C70D62C0}" type="doc">
      <dgm:prSet loTypeId="urn:microsoft.com/office/officeart/2008/layout/PictureStrips" loCatId="picture" qsTypeId="urn:microsoft.com/office/officeart/2005/8/quickstyle/simple5" qsCatId="simple" csTypeId="urn:microsoft.com/office/officeart/2005/8/colors/accent3_1" csCatId="accent3" phldr="1"/>
      <dgm:spPr/>
    </dgm:pt>
    <dgm:pt modelId="{13DF985D-A575-4C03-89B0-489DD8503FA9}">
      <dgm:prSet phldrT="[Tekst]" custT="1"/>
      <dgm:spPr>
        <a:ln>
          <a:noFill/>
        </a:ln>
      </dgm:spPr>
      <dgm:t>
        <a:bodyPr/>
        <a:lstStyle/>
        <a:p>
          <a:r>
            <a:rPr lang="pl-PL" sz="1200" dirty="0">
              <a:latin typeface="Arial" panose="020B0604020202020204" pitchFamily="34" charset="0"/>
              <a:cs typeface="Arial" panose="020B0604020202020204" pitchFamily="34" charset="0"/>
            </a:rPr>
            <a:t>Wystarczający potencjał instytucji rynku pracy i instytucji pomocy społecznej do realizacji wsparcia</a:t>
          </a:r>
        </a:p>
      </dgm:t>
      <dgm:extLst>
        <a:ext uri="{E40237B7-FDA0-4F09-8148-C483321AD2D9}">
          <dgm14:cNvPr xmlns:dgm14="http://schemas.microsoft.com/office/drawing/2010/diagram" id="0" name="" descr="Problemy kadrowe&#10;"/>
        </a:ext>
      </dgm:extLst>
    </dgm:pt>
    <dgm:pt modelId="{B1942567-1B9F-415D-A445-479B200148DC}" type="parTrans" cxnId="{CBAB91DC-7008-48E3-A510-B7BC91E3AC29}">
      <dgm:prSet/>
      <dgm:spPr/>
      <dgm:t>
        <a:bodyPr/>
        <a:lstStyle/>
        <a:p>
          <a:endParaRPr lang="pl-PL" sz="1200"/>
        </a:p>
      </dgm:t>
    </dgm:pt>
    <dgm:pt modelId="{9868A1CC-994A-4683-83CF-F31108E0CF74}" type="sibTrans" cxnId="{CBAB91DC-7008-48E3-A510-B7BC91E3AC29}">
      <dgm:prSet/>
      <dgm:spPr/>
      <dgm:t>
        <a:bodyPr/>
        <a:lstStyle/>
        <a:p>
          <a:endParaRPr lang="pl-PL" sz="1200"/>
        </a:p>
      </dgm:t>
    </dgm:pt>
    <dgm:pt modelId="{4D048861-457C-410B-8EBA-68F153DD68B3}">
      <dgm:prSet custT="1"/>
      <dgm:spPr>
        <a:ln>
          <a:noFill/>
        </a:ln>
      </dgm:spPr>
      <dgm:t>
        <a:bodyPr/>
        <a:lstStyle/>
        <a:p>
          <a:r>
            <a:rPr lang="pl-PL" sz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Wysoka dostępność organizacji pozarządowych mających doświadczenie we wspieraniu obywateli państw trzecich</a:t>
          </a:r>
        </a:p>
      </dgm:t>
      <dgm:extLst>
        <a:ext uri="{E40237B7-FDA0-4F09-8148-C483321AD2D9}">
          <dgm14:cNvPr xmlns:dgm14="http://schemas.microsoft.com/office/drawing/2010/diagram" id="0" name="" descr="Niski poziom kapitału własnego, aktywów trwałych&#10;"/>
        </a:ext>
      </dgm:extLst>
    </dgm:pt>
    <dgm:pt modelId="{C2F0FC12-4B23-45FC-85E1-654C804C7335}" type="parTrans" cxnId="{548B070C-B4D5-40E1-87AE-216845EC2AC0}">
      <dgm:prSet/>
      <dgm:spPr/>
      <dgm:t>
        <a:bodyPr/>
        <a:lstStyle/>
        <a:p>
          <a:endParaRPr lang="pl-PL" sz="1200"/>
        </a:p>
      </dgm:t>
    </dgm:pt>
    <dgm:pt modelId="{6EF954ED-2AF4-4059-8478-989751FFEC3D}" type="sibTrans" cxnId="{548B070C-B4D5-40E1-87AE-216845EC2AC0}">
      <dgm:prSet/>
      <dgm:spPr/>
      <dgm:t>
        <a:bodyPr/>
        <a:lstStyle/>
        <a:p>
          <a:endParaRPr lang="pl-PL" sz="1200"/>
        </a:p>
      </dgm:t>
    </dgm:pt>
    <dgm:pt modelId="{339E81FD-9321-4303-9ADE-CF948E0D5DBA}">
      <dgm:prSet custT="1"/>
      <dgm:spPr>
        <a:ln>
          <a:noFill/>
        </a:ln>
      </dgm:spPr>
      <dgm:t>
        <a:bodyPr/>
        <a:lstStyle/>
        <a:p>
          <a:r>
            <a:rPr lang="pl-PL" sz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Brak przygotowania personelu publicznej służby zdrowia do  leczenia pacjenta niepolskojęzycznego</a:t>
          </a:r>
        </a:p>
      </dgm:t>
      <dgm:extLst>
        <a:ext uri="{E40237B7-FDA0-4F09-8148-C483321AD2D9}">
          <dgm14:cNvPr xmlns:dgm14="http://schemas.microsoft.com/office/drawing/2010/diagram" id="0" name="" descr="Niewystarczające umiejętności zarządcze, zwłaszcza w obszarze finansowania prowadzonej działalności&#10;"/>
        </a:ext>
      </dgm:extLst>
    </dgm:pt>
    <dgm:pt modelId="{D230F8A8-EC08-4B47-81AA-5ADB54152AC5}" type="parTrans" cxnId="{C2B25D8B-69AE-4D9A-9158-683EA61B91A1}">
      <dgm:prSet/>
      <dgm:spPr/>
      <dgm:t>
        <a:bodyPr/>
        <a:lstStyle/>
        <a:p>
          <a:endParaRPr lang="pl-PL" sz="1200"/>
        </a:p>
      </dgm:t>
    </dgm:pt>
    <dgm:pt modelId="{C5157B25-A1C9-47E7-A8D5-303A002EF8B1}" type="sibTrans" cxnId="{C2B25D8B-69AE-4D9A-9158-683EA61B91A1}">
      <dgm:prSet/>
      <dgm:spPr/>
      <dgm:t>
        <a:bodyPr/>
        <a:lstStyle/>
        <a:p>
          <a:endParaRPr lang="pl-PL" sz="1200"/>
        </a:p>
      </dgm:t>
    </dgm:pt>
    <dgm:pt modelId="{CCD8EF5C-DC52-4100-AC4E-8960A29A5D04}">
      <dgm:prSet custT="1"/>
      <dgm:spPr>
        <a:ln>
          <a:noFill/>
        </a:ln>
      </dgm:spPr>
      <dgm:t>
        <a:bodyPr/>
        <a:lstStyle/>
        <a:p>
          <a:r>
            <a:rPr lang="pl-PL" sz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Niska gotowość pracodawców do rozwijania karier obywateli państw trzecich</a:t>
          </a:r>
        </a:p>
      </dgm:t>
      <dgm:extLst>
        <a:ext uri="{E40237B7-FDA0-4F09-8148-C483321AD2D9}">
          <dgm14:cNvPr xmlns:dgm14="http://schemas.microsoft.com/office/drawing/2010/diagram" id="0" name="" descr="Brak umiejętności marketingowych, upowszechnienia swojej pracy&#10;"/>
        </a:ext>
      </dgm:extLst>
    </dgm:pt>
    <dgm:pt modelId="{9A9FE8C7-79C4-4AD1-B0BA-17E9CBD40250}" type="parTrans" cxnId="{A97F5044-889B-4047-A7DE-FDFDDCD3A6B4}">
      <dgm:prSet/>
      <dgm:spPr/>
      <dgm:t>
        <a:bodyPr/>
        <a:lstStyle/>
        <a:p>
          <a:endParaRPr lang="pl-PL" sz="1200"/>
        </a:p>
      </dgm:t>
    </dgm:pt>
    <dgm:pt modelId="{CE6DE7D6-CE0F-45E6-92C9-331566841BCA}" type="sibTrans" cxnId="{A97F5044-889B-4047-A7DE-FDFDDCD3A6B4}">
      <dgm:prSet/>
      <dgm:spPr/>
      <dgm:t>
        <a:bodyPr/>
        <a:lstStyle/>
        <a:p>
          <a:endParaRPr lang="pl-PL" sz="1200"/>
        </a:p>
      </dgm:t>
    </dgm:pt>
    <dgm:pt modelId="{84A9F207-519E-4F4C-9242-52460B49D9DF}" type="pres">
      <dgm:prSet presAssocID="{8B10EBE9-DD80-4225-8AA7-F908C70D62C0}" presName="Name0" presStyleCnt="0">
        <dgm:presLayoutVars>
          <dgm:dir/>
          <dgm:resizeHandles val="exact"/>
        </dgm:presLayoutVars>
      </dgm:prSet>
      <dgm:spPr/>
    </dgm:pt>
    <dgm:pt modelId="{36BB0CFB-803E-47F0-A31B-5042FE25047E}" type="pres">
      <dgm:prSet presAssocID="{13DF985D-A575-4C03-89B0-489DD8503FA9}" presName="composite" presStyleCnt="0"/>
      <dgm:spPr/>
    </dgm:pt>
    <dgm:pt modelId="{95B301C8-5384-4AF4-B843-65C411723670}" type="pres">
      <dgm:prSet presAssocID="{13DF985D-A575-4C03-89B0-489DD8503FA9}" presName="rect1" presStyleLbl="trAlignAcc1" presStyleIdx="0" presStyleCnt="4" custLinFactNeighborX="2633" custLinFactNeighborY="-45997">
        <dgm:presLayoutVars>
          <dgm:bulletEnabled val="1"/>
        </dgm:presLayoutVars>
      </dgm:prSet>
      <dgm:spPr>
        <a:prstGeom prst="flowChartDelay">
          <a:avLst/>
        </a:prstGeom>
      </dgm:spPr>
      <dgm:t>
        <a:bodyPr/>
        <a:lstStyle/>
        <a:p>
          <a:endParaRPr lang="pl-PL"/>
        </a:p>
      </dgm:t>
    </dgm:pt>
    <dgm:pt modelId="{E800430D-F779-42DF-8F55-49890FA2C70A}" type="pres">
      <dgm:prSet presAssocID="{13DF985D-A575-4C03-89B0-489DD8503FA9}" presName="rect2" presStyleLbl="fgImgPlace1" presStyleIdx="0" presStyleCnt="4" custLinFactNeighborX="-352" custLinFactNeighborY="-35503"/>
      <dgm:spPr>
        <a:blipFill>
          <a:blip xmlns:r="http://schemas.openxmlformats.org/officeDocument/2006/relationships" r:embed="rId1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Błyskawica z wypełnieniem pełnym"/>
        </a:ext>
      </dgm:extLst>
    </dgm:pt>
    <dgm:pt modelId="{7FFE4CBA-C895-4391-A3DC-1F35172D43E9}" type="pres">
      <dgm:prSet presAssocID="{9868A1CC-994A-4683-83CF-F31108E0CF74}" presName="sibTrans" presStyleCnt="0"/>
      <dgm:spPr/>
    </dgm:pt>
    <dgm:pt modelId="{1B01D530-172B-4B87-8DDD-D028FEAF0AFC}" type="pres">
      <dgm:prSet presAssocID="{4D048861-457C-410B-8EBA-68F153DD68B3}" presName="composite" presStyleCnt="0"/>
      <dgm:spPr/>
    </dgm:pt>
    <dgm:pt modelId="{DD89D1CE-BD44-4123-AB69-EDCAD713AD31}" type="pres">
      <dgm:prSet presAssocID="{4D048861-457C-410B-8EBA-68F153DD68B3}" presName="rect1" presStyleLbl="trAlignAcc1" presStyleIdx="1" presStyleCnt="4" custLinFactNeighborX="147" custLinFactNeighborY="-47256">
        <dgm:presLayoutVars>
          <dgm:bulletEnabled val="1"/>
        </dgm:presLayoutVars>
      </dgm:prSet>
      <dgm:spPr>
        <a:prstGeom prst="flowChartDelay">
          <a:avLst/>
        </a:prstGeom>
      </dgm:spPr>
      <dgm:t>
        <a:bodyPr/>
        <a:lstStyle/>
        <a:p>
          <a:endParaRPr lang="pl-PL"/>
        </a:p>
      </dgm:t>
    </dgm:pt>
    <dgm:pt modelId="{363A623D-EB1F-41CA-8CAA-1C10A2C6C181}" type="pres">
      <dgm:prSet presAssocID="{4D048861-457C-410B-8EBA-68F153DD68B3}" presName="rect2" presStyleLbl="fgImgPlace1" presStyleIdx="1" presStyleCnt="4" custLinFactNeighborX="-11721" custLinFactNeighborY="-38886"/>
      <dgm:spPr>
        <a:blipFill>
          <a:blip xmlns:r="http://schemas.openxmlformats.org/officeDocument/2006/relationships"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Błyskawica z wypełnieniem pełnym"/>
        </a:ext>
      </dgm:extLst>
    </dgm:pt>
    <dgm:pt modelId="{477643C7-B701-4FFC-B146-282D37B98DDD}" type="pres">
      <dgm:prSet presAssocID="{6EF954ED-2AF4-4059-8478-989751FFEC3D}" presName="sibTrans" presStyleCnt="0"/>
      <dgm:spPr/>
    </dgm:pt>
    <dgm:pt modelId="{4F374F38-AE14-43CF-AFA3-3263909D00A4}" type="pres">
      <dgm:prSet presAssocID="{339E81FD-9321-4303-9ADE-CF948E0D5DBA}" presName="composite" presStyleCnt="0"/>
      <dgm:spPr/>
    </dgm:pt>
    <dgm:pt modelId="{04F6B9C0-328D-4DB9-9814-C1D47B49AE66}" type="pres">
      <dgm:prSet presAssocID="{339E81FD-9321-4303-9ADE-CF948E0D5DBA}" presName="rect1" presStyleLbl="trAlignAcc1" presStyleIdx="2" presStyleCnt="4" custScaleY="111155" custLinFactNeighborX="2633" custLinFactNeighborY="-34044">
        <dgm:presLayoutVars>
          <dgm:bulletEnabled val="1"/>
        </dgm:presLayoutVars>
      </dgm:prSet>
      <dgm:spPr>
        <a:prstGeom prst="flowChartDelay">
          <a:avLst/>
        </a:prstGeom>
      </dgm:spPr>
      <dgm:t>
        <a:bodyPr/>
        <a:lstStyle/>
        <a:p>
          <a:endParaRPr lang="pl-PL"/>
        </a:p>
      </dgm:t>
    </dgm:pt>
    <dgm:pt modelId="{7E38E2EE-A1C2-4BB2-9902-D5C8ACCB77CD}" type="pres">
      <dgm:prSet presAssocID="{339E81FD-9321-4303-9ADE-CF948E0D5DBA}" presName="rect2" presStyleLbl="fgImgPlace1" presStyleIdx="2" presStyleCnt="4" custLinFactNeighborX="1086" custLinFactNeighborY="-28228"/>
      <dgm:spPr>
        <a:blipFill>
          <a:blip xmlns:r="http://schemas.openxmlformats.org/officeDocument/2006/relationships"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Błyskawica z wypełnieniem pełnym"/>
        </a:ext>
      </dgm:extLst>
    </dgm:pt>
    <dgm:pt modelId="{79E6712A-7B7A-4E54-AE84-1174455CDA89}" type="pres">
      <dgm:prSet presAssocID="{C5157B25-A1C9-47E7-A8D5-303A002EF8B1}" presName="sibTrans" presStyleCnt="0"/>
      <dgm:spPr/>
    </dgm:pt>
    <dgm:pt modelId="{38EDFDAE-B9A3-4430-A498-8CE08AFDC068}" type="pres">
      <dgm:prSet presAssocID="{CCD8EF5C-DC52-4100-AC4E-8960A29A5D04}" presName="composite" presStyleCnt="0"/>
      <dgm:spPr/>
    </dgm:pt>
    <dgm:pt modelId="{DFF39024-49F3-478C-A020-8E561BCD9CD1}" type="pres">
      <dgm:prSet presAssocID="{CCD8EF5C-DC52-4100-AC4E-8960A29A5D04}" presName="rect1" presStyleLbl="trAlignAcc1" presStyleIdx="3" presStyleCnt="4" custLinFactNeighborX="-5610" custLinFactNeighborY="-45143">
        <dgm:presLayoutVars>
          <dgm:bulletEnabled val="1"/>
        </dgm:presLayoutVars>
      </dgm:prSet>
      <dgm:spPr>
        <a:prstGeom prst="flowChartDelay">
          <a:avLst/>
        </a:prstGeom>
      </dgm:spPr>
      <dgm:t>
        <a:bodyPr/>
        <a:lstStyle/>
        <a:p>
          <a:endParaRPr lang="pl-PL"/>
        </a:p>
      </dgm:t>
    </dgm:pt>
    <dgm:pt modelId="{38A4D6F6-1BA9-4D16-A487-ADC21EAA370B}" type="pres">
      <dgm:prSet presAssocID="{CCD8EF5C-DC52-4100-AC4E-8960A29A5D04}" presName="rect2" presStyleLbl="fgImgPlace1" presStyleIdx="3" presStyleCnt="4" custLinFactNeighborX="-11721" custLinFactNeighborY="-25424"/>
      <dgm:spPr>
        <a:blipFill>
          <a:blip xmlns:r="http://schemas.openxmlformats.org/officeDocument/2006/relationships"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Błyskawica z wypełnieniem pełnym"/>
        </a:ext>
      </dgm:extLst>
    </dgm:pt>
  </dgm:ptLst>
  <dgm:cxnLst>
    <dgm:cxn modelId="{9F8900A7-639A-401B-8863-658D1DE9A03E}" type="presOf" srcId="{8B10EBE9-DD80-4225-8AA7-F908C70D62C0}" destId="{84A9F207-519E-4F4C-9242-52460B49D9DF}" srcOrd="0" destOrd="0" presId="urn:microsoft.com/office/officeart/2008/layout/PictureStrips"/>
    <dgm:cxn modelId="{B2A9816C-02ED-4F5C-9E18-6A58B3464478}" type="presOf" srcId="{13DF985D-A575-4C03-89B0-489DD8503FA9}" destId="{95B301C8-5384-4AF4-B843-65C411723670}" srcOrd="0" destOrd="0" presId="urn:microsoft.com/office/officeart/2008/layout/PictureStrips"/>
    <dgm:cxn modelId="{A97F5044-889B-4047-A7DE-FDFDDCD3A6B4}" srcId="{8B10EBE9-DD80-4225-8AA7-F908C70D62C0}" destId="{CCD8EF5C-DC52-4100-AC4E-8960A29A5D04}" srcOrd="3" destOrd="0" parTransId="{9A9FE8C7-79C4-4AD1-B0BA-17E9CBD40250}" sibTransId="{CE6DE7D6-CE0F-45E6-92C9-331566841BCA}"/>
    <dgm:cxn modelId="{548B070C-B4D5-40E1-87AE-216845EC2AC0}" srcId="{8B10EBE9-DD80-4225-8AA7-F908C70D62C0}" destId="{4D048861-457C-410B-8EBA-68F153DD68B3}" srcOrd="1" destOrd="0" parTransId="{C2F0FC12-4B23-45FC-85E1-654C804C7335}" sibTransId="{6EF954ED-2AF4-4059-8478-989751FFEC3D}"/>
    <dgm:cxn modelId="{C2B25D8B-69AE-4D9A-9158-683EA61B91A1}" srcId="{8B10EBE9-DD80-4225-8AA7-F908C70D62C0}" destId="{339E81FD-9321-4303-9ADE-CF948E0D5DBA}" srcOrd="2" destOrd="0" parTransId="{D230F8A8-EC08-4B47-81AA-5ADB54152AC5}" sibTransId="{C5157B25-A1C9-47E7-A8D5-303A002EF8B1}"/>
    <dgm:cxn modelId="{B37BD7B9-FB19-4B8B-A875-6E847DA7ED41}" type="presOf" srcId="{4D048861-457C-410B-8EBA-68F153DD68B3}" destId="{DD89D1CE-BD44-4123-AB69-EDCAD713AD31}" srcOrd="0" destOrd="0" presId="urn:microsoft.com/office/officeart/2008/layout/PictureStrips"/>
    <dgm:cxn modelId="{CBAB91DC-7008-48E3-A510-B7BC91E3AC29}" srcId="{8B10EBE9-DD80-4225-8AA7-F908C70D62C0}" destId="{13DF985D-A575-4C03-89B0-489DD8503FA9}" srcOrd="0" destOrd="0" parTransId="{B1942567-1B9F-415D-A445-479B200148DC}" sibTransId="{9868A1CC-994A-4683-83CF-F31108E0CF74}"/>
    <dgm:cxn modelId="{7CEA249D-043C-4F80-8C15-F4A71CEA36BD}" type="presOf" srcId="{339E81FD-9321-4303-9ADE-CF948E0D5DBA}" destId="{04F6B9C0-328D-4DB9-9814-C1D47B49AE66}" srcOrd="0" destOrd="0" presId="urn:microsoft.com/office/officeart/2008/layout/PictureStrips"/>
    <dgm:cxn modelId="{E137B961-AC4B-4B0D-BF64-4E03BD84508A}" type="presOf" srcId="{CCD8EF5C-DC52-4100-AC4E-8960A29A5D04}" destId="{DFF39024-49F3-478C-A020-8E561BCD9CD1}" srcOrd="0" destOrd="0" presId="urn:microsoft.com/office/officeart/2008/layout/PictureStrips"/>
    <dgm:cxn modelId="{5DA8FB5B-A30A-4075-B8AA-B57FA3FB13C0}" type="presParOf" srcId="{84A9F207-519E-4F4C-9242-52460B49D9DF}" destId="{36BB0CFB-803E-47F0-A31B-5042FE25047E}" srcOrd="0" destOrd="0" presId="urn:microsoft.com/office/officeart/2008/layout/PictureStrips"/>
    <dgm:cxn modelId="{AA9898FF-D4A5-424B-92F1-A31767895F50}" type="presParOf" srcId="{36BB0CFB-803E-47F0-A31B-5042FE25047E}" destId="{95B301C8-5384-4AF4-B843-65C411723670}" srcOrd="0" destOrd="0" presId="urn:microsoft.com/office/officeart/2008/layout/PictureStrips"/>
    <dgm:cxn modelId="{C21D2EA0-427E-4DF1-A3F4-FCA947E7C895}" type="presParOf" srcId="{36BB0CFB-803E-47F0-A31B-5042FE25047E}" destId="{E800430D-F779-42DF-8F55-49890FA2C70A}" srcOrd="1" destOrd="0" presId="urn:microsoft.com/office/officeart/2008/layout/PictureStrips"/>
    <dgm:cxn modelId="{EA555909-66D5-49AE-86E6-0310EEADD29D}" type="presParOf" srcId="{84A9F207-519E-4F4C-9242-52460B49D9DF}" destId="{7FFE4CBA-C895-4391-A3DC-1F35172D43E9}" srcOrd="1" destOrd="0" presId="urn:microsoft.com/office/officeart/2008/layout/PictureStrips"/>
    <dgm:cxn modelId="{4F7FD730-BCB9-432F-9922-5C1535E42BD6}" type="presParOf" srcId="{84A9F207-519E-4F4C-9242-52460B49D9DF}" destId="{1B01D530-172B-4B87-8DDD-D028FEAF0AFC}" srcOrd="2" destOrd="0" presId="urn:microsoft.com/office/officeart/2008/layout/PictureStrips"/>
    <dgm:cxn modelId="{3E9B2FE8-9931-435A-9C28-335E30407318}" type="presParOf" srcId="{1B01D530-172B-4B87-8DDD-D028FEAF0AFC}" destId="{DD89D1CE-BD44-4123-AB69-EDCAD713AD31}" srcOrd="0" destOrd="0" presId="urn:microsoft.com/office/officeart/2008/layout/PictureStrips"/>
    <dgm:cxn modelId="{CF267838-693E-48A4-AB04-C5A249A56FCA}" type="presParOf" srcId="{1B01D530-172B-4B87-8DDD-D028FEAF0AFC}" destId="{363A623D-EB1F-41CA-8CAA-1C10A2C6C181}" srcOrd="1" destOrd="0" presId="urn:microsoft.com/office/officeart/2008/layout/PictureStrips"/>
    <dgm:cxn modelId="{8594B056-C2A7-40B7-965F-F196C4ECBB3A}" type="presParOf" srcId="{84A9F207-519E-4F4C-9242-52460B49D9DF}" destId="{477643C7-B701-4FFC-B146-282D37B98DDD}" srcOrd="3" destOrd="0" presId="urn:microsoft.com/office/officeart/2008/layout/PictureStrips"/>
    <dgm:cxn modelId="{AF3183DD-20E2-4993-882C-7E5EA1DD42AA}" type="presParOf" srcId="{84A9F207-519E-4F4C-9242-52460B49D9DF}" destId="{4F374F38-AE14-43CF-AFA3-3263909D00A4}" srcOrd="4" destOrd="0" presId="urn:microsoft.com/office/officeart/2008/layout/PictureStrips"/>
    <dgm:cxn modelId="{CBB8D96D-0E52-42CA-BE55-3A4BE0A5006D}" type="presParOf" srcId="{4F374F38-AE14-43CF-AFA3-3263909D00A4}" destId="{04F6B9C0-328D-4DB9-9814-C1D47B49AE66}" srcOrd="0" destOrd="0" presId="urn:microsoft.com/office/officeart/2008/layout/PictureStrips"/>
    <dgm:cxn modelId="{547A8400-31D4-499D-A74F-C4749466796B}" type="presParOf" srcId="{4F374F38-AE14-43CF-AFA3-3263909D00A4}" destId="{7E38E2EE-A1C2-4BB2-9902-D5C8ACCB77CD}" srcOrd="1" destOrd="0" presId="urn:microsoft.com/office/officeart/2008/layout/PictureStrips"/>
    <dgm:cxn modelId="{4DCE3E22-4BB7-46E3-A4F7-D61CBA2041E8}" type="presParOf" srcId="{84A9F207-519E-4F4C-9242-52460B49D9DF}" destId="{79E6712A-7B7A-4E54-AE84-1174455CDA89}" srcOrd="5" destOrd="0" presId="urn:microsoft.com/office/officeart/2008/layout/PictureStrips"/>
    <dgm:cxn modelId="{E802BAE4-CEB7-4F1C-A5C1-8696149594EB}" type="presParOf" srcId="{84A9F207-519E-4F4C-9242-52460B49D9DF}" destId="{38EDFDAE-B9A3-4430-A498-8CE08AFDC068}" srcOrd="6" destOrd="0" presId="urn:microsoft.com/office/officeart/2008/layout/PictureStrips"/>
    <dgm:cxn modelId="{8FF34F31-B140-4670-8F24-32BBC6BDD854}" type="presParOf" srcId="{38EDFDAE-B9A3-4430-A498-8CE08AFDC068}" destId="{DFF39024-49F3-478C-A020-8E561BCD9CD1}" srcOrd="0" destOrd="0" presId="urn:microsoft.com/office/officeart/2008/layout/PictureStrips"/>
    <dgm:cxn modelId="{A2E3516F-DE57-4504-9700-9069BE0530AA}" type="presParOf" srcId="{38EDFDAE-B9A3-4430-A498-8CE08AFDC068}" destId="{38A4D6F6-1BA9-4D16-A487-ADC21EAA370B}" srcOrd="1" destOrd="0" presId="urn:microsoft.com/office/officeart/2008/layout/PictureStrips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13CDD-0067-4DEE-8C3E-B9DC64A14B8A}">
      <dsp:nvSpPr>
        <dsp:cNvPr id="0" name=""/>
        <dsp:cNvSpPr/>
      </dsp:nvSpPr>
      <dsp:spPr>
        <a:xfrm rot="5400000">
          <a:off x="4997370" y="140155"/>
          <a:ext cx="2087539" cy="1816159"/>
        </a:xfrm>
        <a:prstGeom prst="hexagon">
          <a:avLst>
            <a:gd name="adj" fmla="val 25000"/>
            <a:gd name="vf" fmla="val 115470"/>
          </a:avLst>
        </a:prstGeom>
        <a:solidFill>
          <a:srgbClr val="1961A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u="none" kern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IDI z przedstawi-</a:t>
          </a:r>
          <a:r>
            <a:rPr lang="pl-PL" sz="1600" b="1" u="none" kern="1200" dirty="0" err="1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cielami</a:t>
          </a:r>
          <a:r>
            <a:rPr lang="pl-PL" sz="1600" b="1" u="none" kern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 IZ i IP RPO WSL i FE SL</a:t>
          </a:r>
          <a:endParaRPr lang="pl-PL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5416078" y="329773"/>
        <a:ext cx="1250123" cy="1436923"/>
      </dsp:txXfrm>
    </dsp:sp>
    <dsp:sp modelId="{2DA75B48-DD8D-48C4-8B20-FBBEFA233AAF}">
      <dsp:nvSpPr>
        <dsp:cNvPr id="0" name=""/>
        <dsp:cNvSpPr/>
      </dsp:nvSpPr>
      <dsp:spPr>
        <a:xfrm>
          <a:off x="7004331" y="421973"/>
          <a:ext cx="2329694" cy="1252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8EF1A3-FA89-4B0A-9336-C1C0FDF25B5A}">
      <dsp:nvSpPr>
        <dsp:cNvPr id="0" name=""/>
        <dsp:cNvSpPr/>
      </dsp:nvSpPr>
      <dsp:spPr>
        <a:xfrm rot="5400000">
          <a:off x="3035918" y="140155"/>
          <a:ext cx="2087539" cy="1816159"/>
        </a:xfrm>
        <a:prstGeom prst="hexagon">
          <a:avLst>
            <a:gd name="adj" fmla="val 25000"/>
            <a:gd name="vf" fmla="val 115470"/>
          </a:avLst>
        </a:prstGeom>
        <a:solidFill>
          <a:srgbClr val="1961A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 rot="-5400000">
        <a:off x="3454626" y="329773"/>
        <a:ext cx="1250123" cy="1436923"/>
      </dsp:txXfrm>
    </dsp:sp>
    <dsp:sp modelId="{FFFBBF8B-7558-465C-A315-07A9F805F23E}">
      <dsp:nvSpPr>
        <dsp:cNvPr id="0" name=""/>
        <dsp:cNvSpPr/>
      </dsp:nvSpPr>
      <dsp:spPr>
        <a:xfrm rot="5400000">
          <a:off x="4012886" y="1912059"/>
          <a:ext cx="2087539" cy="1816159"/>
        </a:xfrm>
        <a:prstGeom prst="hexagon">
          <a:avLst>
            <a:gd name="adj" fmla="val 25000"/>
            <a:gd name="vf" fmla="val 115470"/>
          </a:avLst>
        </a:prstGeom>
        <a:solidFill>
          <a:srgbClr val="1961A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6889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50" b="1" u="none" kern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Ankieta audytoryjna wśród uchodźców z Ukrainy</a:t>
          </a:r>
          <a:endParaRPr lang="pl-PL" sz="155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431594" y="2101677"/>
        <a:ext cx="1250123" cy="1436923"/>
      </dsp:txXfrm>
    </dsp:sp>
    <dsp:sp modelId="{BCFBAD44-A738-4C38-9AA6-709D39F19B53}">
      <dsp:nvSpPr>
        <dsp:cNvPr id="0" name=""/>
        <dsp:cNvSpPr/>
      </dsp:nvSpPr>
      <dsp:spPr>
        <a:xfrm>
          <a:off x="1818882" y="2193877"/>
          <a:ext cx="2254542" cy="1252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1D790-0EC5-4F67-938E-CBB9FCDFF856}">
      <dsp:nvSpPr>
        <dsp:cNvPr id="0" name=""/>
        <dsp:cNvSpPr/>
      </dsp:nvSpPr>
      <dsp:spPr>
        <a:xfrm rot="5400000">
          <a:off x="5974339" y="1912059"/>
          <a:ext cx="2087539" cy="1816159"/>
        </a:xfrm>
        <a:prstGeom prst="hexagon">
          <a:avLst>
            <a:gd name="adj" fmla="val 25000"/>
            <a:gd name="vf" fmla="val 115470"/>
          </a:avLst>
        </a:prstGeom>
        <a:solidFill>
          <a:srgbClr val="1961A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 dirty="0"/>
        </a:p>
      </dsp:txBody>
      <dsp:txXfrm rot="-5400000">
        <a:off x="6393047" y="2101677"/>
        <a:ext cx="1250123" cy="1436923"/>
      </dsp:txXfrm>
    </dsp:sp>
    <dsp:sp modelId="{DF0D53FB-EF51-4BAA-AA49-12B07F7E0472}">
      <dsp:nvSpPr>
        <dsp:cNvPr id="0" name=""/>
        <dsp:cNvSpPr/>
      </dsp:nvSpPr>
      <dsp:spPr>
        <a:xfrm rot="5400000">
          <a:off x="6022610" y="5460332"/>
          <a:ext cx="2087539" cy="1816159"/>
        </a:xfrm>
        <a:prstGeom prst="hexagon">
          <a:avLst>
            <a:gd name="adj" fmla="val 25000"/>
            <a:gd name="vf" fmla="val 115470"/>
          </a:avLst>
        </a:prstGeom>
        <a:solidFill>
          <a:srgbClr val="1961A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6441318" y="5649950"/>
        <a:ext cx="1250123" cy="1436923"/>
      </dsp:txXfrm>
    </dsp:sp>
    <dsp:sp modelId="{83CE9779-4822-4A3C-A6A1-548031A7655B}">
      <dsp:nvSpPr>
        <dsp:cNvPr id="0" name=""/>
        <dsp:cNvSpPr/>
      </dsp:nvSpPr>
      <dsp:spPr>
        <a:xfrm>
          <a:off x="7004331" y="3965780"/>
          <a:ext cx="2329694" cy="1252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BAB66F-95F5-42AC-998F-625EBC5A8F47}">
      <dsp:nvSpPr>
        <dsp:cNvPr id="0" name=""/>
        <dsp:cNvSpPr/>
      </dsp:nvSpPr>
      <dsp:spPr>
        <a:xfrm rot="5400000">
          <a:off x="3035918" y="3683963"/>
          <a:ext cx="2087539" cy="1816159"/>
        </a:xfrm>
        <a:prstGeom prst="hexagon">
          <a:avLst>
            <a:gd name="adj" fmla="val 25000"/>
            <a:gd name="vf" fmla="val 115470"/>
          </a:avLst>
        </a:prstGeom>
        <a:solidFill>
          <a:srgbClr val="1961A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 rot="-5400000">
        <a:off x="3454626" y="3873581"/>
        <a:ext cx="1250123" cy="1436923"/>
      </dsp:txXfrm>
    </dsp:sp>
    <dsp:sp modelId="{308EF427-34B2-4F57-8D34-06825173E863}">
      <dsp:nvSpPr>
        <dsp:cNvPr id="0" name=""/>
        <dsp:cNvSpPr/>
      </dsp:nvSpPr>
      <dsp:spPr>
        <a:xfrm rot="5400000">
          <a:off x="4012886" y="5455866"/>
          <a:ext cx="2087539" cy="1816159"/>
        </a:xfrm>
        <a:prstGeom prst="hexagon">
          <a:avLst>
            <a:gd name="adj" fmla="val 25000"/>
            <a:gd name="vf" fmla="val 115470"/>
          </a:avLst>
        </a:prstGeom>
        <a:solidFill>
          <a:srgbClr val="1961A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3563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30" b="1" u="none" kern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Analiza </a:t>
          </a:r>
          <a:r>
            <a:rPr lang="pl-PL" sz="1430" b="1" u="none" kern="1200" dirty="0" err="1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porównaw-cza</a:t>
          </a:r>
          <a:r>
            <a:rPr lang="pl-PL" sz="1430" b="1" u="none" kern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 zapisów programów regionalnych </a:t>
          </a:r>
          <a:endParaRPr lang="pl-PL" sz="1430" b="1" kern="1200" dirty="0">
            <a:latin typeface="Arial" panose="020B0604020202020204" pitchFamily="34" charset="0"/>
            <a:ea typeface="Lato" panose="020F0502020204030203" pitchFamily="34" charset="0"/>
            <a:cs typeface="Arial" panose="020B0604020202020204" pitchFamily="34" charset="0"/>
          </a:endParaRPr>
        </a:p>
      </dsp:txBody>
      <dsp:txXfrm rot="-5400000">
        <a:off x="4431594" y="5645484"/>
        <a:ext cx="1250123" cy="1436923"/>
      </dsp:txXfrm>
    </dsp:sp>
    <dsp:sp modelId="{CBB9E60A-ADA2-41AF-AA56-347BA7B63590}">
      <dsp:nvSpPr>
        <dsp:cNvPr id="0" name=""/>
        <dsp:cNvSpPr/>
      </dsp:nvSpPr>
      <dsp:spPr>
        <a:xfrm>
          <a:off x="1818882" y="5737684"/>
          <a:ext cx="2254542" cy="1252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CCACA4-11FD-4046-8899-3E913CB77F04}">
      <dsp:nvSpPr>
        <dsp:cNvPr id="0" name=""/>
        <dsp:cNvSpPr/>
      </dsp:nvSpPr>
      <dsp:spPr>
        <a:xfrm rot="5400000">
          <a:off x="5046081" y="3696363"/>
          <a:ext cx="2087539" cy="1816159"/>
        </a:xfrm>
        <a:prstGeom prst="hexagon">
          <a:avLst>
            <a:gd name="adj" fmla="val 25000"/>
            <a:gd name="vf" fmla="val 115470"/>
          </a:avLst>
        </a:prstGeom>
        <a:solidFill>
          <a:srgbClr val="1961A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 rot="-5400000">
        <a:off x="5464789" y="3885981"/>
        <a:ext cx="1250123" cy="14369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F97D3-DEBE-4ED7-AB62-E794393FD0B9}">
      <dsp:nvSpPr>
        <dsp:cNvPr id="0" name=""/>
        <dsp:cNvSpPr/>
      </dsp:nvSpPr>
      <dsp:spPr>
        <a:xfrm>
          <a:off x="1612" y="812266"/>
          <a:ext cx="1572436" cy="628974"/>
        </a:xfrm>
        <a:prstGeom prst="rect">
          <a:avLst/>
        </a:prstGeom>
        <a:solidFill>
          <a:srgbClr val="1961AC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900" b="0" kern="1200" dirty="0">
              <a:latin typeface="Arial" panose="020B0604020202020204" pitchFamily="34" charset="0"/>
              <a:cs typeface="Arial" panose="020B0604020202020204" pitchFamily="34" charset="0"/>
            </a:rPr>
            <a:t>4773</a:t>
          </a:r>
        </a:p>
      </dsp:txBody>
      <dsp:txXfrm>
        <a:off x="1612" y="812266"/>
        <a:ext cx="1572436" cy="628974"/>
      </dsp:txXfrm>
    </dsp:sp>
    <dsp:sp modelId="{793BDEF6-29F3-48EB-B0E7-A6BEF768AADC}">
      <dsp:nvSpPr>
        <dsp:cNvPr id="0" name=""/>
        <dsp:cNvSpPr/>
      </dsp:nvSpPr>
      <dsp:spPr>
        <a:xfrm>
          <a:off x="1612" y="1441240"/>
          <a:ext cx="1572436" cy="1273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A8A2EB-5C47-44FF-9854-A810AD111CF6}">
      <dsp:nvSpPr>
        <dsp:cNvPr id="0" name=""/>
        <dsp:cNvSpPr/>
      </dsp:nvSpPr>
      <dsp:spPr>
        <a:xfrm>
          <a:off x="1794190" y="812266"/>
          <a:ext cx="1572436" cy="628974"/>
        </a:xfrm>
        <a:prstGeom prst="rect">
          <a:avLst/>
        </a:prstGeom>
        <a:solidFill>
          <a:srgbClr val="1961AC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900" kern="1200" dirty="0">
              <a:latin typeface="Arial" panose="020B0604020202020204" pitchFamily="34" charset="0"/>
              <a:cs typeface="Arial" panose="020B0604020202020204" pitchFamily="34" charset="0"/>
            </a:rPr>
            <a:t>101</a:t>
          </a:r>
        </a:p>
      </dsp:txBody>
      <dsp:txXfrm>
        <a:off x="1794190" y="812266"/>
        <a:ext cx="1572436" cy="628974"/>
      </dsp:txXfrm>
    </dsp:sp>
    <dsp:sp modelId="{F9EA3BA9-567B-4BE7-AD7E-5A9F3579098E}">
      <dsp:nvSpPr>
        <dsp:cNvPr id="0" name=""/>
        <dsp:cNvSpPr/>
      </dsp:nvSpPr>
      <dsp:spPr>
        <a:xfrm>
          <a:off x="1794190" y="1441240"/>
          <a:ext cx="1572436" cy="1273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7F5550-538B-48F8-AD31-856943164DD9}">
      <dsp:nvSpPr>
        <dsp:cNvPr id="0" name=""/>
        <dsp:cNvSpPr/>
      </dsp:nvSpPr>
      <dsp:spPr>
        <a:xfrm>
          <a:off x="3586768" y="812266"/>
          <a:ext cx="1572436" cy="628974"/>
        </a:xfrm>
        <a:prstGeom prst="rect">
          <a:avLst/>
        </a:prstGeom>
        <a:solidFill>
          <a:srgbClr val="1961AC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900" kern="1200" dirty="0">
              <a:latin typeface="Arial" panose="020B0604020202020204" pitchFamily="34" charset="0"/>
              <a:cs typeface="Arial" panose="020B0604020202020204" pitchFamily="34" charset="0"/>
            </a:rPr>
            <a:t>109</a:t>
          </a:r>
        </a:p>
      </dsp:txBody>
      <dsp:txXfrm>
        <a:off x="3586768" y="812266"/>
        <a:ext cx="1572436" cy="628974"/>
      </dsp:txXfrm>
    </dsp:sp>
    <dsp:sp modelId="{5A81B975-671B-42DC-A315-7C306736D21E}">
      <dsp:nvSpPr>
        <dsp:cNvPr id="0" name=""/>
        <dsp:cNvSpPr/>
      </dsp:nvSpPr>
      <dsp:spPr>
        <a:xfrm>
          <a:off x="3586768" y="1441240"/>
          <a:ext cx="1572436" cy="1273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F97D3-DEBE-4ED7-AB62-E794393FD0B9}">
      <dsp:nvSpPr>
        <dsp:cNvPr id="0" name=""/>
        <dsp:cNvSpPr/>
      </dsp:nvSpPr>
      <dsp:spPr>
        <a:xfrm>
          <a:off x="1612" y="812266"/>
          <a:ext cx="1572436" cy="628974"/>
        </a:xfrm>
        <a:prstGeom prst="rect">
          <a:avLst/>
        </a:prstGeom>
        <a:solidFill>
          <a:srgbClr val="1961AC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900" kern="1200" dirty="0">
              <a:latin typeface="Arial" panose="020B0604020202020204" pitchFamily="34" charset="0"/>
              <a:cs typeface="Arial" panose="020B0604020202020204" pitchFamily="34" charset="0"/>
            </a:rPr>
            <a:t>116</a:t>
          </a:r>
        </a:p>
      </dsp:txBody>
      <dsp:txXfrm>
        <a:off x="1612" y="812266"/>
        <a:ext cx="1572436" cy="628974"/>
      </dsp:txXfrm>
    </dsp:sp>
    <dsp:sp modelId="{793BDEF6-29F3-48EB-B0E7-A6BEF768AADC}">
      <dsp:nvSpPr>
        <dsp:cNvPr id="0" name=""/>
        <dsp:cNvSpPr/>
      </dsp:nvSpPr>
      <dsp:spPr>
        <a:xfrm>
          <a:off x="1612" y="1441240"/>
          <a:ext cx="1572436" cy="1273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A8A2EB-5C47-44FF-9854-A810AD111CF6}">
      <dsp:nvSpPr>
        <dsp:cNvPr id="0" name=""/>
        <dsp:cNvSpPr/>
      </dsp:nvSpPr>
      <dsp:spPr>
        <a:xfrm>
          <a:off x="1794190" y="812266"/>
          <a:ext cx="1572436" cy="628974"/>
        </a:xfrm>
        <a:prstGeom prst="rect">
          <a:avLst/>
        </a:prstGeom>
        <a:solidFill>
          <a:srgbClr val="1961AC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900" kern="1200" dirty="0">
              <a:latin typeface="Arial" panose="020B0604020202020204" pitchFamily="34" charset="0"/>
              <a:cs typeface="Arial" panose="020B0604020202020204" pitchFamily="34" charset="0"/>
            </a:rPr>
            <a:t>81</a:t>
          </a:r>
        </a:p>
      </dsp:txBody>
      <dsp:txXfrm>
        <a:off x="1794190" y="812266"/>
        <a:ext cx="1572436" cy="628974"/>
      </dsp:txXfrm>
    </dsp:sp>
    <dsp:sp modelId="{F9EA3BA9-567B-4BE7-AD7E-5A9F3579098E}">
      <dsp:nvSpPr>
        <dsp:cNvPr id="0" name=""/>
        <dsp:cNvSpPr/>
      </dsp:nvSpPr>
      <dsp:spPr>
        <a:xfrm>
          <a:off x="1794190" y="1441240"/>
          <a:ext cx="1572436" cy="1273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7F5550-538B-48F8-AD31-856943164DD9}">
      <dsp:nvSpPr>
        <dsp:cNvPr id="0" name=""/>
        <dsp:cNvSpPr/>
      </dsp:nvSpPr>
      <dsp:spPr>
        <a:xfrm>
          <a:off x="3586768" y="812266"/>
          <a:ext cx="1572436" cy="628974"/>
        </a:xfrm>
        <a:prstGeom prst="rect">
          <a:avLst/>
        </a:prstGeom>
        <a:solidFill>
          <a:srgbClr val="1961AC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900" kern="1200" dirty="0">
              <a:latin typeface="Arial" panose="020B0604020202020204" pitchFamily="34" charset="0"/>
              <a:cs typeface="Arial" panose="020B0604020202020204" pitchFamily="34" charset="0"/>
            </a:rPr>
            <a:t>952</a:t>
          </a:r>
        </a:p>
      </dsp:txBody>
      <dsp:txXfrm>
        <a:off x="3586768" y="812266"/>
        <a:ext cx="1572436" cy="628974"/>
      </dsp:txXfrm>
    </dsp:sp>
    <dsp:sp modelId="{5A81B975-671B-42DC-A315-7C306736D21E}">
      <dsp:nvSpPr>
        <dsp:cNvPr id="0" name=""/>
        <dsp:cNvSpPr/>
      </dsp:nvSpPr>
      <dsp:spPr>
        <a:xfrm>
          <a:off x="3586768" y="1441240"/>
          <a:ext cx="1572436" cy="1273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86C8D-72C7-4181-8E36-543D26CAFCEB}">
      <dsp:nvSpPr>
        <dsp:cNvPr id="0" name=""/>
        <dsp:cNvSpPr/>
      </dsp:nvSpPr>
      <dsp:spPr>
        <a:xfrm>
          <a:off x="126197" y="981946"/>
          <a:ext cx="3012940" cy="941543"/>
        </a:xfrm>
        <a:prstGeom prst="rect">
          <a:avLst/>
        </a:prstGeom>
        <a:solidFill>
          <a:srgbClr val="1961A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739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Niskie dochody OPT, ok. 46% uchodźców ukraińskich żyje poniżej granicy ubóstwa, potrzeba znalezienia lepiej płatnej pracy</a:t>
          </a:r>
        </a:p>
      </dsp:txBody>
      <dsp:txXfrm>
        <a:off x="126197" y="981946"/>
        <a:ext cx="3012940" cy="941543"/>
      </dsp:txXfrm>
    </dsp:sp>
    <dsp:sp modelId="{9F59D4C4-E621-46A6-98E7-A4387CE97361}">
      <dsp:nvSpPr>
        <dsp:cNvPr id="0" name=""/>
        <dsp:cNvSpPr/>
      </dsp:nvSpPr>
      <dsp:spPr>
        <a:xfrm>
          <a:off x="657" y="845945"/>
          <a:ext cx="659080" cy="988621"/>
        </a:xfrm>
        <a:prstGeom prst="rect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3000" r="-83000"/>
          </a:stretch>
        </a:blip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51EBDB-F64D-44D6-BB4F-378010D91A34}">
      <dsp:nvSpPr>
        <dsp:cNvPr id="0" name=""/>
        <dsp:cNvSpPr/>
      </dsp:nvSpPr>
      <dsp:spPr>
        <a:xfrm>
          <a:off x="3512548" y="921734"/>
          <a:ext cx="3012940" cy="941543"/>
        </a:xfrm>
        <a:prstGeom prst="rect">
          <a:avLst/>
        </a:prstGeom>
        <a:solidFill>
          <a:srgbClr val="1961A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739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Niski dostęp do opieki zdrowotnej dla OPT nie znających języka polskiego</a:t>
          </a:r>
        </a:p>
      </dsp:txBody>
      <dsp:txXfrm>
        <a:off x="3512548" y="921734"/>
        <a:ext cx="3012940" cy="941543"/>
      </dsp:txXfrm>
    </dsp:sp>
    <dsp:sp modelId="{5038134F-A20A-4BF4-B1D3-9199DB090671}">
      <dsp:nvSpPr>
        <dsp:cNvPr id="0" name=""/>
        <dsp:cNvSpPr/>
      </dsp:nvSpPr>
      <dsp:spPr>
        <a:xfrm>
          <a:off x="3386351" y="845945"/>
          <a:ext cx="659080" cy="988621"/>
        </a:xfrm>
        <a:prstGeom prst="rect">
          <a:avLst/>
        </a:prstGeom>
        <a:blipFill>
          <a:blip xmlns:r="http://schemas.openxmlformats.org/officeDocument/2006/relationships"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266BFE-00EB-479D-ADD9-B8A8B228943F}">
      <dsp:nvSpPr>
        <dsp:cNvPr id="0" name=""/>
        <dsp:cNvSpPr/>
      </dsp:nvSpPr>
      <dsp:spPr>
        <a:xfrm>
          <a:off x="126197" y="2167245"/>
          <a:ext cx="3012940" cy="941543"/>
        </a:xfrm>
        <a:prstGeom prst="rect">
          <a:avLst/>
        </a:prstGeom>
        <a:solidFill>
          <a:srgbClr val="1961A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739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Ponad połowa uchodźców ukraińskich pracuje poniżej swoich kwalifikacji, zarabiając minimalne wynagrodzenie</a:t>
          </a:r>
        </a:p>
      </dsp:txBody>
      <dsp:txXfrm>
        <a:off x="126197" y="2167245"/>
        <a:ext cx="3012940" cy="941543"/>
      </dsp:txXfrm>
    </dsp:sp>
    <dsp:sp modelId="{F0E5F039-4EEB-4DDE-9DB4-6E6DE175971F}">
      <dsp:nvSpPr>
        <dsp:cNvPr id="0" name=""/>
        <dsp:cNvSpPr/>
      </dsp:nvSpPr>
      <dsp:spPr>
        <a:xfrm>
          <a:off x="657" y="2031245"/>
          <a:ext cx="659080" cy="988621"/>
        </a:xfrm>
        <a:prstGeom prst="rect">
          <a:avLst/>
        </a:prstGeom>
        <a:blipFill>
          <a:blip xmlns:r="http://schemas.openxmlformats.org/officeDocument/2006/relationships" r:embed="rId3"/>
          <a:srcRect/>
          <a:stretch>
            <a:fillRect l="-2000" r="-2000"/>
          </a:stretch>
        </a:blip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E59D75-8F7A-4EFA-9BE5-8DD13734FB6E}">
      <dsp:nvSpPr>
        <dsp:cNvPr id="0" name=""/>
        <dsp:cNvSpPr/>
      </dsp:nvSpPr>
      <dsp:spPr>
        <a:xfrm>
          <a:off x="3511890" y="2167245"/>
          <a:ext cx="3012940" cy="941543"/>
        </a:xfrm>
        <a:prstGeom prst="rect">
          <a:avLst/>
        </a:prstGeom>
        <a:solidFill>
          <a:srgbClr val="1961A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739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Ponad połowa badanych uchodźców ukraińskich potrzebuje wsparcia w poszukiwaniu pracy oraz kursów kwalifikacyjnych i dalszej nauki języka polskiego</a:t>
          </a:r>
        </a:p>
      </dsp:txBody>
      <dsp:txXfrm>
        <a:off x="3511890" y="2167245"/>
        <a:ext cx="3012940" cy="941543"/>
      </dsp:txXfrm>
    </dsp:sp>
    <dsp:sp modelId="{38AE9E39-F3D7-406C-B94B-A432187445F4}">
      <dsp:nvSpPr>
        <dsp:cNvPr id="0" name=""/>
        <dsp:cNvSpPr/>
      </dsp:nvSpPr>
      <dsp:spPr>
        <a:xfrm>
          <a:off x="3386351" y="2031245"/>
          <a:ext cx="659080" cy="988621"/>
        </a:xfrm>
        <a:prstGeom prst="rect">
          <a:avLst/>
        </a:prstGeom>
        <a:blipFill>
          <a:blip xmlns:r="http://schemas.openxmlformats.org/officeDocument/2006/relationships"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CCB69F-F1AF-4C86-8792-FF2CC8879FBE}">
      <dsp:nvSpPr>
        <dsp:cNvPr id="0" name=""/>
        <dsp:cNvSpPr/>
      </dsp:nvSpPr>
      <dsp:spPr>
        <a:xfrm>
          <a:off x="1819043" y="3352545"/>
          <a:ext cx="3012940" cy="941543"/>
        </a:xfrm>
        <a:prstGeom prst="rect">
          <a:avLst/>
        </a:prstGeom>
        <a:solidFill>
          <a:srgbClr val="1961A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739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Co drugi obywatel państw trzecich to uchodźca ukraiński. Pozostali OPT są rozproszeni i trudno dostępni</a:t>
          </a:r>
        </a:p>
      </dsp:txBody>
      <dsp:txXfrm>
        <a:off x="1819043" y="3352545"/>
        <a:ext cx="3012940" cy="941543"/>
      </dsp:txXfrm>
    </dsp:sp>
    <dsp:sp modelId="{4E402DF7-805A-4BF8-B793-95852214E093}">
      <dsp:nvSpPr>
        <dsp:cNvPr id="0" name=""/>
        <dsp:cNvSpPr/>
      </dsp:nvSpPr>
      <dsp:spPr>
        <a:xfrm>
          <a:off x="1693504" y="3216544"/>
          <a:ext cx="659080" cy="988621"/>
        </a:xfrm>
        <a:prstGeom prst="rect">
          <a:avLst/>
        </a:prstGeom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301C8-5384-4AF4-B843-65C411723670}">
      <dsp:nvSpPr>
        <dsp:cNvPr id="0" name=""/>
        <dsp:cNvSpPr/>
      </dsp:nvSpPr>
      <dsp:spPr>
        <a:xfrm>
          <a:off x="218416" y="160129"/>
          <a:ext cx="3208354" cy="1002610"/>
        </a:xfrm>
        <a:prstGeom prst="flowChartDelay">
          <a:avLst/>
        </a:prstGeom>
        <a:solidFill>
          <a:schemeClr val="accent3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102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Arial" panose="020B0604020202020204" pitchFamily="34" charset="0"/>
              <a:cs typeface="Arial" panose="020B0604020202020204" pitchFamily="34" charset="0"/>
            </a:rPr>
            <a:t>Wystarczający potencjał instytucji rynku pracy i instytucji pomocy społecznej do realizacji wsparcia</a:t>
          </a:r>
        </a:p>
      </dsp:txBody>
      <dsp:txXfrm>
        <a:off x="218416" y="306958"/>
        <a:ext cx="2738501" cy="708952"/>
      </dsp:txXfrm>
    </dsp:sp>
    <dsp:sp modelId="{E800430D-F779-42DF-8F55-49890FA2C70A}">
      <dsp:nvSpPr>
        <dsp:cNvPr id="0" name=""/>
        <dsp:cNvSpPr/>
      </dsp:nvSpPr>
      <dsp:spPr>
        <a:xfrm>
          <a:off x="0" y="102724"/>
          <a:ext cx="701827" cy="1052741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 l="-25000" r="-25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D89D1CE-BD44-4123-AB69-EDCAD713AD31}">
      <dsp:nvSpPr>
        <dsp:cNvPr id="0" name=""/>
        <dsp:cNvSpPr/>
      </dsp:nvSpPr>
      <dsp:spPr>
        <a:xfrm>
          <a:off x="3642986" y="147507"/>
          <a:ext cx="3208354" cy="1002610"/>
        </a:xfrm>
        <a:prstGeom prst="flowChartDelay">
          <a:avLst/>
        </a:prstGeom>
        <a:solidFill>
          <a:schemeClr val="accent3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102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Wysoka dostępność organizacji pozarządowych mających doświadczenie we wspieraniu obywateli państw trzecich</a:t>
          </a:r>
        </a:p>
      </dsp:txBody>
      <dsp:txXfrm>
        <a:off x="3642986" y="294336"/>
        <a:ext cx="2738501" cy="708952"/>
      </dsp:txXfrm>
    </dsp:sp>
    <dsp:sp modelId="{363A623D-EB1F-41CA-8CAA-1C10A2C6C181}">
      <dsp:nvSpPr>
        <dsp:cNvPr id="0" name=""/>
        <dsp:cNvSpPr/>
      </dsp:nvSpPr>
      <dsp:spPr>
        <a:xfrm>
          <a:off x="3426784" y="67110"/>
          <a:ext cx="701827" cy="1052741"/>
        </a:xfrm>
        <a:prstGeom prst="rect">
          <a:avLst/>
        </a:prstGeom>
        <a:blipFill>
          <a:blip xmlns:r="http://schemas.openxmlformats.org/officeDocument/2006/relationships"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4F6B9C0-328D-4DB9-9814-C1D47B49AE66}">
      <dsp:nvSpPr>
        <dsp:cNvPr id="0" name=""/>
        <dsp:cNvSpPr/>
      </dsp:nvSpPr>
      <dsp:spPr>
        <a:xfrm>
          <a:off x="218416" y="1486226"/>
          <a:ext cx="3208354" cy="1114452"/>
        </a:xfrm>
        <a:prstGeom prst="flowChartDelay">
          <a:avLst/>
        </a:prstGeom>
        <a:solidFill>
          <a:schemeClr val="accent3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102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Brak przygotowania personelu publicznej służby zdrowia do  leczenia pacjenta niepolskojęzycznego</a:t>
          </a:r>
        </a:p>
      </dsp:txBody>
      <dsp:txXfrm>
        <a:off x="218416" y="1649434"/>
        <a:ext cx="2738501" cy="788036"/>
      </dsp:txXfrm>
    </dsp:sp>
    <dsp:sp modelId="{7E38E2EE-A1C2-4BB2-9902-D5C8ACCB77CD}">
      <dsp:nvSpPr>
        <dsp:cNvPr id="0" name=""/>
        <dsp:cNvSpPr/>
      </dsp:nvSpPr>
      <dsp:spPr>
        <a:xfrm>
          <a:off x="7880" y="1441486"/>
          <a:ext cx="701827" cy="1052741"/>
        </a:xfrm>
        <a:prstGeom prst="rect">
          <a:avLst/>
        </a:prstGeom>
        <a:blipFill>
          <a:blip xmlns:r="http://schemas.openxmlformats.org/officeDocument/2006/relationships"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FF39024-49F3-478C-A020-8E561BCD9CD1}">
      <dsp:nvSpPr>
        <dsp:cNvPr id="0" name=""/>
        <dsp:cNvSpPr/>
      </dsp:nvSpPr>
      <dsp:spPr>
        <a:xfrm>
          <a:off x="3462738" y="1458828"/>
          <a:ext cx="3208354" cy="1002610"/>
        </a:xfrm>
        <a:prstGeom prst="flowChartDelay">
          <a:avLst/>
        </a:prstGeom>
        <a:solidFill>
          <a:schemeClr val="accent3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102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rPr>
            <a:t>Niska gotowość pracodawców do rozwijania karier obywateli państw trzecich</a:t>
          </a:r>
        </a:p>
      </dsp:txBody>
      <dsp:txXfrm>
        <a:off x="3462738" y="1605657"/>
        <a:ext cx="2738501" cy="708952"/>
      </dsp:txXfrm>
    </dsp:sp>
    <dsp:sp modelId="{38A4D6F6-1BA9-4D16-A487-ADC21EAA370B}">
      <dsp:nvSpPr>
        <dsp:cNvPr id="0" name=""/>
        <dsp:cNvSpPr/>
      </dsp:nvSpPr>
      <dsp:spPr>
        <a:xfrm>
          <a:off x="3426784" y="1498966"/>
          <a:ext cx="701827" cy="1052741"/>
        </a:xfrm>
        <a:prstGeom prst="rect">
          <a:avLst/>
        </a:prstGeom>
        <a:blipFill>
          <a:blip xmlns:r="http://schemas.openxmlformats.org/officeDocument/2006/relationships"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52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780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908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210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308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599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265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4012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144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382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8026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96588B-B548-4AE9-B373-B9145D21FB54}" type="datetimeFigureOut">
              <a:rPr lang="pl-PL" smtClean="0"/>
              <a:t>2024-08-27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F19B85-18C3-46D8-9FFB-6F9D619C2C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35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5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image" Target="../media/image7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1.png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image" Target="../media/image8.png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13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23.svg"/><Relationship Id="rId2" Type="http://schemas.openxmlformats.org/officeDocument/2006/relationships/image" Target="../media/image1.png"/><Relationship Id="rId16" Type="http://schemas.openxmlformats.org/officeDocument/2006/relationships/image" Target="../media/image27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svg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5" Type="http://schemas.openxmlformats.org/officeDocument/2006/relationships/image" Target="../media/image15.png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12.png"/><Relationship Id="rId14" Type="http://schemas.openxmlformats.org/officeDocument/2006/relationships/image" Target="../media/image25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a 4">
            <a:extLst>
              <a:ext uri="{FF2B5EF4-FFF2-40B4-BE49-F238E27FC236}">
                <a16:creationId xmlns:a16="http://schemas.microsoft.com/office/drawing/2014/main" id="{8C1AF591-6800-DA74-B52A-6DFA1AD0C8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" y="0"/>
            <a:ext cx="6881468" cy="9143169"/>
            <a:chOff x="247650" y="0"/>
            <a:chExt cx="7077710" cy="9753600"/>
          </a:xfrm>
          <a:solidFill>
            <a:schemeClr val="tx2">
              <a:lumMod val="10000"/>
              <a:lumOff val="90000"/>
            </a:schemeClr>
          </a:solidFill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0610DEF0-8225-BF59-794C-9CF6C12222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247650" y="0"/>
              <a:ext cx="7077710" cy="9753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l-PL" dirty="0"/>
            </a:p>
          </p:txBody>
        </p:sp>
        <p:sp>
          <p:nvSpPr>
            <p:cNvPr id="9" name="Pole tekstowe 2" descr="BROSZURA INFORMACYJNA">
              <a:extLst>
                <a:ext uri="{FF2B5EF4-FFF2-40B4-BE49-F238E27FC236}">
                  <a16:creationId xmlns:a16="http://schemas.microsoft.com/office/drawing/2014/main" id="{7C73EE5B-DF79-4BAE-570B-3C769AB07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0137" y="3764102"/>
              <a:ext cx="3298575" cy="775600"/>
            </a:xfrm>
            <a:prstGeom prst="rect">
              <a:avLst/>
            </a:prstGeom>
            <a:solidFill>
              <a:srgbClr val="A6D3FF"/>
            </a:solidFill>
            <a:ln w="57150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l-PL" sz="2000" b="1" kern="1400" spc="-5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BROSZURA INFORMACYJNA</a:t>
              </a:r>
              <a:endParaRPr lang="pl-P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3" name="Obraz 12">
            <a:extLst>
              <a:ext uri="{FF2B5EF4-FFF2-40B4-BE49-F238E27FC236}">
                <a16:creationId xmlns:a16="http://schemas.microsoft.com/office/drawing/2014/main" id="{7549E313-946E-6988-6C07-5A3272E82C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-11735" y="0"/>
            <a:ext cx="3961765" cy="7086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Pole tekstowe 3">
            <a:extLst>
              <a:ext uri="{FF2B5EF4-FFF2-40B4-BE49-F238E27FC236}">
                <a16:creationId xmlns:a16="http://schemas.microsoft.com/office/drawing/2014/main" id="{B0FE2657-0292-0566-5704-77F2DA2F208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3180" y="1376290"/>
            <a:ext cx="6042561" cy="1595099"/>
          </a:xfrm>
          <a:prstGeom prst="rect">
            <a:avLst/>
          </a:prstGeom>
          <a:solidFill>
            <a:srgbClr val="A6D3FF"/>
          </a:solidFill>
          <a:ln w="76200"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Ewaluacja dotycząca wsparcia obywateli państw trzecich w ramach RPO WSL na lata 2014-2020 i FE SL 2021-2027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 </a:t>
            </a:r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id="{978431E5-8C94-67A1-AF32-4B5BA4882F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35" y="9119152"/>
            <a:ext cx="6881468" cy="727059"/>
          </a:xfrm>
          <a:prstGeom prst="rect">
            <a:avLst/>
          </a:prstGeom>
        </p:spPr>
      </p:pic>
      <p:pic>
        <p:nvPicPr>
          <p:cNvPr id="2" name="Obraz 1" descr="Obraz przedstawia cień idących ludzi, w tle mapa świata&#10;">
            <a:extLst>
              <a:ext uri="{FF2B5EF4-FFF2-40B4-BE49-F238E27FC236}">
                <a16:creationId xmlns:a16="http://schemas.microsoft.com/office/drawing/2014/main" id="{35DDEF8E-23EF-494E-A5CF-CC8B2153C4D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34"/>
          <a:stretch/>
        </p:blipFill>
        <p:spPr>
          <a:xfrm>
            <a:off x="-11735" y="5118925"/>
            <a:ext cx="6893204" cy="3079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267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A306D67E-2B81-229C-5163-714563D668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510210"/>
            <a:ext cx="6858001" cy="502920"/>
          </a:xfrm>
          <a:prstGeom prst="rect">
            <a:avLst/>
          </a:prstGeom>
          <a:solidFill>
            <a:srgbClr val="A6D3FF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pl-PL"/>
          </a:p>
        </p:txBody>
      </p:sp>
      <p:sp>
        <p:nvSpPr>
          <p:cNvPr id="5" name="Pole tekstowe 5">
            <a:extLst>
              <a:ext uri="{FF2B5EF4-FFF2-40B4-BE49-F238E27FC236}">
                <a16:creationId xmlns:a16="http://schemas.microsoft.com/office/drawing/2014/main" id="{5D05FC55-9A2F-797D-A3D6-94F608F681B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80210" y="559740"/>
            <a:ext cx="3497580" cy="403860"/>
          </a:xfrm>
          <a:prstGeom prst="rect">
            <a:avLst/>
          </a:prstGeom>
          <a:noFill/>
          <a:ln w="6350"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CELE BADANIA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+mn-cs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9B47E9AD-910C-8875-F8C5-BD2641A76F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4789170" y="828099"/>
            <a:ext cx="2068830" cy="3700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Prostokąt 7">
            <a:extLst>
              <a:ext uri="{FF2B5EF4-FFF2-40B4-BE49-F238E27FC236}">
                <a16:creationId xmlns:a16="http://schemas.microsoft.com/office/drawing/2014/main" id="{0DE33FF9-B8B3-3D09-6138-B1DEA9922C0A}"/>
              </a:ext>
            </a:extLst>
          </p:cNvPr>
          <p:cNvSpPr/>
          <p:nvPr/>
        </p:nvSpPr>
        <p:spPr>
          <a:xfrm>
            <a:off x="587086" y="1516050"/>
            <a:ext cx="5683827" cy="1620981"/>
          </a:xfrm>
          <a:prstGeom prst="rect">
            <a:avLst/>
          </a:prstGeom>
          <a:gradFill>
            <a:gsLst>
              <a:gs pos="25000">
                <a:schemeClr val="accent1">
                  <a:lumMod val="5000"/>
                  <a:lumOff val="95000"/>
                </a:schemeClr>
              </a:gs>
              <a:gs pos="86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 badania obejmowały ocenę wsparcia adresowanego do uchodźców wojennych z Ukrainy realizowanego w ramach projektów EFS i EFRR RPO WSL na lata 2014-2020 oraz wypracowanie zaleceń dla wsparcia dedykowanego OPT w ramach FE SL 2021-2027</a:t>
            </a:r>
            <a:r>
              <a:rPr lang="pl-P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l-PL" sz="1800" dirty="0">
              <a:solidFill>
                <a:schemeClr val="tx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6FE6F7E9-E0C5-CA3F-7DD8-FC852DCC8460}"/>
              </a:ext>
            </a:extLst>
          </p:cNvPr>
          <p:cNvSpPr/>
          <p:nvPr/>
        </p:nvSpPr>
        <p:spPr>
          <a:xfrm>
            <a:off x="916996" y="3519235"/>
            <a:ext cx="5024006" cy="706582"/>
          </a:xfrm>
          <a:prstGeom prst="rect">
            <a:avLst/>
          </a:prstGeom>
          <a:solidFill>
            <a:srgbClr val="1961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x-none" sz="16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Zakres badania ewaluacyjnego ob</a:t>
            </a:r>
            <a:r>
              <a:rPr lang="pl-PL" sz="16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jął</a:t>
            </a:r>
            <a:r>
              <a:rPr lang="x-none" sz="16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 następujące obszary badawcze</a:t>
            </a:r>
            <a:r>
              <a:rPr lang="pl-PL" sz="16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:</a:t>
            </a:r>
            <a:endParaRPr lang="pl-P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trzałka: pięciokąt 9">
            <a:extLst>
              <a:ext uri="{FF2B5EF4-FFF2-40B4-BE49-F238E27FC236}">
                <a16:creationId xmlns:a16="http://schemas.microsoft.com/office/drawing/2014/main" id="{71A4394D-561D-EF28-DC1D-C282AAFB46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4475017"/>
            <a:ext cx="4789171" cy="1385455"/>
          </a:xfrm>
          <a:prstGeom prst="homePlate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93E8F74-8D6A-23E7-3107-03F2DC725AF2}"/>
              </a:ext>
            </a:extLst>
          </p:cNvPr>
          <p:cNvSpPr txBox="1"/>
          <p:nvPr/>
        </p:nvSpPr>
        <p:spPr>
          <a:xfrm>
            <a:off x="587085" y="4752245"/>
            <a:ext cx="3429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600" b="0" dirty="0">
                <a:latin typeface="Arial" panose="020B0604020202020204" pitchFamily="34" charset="0"/>
                <a:cs typeface="Arial" panose="020B0604020202020204" pitchFamily="34" charset="0"/>
              </a:rPr>
              <a:t>Ocena wsparcia udzielonego obywatelom ukraińskim w ramach RPO WSL na lata 2014-2020</a:t>
            </a:r>
            <a:endParaRPr lang="pl-PL" sz="16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3" name="Strzałka: pięciokąt 12">
            <a:extLst>
              <a:ext uri="{FF2B5EF4-FFF2-40B4-BE49-F238E27FC236}">
                <a16:creationId xmlns:a16="http://schemas.microsoft.com/office/drawing/2014/main" id="{B8F7C6FE-98BE-BD32-E8C6-0E4A57DB90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6242676"/>
            <a:ext cx="4789171" cy="1385455"/>
          </a:xfrm>
          <a:prstGeom prst="homePlate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4" name="Strzałka: pięciokąt 13">
            <a:extLst>
              <a:ext uri="{FF2B5EF4-FFF2-40B4-BE49-F238E27FC236}">
                <a16:creationId xmlns:a16="http://schemas.microsoft.com/office/drawing/2014/main" id="{B9ABA0AA-49A4-D4EA-64EE-77D3BA6526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8010335"/>
            <a:ext cx="4789171" cy="1385455"/>
          </a:xfrm>
          <a:prstGeom prst="homePlate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BC1924F4-C8A1-A976-3525-699EAE9874A0}"/>
              </a:ext>
            </a:extLst>
          </p:cNvPr>
          <p:cNvSpPr txBox="1"/>
          <p:nvPr/>
        </p:nvSpPr>
        <p:spPr>
          <a:xfrm>
            <a:off x="587085" y="6519904"/>
            <a:ext cx="3429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600" b="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Ocena możliwości wsparcia obywateli państw trzecich w ramach FE SL 2021-2027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3E0DAFC9-7EDD-AC9C-2596-CD67CA937940}"/>
              </a:ext>
            </a:extLst>
          </p:cNvPr>
          <p:cNvSpPr txBox="1"/>
          <p:nvPr/>
        </p:nvSpPr>
        <p:spPr>
          <a:xfrm>
            <a:off x="587085" y="8410674"/>
            <a:ext cx="3429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600" b="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Rekomendacje dotyczące wsparcia OPT w ramach FE SL 2021-2027</a:t>
            </a:r>
          </a:p>
        </p:txBody>
      </p:sp>
      <p:pic>
        <p:nvPicPr>
          <p:cNvPr id="20" name="Grafika 19" descr="Szkło powiększające z wypełnieniem pełnym">
            <a:extLst>
              <a:ext uri="{FF2B5EF4-FFF2-40B4-BE49-F238E27FC236}">
                <a16:creationId xmlns:a16="http://schemas.microsoft.com/office/drawing/2014/main" id="{CABA85B4-80CA-499D-9B79-3F738D8FBF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008413" y="4592305"/>
            <a:ext cx="1262500" cy="1262500"/>
          </a:xfrm>
          <a:prstGeom prst="rect">
            <a:avLst/>
          </a:prstGeom>
        </p:spPr>
      </p:pic>
      <p:pic>
        <p:nvPicPr>
          <p:cNvPr id="22" name="Grafika 21" descr="Prezentacja z wykresem kołowym z wypełnieniem pełnym">
            <a:extLst>
              <a:ext uri="{FF2B5EF4-FFF2-40B4-BE49-F238E27FC236}">
                <a16:creationId xmlns:a16="http://schemas.microsoft.com/office/drawing/2014/main" id="{6FA91F56-10AC-DA1B-80FE-FF81CCAFC4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4885458" y="6312341"/>
            <a:ext cx="1508410" cy="1508410"/>
          </a:xfrm>
          <a:prstGeom prst="rect">
            <a:avLst/>
          </a:prstGeom>
        </p:spPr>
      </p:pic>
      <p:pic>
        <p:nvPicPr>
          <p:cNvPr id="24" name="Grafika 23" descr="Oko z wypełnieniem pełnym">
            <a:extLst>
              <a:ext uri="{FF2B5EF4-FFF2-40B4-BE49-F238E27FC236}">
                <a16:creationId xmlns:a16="http://schemas.microsoft.com/office/drawing/2014/main" id="{A6810BE4-746C-8354-877A-53967EE3AE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4957319" y="8005782"/>
            <a:ext cx="1375071" cy="137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94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5BDFBE40-8DA7-22CB-8F20-280B98D760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510210"/>
            <a:ext cx="6858001" cy="502920"/>
          </a:xfrm>
          <a:prstGeom prst="rect">
            <a:avLst/>
          </a:prstGeom>
          <a:solidFill>
            <a:srgbClr val="A6D3FF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3127021-AB31-2077-D294-1E216D448F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4789170" y="828099"/>
            <a:ext cx="2068830" cy="3700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8E2B4D13-BB03-FBD5-CB0F-822F0C94E90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94932" y="559740"/>
            <a:ext cx="2868136" cy="403860"/>
          </a:xfrm>
          <a:prstGeom prst="rect">
            <a:avLst/>
          </a:prstGeom>
          <a:noFill/>
          <a:ln w="6350"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METODOLOGIA BADAWCZA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+mn-cs"/>
            </a:endParaRPr>
          </a:p>
        </p:txBody>
      </p:sp>
      <p:graphicFrame>
        <p:nvGraphicFramePr>
          <p:cNvPr id="7" name="Diagram 6" descr="Diagram przedstawia po kolei metody badawcze zastosowane w badaniu.&#10;">
            <a:extLst>
              <a:ext uri="{FF2B5EF4-FFF2-40B4-BE49-F238E27FC236}">
                <a16:creationId xmlns:a16="http://schemas.microsoft.com/office/drawing/2014/main" id="{C19AF6EF-D1C5-62F4-40FF-94D4EDDC8E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6324654"/>
              </p:ext>
            </p:extLst>
          </p:nvPr>
        </p:nvGraphicFramePr>
        <p:xfrm>
          <a:off x="-2147454" y="1801091"/>
          <a:ext cx="11152908" cy="7412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18FD3579-019C-83C7-C3D3-4DDB96B988A0}"/>
              </a:ext>
            </a:extLst>
          </p:cNvPr>
          <p:cNvSpPr txBox="1"/>
          <p:nvPr/>
        </p:nvSpPr>
        <p:spPr>
          <a:xfrm>
            <a:off x="1191491" y="2355273"/>
            <a:ext cx="1440872" cy="1200329"/>
          </a:xfrm>
          <a:prstGeom prst="rect">
            <a:avLst/>
          </a:prstGeom>
          <a:solidFill>
            <a:srgbClr val="1961AC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b="1" i="0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Analiza danych zastanych</a:t>
            </a:r>
            <a:endParaRPr lang="pl-PL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25492308-E210-1ED2-86A2-B17C6BF19FFB}"/>
              </a:ext>
            </a:extLst>
          </p:cNvPr>
          <p:cNvSpPr txBox="1"/>
          <p:nvPr/>
        </p:nvSpPr>
        <p:spPr>
          <a:xfrm>
            <a:off x="4007426" y="3900993"/>
            <a:ext cx="18161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u="none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CAWI/CATI </a:t>
            </a:r>
            <a:br>
              <a:rPr lang="pl-PL" sz="1200" b="1" u="none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</a:br>
            <a:r>
              <a:rPr lang="pl-PL" sz="1200" b="1" u="none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z beneficjentami i realizatorami wsparcia RPO WSL oraz z przedstawicielami szkół publicznych w województwie śląskim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677F9FF4-7B0E-7749-498B-564E46126822}"/>
              </a:ext>
            </a:extLst>
          </p:cNvPr>
          <p:cNvSpPr txBox="1"/>
          <p:nvPr/>
        </p:nvSpPr>
        <p:spPr>
          <a:xfrm>
            <a:off x="1233054" y="5708072"/>
            <a:ext cx="146858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u="none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IDI z przedstawicie-</a:t>
            </a:r>
            <a:r>
              <a:rPr lang="pl-PL" sz="1400" b="1" u="none" dirty="0" err="1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lami</a:t>
            </a:r>
            <a:r>
              <a:rPr lang="pl-PL" sz="1400" b="1" u="none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 instytucji zajmujących się obsługą cudzoziemców </a:t>
            </a:r>
          </a:p>
          <a:p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25B04A0F-C873-3904-CCCC-83FE15D0A008}"/>
              </a:ext>
            </a:extLst>
          </p:cNvPr>
          <p:cNvSpPr txBox="1"/>
          <p:nvPr/>
        </p:nvSpPr>
        <p:spPr>
          <a:xfrm>
            <a:off x="3131128" y="5430982"/>
            <a:ext cx="1676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u="none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IDI z przedstawicielami pracodawców zatrudniających cudzoziemców oraz nauczycielami, pedagogami, asystentami międzykulturowymi</a:t>
            </a:r>
          </a:p>
          <a:p>
            <a:endParaRPr lang="pl-PL" dirty="0"/>
          </a:p>
        </p:txBody>
      </p:sp>
      <p:grpSp>
        <p:nvGrpSpPr>
          <p:cNvPr id="12" name="Grupa 11">
            <a:extLst>
              <a:ext uri="{FF2B5EF4-FFF2-40B4-BE49-F238E27FC236}">
                <a16:creationId xmlns:a16="http://schemas.microsoft.com/office/drawing/2014/main" id="{F61BBBFA-DCAB-2609-D2CF-8E5D89DC3D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5041841" y="5285988"/>
            <a:ext cx="1816159" cy="2087539"/>
            <a:chOff x="6158300" y="5324642"/>
            <a:chExt cx="1816159" cy="2087539"/>
          </a:xfrm>
          <a:solidFill>
            <a:srgbClr val="A6D3FF"/>
          </a:solidFill>
        </p:grpSpPr>
        <p:sp>
          <p:nvSpPr>
            <p:cNvPr id="13" name="Sześciokąt 12">
              <a:extLst>
                <a:ext uri="{FF2B5EF4-FFF2-40B4-BE49-F238E27FC236}">
                  <a16:creationId xmlns:a16="http://schemas.microsoft.com/office/drawing/2014/main" id="{6493F7C6-9D28-189D-0729-13B82E0E8686}"/>
                </a:ext>
              </a:extLst>
            </p:cNvPr>
            <p:cNvSpPr/>
            <p:nvPr/>
          </p:nvSpPr>
          <p:spPr>
            <a:xfrm rot="5400000">
              <a:off x="6022610" y="5460332"/>
              <a:ext cx="2087539" cy="181615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4" name="Sześciokąt 4">
              <a:extLst>
                <a:ext uri="{FF2B5EF4-FFF2-40B4-BE49-F238E27FC236}">
                  <a16:creationId xmlns:a16="http://schemas.microsoft.com/office/drawing/2014/main" id="{14F64297-D62B-D90E-9628-43C84BDC0A2C}"/>
                </a:ext>
              </a:extLst>
            </p:cNvPr>
            <p:cNvSpPr txBox="1"/>
            <p:nvPr/>
          </p:nvSpPr>
          <p:spPr>
            <a:xfrm>
              <a:off x="6441318" y="5649950"/>
              <a:ext cx="1250123" cy="1436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1100" b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upa 14">
            <a:extLst>
              <a:ext uri="{FF2B5EF4-FFF2-40B4-BE49-F238E27FC236}">
                <a16:creationId xmlns:a16="http://schemas.microsoft.com/office/drawing/2014/main" id="{A239F074-4131-0643-0EBD-4C938C63D0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0" y="3604431"/>
            <a:ext cx="1816159" cy="2087539"/>
            <a:chOff x="6158300" y="5324642"/>
            <a:chExt cx="1816159" cy="2087539"/>
          </a:xfrm>
          <a:solidFill>
            <a:srgbClr val="A6D3FF"/>
          </a:solidFill>
        </p:grpSpPr>
        <p:sp>
          <p:nvSpPr>
            <p:cNvPr id="16" name="Sześciokąt 15">
              <a:extLst>
                <a:ext uri="{FF2B5EF4-FFF2-40B4-BE49-F238E27FC236}">
                  <a16:creationId xmlns:a16="http://schemas.microsoft.com/office/drawing/2014/main" id="{DD4B6DB8-E395-BE3A-46B5-AB56F56AF71A}"/>
                </a:ext>
              </a:extLst>
            </p:cNvPr>
            <p:cNvSpPr/>
            <p:nvPr/>
          </p:nvSpPr>
          <p:spPr>
            <a:xfrm rot="5400000">
              <a:off x="6022610" y="5460332"/>
              <a:ext cx="2087539" cy="181615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7" name="Sześciokąt 4">
              <a:extLst>
                <a:ext uri="{FF2B5EF4-FFF2-40B4-BE49-F238E27FC236}">
                  <a16:creationId xmlns:a16="http://schemas.microsoft.com/office/drawing/2014/main" id="{1F288871-D6E4-A365-7714-C61E05FC6786}"/>
                </a:ext>
              </a:extLst>
            </p:cNvPr>
            <p:cNvSpPr txBox="1"/>
            <p:nvPr/>
          </p:nvSpPr>
          <p:spPr>
            <a:xfrm>
              <a:off x="6441318" y="5649950"/>
              <a:ext cx="1250123" cy="1436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1100" b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70C16F72-7813-A7F8-D4A7-1F16C03FB30D}"/>
              </a:ext>
            </a:extLst>
          </p:cNvPr>
          <p:cNvSpPr txBox="1"/>
          <p:nvPr/>
        </p:nvSpPr>
        <p:spPr>
          <a:xfrm>
            <a:off x="4114800" y="7827819"/>
            <a:ext cx="15378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800" b="1" u="none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Warsztat ekspercki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4338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B08A9116-6EF2-CC98-F517-9434992890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510209"/>
            <a:ext cx="6858001" cy="764409"/>
          </a:xfrm>
          <a:prstGeom prst="rect">
            <a:avLst/>
          </a:prstGeom>
          <a:solidFill>
            <a:srgbClr val="A6D3FF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BC7BFA9-17BC-2A71-2115-DF0938C4BC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4789170" y="1089587"/>
            <a:ext cx="2068830" cy="3700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45407C21-B5F5-4279-15B1-45B47F794BF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20437" y="632430"/>
            <a:ext cx="6262254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400" cap="all" spc="-5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Ocena wsparcia udzielonego obywatelom ukraińskim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400" cap="all" spc="-5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ramach RPO WSL na lata 2014-2020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8" name="Diagram 7" descr="Diagram przedstawia liczbę uchodźców objętych poszczególnym wsparciem.">
            <a:extLst>
              <a:ext uri="{FF2B5EF4-FFF2-40B4-BE49-F238E27FC236}">
                <a16:creationId xmlns:a16="http://schemas.microsoft.com/office/drawing/2014/main" id="{1E7449D5-2932-5D51-9CD4-249B740976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5999169"/>
              </p:ext>
            </p:extLst>
          </p:nvPr>
        </p:nvGraphicFramePr>
        <p:xfrm>
          <a:off x="848591" y="892413"/>
          <a:ext cx="5160818" cy="3527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 descr="Diagram przedstawia liczbę uchodźców objętych poszczególnym wsparciem.">
            <a:extLst>
              <a:ext uri="{FF2B5EF4-FFF2-40B4-BE49-F238E27FC236}">
                <a16:creationId xmlns:a16="http://schemas.microsoft.com/office/drawing/2014/main" id="{1A829BD4-4306-3052-0DA8-FF7DA3B56C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0078145"/>
              </p:ext>
            </p:extLst>
          </p:nvPr>
        </p:nvGraphicFramePr>
        <p:xfrm>
          <a:off x="848591" y="2915989"/>
          <a:ext cx="5160818" cy="3527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pole tekstowe 10">
            <a:extLst>
              <a:ext uri="{FF2B5EF4-FFF2-40B4-BE49-F238E27FC236}">
                <a16:creationId xmlns:a16="http://schemas.microsoft.com/office/drawing/2014/main" id="{67987AFF-95BC-7668-8DD4-96368F7AA7F3}"/>
              </a:ext>
            </a:extLst>
          </p:cNvPr>
          <p:cNvSpPr txBox="1"/>
          <p:nvPr/>
        </p:nvSpPr>
        <p:spPr>
          <a:xfrm>
            <a:off x="807027" y="2449721"/>
            <a:ext cx="170410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Liczba uchodźców ukraińskich objętych wsparciem w zakresie integracji społecznej</a:t>
            </a:r>
          </a:p>
          <a:p>
            <a:pPr lvl="0"/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 zawodowej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24C794E-8BD2-B559-4C30-39BF40C1AE47}"/>
              </a:ext>
            </a:extLst>
          </p:cNvPr>
          <p:cNvSpPr txBox="1"/>
          <p:nvPr/>
        </p:nvSpPr>
        <p:spPr>
          <a:xfrm>
            <a:off x="2604655" y="2496280"/>
            <a:ext cx="17872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200" b="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Liczba uchodźców ukraińskich objętych wsparciem podmiotów ekonomii społecznej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BAF2A0D4-7528-321D-42E9-900A23DC23FB}"/>
              </a:ext>
            </a:extLst>
          </p:cNvPr>
          <p:cNvSpPr txBox="1"/>
          <p:nvPr/>
        </p:nvSpPr>
        <p:spPr>
          <a:xfrm>
            <a:off x="4419600" y="2371590"/>
            <a:ext cx="166254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Liczba uchodźców ukraińskich  podnoszących swoje kwalifikacje zawodowe w ramach RPO WSL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4B73A1C1-FC80-4DBF-10A9-3E8ECB47F21B}"/>
              </a:ext>
            </a:extLst>
          </p:cNvPr>
          <p:cNvSpPr txBox="1"/>
          <p:nvPr/>
        </p:nvSpPr>
        <p:spPr>
          <a:xfrm>
            <a:off x="900546" y="4408255"/>
            <a:ext cx="15794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Liczba uchodźców ukraińskich korzystających z mieszkań socjalnych utworzonych w ramach RPO WSL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97774428-90D0-42EA-0071-0DEA40F05A70}"/>
              </a:ext>
            </a:extLst>
          </p:cNvPr>
          <p:cNvSpPr txBox="1"/>
          <p:nvPr/>
        </p:nvSpPr>
        <p:spPr>
          <a:xfrm>
            <a:off x="2632363" y="4463626"/>
            <a:ext cx="170410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Liczba szkół i świetlic, które zostały wsparte w zakresie pracy z uczniem z państw trzecich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6355D119-E04E-E9E4-0BF8-CC06223E79F2}"/>
              </a:ext>
            </a:extLst>
          </p:cNvPr>
          <p:cNvSpPr txBox="1"/>
          <p:nvPr/>
        </p:nvSpPr>
        <p:spPr>
          <a:xfrm>
            <a:off x="4405745" y="4366691"/>
            <a:ext cx="16625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Liczba dzieci, uchodźców ukraińskich, które zostały objęte wsparciem w polskich szkołach</a:t>
            </a: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id="{7DD94D64-92B1-E298-3F37-0E7E5EFBF439}"/>
              </a:ext>
            </a:extLst>
          </p:cNvPr>
          <p:cNvSpPr/>
          <p:nvPr/>
        </p:nvSpPr>
        <p:spPr>
          <a:xfrm>
            <a:off x="401782" y="5888209"/>
            <a:ext cx="2895600" cy="221672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b="0" dirty="0">
                <a:solidFill>
                  <a:schemeClr val="tx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Nie wydatkowano wszystkich zaplanowanych środków, w 58% projektów odnotowano wycofywanie się uczestników z udziału w projekcie w związku z ich dalszymi ruchami migracyjnymi.</a:t>
            </a:r>
            <a:endParaRPr lang="pl-PL" sz="1400" dirty="0">
              <a:solidFill>
                <a:schemeClr val="tx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endParaRPr lang="pl-PL" dirty="0"/>
          </a:p>
        </p:txBody>
      </p:sp>
      <p:sp>
        <p:nvSpPr>
          <p:cNvPr id="25" name="Prostokąt 24">
            <a:extLst>
              <a:ext uri="{FF2B5EF4-FFF2-40B4-BE49-F238E27FC236}">
                <a16:creationId xmlns:a16="http://schemas.microsoft.com/office/drawing/2014/main" id="{D4FA4293-18A3-21B4-CDBD-FD7F35DC21FA}"/>
              </a:ext>
            </a:extLst>
          </p:cNvPr>
          <p:cNvSpPr/>
          <p:nvPr/>
        </p:nvSpPr>
        <p:spPr>
          <a:xfrm>
            <a:off x="3508664" y="5888208"/>
            <a:ext cx="2895600" cy="221672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>
                <a:solidFill>
                  <a:schemeClr val="tx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Wsparto ok.6% wszystkich uchodźców ukraińskich przebywających w 2023 roku w województwie śląskim</a:t>
            </a:r>
            <a:endParaRPr lang="pl-PL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dirty="0"/>
          </a:p>
        </p:txBody>
      </p:sp>
      <p:pic>
        <p:nvPicPr>
          <p:cNvPr id="27" name="Grafika 26" descr="Przypnij z wypełnieniem pełnym">
            <a:extLst>
              <a:ext uri="{FF2B5EF4-FFF2-40B4-BE49-F238E27FC236}">
                <a16:creationId xmlns:a16="http://schemas.microsoft.com/office/drawing/2014/main" id="{0A99AA57-03BD-23A7-0F3F-F511E99AD59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 rot="5400000">
            <a:off x="2247901" y="7159409"/>
            <a:ext cx="1312719" cy="1312719"/>
          </a:xfrm>
          <a:prstGeom prst="rect">
            <a:avLst/>
          </a:prstGeom>
        </p:spPr>
      </p:pic>
      <p:pic>
        <p:nvPicPr>
          <p:cNvPr id="29" name="Grafika 28" descr="Umięśnione ramię z wypełnieniem pełnym">
            <a:extLst>
              <a:ext uri="{FF2B5EF4-FFF2-40B4-BE49-F238E27FC236}">
                <a16:creationId xmlns:a16="http://schemas.microsoft.com/office/drawing/2014/main" id="{44FCE245-8C1A-8C42-547F-23750D59143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5504324" y="7237948"/>
            <a:ext cx="1155642" cy="1155642"/>
          </a:xfrm>
          <a:prstGeom prst="rect">
            <a:avLst/>
          </a:prstGeom>
        </p:spPr>
      </p:pic>
      <p:sp>
        <p:nvSpPr>
          <p:cNvPr id="31" name="pole tekstowe 30">
            <a:extLst>
              <a:ext uri="{FF2B5EF4-FFF2-40B4-BE49-F238E27FC236}">
                <a16:creationId xmlns:a16="http://schemas.microsoft.com/office/drawing/2014/main" id="{9DAA4C3B-9C78-5CE8-ED77-553A4E0A44C6}"/>
              </a:ext>
            </a:extLst>
          </p:cNvPr>
          <p:cNvSpPr txBox="1"/>
          <p:nvPr/>
        </p:nvSpPr>
        <p:spPr>
          <a:xfrm>
            <a:off x="202622" y="8472128"/>
            <a:ext cx="6452755" cy="997645"/>
          </a:xfrm>
          <a:prstGeom prst="rect">
            <a:avLst/>
          </a:prstGeom>
          <a:solidFill>
            <a:srgbClr val="A6D3FF"/>
          </a:solidFill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Osiągnięto cele szczegółowe poszczególnych kierunków wsparcia związanych z integracją społeczną uchodźców ukraińskich, odnotowano jednak niewystarczające zainteresowanie pracodawców podnoszeniem ich kwalifikacji i kompetencji.</a:t>
            </a:r>
            <a:endParaRPr lang="pl-PL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557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E01486ED-3B7D-2EEF-3C2C-F9106E8448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510209"/>
            <a:ext cx="6858001" cy="764409"/>
          </a:xfrm>
          <a:prstGeom prst="rect">
            <a:avLst/>
          </a:prstGeom>
          <a:solidFill>
            <a:srgbClr val="A6D3FF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FA7F5FD1-7B07-4BD8-046A-5584B68668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4789170" y="1089587"/>
            <a:ext cx="2068830" cy="3700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26033F6A-C91E-C37C-1249-BAAB299377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74546" y="595796"/>
            <a:ext cx="3771901" cy="53662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400" cap="none" spc="-50" normalizeH="0" baseline="0" noProof="0" dirty="0">
                <a:ln>
                  <a:noFill/>
                </a:ln>
                <a:solidFill>
                  <a:srgbClr val="1961A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OCENA UŻYTECZNOŚCI I TRWAŁOŚCI WSPARCIA RPO WSL NA LATA 2014-2020</a:t>
            </a:r>
            <a:endParaRPr kumimoji="0" lang="pl-PL" sz="1050" b="0" i="0" u="none" strike="noStrike" kern="1200" cap="none" spc="0" normalizeH="0" baseline="0" noProof="0" dirty="0">
              <a:ln>
                <a:noFill/>
              </a:ln>
              <a:solidFill>
                <a:srgbClr val="1961AC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283A34AB-0DE9-6D11-C413-F43664786E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77536" y="1995053"/>
            <a:ext cx="2919847" cy="400396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9C6F0804-37C3-124E-8585-58335F4A93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560619" y="1995053"/>
            <a:ext cx="2919847" cy="400396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638BA668-E8D6-9946-373E-7D064495B5F5}"/>
              </a:ext>
            </a:extLst>
          </p:cNvPr>
          <p:cNvSpPr txBox="1"/>
          <p:nvPr/>
        </p:nvSpPr>
        <p:spPr>
          <a:xfrm>
            <a:off x="377535" y="2038785"/>
            <a:ext cx="2919847" cy="30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b="1" kern="1400" spc="-50" dirty="0">
                <a:solidFill>
                  <a:srgbClr val="1961A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TRWAŁOŚĆ WSPARCIA</a:t>
            </a:r>
            <a:endParaRPr lang="pl-PL" sz="1100" dirty="0">
              <a:solidFill>
                <a:srgbClr val="1961A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26A55A32-5739-BC05-E671-811DB8806364}"/>
              </a:ext>
            </a:extLst>
          </p:cNvPr>
          <p:cNvSpPr txBox="1"/>
          <p:nvPr/>
        </p:nvSpPr>
        <p:spPr>
          <a:xfrm>
            <a:off x="3593003" y="2076583"/>
            <a:ext cx="2919846" cy="53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b="1" dirty="0">
                <a:solidFill>
                  <a:srgbClr val="1961A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ZGODNOŚĆ Z POTRZEBAMI UCHODŹCÓW</a:t>
            </a:r>
            <a:endParaRPr lang="pl-PL" sz="1100" b="1" dirty="0">
              <a:solidFill>
                <a:srgbClr val="1961A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rostokąt 13" descr="Opinia klienta z wypełnieniem pełnym">
            <a:extLst>
              <a:ext uri="{FF2B5EF4-FFF2-40B4-BE49-F238E27FC236}">
                <a16:creationId xmlns:a16="http://schemas.microsoft.com/office/drawing/2014/main" id="{915C878E-ACD9-7039-40FB-D114BC591F25}"/>
              </a:ext>
            </a:extLst>
          </p:cNvPr>
          <p:cNvSpPr/>
          <p:nvPr/>
        </p:nvSpPr>
        <p:spPr>
          <a:xfrm>
            <a:off x="635313" y="2631309"/>
            <a:ext cx="484584" cy="771520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rcRect/>
            <a:stretch>
              <a:fillRect l="-25000" r="-25000"/>
            </a:stretch>
          </a:blip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l-PL" sz="1400" dirty="0"/>
          </a:p>
        </p:txBody>
      </p:sp>
      <p:sp>
        <p:nvSpPr>
          <p:cNvPr id="15" name="Prostokąt 14" descr="Budynek z wypełnieniem pełnym">
            <a:extLst>
              <a:ext uri="{FF2B5EF4-FFF2-40B4-BE49-F238E27FC236}">
                <a16:creationId xmlns:a16="http://schemas.microsoft.com/office/drawing/2014/main" id="{B4460350-DEEE-C4D8-BCB1-30C5EFDAB412}"/>
              </a:ext>
            </a:extLst>
          </p:cNvPr>
          <p:cNvSpPr/>
          <p:nvPr/>
        </p:nvSpPr>
        <p:spPr>
          <a:xfrm>
            <a:off x="596071" y="4895276"/>
            <a:ext cx="523826" cy="809343"/>
          </a:xfrm>
          <a:prstGeom prst="rect">
            <a:avLst/>
          </a:prstGeom>
          <a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rcRect/>
            <a:stretch>
              <a:fillRect l="-25000" r="-25000"/>
            </a:stretch>
          </a:blip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l-PL" dirty="0"/>
          </a:p>
        </p:txBody>
      </p:sp>
      <p:pic>
        <p:nvPicPr>
          <p:cNvPr id="17" name="Grafika 16" descr="Szkoła z wypełnieniem pełnym">
            <a:extLst>
              <a:ext uri="{FF2B5EF4-FFF2-40B4-BE49-F238E27FC236}">
                <a16:creationId xmlns:a16="http://schemas.microsoft.com/office/drawing/2014/main" id="{DB4E18D8-75E9-1AC0-4CD6-06F26EDD83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16817" y="3719940"/>
            <a:ext cx="709488" cy="709488"/>
          </a:xfrm>
          <a:prstGeom prst="rect">
            <a:avLst/>
          </a:prstGeom>
        </p:spPr>
      </p:pic>
      <p:sp>
        <p:nvSpPr>
          <p:cNvPr id="21" name="pole tekstowe 20">
            <a:extLst>
              <a:ext uri="{FF2B5EF4-FFF2-40B4-BE49-F238E27FC236}">
                <a16:creationId xmlns:a16="http://schemas.microsoft.com/office/drawing/2014/main" id="{1106460E-0E03-28A1-71A7-9CA3405A072A}"/>
              </a:ext>
            </a:extLst>
          </p:cNvPr>
          <p:cNvSpPr txBox="1"/>
          <p:nvPr/>
        </p:nvSpPr>
        <p:spPr>
          <a:xfrm>
            <a:off x="1206161" y="2540670"/>
            <a:ext cx="2088573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3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Blisko ¾ (72%) podmiotów integrujących społecznie uchodźców ukraińskich nadal wspiera obywateli państw trzecich</a:t>
            </a:r>
            <a:endParaRPr lang="pl-PL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B4D7F643-494D-11D3-E30B-D3A15F59CC40}"/>
              </a:ext>
            </a:extLst>
          </p:cNvPr>
          <p:cNvSpPr txBox="1"/>
          <p:nvPr/>
        </p:nvSpPr>
        <p:spPr>
          <a:xfrm>
            <a:off x="1206161" y="3802680"/>
            <a:ext cx="218192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E19825"/>
              </a:buClr>
              <a:buSzPts val="1000"/>
            </a:pPr>
            <a:r>
              <a:rPr lang="pl-PL" sz="13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W każdej wspartej szkole nadal uczą się dzieci uchodźców ukraińskich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A72C72A6-FF70-4AB7-C45C-EFDCB5FF42DF}"/>
              </a:ext>
            </a:extLst>
          </p:cNvPr>
          <p:cNvSpPr txBox="1"/>
          <p:nvPr/>
        </p:nvSpPr>
        <p:spPr>
          <a:xfrm>
            <a:off x="1214168" y="4671170"/>
            <a:ext cx="2115957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E19825"/>
              </a:buClr>
              <a:buSzPts val="1000"/>
            </a:pPr>
            <a:r>
              <a:rPr lang="pl-PL" sz="13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W niemal co drugim projekcie (45%), w którym utworzono mieszkania socjalne dla uchodźców, nadal mieszkają obywatele państw trzecich</a:t>
            </a:r>
          </a:p>
        </p:txBody>
      </p: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A602778E-F921-BF12-F8BD-F718025B03F0}"/>
              </a:ext>
            </a:extLst>
          </p:cNvPr>
          <p:cNvSpPr txBox="1"/>
          <p:nvPr/>
        </p:nvSpPr>
        <p:spPr>
          <a:xfrm>
            <a:off x="3605974" y="2796705"/>
            <a:ext cx="291984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E19825"/>
              </a:buClr>
              <a:buSzPts val="1000"/>
            </a:pPr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W ramach RPO WSL trafnie zidentyfikowano potrzeby uchodźców związane ze zwalczaniem traumy powojennej, potrzebą odnalezienia się </a:t>
            </a:r>
          </a:p>
          <a:p>
            <a:pPr lvl="0">
              <a:buClr>
                <a:srgbClr val="E19825"/>
              </a:buClr>
              <a:buSzPts val="1000"/>
            </a:pPr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w polskich społecznościach lokalnych i polskim systemie instytucjonalnym.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03EFBF43-1881-7A77-DEAE-D20D8A4872DF}"/>
              </a:ext>
            </a:extLst>
          </p:cNvPr>
          <p:cNvSpPr txBox="1"/>
          <p:nvPr/>
        </p:nvSpPr>
        <p:spPr>
          <a:xfrm>
            <a:off x="3605974" y="4075837"/>
            <a:ext cx="291984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E19825"/>
              </a:buClr>
              <a:buSzPts val="1000"/>
            </a:pPr>
            <a:r>
              <a:rPr lang="pl-PL" sz="12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W</a:t>
            </a:r>
            <a:r>
              <a:rPr lang="pl-PL" sz="1200" baseline="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 RPO WSL odpowiedziano także na potrzeby mieszkaniowe uchodźców. Mimo braku realizacji projektów aktywizacji zawodowej, wsparcie poprzez podniesienie kompetencji językowych i zapewnienie opieki szkolnej wysokiej jakości nad dziećmi  zwiększyło szanse uchodźców ukraińskich na rynku pracy.</a:t>
            </a:r>
            <a:endParaRPr lang="pl-PL" sz="12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86B04DFC-E859-AC01-C889-6853531D9F5C}"/>
              </a:ext>
            </a:extLst>
          </p:cNvPr>
          <p:cNvSpPr txBox="1"/>
          <p:nvPr/>
        </p:nvSpPr>
        <p:spPr>
          <a:xfrm>
            <a:off x="1263050" y="6359962"/>
            <a:ext cx="4381500" cy="53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400" b="1" kern="1400" spc="-50" dirty="0">
                <a:solidFill>
                  <a:srgbClr val="1961A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WYZWANIA ZWIĄZANE Z REALIZACJĄ WSPARCIA W RAMACH RPO WSL NA LATA 2014-2020</a:t>
            </a:r>
            <a:endParaRPr lang="pl-PL" sz="1400" dirty="0">
              <a:solidFill>
                <a:srgbClr val="1961A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BF54C086-11F8-DF7C-3345-9FD5B7A283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85402" y="7176429"/>
            <a:ext cx="2978289" cy="868515"/>
            <a:chOff x="1195146" y="761995"/>
            <a:chExt cx="2978289" cy="868515"/>
          </a:xfrm>
        </p:grpSpPr>
        <p:sp>
          <p:nvSpPr>
            <p:cNvPr id="3" name="Prostokąt 2">
              <a:extLst>
                <a:ext uri="{FF2B5EF4-FFF2-40B4-BE49-F238E27FC236}">
                  <a16:creationId xmlns:a16="http://schemas.microsoft.com/office/drawing/2014/main" id="{BB26494C-1A8C-C0A2-6258-2098743119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1195146" y="761995"/>
              <a:ext cx="2978289" cy="86851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818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2EA146BE-6DE5-8EC0-7AFA-39D8429AB557}"/>
                </a:ext>
              </a:extLst>
            </p:cNvPr>
            <p:cNvSpPr txBox="1"/>
            <p:nvPr/>
          </p:nvSpPr>
          <p:spPr>
            <a:xfrm>
              <a:off x="1195146" y="761995"/>
              <a:ext cx="2978289" cy="8685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09021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E19825"/>
                </a:buClr>
                <a:buSzPts val="1000"/>
                <a:buFont typeface="Wingdings" panose="05000000000000000000" pitchFamily="2" charset="2"/>
                <a:buNone/>
              </a:pPr>
              <a:r>
                <a:rPr lang="pl-PL" sz="1400" kern="1200" dirty="0"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Bariera językowa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E19825"/>
                </a:buClr>
                <a:buSzPts val="1000"/>
                <a:buFont typeface="Wingdings" panose="05000000000000000000" pitchFamily="2" charset="2"/>
                <a:buNone/>
              </a:pPr>
              <a:r>
                <a:rPr lang="pl-PL" sz="1400" kern="1200" dirty="0"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(38% projektów)</a:t>
              </a:r>
            </a:p>
          </p:txBody>
        </p:sp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id="{C95ACCBE-B9AB-A0CD-7FCF-842D06A685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411779" y="7181872"/>
            <a:ext cx="3262879" cy="857628"/>
            <a:chOff x="3534751" y="317896"/>
            <a:chExt cx="3262879" cy="857628"/>
          </a:xfrm>
        </p:grpSpPr>
        <p:sp>
          <p:nvSpPr>
            <p:cNvPr id="12" name="Prostokąt 11">
              <a:extLst>
                <a:ext uri="{FF2B5EF4-FFF2-40B4-BE49-F238E27FC236}">
                  <a16:creationId xmlns:a16="http://schemas.microsoft.com/office/drawing/2014/main" id="{100FD2C3-9E7D-1B9C-5A74-0FCCB1B801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3534751" y="317896"/>
              <a:ext cx="3217525" cy="857628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818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6" name="pole tekstowe 15">
              <a:extLst>
                <a:ext uri="{FF2B5EF4-FFF2-40B4-BE49-F238E27FC236}">
                  <a16:creationId xmlns:a16="http://schemas.microsoft.com/office/drawing/2014/main" id="{F4D03A0E-476B-168A-FFC2-743EDF7A38D0}"/>
                </a:ext>
              </a:extLst>
            </p:cNvPr>
            <p:cNvSpPr txBox="1"/>
            <p:nvPr/>
          </p:nvSpPr>
          <p:spPr>
            <a:xfrm>
              <a:off x="3580105" y="317896"/>
              <a:ext cx="3217525" cy="8576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09021" tIns="53340" rIns="53340" bIns="5334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E19825"/>
                </a:buClr>
                <a:buSzPts val="1000"/>
                <a:buFont typeface="Wingdings" panose="05000000000000000000" pitchFamily="2" charset="2"/>
                <a:buNone/>
              </a:pPr>
              <a:r>
                <a:rPr lang="pl-PL" sz="1400" kern="1200" dirty="0"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Wycofywanie się uczestników z projektów w trakcie ich trwania (58% projektów)</a:t>
              </a:r>
            </a:p>
          </p:txBody>
        </p:sp>
      </p:grpSp>
      <p:grpSp>
        <p:nvGrpSpPr>
          <p:cNvPr id="18" name="Grupa 17">
            <a:extLst>
              <a:ext uri="{FF2B5EF4-FFF2-40B4-BE49-F238E27FC236}">
                <a16:creationId xmlns:a16="http://schemas.microsoft.com/office/drawing/2014/main" id="{40754CD1-4F32-53FC-F706-652CA46653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85402" y="8246705"/>
            <a:ext cx="2978290" cy="795167"/>
            <a:chOff x="322609" y="1515393"/>
            <a:chExt cx="3106381" cy="795167"/>
          </a:xfrm>
        </p:grpSpPr>
        <p:sp>
          <p:nvSpPr>
            <p:cNvPr id="19" name="Prostokąt 18">
              <a:extLst>
                <a:ext uri="{FF2B5EF4-FFF2-40B4-BE49-F238E27FC236}">
                  <a16:creationId xmlns:a16="http://schemas.microsoft.com/office/drawing/2014/main" id="{C4A9043B-5663-1EEA-69F1-F05539FDAC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322609" y="1515393"/>
              <a:ext cx="3106381" cy="79516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818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0" name="pole tekstowe 19">
              <a:extLst>
                <a:ext uri="{FF2B5EF4-FFF2-40B4-BE49-F238E27FC236}">
                  <a16:creationId xmlns:a16="http://schemas.microsoft.com/office/drawing/2014/main" id="{0D3793AB-2114-7CB3-600A-CE661D32BBE3}"/>
                </a:ext>
              </a:extLst>
            </p:cNvPr>
            <p:cNvSpPr txBox="1"/>
            <p:nvPr/>
          </p:nvSpPr>
          <p:spPr>
            <a:xfrm>
              <a:off x="322609" y="1515393"/>
              <a:ext cx="3106381" cy="795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09021" tIns="53340" rIns="53340" bIns="5334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E19825"/>
                </a:buClr>
                <a:buSzPts val="1000"/>
                <a:buFont typeface="Wingdings" panose="05000000000000000000" pitchFamily="2" charset="2"/>
                <a:buNone/>
              </a:pPr>
              <a:r>
                <a:rPr lang="pl-PL" sz="1400" kern="1200" dirty="0"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Traumy wojenne, niska gotowość uczestników do poddania się wsparciu (21%)</a:t>
              </a:r>
            </a:p>
          </p:txBody>
        </p:sp>
      </p:grpSp>
      <p:grpSp>
        <p:nvGrpSpPr>
          <p:cNvPr id="22" name="Grupa 21">
            <a:extLst>
              <a:ext uri="{FF2B5EF4-FFF2-40B4-BE49-F238E27FC236}">
                <a16:creationId xmlns:a16="http://schemas.microsoft.com/office/drawing/2014/main" id="{FA3680D7-ABB2-0303-BBCB-30EF42DB7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429000" y="8256731"/>
            <a:ext cx="3200304" cy="795167"/>
            <a:chOff x="3751618" y="1461959"/>
            <a:chExt cx="3106381" cy="795167"/>
          </a:xfrm>
        </p:grpSpPr>
        <p:sp>
          <p:nvSpPr>
            <p:cNvPr id="24" name="Prostokąt 23">
              <a:extLst>
                <a:ext uri="{FF2B5EF4-FFF2-40B4-BE49-F238E27FC236}">
                  <a16:creationId xmlns:a16="http://schemas.microsoft.com/office/drawing/2014/main" id="{771647DE-91CD-A2CD-2D81-8176BB9624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3751618" y="1461959"/>
              <a:ext cx="3106381" cy="79516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818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6" name="pole tekstowe 25">
              <a:extLst>
                <a:ext uri="{FF2B5EF4-FFF2-40B4-BE49-F238E27FC236}">
                  <a16:creationId xmlns:a16="http://schemas.microsoft.com/office/drawing/2014/main" id="{DEB20FFC-066A-19D4-2659-7CA3E0A12DF3}"/>
                </a:ext>
              </a:extLst>
            </p:cNvPr>
            <p:cNvSpPr txBox="1"/>
            <p:nvPr/>
          </p:nvSpPr>
          <p:spPr>
            <a:xfrm>
              <a:off x="3751618" y="1461959"/>
              <a:ext cx="3106381" cy="795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09021" tIns="60960" rIns="60960" bIns="60960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E19825"/>
                </a:buClr>
                <a:buSzPts val="1000"/>
                <a:buFont typeface="Wingdings" panose="05000000000000000000" pitchFamily="2" charset="2"/>
                <a:buNone/>
              </a:pPr>
              <a:r>
                <a:rPr lang="pl-PL" sz="1400" kern="1200" dirty="0"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Zbyt krótki okres trwania projektów i lokalność działań</a:t>
              </a:r>
            </a:p>
          </p:txBody>
        </p:sp>
      </p:grpSp>
      <p:pic>
        <p:nvPicPr>
          <p:cNvPr id="30" name="Grafika 29" descr="Czat z wypełnieniem pełnym">
            <a:extLst>
              <a:ext uri="{FF2B5EF4-FFF2-40B4-BE49-F238E27FC236}">
                <a16:creationId xmlns:a16="http://schemas.microsoft.com/office/drawing/2014/main" id="{6BF5EBEE-961C-8A56-1F5A-CB19322B7C2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322852" y="7168481"/>
            <a:ext cx="914400" cy="914400"/>
          </a:xfrm>
          <a:prstGeom prst="rect">
            <a:avLst/>
          </a:prstGeom>
        </p:spPr>
      </p:pic>
      <p:pic>
        <p:nvPicPr>
          <p:cNvPr id="34" name="Grafika 33" descr="Wyjście z wypełnieniem pełnym">
            <a:extLst>
              <a:ext uri="{FF2B5EF4-FFF2-40B4-BE49-F238E27FC236}">
                <a16:creationId xmlns:a16="http://schemas.microsoft.com/office/drawing/2014/main" id="{4457E048-3301-7DDA-F871-64D1832B5B4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3454651" y="7265775"/>
            <a:ext cx="719812" cy="719812"/>
          </a:xfrm>
          <a:prstGeom prst="rect">
            <a:avLst/>
          </a:prstGeom>
        </p:spPr>
      </p:pic>
      <p:pic>
        <p:nvPicPr>
          <p:cNvPr id="36" name="Grafika 35" descr="Smutna twarz z wypełnieniem z wypełnieniem pełnym">
            <a:extLst>
              <a:ext uri="{FF2B5EF4-FFF2-40B4-BE49-F238E27FC236}">
                <a16:creationId xmlns:a16="http://schemas.microsoft.com/office/drawing/2014/main" id="{3F3B725A-E8C6-FBBC-1D4B-E54F635911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231019" y="8285395"/>
            <a:ext cx="679526" cy="679526"/>
          </a:xfrm>
          <a:prstGeom prst="rect">
            <a:avLst/>
          </a:prstGeom>
        </p:spPr>
      </p:pic>
      <p:pic>
        <p:nvPicPr>
          <p:cNvPr id="38" name="Grafika 37" descr="Zegar z wypełnieniem pełnym">
            <a:extLst>
              <a:ext uri="{FF2B5EF4-FFF2-40B4-BE49-F238E27FC236}">
                <a16:creationId xmlns:a16="http://schemas.microsoft.com/office/drawing/2014/main" id="{FC41ECB8-8C36-94FB-DE07-E4628865658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3453800" y="8294338"/>
            <a:ext cx="720663" cy="72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431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0E9EC062-DA96-C21D-377E-8BA3A0F7F7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510209"/>
            <a:ext cx="6858001" cy="949440"/>
          </a:xfrm>
          <a:prstGeom prst="rect">
            <a:avLst/>
          </a:prstGeom>
          <a:solidFill>
            <a:srgbClr val="A6D3FF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07A873D-35E2-2F42-E374-69D1B5E13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4789170" y="1260763"/>
            <a:ext cx="2068830" cy="3700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A309759E-F450-77C5-9022-A618C93E5FA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45179" y="601362"/>
            <a:ext cx="3429000" cy="76713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all" spc="0" normalizeH="0" baseline="0" noProof="0" dirty="0">
                <a:ln>
                  <a:noFill/>
                </a:ln>
                <a:solidFill>
                  <a:srgbClr val="1961A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Ocena możliwości wsparcia obywateli państw trzecich          w ramach FE SL 2021-2027</a:t>
            </a: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1961AC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00F215FA-1D3E-778B-6F80-6A2CE389D92D}"/>
              </a:ext>
            </a:extLst>
          </p:cNvPr>
          <p:cNvSpPr txBox="1"/>
          <p:nvPr/>
        </p:nvSpPr>
        <p:spPr>
          <a:xfrm>
            <a:off x="1559675" y="1802212"/>
            <a:ext cx="3952009" cy="30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400" b="1" kern="1400" spc="-50" dirty="0">
                <a:solidFill>
                  <a:srgbClr val="1961A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SYTUACJA OBYWATELI PAŃSTW TRZECICH</a:t>
            </a:r>
            <a:endParaRPr lang="pl-PL" sz="1400" dirty="0">
              <a:solidFill>
                <a:srgbClr val="1961A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Diagram 11" descr="Diagram przedstawia sytuację obywateli państw trzecich.">
            <a:extLst>
              <a:ext uri="{FF2B5EF4-FFF2-40B4-BE49-F238E27FC236}">
                <a16:creationId xmlns:a16="http://schemas.microsoft.com/office/drawing/2014/main" id="{1190ED2C-58C3-0A3B-97AE-B1D8446BFA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669927"/>
              </p:ext>
            </p:extLst>
          </p:nvPr>
        </p:nvGraphicFramePr>
        <p:xfrm>
          <a:off x="166255" y="1459648"/>
          <a:ext cx="6525489" cy="5140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id="{93081B4C-E7F7-0302-A3EC-6E9F755DD6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0" y="6148746"/>
            <a:ext cx="6851341" cy="3900844"/>
            <a:chOff x="2215" y="136496"/>
            <a:chExt cx="6851650" cy="3901247"/>
          </a:xfrm>
        </p:grpSpPr>
        <p:sp>
          <p:nvSpPr>
            <p:cNvPr id="14" name="Pole tekstowe 21" descr="BARIERY LEZĄCE PO STRONIE ORGANIZACJI">
              <a:extLst>
                <a:ext uri="{FF2B5EF4-FFF2-40B4-BE49-F238E27FC236}">
                  <a16:creationId xmlns:a16="http://schemas.microsoft.com/office/drawing/2014/main" id="{EDBAEE92-57E0-481A-CD4F-1A416A6356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242" y="136496"/>
              <a:ext cx="5276255" cy="37010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l-PL" sz="1400" b="1" kern="1400" spc="-50" dirty="0">
                  <a:solidFill>
                    <a:srgbClr val="1961AC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POTENCJA</a:t>
              </a:r>
              <a:r>
                <a:rPr lang="pl-PL" sz="1400" b="1" kern="1400" spc="-50" dirty="0">
                  <a:solidFill>
                    <a:srgbClr val="1961A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Ł</a:t>
              </a:r>
              <a:r>
                <a:rPr lang="pl-PL" sz="1400" b="1" kern="1400" spc="-50" dirty="0">
                  <a:solidFill>
                    <a:srgbClr val="1961AC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INSTYTUCJONALNY WSPARCIA FE SL 2021-2027</a:t>
              </a:r>
              <a:endParaRPr lang="pl-PL" sz="1100" dirty="0">
                <a:solidFill>
                  <a:srgbClr val="1961A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5" name="Diagram 14">
              <a:extLst>
                <a:ext uri="{FF2B5EF4-FFF2-40B4-BE49-F238E27FC236}">
                  <a16:creationId xmlns:a16="http://schemas.microsoft.com/office/drawing/2014/main" id="{C3DC2861-3DB4-5961-62F2-D71D8A9A3CD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372970339"/>
                </p:ext>
              </p:extLst>
            </p:nvPr>
          </p:nvGraphicFramePr>
          <p:xfrm>
            <a:off x="2215" y="618903"/>
            <a:ext cx="6851650" cy="341884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</p:grpSp>
      <p:grpSp>
        <p:nvGrpSpPr>
          <p:cNvPr id="16" name="Grupa 15">
            <a:extLst>
              <a:ext uri="{FF2B5EF4-FFF2-40B4-BE49-F238E27FC236}">
                <a16:creationId xmlns:a16="http://schemas.microsoft.com/office/drawing/2014/main" id="{9E5899D2-24C2-8CC3-8ABE-B2B9363E22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480150" y="9395791"/>
            <a:ext cx="3596760" cy="449384"/>
            <a:chOff x="3145045" y="1598060"/>
            <a:chExt cx="3596760" cy="1002610"/>
          </a:xfrm>
        </p:grpSpPr>
        <p:sp>
          <p:nvSpPr>
            <p:cNvPr id="17" name="Schemat blokowy: opóźnienie 16" descr="Brak umiejętności marketingowych, upowszechnienia swojej pracy&#10;">
              <a:extLst>
                <a:ext uri="{FF2B5EF4-FFF2-40B4-BE49-F238E27FC236}">
                  <a16:creationId xmlns:a16="http://schemas.microsoft.com/office/drawing/2014/main" id="{CE07BC70-8382-7894-B795-07C444CD7794}"/>
                </a:ext>
              </a:extLst>
            </p:cNvPr>
            <p:cNvSpPr/>
            <p:nvPr/>
          </p:nvSpPr>
          <p:spPr>
            <a:xfrm>
              <a:off x="3533451" y="1598060"/>
              <a:ext cx="3208354" cy="1002610"/>
            </a:xfrm>
            <a:prstGeom prst="flowChartDelay">
              <a:avLst/>
            </a:prstGeom>
            <a:ln>
              <a:noFill/>
            </a:ln>
          </p:spPr>
          <p:style>
            <a:lnRef idx="1">
              <a:scrgbClr r="0" g="0" b="0"/>
            </a:lnRef>
            <a:fillRef idx="1">
              <a:schemeClr val="accent3">
                <a:alpha val="4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4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8" name="Schemat blokowy: opóźnienie 4">
              <a:extLst>
                <a:ext uri="{FF2B5EF4-FFF2-40B4-BE49-F238E27FC236}">
                  <a16:creationId xmlns:a16="http://schemas.microsoft.com/office/drawing/2014/main" id="{0D02CED8-C1A5-5E8E-0F14-FE576182C182}"/>
                </a:ext>
              </a:extLst>
            </p:cNvPr>
            <p:cNvSpPr txBox="1"/>
            <p:nvPr/>
          </p:nvSpPr>
          <p:spPr>
            <a:xfrm>
              <a:off x="3145045" y="1744889"/>
              <a:ext cx="3328674" cy="7089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9102" tIns="45720" rIns="45720" bIns="45720" numCol="1" spcCol="1270" anchor="ctr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l-PL" sz="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DEFICYT REGIONALNEJ KOORDYNACJI WSPARCIA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7923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71DB1F43-EC57-D9D3-3778-CFD314BCE3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510209"/>
            <a:ext cx="6858001" cy="949440"/>
          </a:xfrm>
          <a:prstGeom prst="rect">
            <a:avLst/>
          </a:prstGeom>
          <a:solidFill>
            <a:srgbClr val="A6D3FF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3B3010C-7733-26D8-C6A6-21289DB998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4789170" y="1260763"/>
            <a:ext cx="2068830" cy="3700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592C8689-40EF-1E0C-DBD6-47D5A172854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46508" y="601362"/>
            <a:ext cx="2342661" cy="76713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400" cap="none" spc="-50" normalizeH="0" baseline="0" noProof="0" dirty="0">
                <a:ln>
                  <a:noFill/>
                </a:ln>
                <a:solidFill>
                  <a:srgbClr val="1961A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TRAFNOŚĆ WSPARCIA ZAPROGRAMOWANEGO W FE SL 2021-2027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1961AC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EB0BB75E-ACA5-6EDF-7809-0A6209AAF4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36770" y="4391350"/>
            <a:ext cx="6858001" cy="488701"/>
          </a:xfrm>
          <a:prstGeom prst="rect">
            <a:avLst/>
          </a:prstGeom>
          <a:solidFill>
            <a:srgbClr val="A6D3FF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endParaRPr lang="pl-PL"/>
          </a:p>
        </p:txBody>
      </p:sp>
      <p:sp>
        <p:nvSpPr>
          <p:cNvPr id="11" name="Prostokąt 10" descr="Obraz przedstawia Deklarowane zainteresowanie realizacją projektów FE SL wśród beneficjentów i realizatorów wsparcia RPO WSL w obszarze wsparcia uchodźców ukraińskich">
            <a:extLst>
              <a:ext uri="{FF2B5EF4-FFF2-40B4-BE49-F238E27FC236}">
                <a16:creationId xmlns:a16="http://schemas.microsoft.com/office/drawing/2014/main" id="{D10F1013-3370-852A-096E-2A14342FC3BD}"/>
              </a:ext>
            </a:extLst>
          </p:cNvPr>
          <p:cNvSpPr/>
          <p:nvPr/>
        </p:nvSpPr>
        <p:spPr>
          <a:xfrm>
            <a:off x="369275" y="5043616"/>
            <a:ext cx="6119446" cy="449896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52837A2A-4925-3E8B-D45F-EB6DC8F71531}"/>
              </a:ext>
            </a:extLst>
          </p:cNvPr>
          <p:cNvSpPr txBox="1"/>
          <p:nvPr/>
        </p:nvSpPr>
        <p:spPr>
          <a:xfrm>
            <a:off x="1246552" y="4368386"/>
            <a:ext cx="4364892" cy="53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400" b="1" kern="1400" spc="-50" dirty="0">
                <a:solidFill>
                  <a:srgbClr val="1961A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REKOMENDACJE </a:t>
            </a:r>
            <a:r>
              <a:rPr lang="pl-PL" sz="1400" b="1" dirty="0">
                <a:solidFill>
                  <a:srgbClr val="1961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DOTYCZĄCE WSPARCIA OPT W RAMACH FE SL 2021-2027</a:t>
            </a:r>
            <a:endParaRPr lang="pl-PL" sz="1400" dirty="0">
              <a:solidFill>
                <a:srgbClr val="1961A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CF13846-C711-BF8C-E44F-405D06395FC5}"/>
              </a:ext>
            </a:extLst>
          </p:cNvPr>
          <p:cNvSpPr txBox="1"/>
          <p:nvPr/>
        </p:nvSpPr>
        <p:spPr>
          <a:xfrm>
            <a:off x="689673" y="1827152"/>
            <a:ext cx="5799048" cy="2319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Zakres wsparcia przewidzianego w Działaniu 7.3 jest kompleksowy i odpowiada na najpilniejsze potrzeby obywateli państw trzecich oraz podmiotów społeczeństwa przyjmującego.</a:t>
            </a:r>
            <a:endParaRPr lang="pl-PL" sz="13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Analiza kryteriów wyboru projektów w pierwszym naborze Działania 7.3 wskazuje na ich wysoką użyteczność. Projekty będą realizowane w partnerstwach lub sieciach współpracy oraz będą preferować osoby objęte ochroną tymczasową, znajdujące się w najtrudniejszej sytuacji wśród obywateli państw trzecich. Projekty będą zgodne z Zestawem narzędzi dotyczących wykorzystania funduszy unijnych do integracji osób ze środowisk migracyjnych w okresie programowania 2021–2027. </a:t>
            </a:r>
            <a:endParaRPr lang="pl-PL" sz="13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F7C672C9-6ED1-9166-C6F1-501A16AFB47D}"/>
              </a:ext>
            </a:extLst>
          </p:cNvPr>
          <p:cNvSpPr txBox="1"/>
          <p:nvPr/>
        </p:nvSpPr>
        <p:spPr>
          <a:xfrm>
            <a:off x="617162" y="5141229"/>
            <a:ext cx="5623672" cy="4303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pl-PL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Wprowadzenie zatrudnienia subsydiowanego dla obywateli państw trzecich z wyższym wykształceniem w zawodach zbieżnych z ich kwalifikacjami i doświadczeniem zawodowym w planowanym projekcie pozakonkursowym WUP.</a:t>
            </a:r>
            <a:endParaRPr lang="pl-PL" sz="13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pl-PL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Rozszerzenie zapisów możliwych typów działań projektowych w ramach projektów indywidualnej integracji o możliwość dofinansowania kosztów najmu mieszkań przez uchodźców ukraińskich w ramach EFS+ lub dofinansowania adaptacji pomieszczeń w ramach crossfinancingu.</a:t>
            </a:r>
            <a:endParaRPr lang="pl-PL" sz="13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pl-PL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Promocja wśród potencjalnych beneficjentów kolejnego naboru w Działaniu 7.3 wagi wsparcia podmiotów ochrony zdrowia jako grupy docelowej projektów, uwzględniających działania na rzecz społeczeństwa przyjmującego.</a:t>
            </a:r>
            <a:endParaRPr lang="pl-PL" sz="13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pl-PL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Promocja wśród potencjalnych beneficjentów kolejnego naboru w Działaniu 7.3 znaczenia podnoszenia kwalifikacji i kompetencji obywateli państw trzecich w zawodach deficytowych w regionie i skali lokalnej.</a:t>
            </a:r>
            <a:endParaRPr lang="pl-PL" sz="13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pl-PL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Wprowadzenie kwalifikowalności kosztów tłumaczeń materiałów szkoleniowych i egzaminacyjnych w kursach kwalifikacyjnych na języki rodzime obywateli państw trzecich. Promocja tego rozwiązania wśród potencjalnych beneficjentów kolejnych naborów. </a:t>
            </a:r>
            <a:endParaRPr lang="pl-PL" sz="13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770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>
            <a:extLst>
              <a:ext uri="{FF2B5EF4-FFF2-40B4-BE49-F238E27FC236}">
                <a16:creationId xmlns:a16="http://schemas.microsoft.com/office/drawing/2014/main" id="{206DAC91-41F3-2DD6-DF04-607B635450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23468" y="-24017"/>
            <a:ext cx="6881468" cy="914316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725160F-A134-7960-8F08-84B21F4A22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35" y="9119152"/>
            <a:ext cx="6881468" cy="727059"/>
          </a:xfrm>
          <a:prstGeom prst="rect">
            <a:avLst/>
          </a:prstGeom>
        </p:spPr>
      </p:pic>
      <p:sp>
        <p:nvSpPr>
          <p:cNvPr id="16" name="Prostokąt 15">
            <a:extLst>
              <a:ext uri="{FF2B5EF4-FFF2-40B4-BE49-F238E27FC236}">
                <a16:creationId xmlns:a16="http://schemas.microsoft.com/office/drawing/2014/main" id="{3DB30F48-1A01-9DF6-AD5F-B53864473E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63881" y="1844040"/>
            <a:ext cx="5791200" cy="4069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Tytuł 10">
            <a:extLst>
              <a:ext uri="{FF2B5EF4-FFF2-40B4-BE49-F238E27FC236}">
                <a16:creationId xmlns:a16="http://schemas.microsoft.com/office/drawing/2014/main" id="{FB21668B-017A-8C11-3134-B7E5A0887E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199422" y="2303900"/>
            <a:ext cx="3430954" cy="310854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Wykonawca badania: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 Sp. z o.o.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ul. Dzika 19/23 lok. 55,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00-172 Warszawa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tel.: 22 403-80-26; e-mail: evalu@evalu.pl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Zamawiający: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Urząd Marszałkowski Województwa Śląskiego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ul. Ligonia 46 ; 40 - 037 Katowice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www.slaskie.pl e-mail: kancelaria@slaskie.pl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3D1808F5-96D0-EB62-3771-2AC3156402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143" y="2498097"/>
            <a:ext cx="1938655" cy="836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B6432183-AABC-66C3-948B-0724026281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022" y="4073513"/>
            <a:ext cx="1234896" cy="135461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0208D527-A8CB-46BB-C3BE-45FED38E2EAF}"/>
              </a:ext>
            </a:extLst>
          </p:cNvPr>
          <p:cNvSpPr txBox="1"/>
          <p:nvPr/>
        </p:nvSpPr>
        <p:spPr>
          <a:xfrm>
            <a:off x="563881" y="6251271"/>
            <a:ext cx="6096977" cy="834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200" b="0" i="0" dirty="0"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Obrazy przedstawione w broszurze dostępne na platformie pixabay.com                                                   – rozpowszechniającej obrazy wolne od praw autorskich</a:t>
            </a:r>
            <a:r>
              <a:rPr lang="pl-PL" sz="1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id="{C8BE2544-ED68-B193-83E9-E2787D89C7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-11735" y="-52368"/>
            <a:ext cx="3961765" cy="7086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8932957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03DD7CDC32D34AAF41115F56D72253" ma:contentTypeVersion="18" ma:contentTypeDescription="Utwórz nowy dokument." ma:contentTypeScope="" ma:versionID="06630ba011e23a5e47c3e38a6fe8e578">
  <xsd:schema xmlns:xsd="http://www.w3.org/2001/XMLSchema" xmlns:xs="http://www.w3.org/2001/XMLSchema" xmlns:p="http://schemas.microsoft.com/office/2006/metadata/properties" xmlns:ns2="dd923e78-97f0-4770-8d88-52d928478cb8" xmlns:ns3="8a2d8800-91b9-4637-8fd6-918cc8b97657" targetNamespace="http://schemas.microsoft.com/office/2006/metadata/properties" ma:root="true" ma:fieldsID="efaf8862f6c5be3925bff8fad1c0ec4a" ns2:_="" ns3:_="">
    <xsd:import namespace="dd923e78-97f0-4770-8d88-52d928478cb8"/>
    <xsd:import namespace="8a2d8800-91b9-4637-8fd6-918cc8b976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923e78-97f0-4770-8d88-52d928478c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d8800-91b9-4637-8fd6-918cc8b9765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1b5ce88-e526-48ce-a46c-cf01a8e5cca3}" ma:internalName="TaxCatchAll" ma:showField="CatchAllData" ma:web="8a2d8800-91b9-4637-8fd6-918cc8b976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6B721F-3EE1-4FD7-9CC9-DA9E273AD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923e78-97f0-4770-8d88-52d928478cb8"/>
    <ds:schemaRef ds:uri="8a2d8800-91b9-4637-8fd6-918cc8b976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66802D5-0B5C-4186-AA72-9652903807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740</TotalTime>
  <Words>942</Words>
  <Application>Microsoft Office PowerPoint</Application>
  <PresentationFormat>Papier A4 (210x297 mm)</PresentationFormat>
  <Paragraphs>85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Lato</vt:lpstr>
      <vt:lpstr>Open Sans</vt:lpstr>
      <vt:lpstr>Times New Roman</vt:lpstr>
      <vt:lpstr>Wingdings</vt:lpstr>
      <vt:lpstr>Motyw pakietu Office</vt:lpstr>
      <vt:lpstr>Ewaluacja dotycząca wsparcia obywateli państw trzecich w ramach RPO WSL na lata 2014-2020 i FE SL 2021-2027  </vt:lpstr>
      <vt:lpstr>CELE BADANIA</vt:lpstr>
      <vt:lpstr>METODOLOGIA BADAWCZA</vt:lpstr>
      <vt:lpstr>Ocena wsparcia udzielonego obywatelom ukraińskim w ramach RPO WSL na lata 2014-2020</vt:lpstr>
      <vt:lpstr>OCENA UŻYTECZNOŚCI I TRWAŁOŚCI WSPARCIA RPO WSL NA LATA 2014-2020</vt:lpstr>
      <vt:lpstr>Ocena możliwości wsparcia obywateli państw trzecich          w ramach FE SL 2021-2027</vt:lpstr>
      <vt:lpstr>TRAFNOŚĆ WSPARCIA ZAPROGRAMOWANEGO W FE SL 2021-2027</vt:lpstr>
      <vt:lpstr>Wykonawca badania: EVALU Sp. z o.o. ul. Dzika 19/23 lok. 55,  00-172 Warszawa tel.: 22 403-80-26; e-mail: evalu@evalu.pl   Zamawiający: Urząd Marszałkowski Województwa Śląskiego ul. Ligonia 46 ; 40 - 037 Katowice www.slaskie.pl e-mail: kancelaria@slaskie.pl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Ewaluacja dotycząca wsparcia obywateli państw trzecich w ramach RPO WSL na lata 2014-2020 i FE SL 2021-2027</dc:title>
  <dc:creator>Zofia Szymczyk</dc:creator>
  <cp:lastModifiedBy>Kajzer Grzegorz</cp:lastModifiedBy>
  <cp:revision>18</cp:revision>
  <dcterms:created xsi:type="dcterms:W3CDTF">2024-08-06T09:49:06Z</dcterms:created>
  <dcterms:modified xsi:type="dcterms:W3CDTF">2024-08-27T08:17:05Z</dcterms:modified>
</cp:coreProperties>
</file>