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27"/>
  </p:notesMasterIdLst>
  <p:sldIdLst>
    <p:sldId id="257" r:id="rId6"/>
    <p:sldId id="261" r:id="rId7"/>
    <p:sldId id="260" r:id="rId8"/>
    <p:sldId id="273" r:id="rId9"/>
    <p:sldId id="285" r:id="rId10"/>
    <p:sldId id="286" r:id="rId11"/>
    <p:sldId id="296" r:id="rId12"/>
    <p:sldId id="280" r:id="rId13"/>
    <p:sldId id="278" r:id="rId14"/>
    <p:sldId id="279" r:id="rId15"/>
    <p:sldId id="277" r:id="rId16"/>
    <p:sldId id="287" r:id="rId17"/>
    <p:sldId id="288" r:id="rId18"/>
    <p:sldId id="289" r:id="rId19"/>
    <p:sldId id="290" r:id="rId20"/>
    <p:sldId id="291" r:id="rId21"/>
    <p:sldId id="283" r:id="rId22"/>
    <p:sldId id="293" r:id="rId23"/>
    <p:sldId id="295" r:id="rId24"/>
    <p:sldId id="294" r:id="rId25"/>
    <p:sldId id="284" r:id="rId26"/>
  </p:sldIdLst>
  <p:sldSz cx="7559675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da Ośka" initials="MO" lastIdx="2" clrIdx="0">
    <p:extLst>
      <p:ext uri="{19B8F6BF-5375-455C-9EA6-DF929625EA0E}">
        <p15:presenceInfo xmlns:p15="http://schemas.microsoft.com/office/powerpoint/2012/main" userId="40a559c3738c525c" providerId="Windows Live"/>
      </p:ext>
    </p:extLst>
  </p:cmAuthor>
  <p:cmAuthor id="2" name="Henryk Kalinowski" initials="HK" lastIdx="2" clrIdx="1">
    <p:extLst>
      <p:ext uri="{19B8F6BF-5375-455C-9EA6-DF929625EA0E}">
        <p15:presenceInfo xmlns:p15="http://schemas.microsoft.com/office/powerpoint/2012/main" userId="c6122d423ca90de3" providerId="Windows Live"/>
      </p:ext>
    </p:extLst>
  </p:cmAuthor>
  <p:cmAuthor id="3" name="UMWSL" initials="UMWSL" lastIdx="11" clrIdx="2">
    <p:extLst>
      <p:ext uri="{19B8F6BF-5375-455C-9EA6-DF929625EA0E}">
        <p15:presenceInfo xmlns:p15="http://schemas.microsoft.com/office/powerpoint/2012/main" userId="UMWSL" providerId="None"/>
      </p:ext>
    </p:extLst>
  </p:cmAuthor>
  <p:cmAuthor id="4" name="Mrozek Beata" initials="MB" lastIdx="5" clrIdx="3">
    <p:extLst>
      <p:ext uri="{19B8F6BF-5375-455C-9EA6-DF929625EA0E}">
        <p15:presenceInfo xmlns:p15="http://schemas.microsoft.com/office/powerpoint/2012/main" userId="S-1-5-21-833596994-3496505273-2944068786-10915" providerId="AD"/>
      </p:ext>
    </p:extLst>
  </p:cmAuthor>
  <p:cmAuthor id="5" name="Renata Burzyńska-Wolny" initials="RBW" lastIdx="5" clrIdx="4">
    <p:extLst>
      <p:ext uri="{19B8F6BF-5375-455C-9EA6-DF929625EA0E}">
        <p15:presenceInfo xmlns:p15="http://schemas.microsoft.com/office/powerpoint/2012/main" userId="Renata Burzyńska-Woln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D618"/>
    <a:srgbClr val="A6D3FF"/>
    <a:srgbClr val="91DBCB"/>
    <a:srgbClr val="0B4EA2"/>
    <a:srgbClr val="FFFFFF"/>
    <a:srgbClr val="11306E"/>
    <a:srgbClr val="1961AC"/>
    <a:srgbClr val="3A4A73"/>
    <a:srgbClr val="1B69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17" autoAdjust="0"/>
    <p:restoredTop sz="95159" autoAdjust="0"/>
  </p:normalViewPr>
  <p:slideViewPr>
    <p:cSldViewPr snapToGrid="0">
      <p:cViewPr varScale="1">
        <p:scale>
          <a:sx n="75" d="100"/>
          <a:sy n="75" d="100"/>
        </p:scale>
        <p:origin x="1867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rzyńska-Wolny Renata" userId="a6270388-cd88-4f6c-8b48-84f8190d3106" providerId="ADAL" clId="{1572C6A7-5ED2-4A52-9BEC-E6FC77039CF8}"/>
    <pc:docChg chg="modSld">
      <pc:chgData name="Burzyńska-Wolny Renata" userId="a6270388-cd88-4f6c-8b48-84f8190d3106" providerId="ADAL" clId="{1572C6A7-5ED2-4A52-9BEC-E6FC77039CF8}" dt="2024-12-04T09:56:53.044" v="14"/>
      <pc:docMkLst>
        <pc:docMk/>
      </pc:docMkLst>
      <pc:sldChg chg="addCm delCm modCm">
        <pc:chgData name="Burzyńska-Wolny Renata" userId="a6270388-cd88-4f6c-8b48-84f8190d3106" providerId="ADAL" clId="{1572C6A7-5ED2-4A52-9BEC-E6FC77039CF8}" dt="2024-12-04T09:46:14.387" v="7"/>
        <pc:sldMkLst>
          <pc:docMk/>
          <pc:sldMk cId="1212037996" sldId="260"/>
        </pc:sldMkLst>
      </pc:sldChg>
      <pc:sldChg chg="addCm modCm">
        <pc:chgData name="Burzyńska-Wolny Renata" userId="a6270388-cd88-4f6c-8b48-84f8190d3106" providerId="ADAL" clId="{1572C6A7-5ED2-4A52-9BEC-E6FC77039CF8}" dt="2024-12-04T09:42:52.691" v="1"/>
        <pc:sldMkLst>
          <pc:docMk/>
          <pc:sldMk cId="1513640013" sldId="261"/>
        </pc:sldMkLst>
      </pc:sldChg>
      <pc:sldChg chg="addCm delCm modCm">
        <pc:chgData name="Burzyńska-Wolny Renata" userId="a6270388-cd88-4f6c-8b48-84f8190d3106" providerId="ADAL" clId="{1572C6A7-5ED2-4A52-9BEC-E6FC77039CF8}" dt="2024-12-04T09:45:55.257" v="6"/>
        <pc:sldMkLst>
          <pc:docMk/>
          <pc:sldMk cId="4400940" sldId="273"/>
        </pc:sldMkLst>
      </pc:sldChg>
      <pc:sldChg chg="addCm modCm">
        <pc:chgData name="Burzyńska-Wolny Renata" userId="a6270388-cd88-4f6c-8b48-84f8190d3106" providerId="ADAL" clId="{1572C6A7-5ED2-4A52-9BEC-E6FC77039CF8}" dt="2024-12-04T09:56:53.044" v="14"/>
        <pc:sldMkLst>
          <pc:docMk/>
          <pc:sldMk cId="4210865328" sldId="293"/>
        </pc:sldMkLst>
      </pc:sldChg>
      <pc:sldChg chg="addCm modCm">
        <pc:chgData name="Burzyńska-Wolny Renata" userId="a6270388-cd88-4f6c-8b48-84f8190d3106" providerId="ADAL" clId="{1572C6A7-5ED2-4A52-9BEC-E6FC77039CF8}" dt="2024-12-04T09:49:48.118" v="11"/>
        <pc:sldMkLst>
          <pc:docMk/>
          <pc:sldMk cId="358618199" sldId="296"/>
        </pc:sldMkLst>
      </pc:sldChg>
    </pc:docChg>
  </pc:docChgLst>
  <pc:docChgLst>
    <pc:chgData name="Mrozek Beata" userId="a207fbbc-f18b-4b9a-89ec-d746914348f7" providerId="ADAL" clId="{CC642967-7CDD-40B9-9A14-CF4B01C7F954}"/>
    <pc:docChg chg="modSld">
      <pc:chgData name="Mrozek Beata" userId="a207fbbc-f18b-4b9a-89ec-d746914348f7" providerId="ADAL" clId="{CC642967-7CDD-40B9-9A14-CF4B01C7F954}" dt="2025-01-24T08:09:12.504" v="0"/>
      <pc:docMkLst>
        <pc:docMk/>
      </pc:docMkLst>
      <pc:sldChg chg="delSp modSp">
        <pc:chgData name="Mrozek Beata" userId="a207fbbc-f18b-4b9a-89ec-d746914348f7" providerId="ADAL" clId="{CC642967-7CDD-40B9-9A14-CF4B01C7F954}" dt="2025-01-24T08:09:12.504" v="0"/>
        <pc:sldMkLst>
          <pc:docMk/>
          <pc:sldMk cId="265611290" sldId="257"/>
        </pc:sldMkLst>
        <pc:grpChg chg="del mod">
          <ac:chgData name="Mrozek Beata" userId="a207fbbc-f18b-4b9a-89ec-d746914348f7" providerId="ADAL" clId="{CC642967-7CDD-40B9-9A14-CF4B01C7F954}" dt="2025-01-24T08:09:12.504" v="0"/>
          <ac:grpSpMkLst>
            <pc:docMk/>
            <pc:sldMk cId="265611290" sldId="257"/>
            <ac:grpSpMk id="16" creationId="{4B2C40F4-D9B8-F5D1-A3CE-2D19E1607EE6}"/>
          </ac:grpSpMkLst>
        </pc:grpChg>
        <pc:picChg chg="mod">
          <ac:chgData name="Mrozek Beata" userId="a207fbbc-f18b-4b9a-89ec-d746914348f7" providerId="ADAL" clId="{CC642967-7CDD-40B9-9A14-CF4B01C7F954}" dt="2025-01-24T08:09:12.504" v="0"/>
          <ac:picMkLst>
            <pc:docMk/>
            <pc:sldMk cId="265611290" sldId="257"/>
            <ac:picMk id="14" creationId="{DA5E01BF-EC94-AC49-0A11-453F23C0190F}"/>
          </ac:picMkLst>
        </pc:picChg>
        <pc:picChg chg="del">
          <ac:chgData name="Mrozek Beata" userId="a207fbbc-f18b-4b9a-89ec-d746914348f7" providerId="ADAL" clId="{CC642967-7CDD-40B9-9A14-CF4B01C7F954}" dt="2025-01-24T08:09:12.504" v="0"/>
          <ac:picMkLst>
            <pc:docMk/>
            <pc:sldMk cId="265611290" sldId="257"/>
            <ac:picMk id="15" creationId="{051F7375-902A-FBEA-5242-8A8019E15627}"/>
          </ac:picMkLst>
        </pc:picChg>
      </pc:sldChg>
    </pc:docChg>
  </pc:docChgLst>
  <pc:docChgLst>
    <pc:chgData name="Mrozek Beata" userId="a207fbbc-f18b-4b9a-89ec-d746914348f7" providerId="ADAL" clId="{840D6E0E-E41E-4466-96C4-2812240760AD}"/>
    <pc:docChg chg="modSld">
      <pc:chgData name="Mrozek Beata" userId="a207fbbc-f18b-4b9a-89ec-d746914348f7" providerId="ADAL" clId="{840D6E0E-E41E-4466-96C4-2812240760AD}" dt="2025-01-03T05:30:04.983" v="17" actId="20577"/>
      <pc:docMkLst>
        <pc:docMk/>
      </pc:docMkLst>
      <pc:sldChg chg="modSp">
        <pc:chgData name="Mrozek Beata" userId="a207fbbc-f18b-4b9a-89ec-d746914348f7" providerId="ADAL" clId="{840D6E0E-E41E-4466-96C4-2812240760AD}" dt="2025-01-03T05:30:04.983" v="17" actId="20577"/>
        <pc:sldMkLst>
          <pc:docMk/>
          <pc:sldMk cId="1513640013" sldId="261"/>
        </pc:sldMkLst>
        <pc:spChg chg="mod">
          <ac:chgData name="Mrozek Beata" userId="a207fbbc-f18b-4b9a-89ec-d746914348f7" providerId="ADAL" clId="{840D6E0E-E41E-4466-96C4-2812240760AD}" dt="2025-01-03T05:30:04.983" v="17" actId="20577"/>
          <ac:spMkLst>
            <pc:docMk/>
            <pc:sldMk cId="1513640013" sldId="261"/>
            <ac:spMk id="32" creationId="{15DB09C0-5B2E-382B-5CFD-E5036C8106A6}"/>
          </ac:spMkLst>
        </pc:spChg>
      </pc:sldChg>
    </pc:docChg>
  </pc:docChgLst>
  <pc:docChgLst>
    <pc:chgData name="Mrozek Beata" userId="a207fbbc-f18b-4b9a-89ec-d746914348f7" providerId="ADAL" clId="{DD6EDCC5-244A-490F-BA18-99D3688C3F52}"/>
    <pc:docChg chg="modSld">
      <pc:chgData name="Mrozek Beata" userId="a207fbbc-f18b-4b9a-89ec-d746914348f7" providerId="ADAL" clId="{DD6EDCC5-244A-490F-BA18-99D3688C3F52}" dt="2024-12-04T07:26:39.443" v="9"/>
      <pc:docMkLst>
        <pc:docMk/>
      </pc:docMkLst>
      <pc:sldChg chg="addCm modCm">
        <pc:chgData name="Mrozek Beata" userId="a207fbbc-f18b-4b9a-89ec-d746914348f7" providerId="ADAL" clId="{DD6EDCC5-244A-490F-BA18-99D3688C3F52}" dt="2024-12-04T07:23:23.243" v="1"/>
        <pc:sldMkLst>
          <pc:docMk/>
          <pc:sldMk cId="265611290" sldId="257"/>
        </pc:sldMkLst>
      </pc:sldChg>
      <pc:sldChg chg="addCm modCm">
        <pc:chgData name="Mrozek Beata" userId="a207fbbc-f18b-4b9a-89ec-d746914348f7" providerId="ADAL" clId="{DD6EDCC5-244A-490F-BA18-99D3688C3F52}" dt="2024-12-04T07:25:45.493" v="5"/>
        <pc:sldMkLst>
          <pc:docMk/>
          <pc:sldMk cId="1212037996" sldId="260"/>
        </pc:sldMkLst>
      </pc:sldChg>
      <pc:sldChg chg="addCm modCm">
        <pc:chgData name="Mrozek Beata" userId="a207fbbc-f18b-4b9a-89ec-d746914348f7" providerId="ADAL" clId="{DD6EDCC5-244A-490F-BA18-99D3688C3F52}" dt="2024-12-04T07:26:39.443" v="9"/>
        <pc:sldMkLst>
          <pc:docMk/>
          <pc:sldMk cId="3044863442" sldId="283"/>
        </pc:sldMkLst>
      </pc:sldChg>
      <pc:sldChg chg="addCm modCm">
        <pc:chgData name="Mrozek Beata" userId="a207fbbc-f18b-4b9a-89ec-d746914348f7" providerId="ADAL" clId="{DD6EDCC5-244A-490F-BA18-99D3688C3F52}" dt="2024-12-04T07:25:10.375" v="3"/>
        <pc:sldMkLst>
          <pc:docMk/>
          <pc:sldMk cId="3135177907" sldId="287"/>
        </pc:sldMkLst>
      </pc:sldChg>
      <pc:sldChg chg="addCm modCm">
        <pc:chgData name="Mrozek Beata" userId="a207fbbc-f18b-4b9a-89ec-d746914348f7" providerId="ADAL" clId="{DD6EDCC5-244A-490F-BA18-99D3688C3F52}" dt="2024-12-04T07:26:13.159" v="7"/>
        <pc:sldMkLst>
          <pc:docMk/>
          <pc:sldMk cId="358618199" sldId="29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1.5218746690624194E-4"/>
          <c:w val="0.85122738829375333"/>
          <c:h val="0.9998477554211414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solidFill>
                <a:srgbClr val="FFD61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F1-461E-BFF3-F2507DAB1BCF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9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EF1-461E-BFF3-F2507DAB1BCF}"/>
              </c:ext>
            </c:extLst>
          </c:dPt>
          <c:dLbls>
            <c:dLbl>
              <c:idx val="0"/>
              <c:layout>
                <c:manualLayout>
                  <c:x val="-0.24023852886765354"/>
                  <c:y val="-0.1502386536641567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600" b="1" i="0" u="none" strike="noStrike" kern="1200" baseline="0">
                      <a:solidFill>
                        <a:srgbClr val="3A4A7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516767370660775"/>
                      <c:h val="0.330590359214911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EF1-461E-BFF3-F2507DAB1BC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F1-461E-BFF3-F2507DAB1B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1. kwartał</c:v>
                </c:pt>
                <c:pt idx="1">
                  <c:v>2. kwartał</c:v>
                </c:pt>
              </c:strCache>
            </c:strRef>
          </c:cat>
          <c:val>
            <c:numRef>
              <c:f>Arkusz1!$B$2:$B$3</c:f>
              <c:numCache>
                <c:formatCode>0%</c:formatCode>
                <c:ptCount val="2"/>
                <c:pt idx="0">
                  <c:v>0.65</c:v>
                </c:pt>
                <c:pt idx="1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F1-461E-BFF3-F2507DAB1B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1.5218746690624194E-4"/>
          <c:w val="0.85122738829375333"/>
          <c:h val="0.9998477554211414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solidFill>
                <a:srgbClr val="FFD61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F1-461E-BFF3-F2507DAB1BCF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9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EF1-461E-BFF3-F2507DAB1BCF}"/>
              </c:ext>
            </c:extLst>
          </c:dPt>
          <c:dLbls>
            <c:dLbl>
              <c:idx val="0"/>
              <c:layout>
                <c:manualLayout>
                  <c:x val="-0.19158262428686296"/>
                  <c:y val="-0.24168826893799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600" b="1" i="0" u="none" strike="noStrike" kern="1200" baseline="0">
                      <a:solidFill>
                        <a:srgbClr val="3A4A7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516767370660775"/>
                      <c:h val="0.291397666954696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EF1-461E-BFF3-F2507DAB1BC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F1-461E-BFF3-F2507DAB1B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1. kwartał</c:v>
                </c:pt>
                <c:pt idx="1">
                  <c:v>2. kwartał</c:v>
                </c:pt>
              </c:strCache>
            </c:strRef>
          </c:cat>
          <c:val>
            <c:numRef>
              <c:f>Arkusz1!$B$2:$B$3</c:f>
              <c:numCache>
                <c:formatCode>0%</c:formatCode>
                <c:ptCount val="2"/>
                <c:pt idx="0">
                  <c:v>0.72</c:v>
                </c:pt>
                <c:pt idx="1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F1-461E-BFF3-F2507DAB1B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1.5218746690624194E-4"/>
          <c:w val="0.85122738829375333"/>
          <c:h val="0.9998477554211414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solidFill>
                <a:srgbClr val="FFD61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F1-461E-BFF3-F2507DAB1BCF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9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EF1-461E-BFF3-F2507DAB1BCF}"/>
              </c:ext>
            </c:extLst>
          </c:dPt>
          <c:dLbls>
            <c:dLbl>
              <c:idx val="0"/>
              <c:layout>
                <c:manualLayout>
                  <c:x val="-0.26152548712174944"/>
                  <c:y val="-0.1567707690408592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600" b="1" i="0" u="none" strike="noStrike" kern="1200" baseline="0">
                      <a:solidFill>
                        <a:srgbClr val="3A4A7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124966177920661"/>
                      <c:h val="0.291397666954696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EF1-461E-BFF3-F2507DAB1BC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F1-461E-BFF3-F2507DAB1B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1. kwartał</c:v>
                </c:pt>
                <c:pt idx="1">
                  <c:v>2. kwartał</c:v>
                </c:pt>
              </c:strCache>
            </c:strRef>
          </c:cat>
          <c:val>
            <c:numRef>
              <c:f>Arkusz1!$B$2:$B$3</c:f>
              <c:numCache>
                <c:formatCode>0%</c:formatCode>
                <c:ptCount val="2"/>
                <c:pt idx="0">
                  <c:v>0.65</c:v>
                </c:pt>
                <c:pt idx="1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F1-461E-BFF3-F2507DAB1B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sv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svg"/><Relationship Id="rId1" Type="http://schemas.openxmlformats.org/officeDocument/2006/relationships/image" Target="../media/image75.png"/><Relationship Id="rId6" Type="http://schemas.openxmlformats.org/officeDocument/2006/relationships/image" Target="../media/image80.svg"/><Relationship Id="rId5" Type="http://schemas.openxmlformats.org/officeDocument/2006/relationships/image" Target="../media/image79.png"/><Relationship Id="rId10" Type="http://schemas.openxmlformats.org/officeDocument/2006/relationships/image" Target="../media/image84.svg"/><Relationship Id="rId4" Type="http://schemas.openxmlformats.org/officeDocument/2006/relationships/image" Target="../media/image78.svg"/><Relationship Id="rId9" Type="http://schemas.openxmlformats.org/officeDocument/2006/relationships/image" Target="../media/image83.pn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svg"/><Relationship Id="rId1" Type="http://schemas.openxmlformats.org/officeDocument/2006/relationships/image" Target="../media/image87.png"/><Relationship Id="rId6" Type="http://schemas.openxmlformats.org/officeDocument/2006/relationships/image" Target="../media/image92.svg"/><Relationship Id="rId5" Type="http://schemas.openxmlformats.org/officeDocument/2006/relationships/image" Target="../media/image91.png"/><Relationship Id="rId10" Type="http://schemas.openxmlformats.org/officeDocument/2006/relationships/image" Target="../media/image96.svg"/><Relationship Id="rId4" Type="http://schemas.openxmlformats.org/officeDocument/2006/relationships/image" Target="../media/image90.svg"/><Relationship Id="rId9" Type="http://schemas.openxmlformats.org/officeDocument/2006/relationships/image" Target="../media/image95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sv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svg"/><Relationship Id="rId1" Type="http://schemas.openxmlformats.org/officeDocument/2006/relationships/image" Target="../media/image75.png"/><Relationship Id="rId6" Type="http://schemas.openxmlformats.org/officeDocument/2006/relationships/image" Target="../media/image80.svg"/><Relationship Id="rId5" Type="http://schemas.openxmlformats.org/officeDocument/2006/relationships/image" Target="../media/image79.png"/><Relationship Id="rId10" Type="http://schemas.openxmlformats.org/officeDocument/2006/relationships/image" Target="../media/image84.svg"/><Relationship Id="rId4" Type="http://schemas.openxmlformats.org/officeDocument/2006/relationships/image" Target="../media/image78.svg"/><Relationship Id="rId9" Type="http://schemas.openxmlformats.org/officeDocument/2006/relationships/image" Target="../media/image83.pn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svg"/><Relationship Id="rId1" Type="http://schemas.openxmlformats.org/officeDocument/2006/relationships/image" Target="../media/image87.png"/><Relationship Id="rId6" Type="http://schemas.openxmlformats.org/officeDocument/2006/relationships/image" Target="../media/image92.svg"/><Relationship Id="rId5" Type="http://schemas.openxmlformats.org/officeDocument/2006/relationships/image" Target="../media/image91.png"/><Relationship Id="rId10" Type="http://schemas.openxmlformats.org/officeDocument/2006/relationships/image" Target="../media/image96.svg"/><Relationship Id="rId4" Type="http://schemas.openxmlformats.org/officeDocument/2006/relationships/image" Target="../media/image90.svg"/><Relationship Id="rId9" Type="http://schemas.openxmlformats.org/officeDocument/2006/relationships/image" Target="../media/image9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178954-4540-4FB0-B105-5AEB36E4DE88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73EFD4E-9B96-41AE-84FF-D8F7ADF77FA9}">
      <dgm:prSet phldrT="[Tekst]"/>
      <dgm:spPr/>
      <dgm:t>
        <a:bodyPr/>
        <a:lstStyle/>
        <a:p>
          <a:r>
            <a:rPr lang="pl-PL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Rekultywację terenów zdegradowanych</a:t>
          </a:r>
        </a:p>
      </dgm:t>
    </dgm:pt>
    <dgm:pt modelId="{6C378A9E-96EC-41FF-B0DB-2717A1BE1A75}" type="parTrans" cxnId="{6C5F3C71-87A5-4B0F-BE1E-D8A8E4E4188C}">
      <dgm:prSet/>
      <dgm:spPr/>
      <dgm:t>
        <a:bodyPr/>
        <a:lstStyle/>
        <a:p>
          <a:endParaRPr lang="pl-PL">
            <a:solidFill>
              <a:srgbClr val="0B4EA2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B26E623-0D28-468F-A150-417300CE8F65}" type="sibTrans" cxnId="{6C5F3C71-87A5-4B0F-BE1E-D8A8E4E4188C}">
      <dgm:prSet/>
      <dgm:spPr/>
      <dgm:t>
        <a:bodyPr/>
        <a:lstStyle/>
        <a:p>
          <a:endParaRPr lang="pl-PL">
            <a:solidFill>
              <a:srgbClr val="0B4EA2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7EB3A59-8655-4F76-B0A9-2E6C48BD7EB1}">
      <dgm:prSet phldrT="[Tekst]"/>
      <dgm:spPr/>
      <dgm:t>
        <a:bodyPr/>
        <a:lstStyle/>
        <a:p>
          <a:r>
            <a:rPr lang="pl-PL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Transport publiczny i rowerowy</a:t>
          </a:r>
        </a:p>
      </dgm:t>
    </dgm:pt>
    <dgm:pt modelId="{BABEAB2F-7049-42EB-B76C-FA43BE4BD30C}" type="parTrans" cxnId="{7683A25B-460B-4A86-80D9-5D55826BAD64}">
      <dgm:prSet/>
      <dgm:spPr/>
      <dgm:t>
        <a:bodyPr/>
        <a:lstStyle/>
        <a:p>
          <a:endParaRPr lang="pl-PL">
            <a:solidFill>
              <a:srgbClr val="0B4EA2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8016B7A-FD4C-4869-BE7C-C5396502E61E}" type="sibTrans" cxnId="{7683A25B-460B-4A86-80D9-5D55826BAD64}">
      <dgm:prSet/>
      <dgm:spPr/>
      <dgm:t>
        <a:bodyPr/>
        <a:lstStyle/>
        <a:p>
          <a:endParaRPr lang="pl-PL">
            <a:solidFill>
              <a:srgbClr val="0B4EA2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F106174-8A95-4F3B-9D40-B10160AE5B3C}">
      <dgm:prSet phldrT="[Tekst]"/>
      <dgm:spPr/>
      <dgm:t>
        <a:bodyPr/>
        <a:lstStyle/>
        <a:p>
          <a:r>
            <a:rPr lang="pl-PL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Odnawialne źródła energii</a:t>
          </a:r>
        </a:p>
      </dgm:t>
    </dgm:pt>
    <dgm:pt modelId="{8BD78198-49BB-4397-9E6E-6C22A7C38318}" type="sibTrans" cxnId="{364E1F87-E610-419E-9498-6C6FCED671E8}">
      <dgm:prSet/>
      <dgm:spPr/>
      <dgm:t>
        <a:bodyPr/>
        <a:lstStyle/>
        <a:p>
          <a:endParaRPr lang="pl-PL">
            <a:solidFill>
              <a:srgbClr val="0B4EA2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2276115-9CAC-4AC3-B576-552296B89D96}" type="parTrans" cxnId="{364E1F87-E610-419E-9498-6C6FCED671E8}">
      <dgm:prSet/>
      <dgm:spPr/>
      <dgm:t>
        <a:bodyPr/>
        <a:lstStyle/>
        <a:p>
          <a:endParaRPr lang="pl-PL">
            <a:solidFill>
              <a:srgbClr val="0B4EA2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512FA11-3F4A-4708-A47A-6D166A302B55}">
      <dgm:prSet phldrT="[Tekst]" custT="1"/>
      <dgm:spPr/>
      <dgm:t>
        <a:bodyPr/>
        <a:lstStyle/>
        <a:p>
          <a:r>
            <a:rPr lang="pl-PL" sz="22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1,6 mld zł</a:t>
          </a:r>
          <a:r>
            <a:rPr lang="pl-PL" sz="16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na:</a:t>
          </a:r>
        </a:p>
      </dgm:t>
    </dgm:pt>
    <dgm:pt modelId="{87FC2366-FB4E-4F23-967B-AC56F1E53AF2}" type="parTrans" cxnId="{D1B2A392-0F33-4551-A88A-82179E83A1DC}">
      <dgm:prSet/>
      <dgm:spPr/>
      <dgm:t>
        <a:bodyPr/>
        <a:lstStyle/>
        <a:p>
          <a:endParaRPr lang="pl-PL">
            <a:solidFill>
              <a:srgbClr val="0B4EA2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A60BE30-DDD1-41CA-82B1-B50E88620362}" type="sibTrans" cxnId="{D1B2A392-0F33-4551-A88A-82179E83A1DC}">
      <dgm:prSet/>
      <dgm:spPr/>
      <dgm:t>
        <a:bodyPr/>
        <a:lstStyle/>
        <a:p>
          <a:endParaRPr lang="pl-PL">
            <a:solidFill>
              <a:srgbClr val="0B4EA2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7892DAD-A8D7-4AE3-ACF9-077CD5AD4995}">
      <dgm:prSet phldrT="[Tekst]" custT="1"/>
      <dgm:spPr/>
      <dgm:t>
        <a:bodyPr/>
        <a:lstStyle/>
        <a:p>
          <a:r>
            <a:rPr lang="pl-PL" sz="22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436 mln zł</a:t>
          </a:r>
          <a:r>
            <a:rPr lang="pl-PL" sz="17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na</a:t>
          </a:r>
        </a:p>
      </dgm:t>
    </dgm:pt>
    <dgm:pt modelId="{99A254DE-D40A-49DD-B46F-56A6D317ACC0}" type="parTrans" cxnId="{713FADA3-5A84-486B-9876-99885F643E04}">
      <dgm:prSet/>
      <dgm:spPr/>
      <dgm:t>
        <a:bodyPr/>
        <a:lstStyle/>
        <a:p>
          <a:endParaRPr lang="pl-PL">
            <a:solidFill>
              <a:srgbClr val="0B4EA2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42D5D3B-D6B8-4300-8938-A3D10AC71321}" type="sibTrans" cxnId="{713FADA3-5A84-486B-9876-99885F643E04}">
      <dgm:prSet/>
      <dgm:spPr/>
      <dgm:t>
        <a:bodyPr/>
        <a:lstStyle/>
        <a:p>
          <a:endParaRPr lang="pl-PL">
            <a:solidFill>
              <a:srgbClr val="0B4EA2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D2B59FC-F351-4E48-AEA3-1E11286F165D}">
      <dgm:prSet custT="1"/>
      <dgm:spPr/>
      <dgm:t>
        <a:bodyPr/>
        <a:lstStyle/>
        <a:p>
          <a:r>
            <a:rPr lang="pl-PL" sz="22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2,1 mld zł </a:t>
          </a:r>
          <a:r>
            <a:rPr lang="pl-PL" sz="16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na:</a:t>
          </a:r>
        </a:p>
      </dgm:t>
    </dgm:pt>
    <dgm:pt modelId="{B2A8F118-7F93-4CB7-985C-E5C89E09F5DB}" type="sibTrans" cxnId="{11A3622E-D8FC-4053-BDD9-DC305282BB53}">
      <dgm:prSet/>
      <dgm:spPr/>
      <dgm:t>
        <a:bodyPr/>
        <a:lstStyle/>
        <a:p>
          <a:endParaRPr lang="pl-PL">
            <a:solidFill>
              <a:srgbClr val="0B4EA2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44942B5-9775-4E79-961E-E99E79343B89}" type="parTrans" cxnId="{11A3622E-D8FC-4053-BDD9-DC305282BB53}">
      <dgm:prSet/>
      <dgm:spPr/>
      <dgm:t>
        <a:bodyPr/>
        <a:lstStyle/>
        <a:p>
          <a:endParaRPr lang="pl-PL">
            <a:solidFill>
              <a:srgbClr val="0B4EA2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F38DE2F-704E-434C-BD53-B40C3345CAF5}">
      <dgm:prSet phldrT="[Tekst]" custT="1"/>
      <dgm:spPr/>
      <dgm:t>
        <a:bodyPr/>
        <a:lstStyle/>
        <a:p>
          <a:r>
            <a:rPr lang="pl-PL" sz="22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1,1 mld zł </a:t>
          </a:r>
          <a:r>
            <a:rPr lang="pl-PL" sz="17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na:</a:t>
          </a:r>
        </a:p>
      </dgm:t>
    </dgm:pt>
    <dgm:pt modelId="{6A5ACC73-39B3-46C1-B53C-7043ADDBFF2D}" type="parTrans" cxnId="{4ECB8A0B-46F8-4D81-AAB8-E574ED0263DF}">
      <dgm:prSet/>
      <dgm:spPr/>
      <dgm:t>
        <a:bodyPr/>
        <a:lstStyle/>
        <a:p>
          <a:endParaRPr lang="pl-PL">
            <a:solidFill>
              <a:srgbClr val="0B4EA2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214E4A4-FA59-4A41-B54C-DD92DECDE904}" type="sibTrans" cxnId="{4ECB8A0B-46F8-4D81-AAB8-E574ED0263DF}">
      <dgm:prSet/>
      <dgm:spPr/>
      <dgm:t>
        <a:bodyPr/>
        <a:lstStyle/>
        <a:p>
          <a:endParaRPr lang="pl-PL">
            <a:solidFill>
              <a:srgbClr val="0B4EA2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66DC7A4-C966-4549-9DF0-8A91DFAD7266}">
      <dgm:prSet phldrT="[Tekst]"/>
      <dgm:spPr/>
      <dgm:t>
        <a:bodyPr/>
        <a:lstStyle/>
        <a:p>
          <a:r>
            <a:rPr lang="pl-PL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Infrastrukturę szkół</a:t>
          </a:r>
        </a:p>
      </dgm:t>
    </dgm:pt>
    <dgm:pt modelId="{05BF4CA9-28BF-41BC-8721-ECA7E16175E6}" type="parTrans" cxnId="{D6364EBB-087A-4138-A749-E644D8BBBDF7}">
      <dgm:prSet/>
      <dgm:spPr/>
      <dgm:t>
        <a:bodyPr/>
        <a:lstStyle/>
        <a:p>
          <a:endParaRPr lang="pl-PL">
            <a:solidFill>
              <a:srgbClr val="0B4EA2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DF775D2-61B2-4160-AAB1-79E999BCF8A0}" type="sibTrans" cxnId="{D6364EBB-087A-4138-A749-E644D8BBBDF7}">
      <dgm:prSet/>
      <dgm:spPr/>
      <dgm:t>
        <a:bodyPr/>
        <a:lstStyle/>
        <a:p>
          <a:endParaRPr lang="pl-PL">
            <a:solidFill>
              <a:srgbClr val="0B4EA2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FD2FFEC-EB96-4F22-A87C-BECA62AEA424}" type="pres">
      <dgm:prSet presAssocID="{5F178954-4540-4FB0-B105-5AEB36E4DE88}" presName="vert0" presStyleCnt="0">
        <dgm:presLayoutVars>
          <dgm:dir/>
          <dgm:animOne val="branch"/>
          <dgm:animLvl val="lvl"/>
        </dgm:presLayoutVars>
      </dgm:prSet>
      <dgm:spPr/>
    </dgm:pt>
    <dgm:pt modelId="{4F70CA3B-85B3-472F-8929-B82BE752A459}" type="pres">
      <dgm:prSet presAssocID="{8D2B59FC-F351-4E48-AEA3-1E11286F165D}" presName="thickLine" presStyleLbl="alignNode1" presStyleIdx="0" presStyleCnt="4"/>
      <dgm:spPr/>
    </dgm:pt>
    <dgm:pt modelId="{862E763A-96D1-472B-8419-8C8E4862033A}" type="pres">
      <dgm:prSet presAssocID="{8D2B59FC-F351-4E48-AEA3-1E11286F165D}" presName="horz1" presStyleCnt="0"/>
      <dgm:spPr/>
    </dgm:pt>
    <dgm:pt modelId="{A4284010-D1A1-47E3-B772-244F405EAC82}" type="pres">
      <dgm:prSet presAssocID="{8D2B59FC-F351-4E48-AEA3-1E11286F165D}" presName="tx1" presStyleLbl="revTx" presStyleIdx="0" presStyleCnt="8" custScaleX="222507"/>
      <dgm:spPr/>
    </dgm:pt>
    <dgm:pt modelId="{4CF51D3F-427F-4AC9-9ADA-5DE3D5CB6230}" type="pres">
      <dgm:prSet presAssocID="{8D2B59FC-F351-4E48-AEA3-1E11286F165D}" presName="vert1" presStyleCnt="0"/>
      <dgm:spPr/>
    </dgm:pt>
    <dgm:pt modelId="{38D69F5B-86D2-43BF-8F3A-1EE25BDEEADA}" type="pres">
      <dgm:prSet presAssocID="{173EFD4E-9B96-41AE-84FF-D8F7ADF77FA9}" presName="vertSpace2a" presStyleCnt="0"/>
      <dgm:spPr/>
    </dgm:pt>
    <dgm:pt modelId="{B05685CB-DE32-4640-94EE-9C83C8DC1211}" type="pres">
      <dgm:prSet presAssocID="{173EFD4E-9B96-41AE-84FF-D8F7ADF77FA9}" presName="horz2" presStyleCnt="0"/>
      <dgm:spPr/>
    </dgm:pt>
    <dgm:pt modelId="{2253ACEF-989F-4DC1-94E0-E4BFAE40AB21}" type="pres">
      <dgm:prSet presAssocID="{173EFD4E-9B96-41AE-84FF-D8F7ADF77FA9}" presName="horzSpace2" presStyleCnt="0"/>
      <dgm:spPr/>
    </dgm:pt>
    <dgm:pt modelId="{7C08FEAC-AA27-4BD6-9434-3748D8995848}" type="pres">
      <dgm:prSet presAssocID="{173EFD4E-9B96-41AE-84FF-D8F7ADF77FA9}" presName="tx2" presStyleLbl="revTx" presStyleIdx="1" presStyleCnt="8" custScaleX="90611" custLinFactNeighborX="9717" custLinFactNeighborY="5108"/>
      <dgm:spPr/>
    </dgm:pt>
    <dgm:pt modelId="{F2FF320D-AB7D-4FB1-8583-431F83B159D1}" type="pres">
      <dgm:prSet presAssocID="{173EFD4E-9B96-41AE-84FF-D8F7ADF77FA9}" presName="vert2" presStyleCnt="0"/>
      <dgm:spPr/>
    </dgm:pt>
    <dgm:pt modelId="{630FC1F6-416E-4EB3-B867-2CB5654E5611}" type="pres">
      <dgm:prSet presAssocID="{173EFD4E-9B96-41AE-84FF-D8F7ADF77FA9}" presName="thinLine2b" presStyleLbl="callout" presStyleIdx="0" presStyleCnt="4"/>
      <dgm:spPr>
        <a:ln>
          <a:noFill/>
        </a:ln>
      </dgm:spPr>
    </dgm:pt>
    <dgm:pt modelId="{B3A79F6C-859C-4FFF-B20A-FB448B8D2DC7}" type="pres">
      <dgm:prSet presAssocID="{173EFD4E-9B96-41AE-84FF-D8F7ADF77FA9}" presName="vertSpace2b" presStyleCnt="0"/>
      <dgm:spPr/>
    </dgm:pt>
    <dgm:pt modelId="{FE84C812-5325-4A28-9200-CCC932939885}" type="pres">
      <dgm:prSet presAssocID="{3512FA11-3F4A-4708-A47A-6D166A302B55}" presName="thickLine" presStyleLbl="alignNode1" presStyleIdx="1" presStyleCnt="4"/>
      <dgm:spPr/>
    </dgm:pt>
    <dgm:pt modelId="{366F18DA-422F-4EFA-BE2D-5BE2C0D9D261}" type="pres">
      <dgm:prSet presAssocID="{3512FA11-3F4A-4708-A47A-6D166A302B55}" presName="horz1" presStyleCnt="0"/>
      <dgm:spPr/>
    </dgm:pt>
    <dgm:pt modelId="{EA7A17C7-3C6B-41CA-87C6-D687DDEBC168}" type="pres">
      <dgm:prSet presAssocID="{3512FA11-3F4A-4708-A47A-6D166A302B55}" presName="tx1" presStyleLbl="revTx" presStyleIdx="2" presStyleCnt="8" custScaleX="222507"/>
      <dgm:spPr/>
    </dgm:pt>
    <dgm:pt modelId="{C8A64527-02D2-4AF5-A14B-5FCB18820076}" type="pres">
      <dgm:prSet presAssocID="{3512FA11-3F4A-4708-A47A-6D166A302B55}" presName="vert1" presStyleCnt="0"/>
      <dgm:spPr/>
    </dgm:pt>
    <dgm:pt modelId="{6E3A7EFA-8055-4010-A28E-7DC7492BAF4E}" type="pres">
      <dgm:prSet presAssocID="{EF106174-8A95-4F3B-9D40-B10160AE5B3C}" presName="vertSpace2a" presStyleCnt="0"/>
      <dgm:spPr/>
    </dgm:pt>
    <dgm:pt modelId="{2330E097-956A-4FE7-8566-61D0F401468B}" type="pres">
      <dgm:prSet presAssocID="{EF106174-8A95-4F3B-9D40-B10160AE5B3C}" presName="horz2" presStyleCnt="0"/>
      <dgm:spPr/>
    </dgm:pt>
    <dgm:pt modelId="{ABC83D82-CFC3-4C5F-B1AF-40DD98611B19}" type="pres">
      <dgm:prSet presAssocID="{EF106174-8A95-4F3B-9D40-B10160AE5B3C}" presName="horzSpace2" presStyleCnt="0"/>
      <dgm:spPr/>
    </dgm:pt>
    <dgm:pt modelId="{618F7573-A9F3-4151-A22C-A7D8FE9D51BF}" type="pres">
      <dgm:prSet presAssocID="{EF106174-8A95-4F3B-9D40-B10160AE5B3C}" presName="tx2" presStyleLbl="revTx" presStyleIdx="3" presStyleCnt="8" custScaleX="90611" custLinFactNeighborX="9717" custLinFactNeighborY="5108"/>
      <dgm:spPr/>
    </dgm:pt>
    <dgm:pt modelId="{31ACA379-6091-4D7C-9F65-90F298696DC3}" type="pres">
      <dgm:prSet presAssocID="{EF106174-8A95-4F3B-9D40-B10160AE5B3C}" presName="vert2" presStyleCnt="0"/>
      <dgm:spPr/>
    </dgm:pt>
    <dgm:pt modelId="{8780930B-F6D5-462E-A7B1-3A733AF5363F}" type="pres">
      <dgm:prSet presAssocID="{EF106174-8A95-4F3B-9D40-B10160AE5B3C}" presName="thinLine2b" presStyleLbl="callout" presStyleIdx="1" presStyleCnt="4"/>
      <dgm:spPr>
        <a:ln>
          <a:noFill/>
        </a:ln>
      </dgm:spPr>
    </dgm:pt>
    <dgm:pt modelId="{06262C20-319B-4113-9990-659182266D9B}" type="pres">
      <dgm:prSet presAssocID="{EF106174-8A95-4F3B-9D40-B10160AE5B3C}" presName="vertSpace2b" presStyleCnt="0"/>
      <dgm:spPr/>
    </dgm:pt>
    <dgm:pt modelId="{E646EC91-0E58-46EA-B34C-6C792C579590}" type="pres">
      <dgm:prSet presAssocID="{97892DAD-A8D7-4AE3-ACF9-077CD5AD4995}" presName="thickLine" presStyleLbl="alignNode1" presStyleIdx="2" presStyleCnt="4"/>
      <dgm:spPr/>
    </dgm:pt>
    <dgm:pt modelId="{EC486556-9BEC-4AA9-90CE-F6BE42C51C6E}" type="pres">
      <dgm:prSet presAssocID="{97892DAD-A8D7-4AE3-ACF9-077CD5AD4995}" presName="horz1" presStyleCnt="0"/>
      <dgm:spPr/>
    </dgm:pt>
    <dgm:pt modelId="{FDC42E2F-6421-4147-BDA9-06BA5C5471C8}" type="pres">
      <dgm:prSet presAssocID="{97892DAD-A8D7-4AE3-ACF9-077CD5AD4995}" presName="tx1" presStyleLbl="revTx" presStyleIdx="4" presStyleCnt="8" custScaleX="222507"/>
      <dgm:spPr/>
    </dgm:pt>
    <dgm:pt modelId="{116C5691-9675-4A32-A1EF-34356A7560AB}" type="pres">
      <dgm:prSet presAssocID="{97892DAD-A8D7-4AE3-ACF9-077CD5AD4995}" presName="vert1" presStyleCnt="0"/>
      <dgm:spPr/>
    </dgm:pt>
    <dgm:pt modelId="{15410FAF-5B2C-4884-A972-5C6A27ABE8E2}" type="pres">
      <dgm:prSet presAssocID="{67EB3A59-8655-4F76-B0A9-2E6C48BD7EB1}" presName="vertSpace2a" presStyleCnt="0"/>
      <dgm:spPr/>
    </dgm:pt>
    <dgm:pt modelId="{63BF943E-C5BF-48FA-A72F-BA6B0A4480BA}" type="pres">
      <dgm:prSet presAssocID="{67EB3A59-8655-4F76-B0A9-2E6C48BD7EB1}" presName="horz2" presStyleCnt="0"/>
      <dgm:spPr/>
    </dgm:pt>
    <dgm:pt modelId="{F4D5BCCC-7900-4940-BD47-4EAC292612B3}" type="pres">
      <dgm:prSet presAssocID="{67EB3A59-8655-4F76-B0A9-2E6C48BD7EB1}" presName="horzSpace2" presStyleCnt="0"/>
      <dgm:spPr/>
    </dgm:pt>
    <dgm:pt modelId="{C41272A3-4E16-4EB9-B22D-84D511A61F8B}" type="pres">
      <dgm:prSet presAssocID="{67EB3A59-8655-4F76-B0A9-2E6C48BD7EB1}" presName="tx2" presStyleLbl="revTx" presStyleIdx="5" presStyleCnt="8" custScaleX="90611" custLinFactNeighborX="9717" custLinFactNeighborY="5108"/>
      <dgm:spPr/>
    </dgm:pt>
    <dgm:pt modelId="{CF201F5C-E04A-4460-B932-7DC323A63ADF}" type="pres">
      <dgm:prSet presAssocID="{67EB3A59-8655-4F76-B0A9-2E6C48BD7EB1}" presName="vert2" presStyleCnt="0"/>
      <dgm:spPr/>
    </dgm:pt>
    <dgm:pt modelId="{188E7C47-42E9-489B-9892-1F90BA834F79}" type="pres">
      <dgm:prSet presAssocID="{67EB3A59-8655-4F76-B0A9-2E6C48BD7EB1}" presName="thinLine2b" presStyleLbl="callout" presStyleIdx="2" presStyleCnt="4"/>
      <dgm:spPr>
        <a:ln>
          <a:noFill/>
        </a:ln>
      </dgm:spPr>
    </dgm:pt>
    <dgm:pt modelId="{34F38F90-A975-4F67-8A5F-6A075FFE7EBF}" type="pres">
      <dgm:prSet presAssocID="{67EB3A59-8655-4F76-B0A9-2E6C48BD7EB1}" presName="vertSpace2b" presStyleCnt="0"/>
      <dgm:spPr/>
    </dgm:pt>
    <dgm:pt modelId="{0EE45F4C-B5FB-49D0-8B58-4A733AE08DF0}" type="pres">
      <dgm:prSet presAssocID="{9F38DE2F-704E-434C-BD53-B40C3345CAF5}" presName="thickLine" presStyleLbl="alignNode1" presStyleIdx="3" presStyleCnt="4"/>
      <dgm:spPr/>
    </dgm:pt>
    <dgm:pt modelId="{27C8FD97-125B-48C3-BB18-3CB2A54A6BF8}" type="pres">
      <dgm:prSet presAssocID="{9F38DE2F-704E-434C-BD53-B40C3345CAF5}" presName="horz1" presStyleCnt="0"/>
      <dgm:spPr/>
    </dgm:pt>
    <dgm:pt modelId="{9D2CE151-7B8A-43B3-840F-3E7D3D18BD05}" type="pres">
      <dgm:prSet presAssocID="{9F38DE2F-704E-434C-BD53-B40C3345CAF5}" presName="tx1" presStyleLbl="revTx" presStyleIdx="6" presStyleCnt="8" custScaleX="222507"/>
      <dgm:spPr/>
    </dgm:pt>
    <dgm:pt modelId="{8E24C2FB-8F06-4CE6-A7F2-4657D70AB928}" type="pres">
      <dgm:prSet presAssocID="{9F38DE2F-704E-434C-BD53-B40C3345CAF5}" presName="vert1" presStyleCnt="0"/>
      <dgm:spPr/>
    </dgm:pt>
    <dgm:pt modelId="{6AAC8AF6-300F-4865-92CD-50F05C6F001A}" type="pres">
      <dgm:prSet presAssocID="{E66DC7A4-C966-4549-9DF0-8A91DFAD7266}" presName="vertSpace2a" presStyleCnt="0"/>
      <dgm:spPr/>
    </dgm:pt>
    <dgm:pt modelId="{70988577-FEA3-4B18-BC06-E6E867EB4921}" type="pres">
      <dgm:prSet presAssocID="{E66DC7A4-C966-4549-9DF0-8A91DFAD7266}" presName="horz2" presStyleCnt="0"/>
      <dgm:spPr/>
    </dgm:pt>
    <dgm:pt modelId="{92BAF839-7DBD-488A-A6E4-070D3F5AF498}" type="pres">
      <dgm:prSet presAssocID="{E66DC7A4-C966-4549-9DF0-8A91DFAD7266}" presName="horzSpace2" presStyleCnt="0"/>
      <dgm:spPr/>
    </dgm:pt>
    <dgm:pt modelId="{0C596B8B-71F6-4521-8C5B-D1FB198022E6}" type="pres">
      <dgm:prSet presAssocID="{E66DC7A4-C966-4549-9DF0-8A91DFAD7266}" presName="tx2" presStyleLbl="revTx" presStyleIdx="7" presStyleCnt="8" custScaleX="90611" custLinFactNeighborX="9717" custLinFactNeighborY="5108"/>
      <dgm:spPr/>
    </dgm:pt>
    <dgm:pt modelId="{E75E85AB-2E77-485C-81C4-A7DD978A1CF0}" type="pres">
      <dgm:prSet presAssocID="{E66DC7A4-C966-4549-9DF0-8A91DFAD7266}" presName="vert2" presStyleCnt="0"/>
      <dgm:spPr/>
    </dgm:pt>
    <dgm:pt modelId="{221F0A92-69BD-4489-BEA6-983889A75AF9}" type="pres">
      <dgm:prSet presAssocID="{E66DC7A4-C966-4549-9DF0-8A91DFAD7266}" presName="thinLine2b" presStyleLbl="callout" presStyleIdx="3" presStyleCnt="4"/>
      <dgm:spPr>
        <a:ln>
          <a:noFill/>
        </a:ln>
      </dgm:spPr>
    </dgm:pt>
    <dgm:pt modelId="{F1601CB3-6C0C-4543-BB98-7CBBBE72DAEB}" type="pres">
      <dgm:prSet presAssocID="{E66DC7A4-C966-4549-9DF0-8A91DFAD7266}" presName="vertSpace2b" presStyleCnt="0"/>
      <dgm:spPr/>
    </dgm:pt>
  </dgm:ptLst>
  <dgm:cxnLst>
    <dgm:cxn modelId="{F39A3A06-7529-4DD8-A942-B884C41D778D}" type="presOf" srcId="{9F38DE2F-704E-434C-BD53-B40C3345CAF5}" destId="{9D2CE151-7B8A-43B3-840F-3E7D3D18BD05}" srcOrd="0" destOrd="0" presId="urn:microsoft.com/office/officeart/2008/layout/LinedList"/>
    <dgm:cxn modelId="{4ECB8A0B-46F8-4D81-AAB8-E574ED0263DF}" srcId="{5F178954-4540-4FB0-B105-5AEB36E4DE88}" destId="{9F38DE2F-704E-434C-BD53-B40C3345CAF5}" srcOrd="3" destOrd="0" parTransId="{6A5ACC73-39B3-46C1-B53C-7043ADDBFF2D}" sibTransId="{A214E4A4-FA59-4A41-B54C-DD92DECDE904}"/>
    <dgm:cxn modelId="{0EFCBA1B-B585-4B19-8074-86716A718D84}" type="presOf" srcId="{67EB3A59-8655-4F76-B0A9-2E6C48BD7EB1}" destId="{C41272A3-4E16-4EB9-B22D-84D511A61F8B}" srcOrd="0" destOrd="0" presId="urn:microsoft.com/office/officeart/2008/layout/LinedList"/>
    <dgm:cxn modelId="{11A3622E-D8FC-4053-BDD9-DC305282BB53}" srcId="{5F178954-4540-4FB0-B105-5AEB36E4DE88}" destId="{8D2B59FC-F351-4E48-AEA3-1E11286F165D}" srcOrd="0" destOrd="0" parTransId="{944942B5-9775-4E79-961E-E99E79343B89}" sibTransId="{B2A8F118-7F93-4CB7-985C-E5C89E09F5DB}"/>
    <dgm:cxn modelId="{7683A25B-460B-4A86-80D9-5D55826BAD64}" srcId="{97892DAD-A8D7-4AE3-ACF9-077CD5AD4995}" destId="{67EB3A59-8655-4F76-B0A9-2E6C48BD7EB1}" srcOrd="0" destOrd="0" parTransId="{BABEAB2F-7049-42EB-B76C-FA43BE4BD30C}" sibTransId="{B8016B7A-FD4C-4869-BE7C-C5396502E61E}"/>
    <dgm:cxn modelId="{B60A8B41-1C27-4164-B366-9AC4BFB10442}" type="presOf" srcId="{8D2B59FC-F351-4E48-AEA3-1E11286F165D}" destId="{A4284010-D1A1-47E3-B772-244F405EAC82}" srcOrd="0" destOrd="0" presId="urn:microsoft.com/office/officeart/2008/layout/LinedList"/>
    <dgm:cxn modelId="{D621AE65-440C-4EE9-B4F6-8E28B3DC64F1}" type="presOf" srcId="{3512FA11-3F4A-4708-A47A-6D166A302B55}" destId="{EA7A17C7-3C6B-41CA-87C6-D687DDEBC168}" srcOrd="0" destOrd="0" presId="urn:microsoft.com/office/officeart/2008/layout/LinedList"/>
    <dgm:cxn modelId="{ED56A86A-0327-43F5-9C65-060B68D456AC}" type="presOf" srcId="{E66DC7A4-C966-4549-9DF0-8A91DFAD7266}" destId="{0C596B8B-71F6-4521-8C5B-D1FB198022E6}" srcOrd="0" destOrd="0" presId="urn:microsoft.com/office/officeart/2008/layout/LinedList"/>
    <dgm:cxn modelId="{6C5F3C71-87A5-4B0F-BE1E-D8A8E4E4188C}" srcId="{8D2B59FC-F351-4E48-AEA3-1E11286F165D}" destId="{173EFD4E-9B96-41AE-84FF-D8F7ADF77FA9}" srcOrd="0" destOrd="0" parTransId="{6C378A9E-96EC-41FF-B0DB-2717A1BE1A75}" sibTransId="{7B26E623-0D28-468F-A150-417300CE8F65}"/>
    <dgm:cxn modelId="{584DCD7F-02AB-42F0-BFA0-12EAE910F004}" type="presOf" srcId="{97892DAD-A8D7-4AE3-ACF9-077CD5AD4995}" destId="{FDC42E2F-6421-4147-BDA9-06BA5C5471C8}" srcOrd="0" destOrd="0" presId="urn:microsoft.com/office/officeart/2008/layout/LinedList"/>
    <dgm:cxn modelId="{364E1F87-E610-419E-9498-6C6FCED671E8}" srcId="{3512FA11-3F4A-4708-A47A-6D166A302B55}" destId="{EF106174-8A95-4F3B-9D40-B10160AE5B3C}" srcOrd="0" destOrd="0" parTransId="{C2276115-9CAC-4AC3-B576-552296B89D96}" sibTransId="{8BD78198-49BB-4397-9E6E-6C22A7C38318}"/>
    <dgm:cxn modelId="{D1B2A392-0F33-4551-A88A-82179E83A1DC}" srcId="{5F178954-4540-4FB0-B105-5AEB36E4DE88}" destId="{3512FA11-3F4A-4708-A47A-6D166A302B55}" srcOrd="1" destOrd="0" parTransId="{87FC2366-FB4E-4F23-967B-AC56F1E53AF2}" sibTransId="{6A60BE30-DDD1-41CA-82B1-B50E88620362}"/>
    <dgm:cxn modelId="{0DB7BF92-844D-475B-AB0F-15420A8568F6}" type="presOf" srcId="{EF106174-8A95-4F3B-9D40-B10160AE5B3C}" destId="{618F7573-A9F3-4151-A22C-A7D8FE9D51BF}" srcOrd="0" destOrd="0" presId="urn:microsoft.com/office/officeart/2008/layout/LinedList"/>
    <dgm:cxn modelId="{48259B9C-A52B-4C87-BE6F-358CBE62F132}" type="presOf" srcId="{5F178954-4540-4FB0-B105-5AEB36E4DE88}" destId="{9FD2FFEC-EB96-4F22-A87C-BECA62AEA424}" srcOrd="0" destOrd="0" presId="urn:microsoft.com/office/officeart/2008/layout/LinedList"/>
    <dgm:cxn modelId="{713FADA3-5A84-486B-9876-99885F643E04}" srcId="{5F178954-4540-4FB0-B105-5AEB36E4DE88}" destId="{97892DAD-A8D7-4AE3-ACF9-077CD5AD4995}" srcOrd="2" destOrd="0" parTransId="{99A254DE-D40A-49DD-B46F-56A6D317ACC0}" sibTransId="{E42D5D3B-D6B8-4300-8938-A3D10AC71321}"/>
    <dgm:cxn modelId="{D6364EBB-087A-4138-A749-E644D8BBBDF7}" srcId="{9F38DE2F-704E-434C-BD53-B40C3345CAF5}" destId="{E66DC7A4-C966-4549-9DF0-8A91DFAD7266}" srcOrd="0" destOrd="0" parTransId="{05BF4CA9-28BF-41BC-8721-ECA7E16175E6}" sibTransId="{DDF775D2-61B2-4160-AAB1-79E999BCF8A0}"/>
    <dgm:cxn modelId="{2C2C9BD0-4805-438E-BC66-FEF212A42176}" type="presOf" srcId="{173EFD4E-9B96-41AE-84FF-D8F7ADF77FA9}" destId="{7C08FEAC-AA27-4BD6-9434-3748D8995848}" srcOrd="0" destOrd="0" presId="urn:microsoft.com/office/officeart/2008/layout/LinedList"/>
    <dgm:cxn modelId="{C953753C-AFD1-415D-8326-EB00FF2716ED}" type="presParOf" srcId="{9FD2FFEC-EB96-4F22-A87C-BECA62AEA424}" destId="{4F70CA3B-85B3-472F-8929-B82BE752A459}" srcOrd="0" destOrd="0" presId="urn:microsoft.com/office/officeart/2008/layout/LinedList"/>
    <dgm:cxn modelId="{A3723BE2-F2F3-40A7-BFD4-F55C3C09EBAD}" type="presParOf" srcId="{9FD2FFEC-EB96-4F22-A87C-BECA62AEA424}" destId="{862E763A-96D1-472B-8419-8C8E4862033A}" srcOrd="1" destOrd="0" presId="urn:microsoft.com/office/officeart/2008/layout/LinedList"/>
    <dgm:cxn modelId="{96C02E64-8227-4C0C-9486-3FBC468E4667}" type="presParOf" srcId="{862E763A-96D1-472B-8419-8C8E4862033A}" destId="{A4284010-D1A1-47E3-B772-244F405EAC82}" srcOrd="0" destOrd="0" presId="urn:microsoft.com/office/officeart/2008/layout/LinedList"/>
    <dgm:cxn modelId="{DA00C29C-5BBF-4E77-B37B-3F4F4E24AE2C}" type="presParOf" srcId="{862E763A-96D1-472B-8419-8C8E4862033A}" destId="{4CF51D3F-427F-4AC9-9ADA-5DE3D5CB6230}" srcOrd="1" destOrd="0" presId="urn:microsoft.com/office/officeart/2008/layout/LinedList"/>
    <dgm:cxn modelId="{0442BD74-E86E-4476-B33C-4B23BFF7E9E3}" type="presParOf" srcId="{4CF51D3F-427F-4AC9-9ADA-5DE3D5CB6230}" destId="{38D69F5B-86D2-43BF-8F3A-1EE25BDEEADA}" srcOrd="0" destOrd="0" presId="urn:microsoft.com/office/officeart/2008/layout/LinedList"/>
    <dgm:cxn modelId="{41606903-DE64-49DD-82FA-7451E764814A}" type="presParOf" srcId="{4CF51D3F-427F-4AC9-9ADA-5DE3D5CB6230}" destId="{B05685CB-DE32-4640-94EE-9C83C8DC1211}" srcOrd="1" destOrd="0" presId="urn:microsoft.com/office/officeart/2008/layout/LinedList"/>
    <dgm:cxn modelId="{AAA793D5-3EB9-47FA-B679-A0011860523C}" type="presParOf" srcId="{B05685CB-DE32-4640-94EE-9C83C8DC1211}" destId="{2253ACEF-989F-4DC1-94E0-E4BFAE40AB21}" srcOrd="0" destOrd="0" presId="urn:microsoft.com/office/officeart/2008/layout/LinedList"/>
    <dgm:cxn modelId="{A405232D-2E88-491C-B049-70AFE5C2A23F}" type="presParOf" srcId="{B05685CB-DE32-4640-94EE-9C83C8DC1211}" destId="{7C08FEAC-AA27-4BD6-9434-3748D8995848}" srcOrd="1" destOrd="0" presId="urn:microsoft.com/office/officeart/2008/layout/LinedList"/>
    <dgm:cxn modelId="{DC66D123-B6D7-47FD-993D-6FECD6EF16FE}" type="presParOf" srcId="{B05685CB-DE32-4640-94EE-9C83C8DC1211}" destId="{F2FF320D-AB7D-4FB1-8583-431F83B159D1}" srcOrd="2" destOrd="0" presId="urn:microsoft.com/office/officeart/2008/layout/LinedList"/>
    <dgm:cxn modelId="{051437B7-1BB4-43FF-9B2F-46E74C26F21C}" type="presParOf" srcId="{4CF51D3F-427F-4AC9-9ADA-5DE3D5CB6230}" destId="{630FC1F6-416E-4EB3-B867-2CB5654E5611}" srcOrd="2" destOrd="0" presId="urn:microsoft.com/office/officeart/2008/layout/LinedList"/>
    <dgm:cxn modelId="{CF40BEE4-D71A-498C-AC91-62B5C79683A5}" type="presParOf" srcId="{4CF51D3F-427F-4AC9-9ADA-5DE3D5CB6230}" destId="{B3A79F6C-859C-4FFF-B20A-FB448B8D2DC7}" srcOrd="3" destOrd="0" presId="urn:microsoft.com/office/officeart/2008/layout/LinedList"/>
    <dgm:cxn modelId="{FD2301B1-25C9-47A8-A6F2-449719323507}" type="presParOf" srcId="{9FD2FFEC-EB96-4F22-A87C-BECA62AEA424}" destId="{FE84C812-5325-4A28-9200-CCC932939885}" srcOrd="2" destOrd="0" presId="urn:microsoft.com/office/officeart/2008/layout/LinedList"/>
    <dgm:cxn modelId="{C7DC85B2-97B2-4C85-A228-5DA0940D5267}" type="presParOf" srcId="{9FD2FFEC-EB96-4F22-A87C-BECA62AEA424}" destId="{366F18DA-422F-4EFA-BE2D-5BE2C0D9D261}" srcOrd="3" destOrd="0" presId="urn:microsoft.com/office/officeart/2008/layout/LinedList"/>
    <dgm:cxn modelId="{226504F2-03F8-40A4-B9C1-0C7FE9E754AF}" type="presParOf" srcId="{366F18DA-422F-4EFA-BE2D-5BE2C0D9D261}" destId="{EA7A17C7-3C6B-41CA-87C6-D687DDEBC168}" srcOrd="0" destOrd="0" presId="urn:microsoft.com/office/officeart/2008/layout/LinedList"/>
    <dgm:cxn modelId="{78646CF5-AAB6-4960-A4C5-0B41AB87EE1D}" type="presParOf" srcId="{366F18DA-422F-4EFA-BE2D-5BE2C0D9D261}" destId="{C8A64527-02D2-4AF5-A14B-5FCB18820076}" srcOrd="1" destOrd="0" presId="urn:microsoft.com/office/officeart/2008/layout/LinedList"/>
    <dgm:cxn modelId="{BF6C51C6-A91B-447B-B3D4-266AFFDDA524}" type="presParOf" srcId="{C8A64527-02D2-4AF5-A14B-5FCB18820076}" destId="{6E3A7EFA-8055-4010-A28E-7DC7492BAF4E}" srcOrd="0" destOrd="0" presId="urn:microsoft.com/office/officeart/2008/layout/LinedList"/>
    <dgm:cxn modelId="{99AEED94-3D99-4144-B1CD-F980006EE993}" type="presParOf" srcId="{C8A64527-02D2-4AF5-A14B-5FCB18820076}" destId="{2330E097-956A-4FE7-8566-61D0F401468B}" srcOrd="1" destOrd="0" presId="urn:microsoft.com/office/officeart/2008/layout/LinedList"/>
    <dgm:cxn modelId="{85A40DF0-2EC1-4AEE-A051-0D66E0CA4F10}" type="presParOf" srcId="{2330E097-956A-4FE7-8566-61D0F401468B}" destId="{ABC83D82-CFC3-4C5F-B1AF-40DD98611B19}" srcOrd="0" destOrd="0" presId="urn:microsoft.com/office/officeart/2008/layout/LinedList"/>
    <dgm:cxn modelId="{FCB3014E-48D8-498A-A61F-5B2DB7C66A1E}" type="presParOf" srcId="{2330E097-956A-4FE7-8566-61D0F401468B}" destId="{618F7573-A9F3-4151-A22C-A7D8FE9D51BF}" srcOrd="1" destOrd="0" presId="urn:microsoft.com/office/officeart/2008/layout/LinedList"/>
    <dgm:cxn modelId="{A4646C64-49FC-4616-AC52-7C83F18D634E}" type="presParOf" srcId="{2330E097-956A-4FE7-8566-61D0F401468B}" destId="{31ACA379-6091-4D7C-9F65-90F298696DC3}" srcOrd="2" destOrd="0" presId="urn:microsoft.com/office/officeart/2008/layout/LinedList"/>
    <dgm:cxn modelId="{CD938FD1-BABB-4544-8AD8-99CD7D61B85A}" type="presParOf" srcId="{C8A64527-02D2-4AF5-A14B-5FCB18820076}" destId="{8780930B-F6D5-462E-A7B1-3A733AF5363F}" srcOrd="2" destOrd="0" presId="urn:microsoft.com/office/officeart/2008/layout/LinedList"/>
    <dgm:cxn modelId="{CD427A9A-527A-4963-B462-1912C69E5BFB}" type="presParOf" srcId="{C8A64527-02D2-4AF5-A14B-5FCB18820076}" destId="{06262C20-319B-4113-9990-659182266D9B}" srcOrd="3" destOrd="0" presId="urn:microsoft.com/office/officeart/2008/layout/LinedList"/>
    <dgm:cxn modelId="{E708F8F4-801A-4AE3-B397-DC02FB923B4D}" type="presParOf" srcId="{9FD2FFEC-EB96-4F22-A87C-BECA62AEA424}" destId="{E646EC91-0E58-46EA-B34C-6C792C579590}" srcOrd="4" destOrd="0" presId="urn:microsoft.com/office/officeart/2008/layout/LinedList"/>
    <dgm:cxn modelId="{A87FCF73-3518-4E28-A3F9-B267BF1C8552}" type="presParOf" srcId="{9FD2FFEC-EB96-4F22-A87C-BECA62AEA424}" destId="{EC486556-9BEC-4AA9-90CE-F6BE42C51C6E}" srcOrd="5" destOrd="0" presId="urn:microsoft.com/office/officeart/2008/layout/LinedList"/>
    <dgm:cxn modelId="{43560511-C6FF-4539-802F-CA96B75FC345}" type="presParOf" srcId="{EC486556-9BEC-4AA9-90CE-F6BE42C51C6E}" destId="{FDC42E2F-6421-4147-BDA9-06BA5C5471C8}" srcOrd="0" destOrd="0" presId="urn:microsoft.com/office/officeart/2008/layout/LinedList"/>
    <dgm:cxn modelId="{E7D7A038-AC40-433C-AA31-44BFBA636F8C}" type="presParOf" srcId="{EC486556-9BEC-4AA9-90CE-F6BE42C51C6E}" destId="{116C5691-9675-4A32-A1EF-34356A7560AB}" srcOrd="1" destOrd="0" presId="urn:microsoft.com/office/officeart/2008/layout/LinedList"/>
    <dgm:cxn modelId="{EA50EA6D-286F-46E9-8613-446E4BFABAC4}" type="presParOf" srcId="{116C5691-9675-4A32-A1EF-34356A7560AB}" destId="{15410FAF-5B2C-4884-A972-5C6A27ABE8E2}" srcOrd="0" destOrd="0" presId="urn:microsoft.com/office/officeart/2008/layout/LinedList"/>
    <dgm:cxn modelId="{38404A85-4E59-4811-824E-79AAEE9B9133}" type="presParOf" srcId="{116C5691-9675-4A32-A1EF-34356A7560AB}" destId="{63BF943E-C5BF-48FA-A72F-BA6B0A4480BA}" srcOrd="1" destOrd="0" presId="urn:microsoft.com/office/officeart/2008/layout/LinedList"/>
    <dgm:cxn modelId="{6E308341-4D6F-4FB9-AEA5-F2D38D65203A}" type="presParOf" srcId="{63BF943E-C5BF-48FA-A72F-BA6B0A4480BA}" destId="{F4D5BCCC-7900-4940-BD47-4EAC292612B3}" srcOrd="0" destOrd="0" presId="urn:microsoft.com/office/officeart/2008/layout/LinedList"/>
    <dgm:cxn modelId="{9F83B4FC-1033-4533-8043-99AE2C640F91}" type="presParOf" srcId="{63BF943E-C5BF-48FA-A72F-BA6B0A4480BA}" destId="{C41272A3-4E16-4EB9-B22D-84D511A61F8B}" srcOrd="1" destOrd="0" presId="urn:microsoft.com/office/officeart/2008/layout/LinedList"/>
    <dgm:cxn modelId="{1F8F2274-E635-4F10-93C9-E91508C1903A}" type="presParOf" srcId="{63BF943E-C5BF-48FA-A72F-BA6B0A4480BA}" destId="{CF201F5C-E04A-4460-B932-7DC323A63ADF}" srcOrd="2" destOrd="0" presId="urn:microsoft.com/office/officeart/2008/layout/LinedList"/>
    <dgm:cxn modelId="{D847727E-171B-4518-8F6A-BE9633BC85D8}" type="presParOf" srcId="{116C5691-9675-4A32-A1EF-34356A7560AB}" destId="{188E7C47-42E9-489B-9892-1F90BA834F79}" srcOrd="2" destOrd="0" presId="urn:microsoft.com/office/officeart/2008/layout/LinedList"/>
    <dgm:cxn modelId="{5A3811D4-403C-4DFA-AE67-901C25CE377E}" type="presParOf" srcId="{116C5691-9675-4A32-A1EF-34356A7560AB}" destId="{34F38F90-A975-4F67-8A5F-6A075FFE7EBF}" srcOrd="3" destOrd="0" presId="urn:microsoft.com/office/officeart/2008/layout/LinedList"/>
    <dgm:cxn modelId="{8D7D0F35-A470-45F8-8C0A-2A3600C603DA}" type="presParOf" srcId="{9FD2FFEC-EB96-4F22-A87C-BECA62AEA424}" destId="{0EE45F4C-B5FB-49D0-8B58-4A733AE08DF0}" srcOrd="6" destOrd="0" presId="urn:microsoft.com/office/officeart/2008/layout/LinedList"/>
    <dgm:cxn modelId="{6174ED6F-75AD-43F8-8C58-EB2C22CADC4B}" type="presParOf" srcId="{9FD2FFEC-EB96-4F22-A87C-BECA62AEA424}" destId="{27C8FD97-125B-48C3-BB18-3CB2A54A6BF8}" srcOrd="7" destOrd="0" presId="urn:microsoft.com/office/officeart/2008/layout/LinedList"/>
    <dgm:cxn modelId="{903623CC-13B0-49A1-8F0F-86D05F932A9D}" type="presParOf" srcId="{27C8FD97-125B-48C3-BB18-3CB2A54A6BF8}" destId="{9D2CE151-7B8A-43B3-840F-3E7D3D18BD05}" srcOrd="0" destOrd="0" presId="urn:microsoft.com/office/officeart/2008/layout/LinedList"/>
    <dgm:cxn modelId="{4E660559-0075-40C0-B237-35B119360714}" type="presParOf" srcId="{27C8FD97-125B-48C3-BB18-3CB2A54A6BF8}" destId="{8E24C2FB-8F06-4CE6-A7F2-4657D70AB928}" srcOrd="1" destOrd="0" presId="urn:microsoft.com/office/officeart/2008/layout/LinedList"/>
    <dgm:cxn modelId="{B3D8FE1E-E0BE-48E5-9B68-6D9905BBE9E6}" type="presParOf" srcId="{8E24C2FB-8F06-4CE6-A7F2-4657D70AB928}" destId="{6AAC8AF6-300F-4865-92CD-50F05C6F001A}" srcOrd="0" destOrd="0" presId="urn:microsoft.com/office/officeart/2008/layout/LinedList"/>
    <dgm:cxn modelId="{B7CCEBD6-3978-4A3E-A700-CFE4A475C0E8}" type="presParOf" srcId="{8E24C2FB-8F06-4CE6-A7F2-4657D70AB928}" destId="{70988577-FEA3-4B18-BC06-E6E867EB4921}" srcOrd="1" destOrd="0" presId="urn:microsoft.com/office/officeart/2008/layout/LinedList"/>
    <dgm:cxn modelId="{710327BB-3E13-4E8F-92D5-4B5428D19E3E}" type="presParOf" srcId="{70988577-FEA3-4B18-BC06-E6E867EB4921}" destId="{92BAF839-7DBD-488A-A6E4-070D3F5AF498}" srcOrd="0" destOrd="0" presId="urn:microsoft.com/office/officeart/2008/layout/LinedList"/>
    <dgm:cxn modelId="{9262EFDC-3D38-4A8D-A830-9EB04C31EA52}" type="presParOf" srcId="{70988577-FEA3-4B18-BC06-E6E867EB4921}" destId="{0C596B8B-71F6-4521-8C5B-D1FB198022E6}" srcOrd="1" destOrd="0" presId="urn:microsoft.com/office/officeart/2008/layout/LinedList"/>
    <dgm:cxn modelId="{CDA71318-6452-4CFE-A62F-369CFC50A92B}" type="presParOf" srcId="{70988577-FEA3-4B18-BC06-E6E867EB4921}" destId="{E75E85AB-2E77-485C-81C4-A7DD978A1CF0}" srcOrd="2" destOrd="0" presId="urn:microsoft.com/office/officeart/2008/layout/LinedList"/>
    <dgm:cxn modelId="{C133945A-6BBF-4D48-BFB0-64B7DE1A4BAC}" type="presParOf" srcId="{8E24C2FB-8F06-4CE6-A7F2-4657D70AB928}" destId="{221F0A92-69BD-4489-BEA6-983889A75AF9}" srcOrd="2" destOrd="0" presId="urn:microsoft.com/office/officeart/2008/layout/LinedList"/>
    <dgm:cxn modelId="{CDDA76AC-07B2-4618-8F2F-5EB0B86B5E86}" type="presParOf" srcId="{8E24C2FB-8F06-4CE6-A7F2-4657D70AB928}" destId="{F1601CB3-6C0C-4543-BB98-7CBBBE72DAEB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2D3D83F-1E3B-44F3-B648-03C8B5267678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DD70E39F-91A8-4246-A837-AAD6F9200A54}">
      <dgm:prSet phldrT="[Tekst]" custT="1"/>
      <dgm:spPr>
        <a:solidFill>
          <a:srgbClr val="003399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0960" tIns="30480" rIns="60960" bIns="3048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branża okołogórnicza </a:t>
          </a:r>
        </a:p>
      </dgm:t>
    </dgm:pt>
    <dgm:pt modelId="{EF169614-E158-4551-9321-1403E80B1FDA}" type="parTrans" cxnId="{0B6BA56E-A62F-46AA-B3DD-07CBBF46C64E}">
      <dgm:prSet/>
      <dgm:spPr/>
      <dgm:t>
        <a:bodyPr/>
        <a:lstStyle/>
        <a:p>
          <a:endParaRPr lang="pl-PL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C87100-A68E-450A-A440-2D16C0E193E1}" type="sibTrans" cxnId="{0B6BA56E-A62F-46AA-B3DD-07CBBF46C64E}">
      <dgm:prSet/>
      <dgm:spPr/>
      <dgm:t>
        <a:bodyPr/>
        <a:lstStyle/>
        <a:p>
          <a:endParaRPr lang="pl-PL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61D64D-2729-4083-9F32-E9CDD796FDD0}">
      <dgm:prSet phldrT="[Tekst]" custT="1"/>
      <dgm:spPr>
        <a:xfrm rot="5400000">
          <a:off x="5547156" y="-2068061"/>
          <a:ext cx="2169433" cy="6313661"/>
        </a:xfrm>
        <a:prstGeom prst="rect">
          <a:avLst/>
        </a:prstGeom>
        <a:solidFill>
          <a:srgbClr val="A6D3FF">
            <a:alpha val="90000"/>
          </a:srgbClr>
        </a:solidFill>
        <a:ln w="12700" cap="flat" cmpd="sng" algn="ctr">
          <a:solidFill>
            <a:srgbClr val="6BB1E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pl-PL" sz="14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Cel</a:t>
          </a:r>
          <a:r>
            <a:rPr lang="pl-PL" sz="14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: utrzymanie działalności, dywersyfikacja odbiorców</a:t>
          </a:r>
        </a:p>
      </dgm:t>
    </dgm:pt>
    <dgm:pt modelId="{6B41F2D0-404A-4B8A-94D2-0D182BE3646B}" type="parTrans" cxnId="{C1CBCA78-0BA0-4473-BC17-6E81491C5417}">
      <dgm:prSet/>
      <dgm:spPr/>
      <dgm:t>
        <a:bodyPr/>
        <a:lstStyle/>
        <a:p>
          <a:endParaRPr lang="pl-PL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1A8201-7FBE-4D9B-8546-568470D06655}" type="sibTrans" cxnId="{C1CBCA78-0BA0-4473-BC17-6E81491C5417}">
      <dgm:prSet/>
      <dgm:spPr/>
      <dgm:t>
        <a:bodyPr/>
        <a:lstStyle/>
        <a:p>
          <a:endParaRPr lang="pl-PL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54B224-1997-4ED0-BF59-91CA49E2694F}">
      <dgm:prSet phldrT="[Tekst]" custT="1"/>
      <dgm:spPr>
        <a:xfrm>
          <a:off x="71774" y="2755125"/>
          <a:ext cx="3404557" cy="1458772"/>
        </a:xfrm>
        <a:prstGeom prst="rect">
          <a:avLst/>
        </a:prstGeom>
        <a:solidFill>
          <a:srgbClr val="6BB1E2">
            <a:hueOff val="-9051203"/>
            <a:satOff val="32769"/>
            <a:lumOff val="-13135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l-PL" sz="18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sektor elektro-energetyczny</a:t>
          </a:r>
        </a:p>
      </dgm:t>
    </dgm:pt>
    <dgm:pt modelId="{882B0272-2A2C-4153-80DE-4E3C0DD2FDE8}" type="parTrans" cxnId="{D3F858F8-0F84-4A80-BB1D-938E9660B991}">
      <dgm:prSet/>
      <dgm:spPr/>
      <dgm:t>
        <a:bodyPr/>
        <a:lstStyle/>
        <a:p>
          <a:endParaRPr lang="pl-PL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67818E-6010-46B7-B43F-8BBA5C041483}" type="sibTrans" cxnId="{D3F858F8-0F84-4A80-BB1D-938E9660B991}">
      <dgm:prSet/>
      <dgm:spPr/>
      <dgm:t>
        <a:bodyPr/>
        <a:lstStyle/>
        <a:p>
          <a:endParaRPr lang="pl-PL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4E8E84-6193-46E5-B258-38E62033B9F2}">
      <dgm:prSet phldrT="[Tekst]" custT="1"/>
      <dgm:spPr>
        <a:xfrm rot="5400000">
          <a:off x="5438123" y="330764"/>
          <a:ext cx="2383912" cy="6307495"/>
        </a:xfrm>
        <a:prstGeom prst="rect">
          <a:avLst/>
        </a:prstGeom>
        <a:solidFill>
          <a:srgbClr val="A6D3FF">
            <a:alpha val="90000"/>
          </a:srgbClr>
        </a:solidFill>
        <a:ln w="12700" cap="flat" cmpd="sng" algn="ctr">
          <a:solidFill>
            <a:srgbClr val="6BB1E2">
              <a:tint val="40000"/>
              <a:alpha val="90000"/>
              <a:hueOff val="-9672360"/>
              <a:satOff val="40946"/>
              <a:lumOff val="514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pl-PL" sz="14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Cel:</a:t>
          </a:r>
          <a:r>
            <a:rPr lang="pl-PL" sz="14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utrzymanie produkcji energii i miejsc pracy w regionie</a:t>
          </a:r>
        </a:p>
      </dgm:t>
    </dgm:pt>
    <dgm:pt modelId="{855F1D75-E093-4BCA-9DF1-7A3A1BFA963A}" type="parTrans" cxnId="{807A3DE9-A93F-4098-9CA9-B7DD3223F653}">
      <dgm:prSet/>
      <dgm:spPr/>
      <dgm:t>
        <a:bodyPr/>
        <a:lstStyle/>
        <a:p>
          <a:endParaRPr lang="pl-PL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99BA4A-935F-4D7C-B916-3554ECB798B1}" type="sibTrans" cxnId="{807A3DE9-A93F-4098-9CA9-B7DD3223F653}">
      <dgm:prSet/>
      <dgm:spPr/>
      <dgm:t>
        <a:bodyPr/>
        <a:lstStyle/>
        <a:p>
          <a:endParaRPr lang="pl-PL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CB5A0C-7CBE-418B-B3F6-CA81A8B44D06}">
      <dgm:prSet phldrT="[Tekst]" custT="1"/>
      <dgm:spPr>
        <a:xfrm rot="5400000">
          <a:off x="5547156" y="-2068061"/>
          <a:ext cx="2169433" cy="6313661"/>
        </a:xfrm>
        <a:prstGeom prst="rect">
          <a:avLst/>
        </a:prstGeom>
        <a:solidFill>
          <a:srgbClr val="A6D3FF">
            <a:alpha val="90000"/>
          </a:srgbClr>
        </a:solidFill>
        <a:ln w="12700" cap="flat" cmpd="sng" algn="ctr">
          <a:solidFill>
            <a:srgbClr val="6BB1E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pl-PL" sz="14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Wsparcie z FST </a:t>
          </a:r>
          <a:r>
            <a:rPr lang="pl-PL" sz="14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– inwestycyjne dla małych, średnich i dużych przedsiębiorstw i na przekwalifikowanie pod kątem nowego stanowiska pracy w miejscu aktualnego zatrudnienia</a:t>
          </a:r>
        </a:p>
      </dgm:t>
    </dgm:pt>
    <dgm:pt modelId="{CA6A1B48-BED3-4609-A931-C2E8125FA7CC}" type="parTrans" cxnId="{09E40C8B-C955-4F89-8815-4C94DBF0F750}">
      <dgm:prSet/>
      <dgm:spPr/>
      <dgm:t>
        <a:bodyPr/>
        <a:lstStyle/>
        <a:p>
          <a:endParaRPr lang="pl-PL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75E98B-00DA-4C0A-A621-4E843E030D01}" type="sibTrans" cxnId="{09E40C8B-C955-4F89-8815-4C94DBF0F750}">
      <dgm:prSet/>
      <dgm:spPr/>
      <dgm:t>
        <a:bodyPr/>
        <a:lstStyle/>
        <a:p>
          <a:endParaRPr lang="pl-PL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9BA32E-186C-4841-A708-81D60E25C782}">
      <dgm:prSet phldrT="[Tekst]" custT="1"/>
      <dgm:spPr>
        <a:xfrm rot="5400000">
          <a:off x="5438123" y="330764"/>
          <a:ext cx="2383912" cy="6307495"/>
        </a:xfrm>
        <a:prstGeom prst="rect">
          <a:avLst/>
        </a:prstGeom>
        <a:solidFill>
          <a:srgbClr val="A6D3FF">
            <a:alpha val="90000"/>
          </a:srgbClr>
        </a:solidFill>
        <a:ln w="12700" cap="flat" cmpd="sng" algn="ctr">
          <a:solidFill>
            <a:srgbClr val="6BB1E2">
              <a:tint val="40000"/>
              <a:alpha val="90000"/>
              <a:hueOff val="-9672360"/>
              <a:satOff val="40946"/>
              <a:lumOff val="514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4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Wsparcie z FST </a:t>
          </a:r>
          <a:r>
            <a:rPr lang="pl-PL" sz="14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–  rozwój energetyki rozproszonej OZE poprzez zwiększenie popytu na nowe instalacje </a:t>
          </a:r>
        </a:p>
      </dgm:t>
    </dgm:pt>
    <dgm:pt modelId="{6FF66824-4E9B-45C8-8282-73D76E978905}" type="parTrans" cxnId="{EE2E4FF4-BB6E-475A-862D-068627249A72}">
      <dgm:prSet/>
      <dgm:spPr/>
      <dgm:t>
        <a:bodyPr/>
        <a:lstStyle/>
        <a:p>
          <a:endParaRPr lang="pl-PL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1C0CA0-1095-45F9-80BD-87E47C5CA97B}" type="sibTrans" cxnId="{EE2E4FF4-BB6E-475A-862D-068627249A72}">
      <dgm:prSet/>
      <dgm:spPr/>
      <dgm:t>
        <a:bodyPr/>
        <a:lstStyle/>
        <a:p>
          <a:endParaRPr lang="pl-PL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6A048D-8221-4B15-BC30-4335BA76D6BC}">
      <dgm:prSet phldrT="[Tekst]" custT="1"/>
      <dgm:spPr>
        <a:xfrm rot="5400000">
          <a:off x="5438123" y="330764"/>
          <a:ext cx="2383912" cy="6307495"/>
        </a:xfrm>
        <a:prstGeom prst="rect">
          <a:avLst/>
        </a:prstGeom>
        <a:solidFill>
          <a:srgbClr val="A6D3FF">
            <a:alpha val="90000"/>
          </a:srgbClr>
        </a:solidFill>
        <a:ln w="12700" cap="flat" cmpd="sng" algn="ctr">
          <a:solidFill>
            <a:srgbClr val="6BB1E2">
              <a:tint val="40000"/>
              <a:alpha val="90000"/>
              <a:hueOff val="-9672360"/>
              <a:satOff val="40946"/>
              <a:lumOff val="514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4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Wyzwanie</a:t>
          </a:r>
          <a:r>
            <a:rPr lang="pl-PL" sz="14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– zastąpienie bloków węglowych w elektrowniach produkcją zielonej energii.</a:t>
          </a:r>
        </a:p>
      </dgm:t>
    </dgm:pt>
    <dgm:pt modelId="{AC61C7A0-3E83-48FA-A945-E9ED0EADCC68}" type="sibTrans" cxnId="{AC6FA692-243A-4535-9BB1-013C793A309A}">
      <dgm:prSet/>
      <dgm:spPr/>
      <dgm:t>
        <a:bodyPr/>
        <a:lstStyle/>
        <a:p>
          <a:endParaRPr lang="pl-PL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AF3E3C-2B5E-41FD-B905-3AC9741FDF1F}" type="parTrans" cxnId="{AC6FA692-243A-4535-9BB1-013C793A309A}">
      <dgm:prSet/>
      <dgm:spPr/>
      <dgm:t>
        <a:bodyPr/>
        <a:lstStyle/>
        <a:p>
          <a:endParaRPr lang="pl-PL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A772D8-1C36-48CE-B4DC-78D81946E1DA}">
      <dgm:prSet phldrT="[Tekst]" custT="1"/>
      <dgm:spPr>
        <a:xfrm rot="5400000">
          <a:off x="5547156" y="-2068061"/>
          <a:ext cx="2169433" cy="6313661"/>
        </a:xfrm>
        <a:prstGeom prst="rect">
          <a:avLst/>
        </a:prstGeom>
        <a:solidFill>
          <a:srgbClr val="A6D3FF">
            <a:alpha val="90000"/>
          </a:srgbClr>
        </a:solidFill>
        <a:ln w="12700" cap="flat" cmpd="sng" algn="ctr">
          <a:solidFill>
            <a:srgbClr val="6BB1E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4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Wyzwanie</a:t>
          </a:r>
          <a:r>
            <a:rPr lang="pl-PL" sz="14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– znalezienie nowych branż / łańcuchów dostaw dla mniejszych poddostawców, firmy całkowicie zależne od dostaw dla górnictwa.</a:t>
          </a:r>
        </a:p>
      </dgm:t>
    </dgm:pt>
    <dgm:pt modelId="{FE6374D2-6005-47C4-ACC6-E5570B461698}" type="parTrans" cxnId="{C2D980F3-E661-486D-9DE9-42546DF3F27B}">
      <dgm:prSet/>
      <dgm:spPr/>
      <dgm:t>
        <a:bodyPr/>
        <a:lstStyle/>
        <a:p>
          <a:endParaRPr lang="pl-PL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A8DD8D-9EDA-4CF1-8E93-7CAF725523CA}" type="sibTrans" cxnId="{C2D980F3-E661-486D-9DE9-42546DF3F27B}">
      <dgm:prSet/>
      <dgm:spPr/>
      <dgm:t>
        <a:bodyPr/>
        <a:lstStyle/>
        <a:p>
          <a:endParaRPr lang="pl-PL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BE9FD1-1FF4-457E-8873-A81B789A24BA}" type="pres">
      <dgm:prSet presAssocID="{E2D3D83F-1E3B-44F3-B648-03C8B5267678}" presName="Name0" presStyleCnt="0">
        <dgm:presLayoutVars>
          <dgm:dir/>
          <dgm:animLvl val="lvl"/>
          <dgm:resizeHandles val="exact"/>
        </dgm:presLayoutVars>
      </dgm:prSet>
      <dgm:spPr/>
    </dgm:pt>
    <dgm:pt modelId="{AD2E45A6-7283-4A55-A08D-46533C32AA34}" type="pres">
      <dgm:prSet presAssocID="{DD70E39F-91A8-4246-A837-AAD6F9200A54}" presName="linNode" presStyleCnt="0"/>
      <dgm:spPr/>
    </dgm:pt>
    <dgm:pt modelId="{4CA2FA9A-56EE-4C39-9080-0980ADDF3234}" type="pres">
      <dgm:prSet presAssocID="{DD70E39F-91A8-4246-A837-AAD6F9200A54}" presName="parentText" presStyleLbl="node1" presStyleIdx="0" presStyleCnt="2" custScaleX="68881" custScaleY="92000" custLinFactNeighborX="-7547" custLinFactNeighborY="520">
        <dgm:presLayoutVars>
          <dgm:chMax val="1"/>
          <dgm:bulletEnabled val="1"/>
        </dgm:presLayoutVars>
      </dgm:prSet>
      <dgm:spPr>
        <a:xfrm>
          <a:off x="0" y="322887"/>
          <a:ext cx="1822539" cy="1266977"/>
        </a:xfrm>
        <a:prstGeom prst="rect">
          <a:avLst/>
        </a:prstGeom>
      </dgm:spPr>
    </dgm:pt>
    <dgm:pt modelId="{CCD9674A-C033-4B47-A506-7435C9AEF2C9}" type="pres">
      <dgm:prSet presAssocID="{DD70E39F-91A8-4246-A837-AAD6F9200A54}" presName="descendantText" presStyleLbl="alignAccFollowNode1" presStyleIdx="0" presStyleCnt="2" custScaleX="112834" custScaleY="113874" custLinFactNeighborX="-130">
        <dgm:presLayoutVars>
          <dgm:bulletEnabled val="1"/>
        </dgm:presLayoutVars>
      </dgm:prSet>
      <dgm:spPr>
        <a:prstGeom prst="rect">
          <a:avLst/>
        </a:prstGeom>
      </dgm:spPr>
    </dgm:pt>
    <dgm:pt modelId="{22699B3A-70B5-4321-93AC-084D3FF42FEE}" type="pres">
      <dgm:prSet presAssocID="{49C87100-A68E-450A-A440-2D16C0E193E1}" presName="sp" presStyleCnt="0"/>
      <dgm:spPr/>
    </dgm:pt>
    <dgm:pt modelId="{16615F50-79A4-4189-8035-03AF71A0377A}" type="pres">
      <dgm:prSet presAssocID="{6154B224-1997-4ED0-BF59-91CA49E2694F}" presName="linNode" presStyleCnt="0"/>
      <dgm:spPr/>
    </dgm:pt>
    <dgm:pt modelId="{B04C2923-7090-4A61-BAC9-60C21B5EE24E}" type="pres">
      <dgm:prSet presAssocID="{6154B224-1997-4ED0-BF59-91CA49E2694F}" presName="parentText" presStyleLbl="node1" presStyleIdx="1" presStyleCnt="2" custScaleX="68881" custScaleY="97139" custLinFactNeighborX="-7554" custLinFactNeighborY="520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57A9DB5F-E802-4802-AE0F-5AD5B42637B9}" type="pres">
      <dgm:prSet presAssocID="{6154B224-1997-4ED0-BF59-91CA49E2694F}" presName="descendantText" presStyleLbl="alignAccFollowNode1" presStyleIdx="1" presStyleCnt="2" custScaleX="112834" custScaleY="125132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5A7FAF27-F55F-4BDB-8A4B-2FC2A719AAC0}" type="presOf" srcId="{1F6A048D-8221-4B15-BC30-4335BA76D6BC}" destId="{57A9DB5F-E802-4802-AE0F-5AD5B42637B9}" srcOrd="0" destOrd="1" presId="urn:microsoft.com/office/officeart/2005/8/layout/vList5"/>
    <dgm:cxn modelId="{EE2ABE3F-69E7-478F-A9BC-9BC31EB98D33}" type="presOf" srcId="{4D61D64D-2729-4083-9F32-E9CDD796FDD0}" destId="{CCD9674A-C033-4B47-A506-7435C9AEF2C9}" srcOrd="0" destOrd="0" presId="urn:microsoft.com/office/officeart/2005/8/layout/vList5"/>
    <dgm:cxn modelId="{1E27DB62-4A94-4036-B535-0E0EF8E9F303}" type="presOf" srcId="{E2D3D83F-1E3B-44F3-B648-03C8B5267678}" destId="{05BE9FD1-1FF4-457E-8873-A81B789A24BA}" srcOrd="0" destOrd="0" presId="urn:microsoft.com/office/officeart/2005/8/layout/vList5"/>
    <dgm:cxn modelId="{0B6BA56E-A62F-46AA-B3DD-07CBBF46C64E}" srcId="{E2D3D83F-1E3B-44F3-B648-03C8B5267678}" destId="{DD70E39F-91A8-4246-A837-AAD6F9200A54}" srcOrd="0" destOrd="0" parTransId="{EF169614-E158-4551-9321-1403E80B1FDA}" sibTransId="{49C87100-A68E-450A-A440-2D16C0E193E1}"/>
    <dgm:cxn modelId="{34208375-460B-41BE-88D0-F977F0B8CEA7}" type="presOf" srcId="{6154B224-1997-4ED0-BF59-91CA49E2694F}" destId="{B04C2923-7090-4A61-BAC9-60C21B5EE24E}" srcOrd="0" destOrd="0" presId="urn:microsoft.com/office/officeart/2005/8/layout/vList5"/>
    <dgm:cxn modelId="{C1CBCA78-0BA0-4473-BC17-6E81491C5417}" srcId="{DD70E39F-91A8-4246-A837-AAD6F9200A54}" destId="{4D61D64D-2729-4083-9F32-E9CDD796FDD0}" srcOrd="0" destOrd="0" parTransId="{6B41F2D0-404A-4B8A-94D2-0D182BE3646B}" sibTransId="{931A8201-7FBE-4D9B-8546-568470D06655}"/>
    <dgm:cxn modelId="{09E40C8B-C955-4F89-8815-4C94DBF0F750}" srcId="{DD70E39F-91A8-4246-A837-AAD6F9200A54}" destId="{B3CB5A0C-7CBE-418B-B3F6-CA81A8B44D06}" srcOrd="2" destOrd="0" parTransId="{CA6A1B48-BED3-4609-A931-C2E8125FA7CC}" sibTransId="{F975E98B-00DA-4C0A-A621-4E843E030D01}"/>
    <dgm:cxn modelId="{AC6FA692-243A-4535-9BB1-013C793A309A}" srcId="{6154B224-1997-4ED0-BF59-91CA49E2694F}" destId="{1F6A048D-8221-4B15-BC30-4335BA76D6BC}" srcOrd="1" destOrd="0" parTransId="{09AF3E3C-2B5E-41FD-B905-3AC9741FDF1F}" sibTransId="{AC61C7A0-3E83-48FA-A945-E9ED0EADCC68}"/>
    <dgm:cxn modelId="{184CE0AE-E807-4B1F-92E1-98A84867F0C2}" type="presOf" srcId="{0A9BA32E-186C-4841-A708-81D60E25C782}" destId="{57A9DB5F-E802-4802-AE0F-5AD5B42637B9}" srcOrd="0" destOrd="2" presId="urn:microsoft.com/office/officeart/2005/8/layout/vList5"/>
    <dgm:cxn modelId="{DB833CAF-8F33-4BEB-A916-7D7F3F1CF9D1}" type="presOf" srcId="{714E8E84-6193-46E5-B258-38E62033B9F2}" destId="{57A9DB5F-E802-4802-AE0F-5AD5B42637B9}" srcOrd="0" destOrd="0" presId="urn:microsoft.com/office/officeart/2005/8/layout/vList5"/>
    <dgm:cxn modelId="{AF9503B1-EEA0-415D-80CF-A13BCC0B7581}" type="presOf" srcId="{DD70E39F-91A8-4246-A837-AAD6F9200A54}" destId="{4CA2FA9A-56EE-4C39-9080-0980ADDF3234}" srcOrd="0" destOrd="0" presId="urn:microsoft.com/office/officeart/2005/8/layout/vList5"/>
    <dgm:cxn modelId="{7AC347CA-379F-4725-9345-899BB28CC90B}" type="presOf" srcId="{B3CB5A0C-7CBE-418B-B3F6-CA81A8B44D06}" destId="{CCD9674A-C033-4B47-A506-7435C9AEF2C9}" srcOrd="0" destOrd="2" presId="urn:microsoft.com/office/officeart/2005/8/layout/vList5"/>
    <dgm:cxn modelId="{E7A815E1-CA2F-4CB6-A5D2-1EA91304D11D}" type="presOf" srcId="{40A772D8-1C36-48CE-B4DC-78D81946E1DA}" destId="{CCD9674A-C033-4B47-A506-7435C9AEF2C9}" srcOrd="0" destOrd="1" presId="urn:microsoft.com/office/officeart/2005/8/layout/vList5"/>
    <dgm:cxn modelId="{807A3DE9-A93F-4098-9CA9-B7DD3223F653}" srcId="{6154B224-1997-4ED0-BF59-91CA49E2694F}" destId="{714E8E84-6193-46E5-B258-38E62033B9F2}" srcOrd="0" destOrd="0" parTransId="{855F1D75-E093-4BCA-9DF1-7A3A1BFA963A}" sibTransId="{0C99BA4A-935F-4D7C-B916-3554ECB798B1}"/>
    <dgm:cxn modelId="{C2D980F3-E661-486D-9DE9-42546DF3F27B}" srcId="{DD70E39F-91A8-4246-A837-AAD6F9200A54}" destId="{40A772D8-1C36-48CE-B4DC-78D81946E1DA}" srcOrd="1" destOrd="0" parTransId="{FE6374D2-6005-47C4-ACC6-E5570B461698}" sibTransId="{92A8DD8D-9EDA-4CF1-8E93-7CAF725523CA}"/>
    <dgm:cxn modelId="{EE2E4FF4-BB6E-475A-862D-068627249A72}" srcId="{6154B224-1997-4ED0-BF59-91CA49E2694F}" destId="{0A9BA32E-186C-4841-A708-81D60E25C782}" srcOrd="2" destOrd="0" parTransId="{6FF66824-4E9B-45C8-8282-73D76E978905}" sibTransId="{F31C0CA0-1095-45F9-80BD-87E47C5CA97B}"/>
    <dgm:cxn modelId="{D3F858F8-0F84-4A80-BB1D-938E9660B991}" srcId="{E2D3D83F-1E3B-44F3-B648-03C8B5267678}" destId="{6154B224-1997-4ED0-BF59-91CA49E2694F}" srcOrd="1" destOrd="0" parTransId="{882B0272-2A2C-4153-80DE-4E3C0DD2FDE8}" sibTransId="{1367818E-6010-46B7-B43F-8BBA5C041483}"/>
    <dgm:cxn modelId="{A9962EF0-A6AE-4E05-AFEB-5AACCE783F89}" type="presParOf" srcId="{05BE9FD1-1FF4-457E-8873-A81B789A24BA}" destId="{AD2E45A6-7283-4A55-A08D-46533C32AA34}" srcOrd="0" destOrd="0" presId="urn:microsoft.com/office/officeart/2005/8/layout/vList5"/>
    <dgm:cxn modelId="{62B93ACE-B082-4AE4-912D-4F605FF18890}" type="presParOf" srcId="{AD2E45A6-7283-4A55-A08D-46533C32AA34}" destId="{4CA2FA9A-56EE-4C39-9080-0980ADDF3234}" srcOrd="0" destOrd="0" presId="urn:microsoft.com/office/officeart/2005/8/layout/vList5"/>
    <dgm:cxn modelId="{FC1C6FE4-D2C1-4958-B445-D03ED1568547}" type="presParOf" srcId="{AD2E45A6-7283-4A55-A08D-46533C32AA34}" destId="{CCD9674A-C033-4B47-A506-7435C9AEF2C9}" srcOrd="1" destOrd="0" presId="urn:microsoft.com/office/officeart/2005/8/layout/vList5"/>
    <dgm:cxn modelId="{82CB034D-7892-437E-9CF1-00B19A23F525}" type="presParOf" srcId="{05BE9FD1-1FF4-457E-8873-A81B789A24BA}" destId="{22699B3A-70B5-4321-93AC-084D3FF42FEE}" srcOrd="1" destOrd="0" presId="urn:microsoft.com/office/officeart/2005/8/layout/vList5"/>
    <dgm:cxn modelId="{1736A8B1-95D3-475D-BDE9-44FF2E9E2077}" type="presParOf" srcId="{05BE9FD1-1FF4-457E-8873-A81B789A24BA}" destId="{16615F50-79A4-4189-8035-03AF71A0377A}" srcOrd="2" destOrd="0" presId="urn:microsoft.com/office/officeart/2005/8/layout/vList5"/>
    <dgm:cxn modelId="{E196BC2F-A96C-4F8C-83A6-5B5062C49DAC}" type="presParOf" srcId="{16615F50-79A4-4189-8035-03AF71A0377A}" destId="{B04C2923-7090-4A61-BAC9-60C21B5EE24E}" srcOrd="0" destOrd="0" presId="urn:microsoft.com/office/officeart/2005/8/layout/vList5"/>
    <dgm:cxn modelId="{9D84D04F-392F-4208-8BE1-B15CB946BDD9}" type="presParOf" srcId="{16615F50-79A4-4189-8035-03AF71A0377A}" destId="{57A9DB5F-E802-4802-AE0F-5AD5B42637B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2D3D83F-1E3B-44F3-B648-03C8B5267678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F8290761-99AD-448A-A904-C947A0A7DFB5}">
      <dgm:prSet phldrT="[Tekst]" custT="1"/>
      <dgm:spPr>
        <a:solidFill>
          <a:srgbClr val="003399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anchor="ctr"/>
        <a:lstStyle/>
        <a:p>
          <a:r>
            <a:rPr lang="pl-PL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Rozwój lokalnej przedsiębiorczości / MŚP</a:t>
          </a:r>
        </a:p>
      </dgm:t>
    </dgm:pt>
    <dgm:pt modelId="{E4B44DB9-1FB7-42B3-93F5-84AE46D49C8F}" type="parTrans" cxnId="{7ACBB8B3-317C-4724-8CFC-AAE3467385A1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040EE1-E7EB-42A9-A1E3-2B1A23DED385}" type="sibTrans" cxnId="{7ACBB8B3-317C-4724-8CFC-AAE3467385A1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25F31E-5C77-4086-A4DF-B64C6036DF1A}">
      <dgm:prSet phldrT="[Tekst]" custT="1"/>
      <dgm:spPr>
        <a:solidFill>
          <a:srgbClr val="FFD618"/>
        </a:solidFill>
      </dgm:spPr>
      <dgm:t>
        <a:bodyPr/>
        <a:lstStyle/>
        <a:p>
          <a:r>
            <a:rPr lang="pl-PL" sz="16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Kreowanie nowych branż / liderów rozwoju w regionie</a:t>
          </a:r>
        </a:p>
      </dgm:t>
    </dgm:pt>
    <dgm:pt modelId="{622907B2-1F3F-4690-8606-02BCD45E581E}" type="parTrans" cxnId="{DC019365-E325-42FC-9424-AE4B0F6E53FA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CED659-AFCE-4223-9BC3-452EBEF4ECDA}" type="sibTrans" cxnId="{DC019365-E325-42FC-9424-AE4B0F6E53FA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0B5E8D-8208-4FCD-9817-D42790D77F61}">
      <dgm:prSet phldrT="[Tekst]" custT="1"/>
      <dgm:spPr>
        <a:solidFill>
          <a:srgbClr val="FFD618"/>
        </a:solidFill>
      </dgm:spPr>
      <dgm:t>
        <a:bodyPr/>
        <a:lstStyle/>
        <a:p>
          <a:r>
            <a:rPr lang="pl-PL" sz="16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Wykorzystanie terenów zdegradowanych na cele gospodarcze</a:t>
          </a:r>
        </a:p>
      </dgm:t>
    </dgm:pt>
    <dgm:pt modelId="{D2F3C409-6794-4226-9999-EE2DEA00DF56}" type="parTrans" cxnId="{93D2E597-CF13-4393-8069-6B8254187459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A5B3D3-5152-4A53-8B04-6936D1A32DAA}" type="sibTrans" cxnId="{93D2E597-CF13-4393-8069-6B8254187459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99F60B-216A-46FF-8F09-E682BE344454}">
      <dgm:prSet phldrT="[Tekst]" custT="1"/>
      <dgm:spPr>
        <a:solidFill>
          <a:srgbClr val="A6D3FF"/>
        </a:solidFill>
      </dgm:spPr>
      <dgm:t>
        <a:bodyPr/>
        <a:lstStyle/>
        <a:p>
          <a:r>
            <a:rPr lang="pl-PL" sz="11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Cel</a:t>
          </a:r>
          <a:r>
            <a:rPr lang="pl-PL" sz="11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: Zakładanie i rozwój nowych firm / MŚP na terenie podregionów górniczych</a:t>
          </a:r>
        </a:p>
      </dgm:t>
    </dgm:pt>
    <dgm:pt modelId="{72E339D5-C599-404E-8779-0FA88D7C15F1}" type="parTrans" cxnId="{43FE8445-8E10-40CA-A854-0C337A2EE8F3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831D4E-40BC-4A7B-B12A-D472694731D7}" type="sibTrans" cxnId="{43FE8445-8E10-40CA-A854-0C337A2EE8F3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0CCC86-CB30-463C-99AE-600ACF335646}">
      <dgm:prSet phldrT="[Tekst]" custT="1"/>
      <dgm:spPr>
        <a:solidFill>
          <a:srgbClr val="A6D3FF"/>
        </a:solidFill>
      </dgm:spPr>
      <dgm:t>
        <a:bodyPr/>
        <a:lstStyle/>
        <a:p>
          <a:r>
            <a:rPr lang="pl-PL" sz="11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Wsparcie z FST </a:t>
          </a:r>
          <a:r>
            <a:rPr lang="pl-PL" sz="11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– doradcze , inwestycyjne, strategiczne, akcelerator nowych firm przemysłowych KSSENON, IT Hub w Gliwicach, Tyski Hub Zielonej Gospodarki, Katowicki Hub </a:t>
          </a:r>
          <a:r>
            <a:rPr lang="pl-PL" sz="1100" dirty="0" err="1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Gamingowo</a:t>
          </a:r>
          <a:r>
            <a:rPr lang="pl-PL" sz="11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- Technologiczny</a:t>
          </a:r>
        </a:p>
      </dgm:t>
    </dgm:pt>
    <dgm:pt modelId="{C72CD683-8EB4-4812-B913-5EE9138AE25F}" type="parTrans" cxnId="{173254B4-8FA9-4A14-80C1-3D26D6B03E62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9D77E1-1DF9-4D77-9018-DCF1A45A4062}" type="sibTrans" cxnId="{173254B4-8FA9-4A14-80C1-3D26D6B03E62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049F2A-7779-4510-B0C5-850F7DA7D550}">
      <dgm:prSet phldrT="[Tekst]" custT="1"/>
      <dgm:spPr>
        <a:solidFill>
          <a:srgbClr val="A6D3FF"/>
        </a:solidFill>
      </dgm:spPr>
      <dgm:t>
        <a:bodyPr/>
        <a:lstStyle/>
        <a:p>
          <a:r>
            <a:rPr lang="pl-PL" sz="11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Cel</a:t>
          </a:r>
          <a:r>
            <a:rPr lang="pl-PL" sz="11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: wykreowanie nowych motorów wzrostu w regionie, do zapełnienia luki po górnictwie, w tym wykorzystujących potencjał naukowy / współpracę nauka - biznes</a:t>
          </a:r>
        </a:p>
      </dgm:t>
    </dgm:pt>
    <dgm:pt modelId="{01EE17AC-DBE3-439F-9E7A-A59FB37951DF}" type="parTrans" cxnId="{29C8CA9A-34D5-43D0-AF0C-2B2296E67DE7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148B64-C082-42A1-A36C-B88D20727BEC}" type="sibTrans" cxnId="{29C8CA9A-34D5-43D0-AF0C-2B2296E67DE7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268679-894C-4D1F-9E2E-FCE45AE6486F}">
      <dgm:prSet phldrT="[Tekst]" custT="1"/>
      <dgm:spPr>
        <a:solidFill>
          <a:srgbClr val="A6D3FF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1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Cel</a:t>
          </a:r>
          <a:r>
            <a:rPr lang="pl-PL" sz="11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: napływ nowych (polskich i zagranicznych) inwestycji do regionu, szczególnie z sektora nowoczesnych technologii, generujących dobrze płatne i stabilne miejsca pracy</a:t>
          </a:r>
        </a:p>
      </dgm:t>
    </dgm:pt>
    <dgm:pt modelId="{42E70C42-013B-4BC9-88E7-BAD6E2FCCDD2}" type="parTrans" cxnId="{0B34C1C1-31C3-4E56-A195-05BC695659C6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D1A79F-4817-4763-B44D-314F2034AA3A}" type="sibTrans" cxnId="{0B34C1C1-31C3-4E56-A195-05BC695659C6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40294A-E062-4AAE-A720-A798E9CDE510}">
      <dgm:prSet phldrT="[Tekst]" custT="1"/>
      <dgm:spPr>
        <a:solidFill>
          <a:srgbClr val="A6D3FF"/>
        </a:solidFill>
      </dgm:spPr>
      <dgm:t>
        <a:bodyPr/>
        <a:lstStyle/>
        <a:p>
          <a:r>
            <a:rPr lang="pl-PL" sz="11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Cel</a:t>
          </a:r>
          <a:r>
            <a:rPr lang="pl-PL" sz="11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: Rekultywacja terenów zdegradowanych i ich wykorzystanie na cele gospodarcze</a:t>
          </a:r>
        </a:p>
      </dgm:t>
    </dgm:pt>
    <dgm:pt modelId="{97CFBBFE-03CE-4908-BDA1-BA38DB64BD52}" type="parTrans" cxnId="{E3E79E51-6186-406A-B2AE-F16527EF7FA2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AAD663-23EE-46AC-8F4B-2EDAC85C8940}" type="sibTrans" cxnId="{E3E79E51-6186-406A-B2AE-F16527EF7FA2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5C3452-7A92-4CA7-B952-E0C8C325C0A9}">
      <dgm:prSet phldrT="[Tekst]" custT="1"/>
      <dgm:spPr>
        <a:solidFill>
          <a:srgbClr val="A6D3FF"/>
        </a:solidFill>
      </dgm:spPr>
      <dgm:t>
        <a:bodyPr/>
        <a:lstStyle/>
        <a:p>
          <a:r>
            <a:rPr lang="pl-PL" sz="11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Wsparcie z FST </a:t>
          </a:r>
          <a:r>
            <a:rPr lang="pl-PL" sz="11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– projekty strategiczne, np. Utworzenie Centrum Technologii i Nauk Obliczeniowych w Katowicach, Śląskie Interdyscyplinarne Centrum Chemii</a:t>
          </a:r>
        </a:p>
      </dgm:t>
    </dgm:pt>
    <dgm:pt modelId="{F2685921-DC59-41C8-82A9-0FE70C2E3FDD}" type="parTrans" cxnId="{29DE216E-D738-4864-803F-528B539AF7C0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4EFE55-C3C2-401F-9998-CB33F14B8BC3}" type="sibTrans" cxnId="{29DE216E-D738-4864-803F-528B539AF7C0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007EA8-AE03-4FAE-8F2A-3B2A1F2ED7F4}">
      <dgm:prSet phldrT="[Tekst]" custT="1"/>
      <dgm:spPr>
        <a:solidFill>
          <a:srgbClr val="003399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anchor="ctr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pl-PL" sz="1600" b="1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Przyciąganie nowych inwestycji do regionu</a:t>
          </a:r>
        </a:p>
      </dgm:t>
    </dgm:pt>
    <dgm:pt modelId="{EAE63F95-012D-45DA-A210-FDEAF56E6E93}" type="parTrans" cxnId="{DEF6B8CD-6B44-4909-B021-7072FA572AC5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46684D-049B-47BD-B30A-21C7EDBC82DA}" type="sibTrans" cxnId="{DEF6B8CD-6B44-4909-B021-7072FA572AC5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5BDF21-F9A4-44C7-AB12-43897657F88D}">
      <dgm:prSet phldrT="[Tekst]" custT="1"/>
      <dgm:spPr>
        <a:solidFill>
          <a:srgbClr val="A6D3FF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1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Wsparcie z FST </a:t>
          </a:r>
          <a:r>
            <a:rPr lang="pl-PL" sz="11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– profesjonalizacja kadr nowej gospodarki poprzez wsparcie nauczania i infrastruktury szkolnictwa wyższego i zawodowego oraz kształcenie dorosłych </a:t>
          </a:r>
        </a:p>
      </dgm:t>
    </dgm:pt>
    <dgm:pt modelId="{33352B1D-D17B-4213-967B-EFE032BA3200}" type="parTrans" cxnId="{849C1A6B-0F26-460D-AA12-3517A5CA6DFE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63CCC4-F151-4D40-BA34-A5295C127281}" type="sibTrans" cxnId="{849C1A6B-0F26-460D-AA12-3517A5CA6DFE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A09733-DE92-41D9-BE46-57C86BD3FEFF}">
      <dgm:prSet phldrT="[Tekst]" custT="1"/>
      <dgm:spPr>
        <a:solidFill>
          <a:srgbClr val="A6D3FF"/>
        </a:solidFill>
      </dgm:spPr>
      <dgm:t>
        <a:bodyPr/>
        <a:lstStyle/>
        <a:p>
          <a:r>
            <a:rPr lang="pl-PL" sz="11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Wsparcie z FST </a:t>
          </a:r>
          <a:r>
            <a:rPr lang="pl-PL" sz="11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na sfinansowanie rekultywacji terenów zdegradowanych i ich wykorzystanie na cele gospodarcze</a:t>
          </a:r>
        </a:p>
      </dgm:t>
    </dgm:pt>
    <dgm:pt modelId="{BF9DDBB6-A1BE-4F5D-9E6B-60B56F40D216}" type="parTrans" cxnId="{F1C5723D-7879-46BE-90A8-E77099136994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BFF800-9AFD-4035-AEA8-60AED904784C}" type="sibTrans" cxnId="{F1C5723D-7879-46BE-90A8-E77099136994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BE9FD1-1FF4-457E-8873-A81B789A24BA}" type="pres">
      <dgm:prSet presAssocID="{E2D3D83F-1E3B-44F3-B648-03C8B5267678}" presName="Name0" presStyleCnt="0">
        <dgm:presLayoutVars>
          <dgm:dir/>
          <dgm:animLvl val="lvl"/>
          <dgm:resizeHandles val="exact"/>
        </dgm:presLayoutVars>
      </dgm:prSet>
      <dgm:spPr/>
    </dgm:pt>
    <dgm:pt modelId="{153DFADA-6D57-49E6-9742-557F758F2E59}" type="pres">
      <dgm:prSet presAssocID="{F8290761-99AD-448A-A904-C947A0A7DFB5}" presName="linNode" presStyleCnt="0"/>
      <dgm:spPr/>
    </dgm:pt>
    <dgm:pt modelId="{B4ECCE36-5924-4F76-ABBD-04B24A6AB9BE}" type="pres">
      <dgm:prSet presAssocID="{F8290761-99AD-448A-A904-C947A0A7DFB5}" presName="parentText" presStyleLbl="node1" presStyleIdx="0" presStyleCnt="4" custScaleX="86355" custLinFactNeighborX="-6073" custLinFactNeighborY="-208">
        <dgm:presLayoutVars>
          <dgm:chMax val="1"/>
          <dgm:bulletEnabled val="1"/>
        </dgm:presLayoutVars>
      </dgm:prSet>
      <dgm:spPr>
        <a:xfrm>
          <a:off x="0" y="2142"/>
          <a:ext cx="2616852" cy="1030430"/>
        </a:xfrm>
        <a:prstGeom prst="rect">
          <a:avLst/>
        </a:prstGeom>
      </dgm:spPr>
    </dgm:pt>
    <dgm:pt modelId="{08F3E67C-8C1D-4803-9142-4ACB60302584}" type="pres">
      <dgm:prSet presAssocID="{F8290761-99AD-448A-A904-C947A0A7DFB5}" presName="descendantText" presStyleLbl="alignAccFollowNode1" presStyleIdx="0" presStyleCnt="4" custScaleX="106937" custScaleY="130648">
        <dgm:presLayoutVars>
          <dgm:bulletEnabled val="1"/>
        </dgm:presLayoutVars>
      </dgm:prSet>
      <dgm:spPr>
        <a:prstGeom prst="rect">
          <a:avLst/>
        </a:prstGeom>
      </dgm:spPr>
    </dgm:pt>
    <dgm:pt modelId="{1191EDB7-1943-4480-83DF-B0436690A7F3}" type="pres">
      <dgm:prSet presAssocID="{9F040EE1-E7EB-42A9-A1E3-2B1A23DED385}" presName="sp" presStyleCnt="0"/>
      <dgm:spPr/>
    </dgm:pt>
    <dgm:pt modelId="{76941B70-3493-4311-A744-B1D8F25C28F7}" type="pres">
      <dgm:prSet presAssocID="{0825F31E-5C77-4086-A4DF-B64C6036DF1A}" presName="linNode" presStyleCnt="0"/>
      <dgm:spPr/>
    </dgm:pt>
    <dgm:pt modelId="{A2386BA5-43E8-4C47-8C62-21FCDE555747}" type="pres">
      <dgm:prSet presAssocID="{0825F31E-5C77-4086-A4DF-B64C6036DF1A}" presName="parentText" presStyleLbl="node1" presStyleIdx="1" presStyleCnt="4" custScaleX="86355" custLinFactNeighborX="-6073" custLinFactNeighborY="-208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3DCB2F32-C3E6-40FD-9471-D1F869BFD479}" type="pres">
      <dgm:prSet presAssocID="{0825F31E-5C77-4086-A4DF-B64C6036DF1A}" presName="descendantText" presStyleLbl="alignAccFollowNode1" presStyleIdx="1" presStyleCnt="4" custScaleX="106937" custScaleY="124557" custLinFactNeighborY="-3747">
        <dgm:presLayoutVars>
          <dgm:bulletEnabled val="1"/>
        </dgm:presLayoutVars>
      </dgm:prSet>
      <dgm:spPr>
        <a:prstGeom prst="rect">
          <a:avLst/>
        </a:prstGeom>
      </dgm:spPr>
    </dgm:pt>
    <dgm:pt modelId="{354B9767-2D64-4CB4-B572-22224E6FFB2A}" type="pres">
      <dgm:prSet presAssocID="{38CED659-AFCE-4223-9BC3-452EBEF4ECDA}" presName="sp" presStyleCnt="0"/>
      <dgm:spPr/>
    </dgm:pt>
    <dgm:pt modelId="{A5E7530B-92C6-4B4F-9E67-FB433CFA49FB}" type="pres">
      <dgm:prSet presAssocID="{1A007EA8-AE03-4FAE-8F2A-3B2A1F2ED7F4}" presName="linNode" presStyleCnt="0"/>
      <dgm:spPr/>
    </dgm:pt>
    <dgm:pt modelId="{727C6AFE-43B5-489F-8487-143FF0D337AA}" type="pres">
      <dgm:prSet presAssocID="{1A007EA8-AE03-4FAE-8F2A-3B2A1F2ED7F4}" presName="parentText" presStyleLbl="node1" presStyleIdx="2" presStyleCnt="4" custScaleX="86355" custLinFactNeighborX="-6073" custLinFactNeighborY="-208">
        <dgm:presLayoutVars>
          <dgm:chMax val="1"/>
          <dgm:bulletEnabled val="1"/>
        </dgm:presLayoutVars>
      </dgm:prSet>
      <dgm:spPr>
        <a:xfrm>
          <a:off x="0" y="2166045"/>
          <a:ext cx="2616852" cy="1030430"/>
        </a:xfrm>
        <a:prstGeom prst="rect">
          <a:avLst/>
        </a:prstGeom>
      </dgm:spPr>
    </dgm:pt>
    <dgm:pt modelId="{92C2ABD6-501A-4770-B3E3-926AAA45595E}" type="pres">
      <dgm:prSet presAssocID="{1A007EA8-AE03-4FAE-8F2A-3B2A1F2ED7F4}" presName="descendantText" presStyleLbl="alignAccFollowNode1" presStyleIdx="2" presStyleCnt="4" custScaleX="106937" custScaleY="121167" custLinFactNeighborY="-3747">
        <dgm:presLayoutVars>
          <dgm:bulletEnabled val="1"/>
        </dgm:presLayoutVars>
      </dgm:prSet>
      <dgm:spPr>
        <a:prstGeom prst="rect">
          <a:avLst/>
        </a:prstGeom>
      </dgm:spPr>
    </dgm:pt>
    <dgm:pt modelId="{DD0CA2F7-4BB5-45F8-B716-83E7DE9AA959}" type="pres">
      <dgm:prSet presAssocID="{9746684D-049B-47BD-B30A-21C7EDBC82DA}" presName="sp" presStyleCnt="0"/>
      <dgm:spPr/>
    </dgm:pt>
    <dgm:pt modelId="{EA4A7BA0-A117-448F-AD6C-D18FF71AFA8C}" type="pres">
      <dgm:prSet presAssocID="{080B5E8D-8208-4FCD-9817-D42790D77F61}" presName="linNode" presStyleCnt="0"/>
      <dgm:spPr/>
    </dgm:pt>
    <dgm:pt modelId="{692B9602-6D12-41A1-88E3-D391A0657C96}" type="pres">
      <dgm:prSet presAssocID="{080B5E8D-8208-4FCD-9817-D42790D77F61}" presName="parentText" presStyleLbl="node1" presStyleIdx="3" presStyleCnt="4" custScaleX="86355" custLinFactNeighborX="-3838" custLinFactNeighborY="-208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C735D9B9-6704-4726-8F83-9BE7B32733CE}" type="pres">
      <dgm:prSet presAssocID="{080B5E8D-8208-4FCD-9817-D42790D77F61}" presName="descendantText" presStyleLbl="alignAccFollowNode1" presStyleIdx="3" presStyleCnt="4" custScaleX="106937" custScaleY="111818" custLinFactNeighborY="-3747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6EC8A519-C1A8-4A87-BA5C-12CCF14D020C}" type="presOf" srcId="{CDA09733-DE92-41D9-BE46-57C86BD3FEFF}" destId="{C735D9B9-6704-4726-8F83-9BE7B32733CE}" srcOrd="0" destOrd="1" presId="urn:microsoft.com/office/officeart/2005/8/layout/vList5"/>
    <dgm:cxn modelId="{8ABAC424-A36D-4454-B8A6-9AD5D8E35E51}" type="presOf" srcId="{1A007EA8-AE03-4FAE-8F2A-3B2A1F2ED7F4}" destId="{727C6AFE-43B5-489F-8487-143FF0D337AA}" srcOrd="0" destOrd="0" presId="urn:microsoft.com/office/officeart/2005/8/layout/vList5"/>
    <dgm:cxn modelId="{F1C5723D-7879-46BE-90A8-E77099136994}" srcId="{080B5E8D-8208-4FCD-9817-D42790D77F61}" destId="{CDA09733-DE92-41D9-BE46-57C86BD3FEFF}" srcOrd="1" destOrd="0" parTransId="{BF9DDBB6-A1BE-4F5D-9E6B-60B56F40D216}" sibTransId="{59BFF800-9AFD-4035-AEA8-60AED904784C}"/>
    <dgm:cxn modelId="{1E27DB62-4A94-4036-B535-0E0EF8E9F303}" type="presOf" srcId="{E2D3D83F-1E3B-44F3-B648-03C8B5267678}" destId="{05BE9FD1-1FF4-457E-8873-A81B789A24BA}" srcOrd="0" destOrd="0" presId="urn:microsoft.com/office/officeart/2005/8/layout/vList5"/>
    <dgm:cxn modelId="{43FE8445-8E10-40CA-A854-0C337A2EE8F3}" srcId="{F8290761-99AD-448A-A904-C947A0A7DFB5}" destId="{0D99F60B-216A-46FF-8F09-E682BE344454}" srcOrd="0" destOrd="0" parTransId="{72E339D5-C599-404E-8779-0FA88D7C15F1}" sibTransId="{C2831D4E-40BC-4A7B-B12A-D472694731D7}"/>
    <dgm:cxn modelId="{DC019365-E325-42FC-9424-AE4B0F6E53FA}" srcId="{E2D3D83F-1E3B-44F3-B648-03C8B5267678}" destId="{0825F31E-5C77-4086-A4DF-B64C6036DF1A}" srcOrd="1" destOrd="0" parTransId="{622907B2-1F3F-4690-8606-02BCD45E581E}" sibTransId="{38CED659-AFCE-4223-9BC3-452EBEF4ECDA}"/>
    <dgm:cxn modelId="{5DB90F4B-AF3D-46F7-B50A-BCB5340548F6}" type="presOf" srcId="{70049F2A-7779-4510-B0C5-850F7DA7D550}" destId="{3DCB2F32-C3E6-40FD-9471-D1F869BFD479}" srcOrd="0" destOrd="0" presId="urn:microsoft.com/office/officeart/2005/8/layout/vList5"/>
    <dgm:cxn modelId="{849C1A6B-0F26-460D-AA12-3517A5CA6DFE}" srcId="{1A007EA8-AE03-4FAE-8F2A-3B2A1F2ED7F4}" destId="{135BDF21-F9A4-44C7-AB12-43897657F88D}" srcOrd="1" destOrd="0" parTransId="{33352B1D-D17B-4213-967B-EFE032BA3200}" sibTransId="{8B63CCC4-F151-4D40-BA34-A5295C127281}"/>
    <dgm:cxn modelId="{29DE216E-D738-4864-803F-528B539AF7C0}" srcId="{0825F31E-5C77-4086-A4DF-B64C6036DF1A}" destId="{AD5C3452-7A92-4CA7-B952-E0C8C325C0A9}" srcOrd="1" destOrd="0" parTransId="{F2685921-DC59-41C8-82A9-0FE70C2E3FDD}" sibTransId="{EF4EFE55-C3C2-401F-9998-CB33F14B8BC3}"/>
    <dgm:cxn modelId="{E3E79E51-6186-406A-B2AE-F16527EF7FA2}" srcId="{080B5E8D-8208-4FCD-9817-D42790D77F61}" destId="{4740294A-E062-4AAE-A720-A798E9CDE510}" srcOrd="0" destOrd="0" parTransId="{97CFBBFE-03CE-4908-BDA1-BA38DB64BD52}" sibTransId="{95AAD663-23EE-46AC-8F4B-2EDAC85C8940}"/>
    <dgm:cxn modelId="{F5DA8476-B90A-488E-A716-B31DADA3B3FE}" type="presOf" srcId="{AD5C3452-7A92-4CA7-B952-E0C8C325C0A9}" destId="{3DCB2F32-C3E6-40FD-9471-D1F869BFD479}" srcOrd="0" destOrd="1" presId="urn:microsoft.com/office/officeart/2005/8/layout/vList5"/>
    <dgm:cxn modelId="{71E1217F-D1FA-4D8B-B61A-28B3879EF29C}" type="presOf" srcId="{4740294A-E062-4AAE-A720-A798E9CDE510}" destId="{C735D9B9-6704-4726-8F83-9BE7B32733CE}" srcOrd="0" destOrd="0" presId="urn:microsoft.com/office/officeart/2005/8/layout/vList5"/>
    <dgm:cxn modelId="{E38D908B-E841-4081-A502-37CE6AFE22E3}" type="presOf" srcId="{135BDF21-F9A4-44C7-AB12-43897657F88D}" destId="{92C2ABD6-501A-4770-B3E3-926AAA45595E}" srcOrd="0" destOrd="1" presId="urn:microsoft.com/office/officeart/2005/8/layout/vList5"/>
    <dgm:cxn modelId="{98C68D94-156E-4A5B-92A2-5967EC444B52}" type="presOf" srcId="{F8290761-99AD-448A-A904-C947A0A7DFB5}" destId="{B4ECCE36-5924-4F76-ABBD-04B24A6AB9BE}" srcOrd="0" destOrd="0" presId="urn:microsoft.com/office/officeart/2005/8/layout/vList5"/>
    <dgm:cxn modelId="{93D2E597-CF13-4393-8069-6B8254187459}" srcId="{E2D3D83F-1E3B-44F3-B648-03C8B5267678}" destId="{080B5E8D-8208-4FCD-9817-D42790D77F61}" srcOrd="3" destOrd="0" parTransId="{D2F3C409-6794-4226-9999-EE2DEA00DF56}" sibTransId="{A6A5B3D3-5152-4A53-8B04-6936D1A32DAA}"/>
    <dgm:cxn modelId="{29C8CA9A-34D5-43D0-AF0C-2B2296E67DE7}" srcId="{0825F31E-5C77-4086-A4DF-B64C6036DF1A}" destId="{70049F2A-7779-4510-B0C5-850F7DA7D550}" srcOrd="0" destOrd="0" parTransId="{01EE17AC-DBE3-439F-9E7A-A59FB37951DF}" sibTransId="{13148B64-C082-42A1-A36C-B88D20727BEC}"/>
    <dgm:cxn modelId="{7ACBB8B3-317C-4724-8CFC-AAE3467385A1}" srcId="{E2D3D83F-1E3B-44F3-B648-03C8B5267678}" destId="{F8290761-99AD-448A-A904-C947A0A7DFB5}" srcOrd="0" destOrd="0" parTransId="{E4B44DB9-1FB7-42B3-93F5-84AE46D49C8F}" sibTransId="{9F040EE1-E7EB-42A9-A1E3-2B1A23DED385}"/>
    <dgm:cxn modelId="{173254B4-8FA9-4A14-80C1-3D26D6B03E62}" srcId="{F8290761-99AD-448A-A904-C947A0A7DFB5}" destId="{F20CCC86-CB30-463C-99AE-600ACF335646}" srcOrd="1" destOrd="0" parTransId="{C72CD683-8EB4-4812-B913-5EE9138AE25F}" sibTransId="{979D77E1-1DF9-4D77-9018-DCF1A45A4062}"/>
    <dgm:cxn modelId="{4429E1BB-1466-4167-9203-27C5B15899D7}" type="presOf" srcId="{0D99F60B-216A-46FF-8F09-E682BE344454}" destId="{08F3E67C-8C1D-4803-9142-4ACB60302584}" srcOrd="0" destOrd="0" presId="urn:microsoft.com/office/officeart/2005/8/layout/vList5"/>
    <dgm:cxn modelId="{0B34C1C1-31C3-4E56-A195-05BC695659C6}" srcId="{1A007EA8-AE03-4FAE-8F2A-3B2A1F2ED7F4}" destId="{91268679-894C-4D1F-9E2E-FCE45AE6486F}" srcOrd="0" destOrd="0" parTransId="{42E70C42-013B-4BC9-88E7-BAD6E2FCCDD2}" sibTransId="{13D1A79F-4817-4763-B44D-314F2034AA3A}"/>
    <dgm:cxn modelId="{C40E1BC2-3464-48BC-B968-E29D6530B1FE}" type="presOf" srcId="{F20CCC86-CB30-463C-99AE-600ACF335646}" destId="{08F3E67C-8C1D-4803-9142-4ACB60302584}" srcOrd="0" destOrd="1" presId="urn:microsoft.com/office/officeart/2005/8/layout/vList5"/>
    <dgm:cxn modelId="{3B7D2AC2-1B3D-4BB9-BF17-BB30475D96A9}" type="presOf" srcId="{0825F31E-5C77-4086-A4DF-B64C6036DF1A}" destId="{A2386BA5-43E8-4C47-8C62-21FCDE555747}" srcOrd="0" destOrd="0" presId="urn:microsoft.com/office/officeart/2005/8/layout/vList5"/>
    <dgm:cxn modelId="{DEF6B8CD-6B44-4909-B021-7072FA572AC5}" srcId="{E2D3D83F-1E3B-44F3-B648-03C8B5267678}" destId="{1A007EA8-AE03-4FAE-8F2A-3B2A1F2ED7F4}" srcOrd="2" destOrd="0" parTransId="{EAE63F95-012D-45DA-A210-FDEAF56E6E93}" sibTransId="{9746684D-049B-47BD-B30A-21C7EDBC82DA}"/>
    <dgm:cxn modelId="{213C94CE-B02A-4022-BFE1-2B45D84207BF}" type="presOf" srcId="{080B5E8D-8208-4FCD-9817-D42790D77F61}" destId="{692B9602-6D12-41A1-88E3-D391A0657C96}" srcOrd="0" destOrd="0" presId="urn:microsoft.com/office/officeart/2005/8/layout/vList5"/>
    <dgm:cxn modelId="{7CC672F8-5B7E-45D7-9D5D-EC95E096E55F}" type="presOf" srcId="{91268679-894C-4D1F-9E2E-FCE45AE6486F}" destId="{92C2ABD6-501A-4770-B3E3-926AAA45595E}" srcOrd="0" destOrd="0" presId="urn:microsoft.com/office/officeart/2005/8/layout/vList5"/>
    <dgm:cxn modelId="{F9EFB3AC-0F0A-4DCA-BBC8-56AC0C2F424C}" type="presParOf" srcId="{05BE9FD1-1FF4-457E-8873-A81B789A24BA}" destId="{153DFADA-6D57-49E6-9742-557F758F2E59}" srcOrd="0" destOrd="0" presId="urn:microsoft.com/office/officeart/2005/8/layout/vList5"/>
    <dgm:cxn modelId="{583C1A05-E000-41C2-A21B-A52E343FE99C}" type="presParOf" srcId="{153DFADA-6D57-49E6-9742-557F758F2E59}" destId="{B4ECCE36-5924-4F76-ABBD-04B24A6AB9BE}" srcOrd="0" destOrd="0" presId="urn:microsoft.com/office/officeart/2005/8/layout/vList5"/>
    <dgm:cxn modelId="{951E44DC-62EE-42C6-83CF-7538EC273A28}" type="presParOf" srcId="{153DFADA-6D57-49E6-9742-557F758F2E59}" destId="{08F3E67C-8C1D-4803-9142-4ACB60302584}" srcOrd="1" destOrd="0" presId="urn:microsoft.com/office/officeart/2005/8/layout/vList5"/>
    <dgm:cxn modelId="{364D8E97-D9F2-46E6-A9F1-1D0C7D9F408F}" type="presParOf" srcId="{05BE9FD1-1FF4-457E-8873-A81B789A24BA}" destId="{1191EDB7-1943-4480-83DF-B0436690A7F3}" srcOrd="1" destOrd="0" presId="urn:microsoft.com/office/officeart/2005/8/layout/vList5"/>
    <dgm:cxn modelId="{997B46DB-1419-4AC1-BD83-E7254DBF541B}" type="presParOf" srcId="{05BE9FD1-1FF4-457E-8873-A81B789A24BA}" destId="{76941B70-3493-4311-A744-B1D8F25C28F7}" srcOrd="2" destOrd="0" presId="urn:microsoft.com/office/officeart/2005/8/layout/vList5"/>
    <dgm:cxn modelId="{6EC4C942-E900-4D01-92EE-A382A038C35D}" type="presParOf" srcId="{76941B70-3493-4311-A744-B1D8F25C28F7}" destId="{A2386BA5-43E8-4C47-8C62-21FCDE555747}" srcOrd="0" destOrd="0" presId="urn:microsoft.com/office/officeart/2005/8/layout/vList5"/>
    <dgm:cxn modelId="{D5B3AB26-4E6E-42AB-A8B0-E1BA6AF6933E}" type="presParOf" srcId="{76941B70-3493-4311-A744-B1D8F25C28F7}" destId="{3DCB2F32-C3E6-40FD-9471-D1F869BFD479}" srcOrd="1" destOrd="0" presId="urn:microsoft.com/office/officeart/2005/8/layout/vList5"/>
    <dgm:cxn modelId="{F8866549-AB28-4246-8605-8FD6472AB585}" type="presParOf" srcId="{05BE9FD1-1FF4-457E-8873-A81B789A24BA}" destId="{354B9767-2D64-4CB4-B572-22224E6FFB2A}" srcOrd="3" destOrd="0" presId="urn:microsoft.com/office/officeart/2005/8/layout/vList5"/>
    <dgm:cxn modelId="{4A8C869D-9034-4CE9-AFD9-17E71CA2F93C}" type="presParOf" srcId="{05BE9FD1-1FF4-457E-8873-A81B789A24BA}" destId="{A5E7530B-92C6-4B4F-9E67-FB433CFA49FB}" srcOrd="4" destOrd="0" presId="urn:microsoft.com/office/officeart/2005/8/layout/vList5"/>
    <dgm:cxn modelId="{B745DFD5-1E55-4135-986C-41499D6AB5BB}" type="presParOf" srcId="{A5E7530B-92C6-4B4F-9E67-FB433CFA49FB}" destId="{727C6AFE-43B5-489F-8487-143FF0D337AA}" srcOrd="0" destOrd="0" presId="urn:microsoft.com/office/officeart/2005/8/layout/vList5"/>
    <dgm:cxn modelId="{DC0EDE10-9BC0-4181-ADE2-5C4D90BBD90E}" type="presParOf" srcId="{A5E7530B-92C6-4B4F-9E67-FB433CFA49FB}" destId="{92C2ABD6-501A-4770-B3E3-926AAA45595E}" srcOrd="1" destOrd="0" presId="urn:microsoft.com/office/officeart/2005/8/layout/vList5"/>
    <dgm:cxn modelId="{FAAFBE07-9EC2-4046-905A-CC54A53E12CC}" type="presParOf" srcId="{05BE9FD1-1FF4-457E-8873-A81B789A24BA}" destId="{DD0CA2F7-4BB5-45F8-B716-83E7DE9AA959}" srcOrd="5" destOrd="0" presId="urn:microsoft.com/office/officeart/2005/8/layout/vList5"/>
    <dgm:cxn modelId="{AC010DB6-6C12-40FC-B4F6-34A657AA329A}" type="presParOf" srcId="{05BE9FD1-1FF4-457E-8873-A81B789A24BA}" destId="{EA4A7BA0-A117-448F-AD6C-D18FF71AFA8C}" srcOrd="6" destOrd="0" presId="urn:microsoft.com/office/officeart/2005/8/layout/vList5"/>
    <dgm:cxn modelId="{DE668584-F8BA-4374-A252-F9ECE233033B}" type="presParOf" srcId="{EA4A7BA0-A117-448F-AD6C-D18FF71AFA8C}" destId="{692B9602-6D12-41A1-88E3-D391A0657C96}" srcOrd="0" destOrd="0" presId="urn:microsoft.com/office/officeart/2005/8/layout/vList5"/>
    <dgm:cxn modelId="{0BF56C6C-7A3B-4E9D-AC28-5491863A8571}" type="presParOf" srcId="{EA4A7BA0-A117-448F-AD6C-D18FF71AFA8C}" destId="{C735D9B9-6704-4726-8F83-9BE7B32733C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2D3D83F-1E3B-44F3-B648-03C8B526767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8290761-99AD-448A-A904-C947A0A7DFB5}">
      <dgm:prSet phldrT="[Tekst]" custT="1"/>
      <dgm:spPr>
        <a:solidFill>
          <a:srgbClr val="003399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0960" tIns="30480" rIns="60960" bIns="30480" numCol="1" spcCol="1270" anchor="ctr" anchorCtr="0"/>
        <a:lstStyle/>
        <a:p>
          <a:r>
            <a:rPr lang="pl-PL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Integracja społeczności lokalnych</a:t>
          </a:r>
        </a:p>
      </dgm:t>
    </dgm:pt>
    <dgm:pt modelId="{E4B44DB9-1FB7-42B3-93F5-84AE46D49C8F}" type="parTrans" cxnId="{7ACBB8B3-317C-4724-8CFC-AAE3467385A1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F040EE1-E7EB-42A9-A1E3-2B1A23DED385}" type="sibTrans" cxnId="{7ACBB8B3-317C-4724-8CFC-AAE3467385A1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D99F60B-216A-46FF-8F09-E682BE344454}">
      <dgm:prSet phldrT="[Tekst]" custT="1"/>
      <dgm:spPr>
        <a:solidFill>
          <a:srgbClr val="A6D3FF">
            <a:alpha val="90000"/>
          </a:srgbClr>
        </a:solidFill>
      </dgm:spPr>
      <dgm:t>
        <a:bodyPr/>
        <a:lstStyle/>
        <a:p>
          <a:r>
            <a:rPr lang="pl-PL" sz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Zachowanie tożsamości regionalnej i lokalnej</a:t>
          </a:r>
        </a:p>
      </dgm:t>
    </dgm:pt>
    <dgm:pt modelId="{72E339D5-C599-404E-8779-0FA88D7C15F1}" type="parTrans" cxnId="{43FE8445-8E10-40CA-A854-0C337A2EE8F3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2831D4E-40BC-4A7B-B12A-D472694731D7}" type="sibTrans" cxnId="{43FE8445-8E10-40CA-A854-0C337A2EE8F3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F674844-886C-401B-A9AF-56963626E3D1}">
      <dgm:prSet custT="1"/>
      <dgm:spPr>
        <a:solidFill>
          <a:srgbClr val="A6D3FF">
            <a:alpha val="90000"/>
          </a:srgbClr>
        </a:solidFill>
      </dgm:spPr>
      <dgm:t>
        <a:bodyPr/>
        <a:lstStyle/>
        <a:p>
          <a:r>
            <a:rPr lang="pl-PL" sz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Zajęcia dla osób z terenów silnie odczuwające skutki transformacji, przeciwdziałające niskiej aktywności społecznej i wykluczeniu społecznemu</a:t>
          </a:r>
        </a:p>
      </dgm:t>
    </dgm:pt>
    <dgm:pt modelId="{3C98D26A-5AF5-4274-A6D5-A81FEE18D6D9}" type="parTrans" cxnId="{354FF62D-D8B9-4DFC-8C08-9EDB20014783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F23CDA6-3403-4CE4-9F7A-60D00EECE7BE}" type="sibTrans" cxnId="{354FF62D-D8B9-4DFC-8C08-9EDB20014783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E6131EC-E4CF-4DCF-AA3D-8784CBF9D080}">
      <dgm:prSet custT="1"/>
      <dgm:spPr>
        <a:solidFill>
          <a:srgbClr val="A6D3FF">
            <a:alpha val="90000"/>
          </a:srgbClr>
        </a:solidFill>
      </dgm:spPr>
      <dgm:t>
        <a:bodyPr/>
        <a:lstStyle/>
        <a:p>
          <a:r>
            <a:rPr lang="pl-PL" sz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Istotna rola kobiet do kierowania zmianami na poziomie lokalnym </a:t>
          </a:r>
        </a:p>
      </dgm:t>
    </dgm:pt>
    <dgm:pt modelId="{77706761-E290-4F08-9D6C-2ECC3B8F8368}" type="parTrans" cxnId="{293B3968-AC6C-4A33-825C-9D86245FCB3B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A046B09-E80E-4DCA-9680-B1902C643CC6}" type="sibTrans" cxnId="{293B3968-AC6C-4A33-825C-9D86245FCB3B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40DBDA6-3474-4E77-89BF-755276BC17B8}">
      <dgm:prSet custT="1"/>
      <dgm:spPr>
        <a:solidFill>
          <a:srgbClr val="FFD618"/>
        </a:solidFill>
      </dgm:spPr>
      <dgm:t>
        <a:bodyPr/>
        <a:lstStyle/>
        <a:p>
          <a:r>
            <a:rPr lang="pl-PL" sz="18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Działania o charakterze partycypacyjno-edukacyjnym</a:t>
          </a:r>
        </a:p>
      </dgm:t>
    </dgm:pt>
    <dgm:pt modelId="{A1AA481B-3705-4299-8728-1BBD5C7C5713}" type="sibTrans" cxnId="{94D6B9DC-C051-4D50-94B1-D8411EDEECEF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2DEAC20-24F2-4B8C-8D9C-57B00032985C}" type="parTrans" cxnId="{94D6B9DC-C051-4D50-94B1-D8411EDEECEF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8A591E2-66A8-476F-A3DD-093150A0C04F}">
      <dgm:prSet custT="1"/>
      <dgm:spPr>
        <a:solidFill>
          <a:srgbClr val="A6D3FF">
            <a:alpha val="90000"/>
          </a:srgbClr>
        </a:solidFill>
      </dgm:spPr>
      <dgm:t>
        <a:bodyPr/>
        <a:lstStyle/>
        <a:p>
          <a:r>
            <a:rPr lang="pl-PL" sz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Wzmacnianie dialogu między przedstawicielami różnych sektorów, w tym sektora społecznego i gospodarczego</a:t>
          </a:r>
        </a:p>
      </dgm:t>
    </dgm:pt>
    <dgm:pt modelId="{7378FC22-CE75-4C86-9EF3-0E4090EE6DAC}" type="parTrans" cxnId="{0AF12D75-BE07-4331-852A-77716040B884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61086CA-2166-49EA-A2DC-B7FE828E509E}" type="sibTrans" cxnId="{0AF12D75-BE07-4331-852A-77716040B884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2FB7E01-FA7B-4A99-ACBE-7C1E80DD91B1}">
      <dgm:prSet custT="1"/>
      <dgm:spPr>
        <a:solidFill>
          <a:srgbClr val="A6D3FF">
            <a:alpha val="90000"/>
          </a:srgbClr>
        </a:solidFill>
      </dgm:spPr>
      <dgm:t>
        <a:bodyPr/>
        <a:lstStyle/>
        <a:p>
          <a:r>
            <a:rPr lang="pl-PL" sz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Dobre praktyki Sprawiedliwej Transformacji dla związkowców, organizacji pozarządowych, koncepcje  przykładowych projektów dla gmin i przedsiębiorców</a:t>
          </a:r>
        </a:p>
      </dgm:t>
    </dgm:pt>
    <dgm:pt modelId="{13C09E68-2B8E-4C64-8485-FEF60244E28C}" type="parTrans" cxnId="{8BD4F359-5DE9-49AE-9A70-790F074341B2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41B666A-3249-46A2-9FE4-E4386EA160A2}" type="sibTrans" cxnId="{8BD4F359-5DE9-49AE-9A70-790F074341B2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ABB6985-D2FE-4E2E-B6D0-CA4E77416CB0}">
      <dgm:prSet custT="1"/>
      <dgm:spPr>
        <a:solidFill>
          <a:srgbClr val="003399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0960" tIns="30480" rIns="60960" bIns="30480" numCol="1" spcCol="1270" anchor="ctr" anchorCtr="0"/>
        <a:lstStyle/>
        <a:p>
          <a:r>
            <a:rPr lang="pl-PL" sz="1800" b="1" kern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Lepsza dostępność lokalnych rynków pracy </a:t>
          </a:r>
        </a:p>
      </dgm:t>
    </dgm:pt>
    <dgm:pt modelId="{5407D00E-54FE-4F97-ACD3-7D674EDFEAAE}" type="parTrans" cxnId="{06392FE0-EB56-4026-B2EE-C036D384C9B9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FDF01DC-62B9-46AC-B1C8-97A0AB99A9C3}" type="sibTrans" cxnId="{06392FE0-EB56-4026-B2EE-C036D384C9B9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15C2708-53C2-4EC3-A6B4-FCF6C18656EB}">
      <dgm:prSet custT="1"/>
      <dgm:spPr>
        <a:solidFill>
          <a:srgbClr val="A6D3FF">
            <a:alpha val="90000"/>
          </a:srgbClr>
        </a:solidFill>
      </dgm:spPr>
      <dgm:t>
        <a:bodyPr/>
        <a:lstStyle/>
        <a:p>
          <a:r>
            <a:rPr lang="pl-PL" sz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Inwestycje, w tym zakup autobusów, budowa dróg rowerowych i centrów przesiadkowych oraz parkingów typu </a:t>
          </a:r>
          <a:r>
            <a:rPr lang="pl-PL" sz="1200" dirty="0" err="1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Park&amp;Ride</a:t>
          </a:r>
          <a:r>
            <a:rPr lang="pl-PL" sz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i </a:t>
          </a:r>
          <a:r>
            <a:rPr lang="pl-PL" sz="1200" dirty="0" err="1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Bike&amp;Ride</a:t>
          </a:r>
          <a:r>
            <a:rPr lang="pl-PL" sz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które mają ułatwić dojazdy do pracy </a:t>
          </a:r>
          <a:r>
            <a:rPr lang="pl-PL" sz="1200" dirty="0" err="1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bezemisyjnymi</a:t>
          </a:r>
          <a:r>
            <a:rPr lang="pl-PL" sz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środkami transportu </a:t>
          </a:r>
        </a:p>
      </dgm:t>
    </dgm:pt>
    <dgm:pt modelId="{7B33BAC9-025E-41B3-8C13-5F711399BCE3}" type="parTrans" cxnId="{EC5EEEC8-2685-416B-8138-8599BC57202E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AF5FC02-6E0A-4D38-A40E-2BB2203D309F}" type="sibTrans" cxnId="{EC5EEEC8-2685-416B-8138-8599BC57202E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C7C358A-6FEC-4848-90BF-CC1C1B08F7FE}">
      <dgm:prSet custT="1"/>
      <dgm:spPr>
        <a:solidFill>
          <a:srgbClr val="FFD618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76200" tIns="38100" rIns="76200" bIns="38100" numCol="1" spcCol="1270" anchor="ctr" anchorCtr="0"/>
        <a:lstStyle/>
        <a:p>
          <a:r>
            <a:rPr lang="pl-PL" sz="18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Edukacja i kształcenie ustawiczne</a:t>
          </a:r>
        </a:p>
      </dgm:t>
    </dgm:pt>
    <dgm:pt modelId="{867176FF-8FCE-4DE3-A153-93D704E60AD5}" type="parTrans" cxnId="{E4377609-A125-4A39-ADCB-A6F67A37A38C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AD19DAB-4518-4C29-9E0D-BB33855C772C}" type="sibTrans" cxnId="{E4377609-A125-4A39-ADCB-A6F67A37A38C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10A2ACD-E547-4BB4-B8AB-4DAE4198B4B3}">
      <dgm:prSet custT="1"/>
      <dgm:spPr>
        <a:solidFill>
          <a:srgbClr val="A6D3FF">
            <a:alpha val="90000"/>
          </a:srgbClr>
        </a:solidFill>
      </dgm:spPr>
      <dgm:t>
        <a:bodyPr/>
        <a:lstStyle/>
        <a:p>
          <a:r>
            <a:rPr lang="pl-PL" sz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Szeroki katalog działań, które mają ułatwić znalezienie swojego miejsca na rynku pracy w regionie i uzyskać kwalifikacje potrzebne na rynku pracy</a:t>
          </a:r>
        </a:p>
      </dgm:t>
    </dgm:pt>
    <dgm:pt modelId="{41CA8F28-4616-4650-A42B-B6245BA36444}" type="parTrans" cxnId="{3AD8988D-F1E7-40F2-A092-9E40D5BF5435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051626B-4630-41B5-91AA-E1B482E30ACF}" type="sibTrans" cxnId="{3AD8988D-F1E7-40F2-A092-9E40D5BF5435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5BE9FD1-1FF4-457E-8873-A81B789A24BA}" type="pres">
      <dgm:prSet presAssocID="{E2D3D83F-1E3B-44F3-B648-03C8B5267678}" presName="Name0" presStyleCnt="0">
        <dgm:presLayoutVars>
          <dgm:dir/>
          <dgm:animLvl val="lvl"/>
          <dgm:resizeHandles val="exact"/>
        </dgm:presLayoutVars>
      </dgm:prSet>
      <dgm:spPr/>
    </dgm:pt>
    <dgm:pt modelId="{153DFADA-6D57-49E6-9742-557F758F2E59}" type="pres">
      <dgm:prSet presAssocID="{F8290761-99AD-448A-A904-C947A0A7DFB5}" presName="linNode" presStyleCnt="0"/>
      <dgm:spPr/>
    </dgm:pt>
    <dgm:pt modelId="{B4ECCE36-5924-4F76-ABBD-04B24A6AB9BE}" type="pres">
      <dgm:prSet presAssocID="{F8290761-99AD-448A-A904-C947A0A7DFB5}" presName="parentText" presStyleLbl="node1" presStyleIdx="0" presStyleCnt="4">
        <dgm:presLayoutVars>
          <dgm:chMax val="1"/>
          <dgm:bulletEnabled val="1"/>
        </dgm:presLayoutVars>
      </dgm:prSet>
      <dgm:spPr>
        <a:xfrm>
          <a:off x="0" y="2313"/>
          <a:ext cx="2605532" cy="1011338"/>
        </a:xfrm>
        <a:prstGeom prst="rect">
          <a:avLst/>
        </a:prstGeom>
      </dgm:spPr>
    </dgm:pt>
    <dgm:pt modelId="{08F3E67C-8C1D-4803-9142-4ACB60302584}" type="pres">
      <dgm:prSet presAssocID="{F8290761-99AD-448A-A904-C947A0A7DFB5}" presName="descendantText" presStyleLbl="alignAccFollowNode1" presStyleIdx="0" presStyleCnt="4" custScaleY="119631">
        <dgm:presLayoutVars>
          <dgm:bulletEnabled val="1"/>
        </dgm:presLayoutVars>
      </dgm:prSet>
      <dgm:spPr>
        <a:prstGeom prst="rect">
          <a:avLst/>
        </a:prstGeom>
      </dgm:spPr>
    </dgm:pt>
    <dgm:pt modelId="{1191EDB7-1943-4480-83DF-B0436690A7F3}" type="pres">
      <dgm:prSet presAssocID="{9F040EE1-E7EB-42A9-A1E3-2B1A23DED385}" presName="sp" presStyleCnt="0"/>
      <dgm:spPr/>
    </dgm:pt>
    <dgm:pt modelId="{41624F94-8B40-422A-8603-492AA55C75D7}" type="pres">
      <dgm:prSet presAssocID="{940DBDA6-3474-4E77-89BF-755276BC17B8}" presName="linNode" presStyleCnt="0"/>
      <dgm:spPr/>
    </dgm:pt>
    <dgm:pt modelId="{9FA7634B-DC8F-48D9-9BE6-B4185C9E5612}" type="pres">
      <dgm:prSet presAssocID="{940DBDA6-3474-4E77-89BF-755276BC17B8}" presName="parentText" presStyleLbl="node1" presStyleIdx="1" presStyleCnt="4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DACA9ECD-241B-406F-B204-1C1F9FA0264A}" type="pres">
      <dgm:prSet presAssocID="{940DBDA6-3474-4E77-89BF-755276BC17B8}" presName="descendantText" presStyleLbl="alignAccFollowNode1" presStyleIdx="1" presStyleCnt="4" custScaleY="119631">
        <dgm:presLayoutVars>
          <dgm:bulletEnabled val="1"/>
        </dgm:presLayoutVars>
      </dgm:prSet>
      <dgm:spPr>
        <a:prstGeom prst="rect">
          <a:avLst/>
        </a:prstGeom>
      </dgm:spPr>
    </dgm:pt>
    <dgm:pt modelId="{331FCC06-D146-4022-B994-665A4A751AB9}" type="pres">
      <dgm:prSet presAssocID="{A1AA481B-3705-4299-8728-1BBD5C7C5713}" presName="sp" presStyleCnt="0"/>
      <dgm:spPr/>
    </dgm:pt>
    <dgm:pt modelId="{0DFFA285-ECBD-4373-AB8B-BBBC133235DA}" type="pres">
      <dgm:prSet presAssocID="{DABB6985-D2FE-4E2E-B6D0-CA4E77416CB0}" presName="linNode" presStyleCnt="0"/>
      <dgm:spPr/>
    </dgm:pt>
    <dgm:pt modelId="{0B36B079-4E86-4350-8093-C277A64FC161}" type="pres">
      <dgm:prSet presAssocID="{DABB6985-D2FE-4E2E-B6D0-CA4E77416CB0}" presName="parentText" presStyleLbl="node1" presStyleIdx="2" presStyleCnt="4">
        <dgm:presLayoutVars>
          <dgm:chMax val="1"/>
          <dgm:bulletEnabled val="1"/>
        </dgm:presLayoutVars>
      </dgm:prSet>
      <dgm:spPr>
        <a:xfrm>
          <a:off x="0" y="2786160"/>
          <a:ext cx="2605532" cy="1325430"/>
        </a:xfrm>
        <a:prstGeom prst="rect">
          <a:avLst/>
        </a:prstGeom>
      </dgm:spPr>
    </dgm:pt>
    <dgm:pt modelId="{89F4697E-E917-4619-95E4-238739891950}" type="pres">
      <dgm:prSet presAssocID="{DABB6985-D2FE-4E2E-B6D0-CA4E77416CB0}" presName="descendantText" presStyleLbl="alignAccFollowNode1" presStyleIdx="2" presStyleCnt="4" custScaleY="119631">
        <dgm:presLayoutVars>
          <dgm:bulletEnabled val="1"/>
        </dgm:presLayoutVars>
      </dgm:prSet>
      <dgm:spPr>
        <a:prstGeom prst="rect">
          <a:avLst/>
        </a:prstGeom>
      </dgm:spPr>
    </dgm:pt>
    <dgm:pt modelId="{B7DCACB8-4C6A-4BF9-84A0-A2696B58A5A9}" type="pres">
      <dgm:prSet presAssocID="{1FDF01DC-62B9-46AC-B1C8-97A0AB99A9C3}" presName="sp" presStyleCnt="0"/>
      <dgm:spPr/>
    </dgm:pt>
    <dgm:pt modelId="{EAEEC5B2-5B64-4613-B05C-67FDBB6E71A5}" type="pres">
      <dgm:prSet presAssocID="{FC7C358A-6FEC-4848-90BF-CC1C1B08F7FE}" presName="linNode" presStyleCnt="0"/>
      <dgm:spPr/>
    </dgm:pt>
    <dgm:pt modelId="{64C20503-5214-4E13-A435-FD6E5232B924}" type="pres">
      <dgm:prSet presAssocID="{FC7C358A-6FEC-4848-90BF-CC1C1B08F7FE}" presName="parentText" presStyleLbl="node1" presStyleIdx="3" presStyleCnt="4">
        <dgm:presLayoutVars>
          <dgm:chMax val="1"/>
          <dgm:bulletEnabled val="1"/>
        </dgm:presLayoutVars>
      </dgm:prSet>
      <dgm:spPr>
        <a:xfrm>
          <a:off x="0" y="4177862"/>
          <a:ext cx="2605532" cy="1325430"/>
        </a:xfrm>
        <a:prstGeom prst="rect">
          <a:avLst/>
        </a:prstGeom>
      </dgm:spPr>
    </dgm:pt>
    <dgm:pt modelId="{6A445471-0495-4F63-B88A-E8DF08F3605E}" type="pres">
      <dgm:prSet presAssocID="{FC7C358A-6FEC-4848-90BF-CC1C1B08F7FE}" presName="descendantText" presStyleLbl="alignAccFollowNode1" presStyleIdx="3" presStyleCnt="4" custScaleY="119631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2D1E1308-AF37-42B8-AB0C-6E3512AF9A40}" type="presOf" srcId="{F10A2ACD-E547-4BB4-B8AB-4DAE4198B4B3}" destId="{6A445471-0495-4F63-B88A-E8DF08F3605E}" srcOrd="0" destOrd="0" presId="urn:microsoft.com/office/officeart/2005/8/layout/vList5"/>
    <dgm:cxn modelId="{E4377609-A125-4A39-ADCB-A6F67A37A38C}" srcId="{E2D3D83F-1E3B-44F3-B648-03C8B5267678}" destId="{FC7C358A-6FEC-4848-90BF-CC1C1B08F7FE}" srcOrd="3" destOrd="0" parTransId="{867176FF-8FCE-4DE3-A153-93D704E60AD5}" sibTransId="{FAD19DAB-4518-4C29-9E0D-BB33855C772C}"/>
    <dgm:cxn modelId="{5577D01C-656D-44B4-A628-DC8C864334DA}" type="presOf" srcId="{C8A591E2-66A8-476F-A3DD-093150A0C04F}" destId="{DACA9ECD-241B-406F-B204-1C1F9FA0264A}" srcOrd="0" destOrd="0" presId="urn:microsoft.com/office/officeart/2005/8/layout/vList5"/>
    <dgm:cxn modelId="{354FF62D-D8B9-4DFC-8C08-9EDB20014783}" srcId="{F8290761-99AD-448A-A904-C947A0A7DFB5}" destId="{3F674844-886C-401B-A9AF-56963626E3D1}" srcOrd="1" destOrd="0" parTransId="{3C98D26A-5AF5-4274-A6D5-A81FEE18D6D9}" sibTransId="{FF23CDA6-3403-4CE4-9F7A-60D00EECE7BE}"/>
    <dgm:cxn modelId="{C3ABC633-05A6-4DEC-A624-5DC093673B97}" type="presOf" srcId="{DABB6985-D2FE-4E2E-B6D0-CA4E77416CB0}" destId="{0B36B079-4E86-4350-8093-C277A64FC161}" srcOrd="0" destOrd="0" presId="urn:microsoft.com/office/officeart/2005/8/layout/vList5"/>
    <dgm:cxn modelId="{1E27DB62-4A94-4036-B535-0E0EF8E9F303}" type="presOf" srcId="{E2D3D83F-1E3B-44F3-B648-03C8B5267678}" destId="{05BE9FD1-1FF4-457E-8873-A81B789A24BA}" srcOrd="0" destOrd="0" presId="urn:microsoft.com/office/officeart/2005/8/layout/vList5"/>
    <dgm:cxn modelId="{43FE8445-8E10-40CA-A854-0C337A2EE8F3}" srcId="{F8290761-99AD-448A-A904-C947A0A7DFB5}" destId="{0D99F60B-216A-46FF-8F09-E682BE344454}" srcOrd="0" destOrd="0" parTransId="{72E339D5-C599-404E-8779-0FA88D7C15F1}" sibTransId="{C2831D4E-40BC-4A7B-B12A-D472694731D7}"/>
    <dgm:cxn modelId="{1F71FB66-5CA0-408E-AF9B-A85669EA1D1C}" type="presOf" srcId="{FC7C358A-6FEC-4848-90BF-CC1C1B08F7FE}" destId="{64C20503-5214-4E13-A435-FD6E5232B924}" srcOrd="0" destOrd="0" presId="urn:microsoft.com/office/officeart/2005/8/layout/vList5"/>
    <dgm:cxn modelId="{293B3968-AC6C-4A33-825C-9D86245FCB3B}" srcId="{F8290761-99AD-448A-A904-C947A0A7DFB5}" destId="{6E6131EC-E4CF-4DCF-AA3D-8784CBF9D080}" srcOrd="2" destOrd="0" parTransId="{77706761-E290-4F08-9D6C-2ECC3B8F8368}" sibTransId="{FA046B09-E80E-4DCA-9680-B1902C643CC6}"/>
    <dgm:cxn modelId="{5EE8E148-6846-420C-99D1-2895CD3A7DAA}" type="presOf" srcId="{F2FB7E01-FA7B-4A99-ACBE-7C1E80DD91B1}" destId="{DACA9ECD-241B-406F-B204-1C1F9FA0264A}" srcOrd="0" destOrd="1" presId="urn:microsoft.com/office/officeart/2005/8/layout/vList5"/>
    <dgm:cxn modelId="{7170E34E-3F49-4892-BA20-C923FE57D1F8}" type="presOf" srcId="{940DBDA6-3474-4E77-89BF-755276BC17B8}" destId="{9FA7634B-DC8F-48D9-9BE6-B4185C9E5612}" srcOrd="0" destOrd="0" presId="urn:microsoft.com/office/officeart/2005/8/layout/vList5"/>
    <dgm:cxn modelId="{0AF12D75-BE07-4331-852A-77716040B884}" srcId="{940DBDA6-3474-4E77-89BF-755276BC17B8}" destId="{C8A591E2-66A8-476F-A3DD-093150A0C04F}" srcOrd="0" destOrd="0" parTransId="{7378FC22-CE75-4C86-9EF3-0E4090EE6DAC}" sibTransId="{D61086CA-2166-49EA-A2DC-B7FE828E509E}"/>
    <dgm:cxn modelId="{8BD4F359-5DE9-49AE-9A70-790F074341B2}" srcId="{940DBDA6-3474-4E77-89BF-755276BC17B8}" destId="{F2FB7E01-FA7B-4A99-ACBE-7C1E80DD91B1}" srcOrd="1" destOrd="0" parTransId="{13C09E68-2B8E-4C64-8485-FEF60244E28C}" sibTransId="{741B666A-3249-46A2-9FE4-E4386EA160A2}"/>
    <dgm:cxn modelId="{3AD8988D-F1E7-40F2-A092-9E40D5BF5435}" srcId="{FC7C358A-6FEC-4848-90BF-CC1C1B08F7FE}" destId="{F10A2ACD-E547-4BB4-B8AB-4DAE4198B4B3}" srcOrd="0" destOrd="0" parTransId="{41CA8F28-4616-4650-A42B-B6245BA36444}" sibTransId="{E051626B-4630-41B5-91AA-E1B482E30ACF}"/>
    <dgm:cxn modelId="{98C68D94-156E-4A5B-92A2-5967EC444B52}" type="presOf" srcId="{F8290761-99AD-448A-A904-C947A0A7DFB5}" destId="{B4ECCE36-5924-4F76-ABBD-04B24A6AB9BE}" srcOrd="0" destOrd="0" presId="urn:microsoft.com/office/officeart/2005/8/layout/vList5"/>
    <dgm:cxn modelId="{7ACBB8B3-317C-4724-8CFC-AAE3467385A1}" srcId="{E2D3D83F-1E3B-44F3-B648-03C8B5267678}" destId="{F8290761-99AD-448A-A904-C947A0A7DFB5}" srcOrd="0" destOrd="0" parTransId="{E4B44DB9-1FB7-42B3-93F5-84AE46D49C8F}" sibTransId="{9F040EE1-E7EB-42A9-A1E3-2B1A23DED385}"/>
    <dgm:cxn modelId="{4429E1BB-1466-4167-9203-27C5B15899D7}" type="presOf" srcId="{0D99F60B-216A-46FF-8F09-E682BE344454}" destId="{08F3E67C-8C1D-4803-9142-4ACB60302584}" srcOrd="0" destOrd="0" presId="urn:microsoft.com/office/officeart/2005/8/layout/vList5"/>
    <dgm:cxn modelId="{805C66C7-D6C0-4630-8078-00820B3687EC}" type="presOf" srcId="{3F674844-886C-401B-A9AF-56963626E3D1}" destId="{08F3E67C-8C1D-4803-9142-4ACB60302584}" srcOrd="0" destOrd="1" presId="urn:microsoft.com/office/officeart/2005/8/layout/vList5"/>
    <dgm:cxn modelId="{EC5EEEC8-2685-416B-8138-8599BC57202E}" srcId="{DABB6985-D2FE-4E2E-B6D0-CA4E77416CB0}" destId="{915C2708-53C2-4EC3-A6B4-FCF6C18656EB}" srcOrd="0" destOrd="0" parTransId="{7B33BAC9-025E-41B3-8C13-5F711399BCE3}" sibTransId="{4AF5FC02-6E0A-4D38-A40E-2BB2203D309F}"/>
    <dgm:cxn modelId="{7888DECF-48B2-46E8-BF04-8460E4F45683}" type="presOf" srcId="{915C2708-53C2-4EC3-A6B4-FCF6C18656EB}" destId="{89F4697E-E917-4619-95E4-238739891950}" srcOrd="0" destOrd="0" presId="urn:microsoft.com/office/officeart/2005/8/layout/vList5"/>
    <dgm:cxn modelId="{94D6B9DC-C051-4D50-94B1-D8411EDEECEF}" srcId="{E2D3D83F-1E3B-44F3-B648-03C8B5267678}" destId="{940DBDA6-3474-4E77-89BF-755276BC17B8}" srcOrd="1" destOrd="0" parTransId="{A2DEAC20-24F2-4B8C-8D9C-57B00032985C}" sibTransId="{A1AA481B-3705-4299-8728-1BBD5C7C5713}"/>
    <dgm:cxn modelId="{06392FE0-EB56-4026-B2EE-C036D384C9B9}" srcId="{E2D3D83F-1E3B-44F3-B648-03C8B5267678}" destId="{DABB6985-D2FE-4E2E-B6D0-CA4E77416CB0}" srcOrd="2" destOrd="0" parTransId="{5407D00E-54FE-4F97-ACD3-7D674EDFEAAE}" sibTransId="{1FDF01DC-62B9-46AC-B1C8-97A0AB99A9C3}"/>
    <dgm:cxn modelId="{5F8630F4-BB97-434F-BD7C-FD32CF410051}" type="presOf" srcId="{6E6131EC-E4CF-4DCF-AA3D-8784CBF9D080}" destId="{08F3E67C-8C1D-4803-9142-4ACB60302584}" srcOrd="0" destOrd="2" presId="urn:microsoft.com/office/officeart/2005/8/layout/vList5"/>
    <dgm:cxn modelId="{F9EFB3AC-0F0A-4DCA-BBC8-56AC0C2F424C}" type="presParOf" srcId="{05BE9FD1-1FF4-457E-8873-A81B789A24BA}" destId="{153DFADA-6D57-49E6-9742-557F758F2E59}" srcOrd="0" destOrd="0" presId="urn:microsoft.com/office/officeart/2005/8/layout/vList5"/>
    <dgm:cxn modelId="{583C1A05-E000-41C2-A21B-A52E343FE99C}" type="presParOf" srcId="{153DFADA-6D57-49E6-9742-557F758F2E59}" destId="{B4ECCE36-5924-4F76-ABBD-04B24A6AB9BE}" srcOrd="0" destOrd="0" presId="urn:microsoft.com/office/officeart/2005/8/layout/vList5"/>
    <dgm:cxn modelId="{951E44DC-62EE-42C6-83CF-7538EC273A28}" type="presParOf" srcId="{153DFADA-6D57-49E6-9742-557F758F2E59}" destId="{08F3E67C-8C1D-4803-9142-4ACB60302584}" srcOrd="1" destOrd="0" presId="urn:microsoft.com/office/officeart/2005/8/layout/vList5"/>
    <dgm:cxn modelId="{364D8E97-D9F2-46E6-A9F1-1D0C7D9F408F}" type="presParOf" srcId="{05BE9FD1-1FF4-457E-8873-A81B789A24BA}" destId="{1191EDB7-1943-4480-83DF-B0436690A7F3}" srcOrd="1" destOrd="0" presId="urn:microsoft.com/office/officeart/2005/8/layout/vList5"/>
    <dgm:cxn modelId="{FD5CB608-54C4-426E-9E63-569006A40C87}" type="presParOf" srcId="{05BE9FD1-1FF4-457E-8873-A81B789A24BA}" destId="{41624F94-8B40-422A-8603-492AA55C75D7}" srcOrd="2" destOrd="0" presId="urn:microsoft.com/office/officeart/2005/8/layout/vList5"/>
    <dgm:cxn modelId="{F72BB10B-A8F0-4F32-8B58-15612C0A29DF}" type="presParOf" srcId="{41624F94-8B40-422A-8603-492AA55C75D7}" destId="{9FA7634B-DC8F-48D9-9BE6-B4185C9E5612}" srcOrd="0" destOrd="0" presId="urn:microsoft.com/office/officeart/2005/8/layout/vList5"/>
    <dgm:cxn modelId="{AAF81404-C8E9-4C23-BECE-3C99DB1659E2}" type="presParOf" srcId="{41624F94-8B40-422A-8603-492AA55C75D7}" destId="{DACA9ECD-241B-406F-B204-1C1F9FA0264A}" srcOrd="1" destOrd="0" presId="urn:microsoft.com/office/officeart/2005/8/layout/vList5"/>
    <dgm:cxn modelId="{03CCAE26-2E2E-4896-BE9E-D2105DD3DD40}" type="presParOf" srcId="{05BE9FD1-1FF4-457E-8873-A81B789A24BA}" destId="{331FCC06-D146-4022-B994-665A4A751AB9}" srcOrd="3" destOrd="0" presId="urn:microsoft.com/office/officeart/2005/8/layout/vList5"/>
    <dgm:cxn modelId="{0B2F6014-27EE-489F-936D-341DBF63535B}" type="presParOf" srcId="{05BE9FD1-1FF4-457E-8873-A81B789A24BA}" destId="{0DFFA285-ECBD-4373-AB8B-BBBC133235DA}" srcOrd="4" destOrd="0" presId="urn:microsoft.com/office/officeart/2005/8/layout/vList5"/>
    <dgm:cxn modelId="{B9592B93-852C-4461-97D3-5F1C5B55D3B2}" type="presParOf" srcId="{0DFFA285-ECBD-4373-AB8B-BBBC133235DA}" destId="{0B36B079-4E86-4350-8093-C277A64FC161}" srcOrd="0" destOrd="0" presId="urn:microsoft.com/office/officeart/2005/8/layout/vList5"/>
    <dgm:cxn modelId="{65622AF5-5307-4460-84F7-9A37687EF743}" type="presParOf" srcId="{0DFFA285-ECBD-4373-AB8B-BBBC133235DA}" destId="{89F4697E-E917-4619-95E4-238739891950}" srcOrd="1" destOrd="0" presId="urn:microsoft.com/office/officeart/2005/8/layout/vList5"/>
    <dgm:cxn modelId="{C32AED4A-3923-4B34-B5F9-3DFD5E2C6BF5}" type="presParOf" srcId="{05BE9FD1-1FF4-457E-8873-A81B789A24BA}" destId="{B7DCACB8-4C6A-4BF9-84A0-A2696B58A5A9}" srcOrd="5" destOrd="0" presId="urn:microsoft.com/office/officeart/2005/8/layout/vList5"/>
    <dgm:cxn modelId="{33F84AFD-2170-4730-8E34-3DE5E44BD7DA}" type="presParOf" srcId="{05BE9FD1-1FF4-457E-8873-A81B789A24BA}" destId="{EAEEC5B2-5B64-4613-B05C-67FDBB6E71A5}" srcOrd="6" destOrd="0" presId="urn:microsoft.com/office/officeart/2005/8/layout/vList5"/>
    <dgm:cxn modelId="{E5FCAFAE-45BC-4660-8B16-EF59624F4B60}" type="presParOf" srcId="{EAEEC5B2-5B64-4613-B05C-67FDBB6E71A5}" destId="{64C20503-5214-4E13-A435-FD6E5232B924}" srcOrd="0" destOrd="0" presId="urn:microsoft.com/office/officeart/2005/8/layout/vList5"/>
    <dgm:cxn modelId="{BE49E042-A19E-4F44-AAAB-DDD263BD029A}" type="presParOf" srcId="{EAEEC5B2-5B64-4613-B05C-67FDBB6E71A5}" destId="{6A445471-0495-4F63-B88A-E8DF08F3605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2D3D83F-1E3B-44F3-B648-03C8B5267678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F8290761-99AD-448A-A904-C947A0A7DFB5}">
      <dgm:prSet phldrT="[Tekst]" custT="1"/>
      <dgm:spPr>
        <a:solidFill>
          <a:srgbClr val="003399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30480" rIns="60960" bIns="30480" numCol="1" spcCol="1270" anchor="ctr" anchorCtr="0"/>
        <a:lstStyle/>
        <a:p>
          <a:r>
            <a:rPr lang="pl-PL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Zmniejszenie emisji zanieczyszczeń generowanych przez różne gałęzie gospodarki</a:t>
          </a:r>
        </a:p>
      </dgm:t>
    </dgm:pt>
    <dgm:pt modelId="{E4B44DB9-1FB7-42B3-93F5-84AE46D49C8F}" type="parTrans" cxnId="{7ACBB8B3-317C-4724-8CFC-AAE3467385A1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040EE1-E7EB-42A9-A1E3-2B1A23DED385}" type="sibTrans" cxnId="{7ACBB8B3-317C-4724-8CFC-AAE3467385A1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25F31E-5C77-4086-A4DF-B64C6036DF1A}">
      <dgm:prSet phldrT="[Tekst]" custT="1"/>
      <dgm:spPr>
        <a:solidFill>
          <a:srgbClr val="FFD618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30480" rIns="60960" bIns="30480" numCol="1" spcCol="1270" anchor="ctr" anchorCtr="0"/>
        <a:lstStyle/>
        <a:p>
          <a:r>
            <a:rPr lang="pl-PL" sz="18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Zmniejszenie zanieczyszczeń pozostałych po działalności przemysłowej i górniczej (rekultywacja obszarów zdegradowanych)</a:t>
          </a:r>
        </a:p>
      </dgm:t>
    </dgm:pt>
    <dgm:pt modelId="{622907B2-1F3F-4690-8606-02BCD45E581E}" type="parTrans" cxnId="{DC019365-E325-42FC-9424-AE4B0F6E53FA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CED659-AFCE-4223-9BC3-452EBEF4ECDA}" type="sibTrans" cxnId="{DC019365-E325-42FC-9424-AE4B0F6E53FA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99F60B-216A-46FF-8F09-E682BE344454}">
      <dgm:prSet phldrT="[Tekst]" custT="1"/>
      <dgm:spPr>
        <a:solidFill>
          <a:srgbClr val="A6D3FF">
            <a:alpha val="9000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38100" tIns="19050" rIns="38100" bIns="19050" numCol="1" spcCol="1270" anchor="ctr" anchorCtr="0"/>
        <a:lstStyle/>
        <a:p>
          <a:pPr marL="85725" lvl="1" indent="0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pl-PL" sz="15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Cel: wsparcie przejścia na gospodarkę niskoemisyjną w obszarze energetyki i transportu </a:t>
          </a:r>
        </a:p>
      </dgm:t>
    </dgm:pt>
    <dgm:pt modelId="{72E339D5-C599-404E-8779-0FA88D7C15F1}" type="parTrans" cxnId="{43FE8445-8E10-40CA-A854-0C337A2EE8F3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831D4E-40BC-4A7B-B12A-D472694731D7}" type="sibTrans" cxnId="{43FE8445-8E10-40CA-A854-0C337A2EE8F3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049F2A-7779-4510-B0C5-850F7DA7D550}">
      <dgm:prSet phldrT="[Tekst]" custT="1"/>
      <dgm:spPr>
        <a:solidFill>
          <a:srgbClr val="A6D3FF">
            <a:alpha val="9000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38100" tIns="19050" rIns="38100" bIns="19050" numCol="1" spcCol="1270" anchor="ctr" anchorCtr="0"/>
        <a:lstStyle/>
        <a:p>
          <a:r>
            <a:rPr lang="pl-PL" sz="14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Cel: łagodzenie środowiskowych skutków związanych z zanieczyszczeniami pozostałych po działalności górniczej i przemysłowej </a:t>
          </a:r>
        </a:p>
      </dgm:t>
    </dgm:pt>
    <dgm:pt modelId="{01EE17AC-DBE3-439F-9E7A-A59FB37951DF}" type="parTrans" cxnId="{29C8CA9A-34D5-43D0-AF0C-2B2296E67DE7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148B64-C082-42A1-A36C-B88D20727BEC}" type="sibTrans" cxnId="{29C8CA9A-34D5-43D0-AF0C-2B2296E67DE7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0DBDA6-3474-4E77-89BF-755276BC17B8}">
      <dgm:prSet custT="1"/>
      <dgm:spPr>
        <a:solidFill>
          <a:srgbClr val="A6D3FF">
            <a:alpha val="9000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38100" tIns="19050" rIns="38100" bIns="19050" numCol="1" spcCol="1270" anchor="ctr" anchorCtr="0"/>
        <a:lstStyle/>
        <a:p>
          <a:r>
            <a:rPr lang="pl-PL" sz="14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Wsparcie z FST</a:t>
          </a:r>
        </a:p>
      </dgm:t>
    </dgm:pt>
    <dgm:pt modelId="{A2DEAC20-24F2-4B8C-8D9C-57B00032985C}" type="parTrans" cxnId="{94D6B9DC-C051-4D50-94B1-D8411EDEECEF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AA481B-3705-4299-8728-1BBD5C7C5713}" type="sibTrans" cxnId="{94D6B9DC-C051-4D50-94B1-D8411EDEECEF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674844-886C-401B-A9AF-56963626E3D1}">
      <dgm:prSet custT="1"/>
      <dgm:spPr>
        <a:solidFill>
          <a:srgbClr val="A6D3FF">
            <a:alpha val="9000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38100" tIns="19050" rIns="38100" bIns="19050" numCol="1" spcCol="1270" anchor="ctr" anchorCtr="0"/>
        <a:lstStyle/>
        <a:p>
          <a:pPr marL="85725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pl-PL" sz="15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Wsparcie z FST – rozwój energetyki rozproszonej, opartej na OZE oraz rozwój zeroemisyjnego transportu publicznego</a:t>
          </a:r>
        </a:p>
      </dgm:t>
    </dgm:pt>
    <dgm:pt modelId="{3C98D26A-5AF5-4274-A6D5-A81FEE18D6D9}" type="parTrans" cxnId="{354FF62D-D8B9-4DFC-8C08-9EDB20014783}">
      <dgm:prSet/>
      <dgm:spPr/>
      <dgm:t>
        <a:bodyPr/>
        <a:lstStyle/>
        <a:p>
          <a:endParaRPr lang="pl-PL"/>
        </a:p>
      </dgm:t>
    </dgm:pt>
    <dgm:pt modelId="{FF23CDA6-3403-4CE4-9F7A-60D00EECE7BE}" type="sibTrans" cxnId="{354FF62D-D8B9-4DFC-8C08-9EDB20014783}">
      <dgm:prSet/>
      <dgm:spPr/>
      <dgm:t>
        <a:bodyPr/>
        <a:lstStyle/>
        <a:p>
          <a:endParaRPr lang="pl-PL"/>
        </a:p>
      </dgm:t>
    </dgm:pt>
    <dgm:pt modelId="{A7ADB0E6-DFF7-4799-B817-05F334596082}">
      <dgm:prSet custT="1"/>
      <dgm:spPr>
        <a:solidFill>
          <a:srgbClr val="A6D3FF">
            <a:alpha val="9000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38100" tIns="19050" rIns="38100" bIns="19050" numCol="1" spcCol="1270" anchor="ctr" anchorCtr="0"/>
        <a:lstStyle/>
        <a:p>
          <a:r>
            <a:rPr lang="pl-PL" sz="14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Działania wspierające proces rekultywacji w przyszłości –  „Utworzenie systemu zarządzania terenami poprzemysłowymi województwa śląskiego WSL poprzez rozszerzenie istniejącego systemu zarządzania terenami </a:t>
          </a:r>
          <a:r>
            <a:rPr lang="pl-PL" sz="1400" kern="1200" dirty="0" err="1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pogórniczymi</a:t>
          </a:r>
          <a:r>
            <a:rPr lang="pl-PL" sz="14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(OPI-TPP 3.0 )”.</a:t>
          </a:r>
        </a:p>
      </dgm:t>
    </dgm:pt>
    <dgm:pt modelId="{7853FCFE-3C33-46B6-8798-C8448788A898}" type="parTrans" cxnId="{3A4B4486-A924-410C-BE89-1AF6014F1700}">
      <dgm:prSet/>
      <dgm:spPr/>
      <dgm:t>
        <a:bodyPr/>
        <a:lstStyle/>
        <a:p>
          <a:endParaRPr lang="pl-PL"/>
        </a:p>
      </dgm:t>
    </dgm:pt>
    <dgm:pt modelId="{D8952685-51F6-447A-8DAD-25C4D972B865}" type="sibTrans" cxnId="{3A4B4486-A924-410C-BE89-1AF6014F1700}">
      <dgm:prSet/>
      <dgm:spPr/>
      <dgm:t>
        <a:bodyPr/>
        <a:lstStyle/>
        <a:p>
          <a:endParaRPr lang="pl-PL"/>
        </a:p>
      </dgm:t>
    </dgm:pt>
    <dgm:pt modelId="{DA6F5C24-722F-4788-990C-FBE4D6022D2B}">
      <dgm:prSet custT="1"/>
      <dgm:spPr>
        <a:solidFill>
          <a:srgbClr val="A6D3FF">
            <a:alpha val="9000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38100" tIns="19050" rIns="38100" bIns="19050" numCol="1" spcCol="1270" anchor="ctr" anchorCtr="0"/>
        <a:lstStyle/>
        <a:p>
          <a:r>
            <a:rPr lang="pl-PL" sz="14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Rekultywacja terenów poprzemysłowych, zdewastowanych, zdegradowanych na cele środowiskowe, rozwojowe oraz inwestycje służące poprawie stosunków wodnych na obszarze oddziaływania kopalń. </a:t>
          </a:r>
        </a:p>
      </dgm:t>
    </dgm:pt>
    <dgm:pt modelId="{0F999031-5CFA-434B-A1BE-EFA138EF32FA}" type="parTrans" cxnId="{035989E4-0B17-4245-AD96-46AD58358B8F}">
      <dgm:prSet/>
      <dgm:spPr/>
      <dgm:t>
        <a:bodyPr/>
        <a:lstStyle/>
        <a:p>
          <a:endParaRPr lang="pl-PL"/>
        </a:p>
      </dgm:t>
    </dgm:pt>
    <dgm:pt modelId="{642DE257-A903-4D7F-A412-0DDD41D82C44}" type="sibTrans" cxnId="{035989E4-0B17-4245-AD96-46AD58358B8F}">
      <dgm:prSet/>
      <dgm:spPr/>
      <dgm:t>
        <a:bodyPr/>
        <a:lstStyle/>
        <a:p>
          <a:endParaRPr lang="pl-PL"/>
        </a:p>
      </dgm:t>
    </dgm:pt>
    <dgm:pt modelId="{05BE9FD1-1FF4-457E-8873-A81B789A24BA}" type="pres">
      <dgm:prSet presAssocID="{E2D3D83F-1E3B-44F3-B648-03C8B5267678}" presName="Name0" presStyleCnt="0">
        <dgm:presLayoutVars>
          <dgm:dir/>
          <dgm:animLvl val="lvl"/>
          <dgm:resizeHandles val="exact"/>
        </dgm:presLayoutVars>
      </dgm:prSet>
      <dgm:spPr/>
    </dgm:pt>
    <dgm:pt modelId="{153DFADA-6D57-49E6-9742-557F758F2E59}" type="pres">
      <dgm:prSet presAssocID="{F8290761-99AD-448A-A904-C947A0A7DFB5}" presName="linNode" presStyleCnt="0"/>
      <dgm:spPr/>
    </dgm:pt>
    <dgm:pt modelId="{B4ECCE36-5924-4F76-ABBD-04B24A6AB9BE}" type="pres">
      <dgm:prSet presAssocID="{F8290761-99AD-448A-A904-C947A0A7DFB5}" presName="parentText" presStyleLbl="node1" presStyleIdx="0" presStyleCnt="2" custScaleX="101272" custScaleY="52927">
        <dgm:presLayoutVars>
          <dgm:chMax val="1"/>
          <dgm:bulletEnabled val="1"/>
        </dgm:presLayoutVars>
      </dgm:prSet>
      <dgm:spPr>
        <a:xfrm>
          <a:off x="804" y="22186"/>
          <a:ext cx="2137274" cy="1788450"/>
        </a:xfrm>
        <a:prstGeom prst="rect">
          <a:avLst/>
        </a:prstGeom>
      </dgm:spPr>
    </dgm:pt>
    <dgm:pt modelId="{08F3E67C-8C1D-4803-9142-4ACB60302584}" type="pres">
      <dgm:prSet presAssocID="{F8290761-99AD-448A-A904-C947A0A7DFB5}" presName="descendantText" presStyleLbl="alignAccFollowNode1" presStyleIdx="0" presStyleCnt="2" custScaleY="62125" custLinFactNeighborX="16800" custLinFactNeighborY="1626">
        <dgm:presLayoutVars>
          <dgm:bulletEnabled val="1"/>
        </dgm:presLayoutVars>
      </dgm:prSet>
      <dgm:spPr>
        <a:xfrm rot="5400000">
          <a:off x="3499523" y="-1360378"/>
          <a:ext cx="1830692" cy="4553580"/>
        </a:xfrm>
        <a:prstGeom prst="rect">
          <a:avLst/>
        </a:prstGeom>
      </dgm:spPr>
    </dgm:pt>
    <dgm:pt modelId="{1191EDB7-1943-4480-83DF-B0436690A7F3}" type="pres">
      <dgm:prSet presAssocID="{9F040EE1-E7EB-42A9-A1E3-2B1A23DED385}" presName="sp" presStyleCnt="0"/>
      <dgm:spPr/>
    </dgm:pt>
    <dgm:pt modelId="{76941B70-3493-4311-A744-B1D8F25C28F7}" type="pres">
      <dgm:prSet presAssocID="{0825F31E-5C77-4086-A4DF-B64C6036DF1A}" presName="linNode" presStyleCnt="0"/>
      <dgm:spPr/>
    </dgm:pt>
    <dgm:pt modelId="{A2386BA5-43E8-4C47-8C62-21FCDE555747}" type="pres">
      <dgm:prSet presAssocID="{0825F31E-5C77-4086-A4DF-B64C6036DF1A}" presName="parentText" presStyleLbl="node1" presStyleIdx="1" presStyleCnt="2" custScaleX="119794">
        <dgm:presLayoutVars>
          <dgm:chMax val="1"/>
          <dgm:bulletEnabled val="1"/>
        </dgm:presLayoutVars>
      </dgm:prSet>
      <dgm:spPr>
        <a:xfrm>
          <a:off x="804" y="2000671"/>
          <a:ext cx="2071123" cy="3378259"/>
        </a:xfrm>
        <a:prstGeom prst="rect">
          <a:avLst/>
        </a:prstGeom>
      </dgm:spPr>
    </dgm:pt>
    <dgm:pt modelId="{3DCB2F32-C3E6-40FD-9471-D1F869BFD479}" type="pres">
      <dgm:prSet presAssocID="{0825F31E-5C77-4086-A4DF-B64C6036DF1A}" presName="descendantText" presStyleLbl="alignAccFollowNode1" presStyleIdx="1" presStyleCnt="2" custScaleX="136943" custScaleY="124557">
        <dgm:presLayoutVars>
          <dgm:bulletEnabled val="1"/>
        </dgm:presLayoutVars>
      </dgm:prSet>
      <dgm:spPr>
        <a:xfrm rot="5400000">
          <a:off x="2909903" y="1168682"/>
          <a:ext cx="3366287" cy="5042237"/>
        </a:xfrm>
        <a:prstGeom prst="rect">
          <a:avLst/>
        </a:prstGeom>
      </dgm:spPr>
    </dgm:pt>
  </dgm:ptLst>
  <dgm:cxnLst>
    <dgm:cxn modelId="{354FF62D-D8B9-4DFC-8C08-9EDB20014783}" srcId="{F8290761-99AD-448A-A904-C947A0A7DFB5}" destId="{3F674844-886C-401B-A9AF-56963626E3D1}" srcOrd="1" destOrd="0" parTransId="{3C98D26A-5AF5-4274-A6D5-A81FEE18D6D9}" sibTransId="{FF23CDA6-3403-4CE4-9F7A-60D00EECE7BE}"/>
    <dgm:cxn modelId="{3D3A175E-C2B2-466B-A2EE-CF8185E5264D}" type="presOf" srcId="{DA6F5C24-722F-4788-990C-FBE4D6022D2B}" destId="{3DCB2F32-C3E6-40FD-9471-D1F869BFD479}" srcOrd="0" destOrd="2" presId="urn:microsoft.com/office/officeart/2005/8/layout/vList5"/>
    <dgm:cxn modelId="{1E27DB62-4A94-4036-B535-0E0EF8E9F303}" type="presOf" srcId="{E2D3D83F-1E3B-44F3-B648-03C8B5267678}" destId="{05BE9FD1-1FF4-457E-8873-A81B789A24BA}" srcOrd="0" destOrd="0" presId="urn:microsoft.com/office/officeart/2005/8/layout/vList5"/>
    <dgm:cxn modelId="{43FE8445-8E10-40CA-A854-0C337A2EE8F3}" srcId="{F8290761-99AD-448A-A904-C947A0A7DFB5}" destId="{0D99F60B-216A-46FF-8F09-E682BE344454}" srcOrd="0" destOrd="0" parTransId="{72E339D5-C599-404E-8779-0FA88D7C15F1}" sibTransId="{C2831D4E-40BC-4A7B-B12A-D472694731D7}"/>
    <dgm:cxn modelId="{DC019365-E325-42FC-9424-AE4B0F6E53FA}" srcId="{E2D3D83F-1E3B-44F3-B648-03C8B5267678}" destId="{0825F31E-5C77-4086-A4DF-B64C6036DF1A}" srcOrd="1" destOrd="0" parTransId="{622907B2-1F3F-4690-8606-02BCD45E581E}" sibTransId="{38CED659-AFCE-4223-9BC3-452EBEF4ECDA}"/>
    <dgm:cxn modelId="{5DB90F4B-AF3D-46F7-B50A-BCB5340548F6}" type="presOf" srcId="{70049F2A-7779-4510-B0C5-850F7DA7D550}" destId="{3DCB2F32-C3E6-40FD-9471-D1F869BFD479}" srcOrd="0" destOrd="0" presId="urn:microsoft.com/office/officeart/2005/8/layout/vList5"/>
    <dgm:cxn modelId="{3A4B4486-A924-410C-BE89-1AF6014F1700}" srcId="{940DBDA6-3474-4E77-89BF-755276BC17B8}" destId="{A7ADB0E6-DFF7-4799-B817-05F334596082}" srcOrd="1" destOrd="0" parTransId="{7853FCFE-3C33-46B6-8798-C8448788A898}" sibTransId="{D8952685-51F6-447A-8DAD-25C4D972B865}"/>
    <dgm:cxn modelId="{98C68D94-156E-4A5B-92A2-5967EC444B52}" type="presOf" srcId="{F8290761-99AD-448A-A904-C947A0A7DFB5}" destId="{B4ECCE36-5924-4F76-ABBD-04B24A6AB9BE}" srcOrd="0" destOrd="0" presId="urn:microsoft.com/office/officeart/2005/8/layout/vList5"/>
    <dgm:cxn modelId="{29C8CA9A-34D5-43D0-AF0C-2B2296E67DE7}" srcId="{0825F31E-5C77-4086-A4DF-B64C6036DF1A}" destId="{70049F2A-7779-4510-B0C5-850F7DA7D550}" srcOrd="0" destOrd="0" parTransId="{01EE17AC-DBE3-439F-9E7A-A59FB37951DF}" sibTransId="{13148B64-C082-42A1-A36C-B88D20727BEC}"/>
    <dgm:cxn modelId="{27B9BBB2-C292-42CB-BAB3-6376F0E23692}" type="presOf" srcId="{940DBDA6-3474-4E77-89BF-755276BC17B8}" destId="{3DCB2F32-C3E6-40FD-9471-D1F869BFD479}" srcOrd="0" destOrd="1" presId="urn:microsoft.com/office/officeart/2005/8/layout/vList5"/>
    <dgm:cxn modelId="{7ACBB8B3-317C-4724-8CFC-AAE3467385A1}" srcId="{E2D3D83F-1E3B-44F3-B648-03C8B5267678}" destId="{F8290761-99AD-448A-A904-C947A0A7DFB5}" srcOrd="0" destOrd="0" parTransId="{E4B44DB9-1FB7-42B3-93F5-84AE46D49C8F}" sibTransId="{9F040EE1-E7EB-42A9-A1E3-2B1A23DED385}"/>
    <dgm:cxn modelId="{4429E1BB-1466-4167-9203-27C5B15899D7}" type="presOf" srcId="{0D99F60B-216A-46FF-8F09-E682BE344454}" destId="{08F3E67C-8C1D-4803-9142-4ACB60302584}" srcOrd="0" destOrd="0" presId="urn:microsoft.com/office/officeart/2005/8/layout/vList5"/>
    <dgm:cxn modelId="{3B7D2AC2-1B3D-4BB9-BF17-BB30475D96A9}" type="presOf" srcId="{0825F31E-5C77-4086-A4DF-B64C6036DF1A}" destId="{A2386BA5-43E8-4C47-8C62-21FCDE555747}" srcOrd="0" destOrd="0" presId="urn:microsoft.com/office/officeart/2005/8/layout/vList5"/>
    <dgm:cxn modelId="{805C66C7-D6C0-4630-8078-00820B3687EC}" type="presOf" srcId="{3F674844-886C-401B-A9AF-56963626E3D1}" destId="{08F3E67C-8C1D-4803-9142-4ACB60302584}" srcOrd="0" destOrd="1" presId="urn:microsoft.com/office/officeart/2005/8/layout/vList5"/>
    <dgm:cxn modelId="{94D6B9DC-C051-4D50-94B1-D8411EDEECEF}" srcId="{0825F31E-5C77-4086-A4DF-B64C6036DF1A}" destId="{940DBDA6-3474-4E77-89BF-755276BC17B8}" srcOrd="1" destOrd="0" parTransId="{A2DEAC20-24F2-4B8C-8D9C-57B00032985C}" sibTransId="{A1AA481B-3705-4299-8728-1BBD5C7C5713}"/>
    <dgm:cxn modelId="{035989E4-0B17-4245-AD96-46AD58358B8F}" srcId="{940DBDA6-3474-4E77-89BF-755276BC17B8}" destId="{DA6F5C24-722F-4788-990C-FBE4D6022D2B}" srcOrd="0" destOrd="0" parTransId="{0F999031-5CFA-434B-A1BE-EFA138EF32FA}" sibTransId="{642DE257-A903-4D7F-A412-0DDD41D82C44}"/>
    <dgm:cxn modelId="{5295BFF8-B841-4CF6-912D-D6C241518A36}" type="presOf" srcId="{A7ADB0E6-DFF7-4799-B817-05F334596082}" destId="{3DCB2F32-C3E6-40FD-9471-D1F869BFD479}" srcOrd="0" destOrd="3" presId="urn:microsoft.com/office/officeart/2005/8/layout/vList5"/>
    <dgm:cxn modelId="{F9EFB3AC-0F0A-4DCA-BBC8-56AC0C2F424C}" type="presParOf" srcId="{05BE9FD1-1FF4-457E-8873-A81B789A24BA}" destId="{153DFADA-6D57-49E6-9742-557F758F2E59}" srcOrd="0" destOrd="0" presId="urn:microsoft.com/office/officeart/2005/8/layout/vList5"/>
    <dgm:cxn modelId="{583C1A05-E000-41C2-A21B-A52E343FE99C}" type="presParOf" srcId="{153DFADA-6D57-49E6-9742-557F758F2E59}" destId="{B4ECCE36-5924-4F76-ABBD-04B24A6AB9BE}" srcOrd="0" destOrd="0" presId="urn:microsoft.com/office/officeart/2005/8/layout/vList5"/>
    <dgm:cxn modelId="{951E44DC-62EE-42C6-83CF-7538EC273A28}" type="presParOf" srcId="{153DFADA-6D57-49E6-9742-557F758F2E59}" destId="{08F3E67C-8C1D-4803-9142-4ACB60302584}" srcOrd="1" destOrd="0" presId="urn:microsoft.com/office/officeart/2005/8/layout/vList5"/>
    <dgm:cxn modelId="{364D8E97-D9F2-46E6-A9F1-1D0C7D9F408F}" type="presParOf" srcId="{05BE9FD1-1FF4-457E-8873-A81B789A24BA}" destId="{1191EDB7-1943-4480-83DF-B0436690A7F3}" srcOrd="1" destOrd="0" presId="urn:microsoft.com/office/officeart/2005/8/layout/vList5"/>
    <dgm:cxn modelId="{997B46DB-1419-4AC1-BD83-E7254DBF541B}" type="presParOf" srcId="{05BE9FD1-1FF4-457E-8873-A81B789A24BA}" destId="{76941B70-3493-4311-A744-B1D8F25C28F7}" srcOrd="2" destOrd="0" presId="urn:microsoft.com/office/officeart/2005/8/layout/vList5"/>
    <dgm:cxn modelId="{6EC4C942-E900-4D01-92EE-A382A038C35D}" type="presParOf" srcId="{76941B70-3493-4311-A744-B1D8F25C28F7}" destId="{A2386BA5-43E8-4C47-8C62-21FCDE555747}" srcOrd="0" destOrd="0" presId="urn:microsoft.com/office/officeart/2005/8/layout/vList5"/>
    <dgm:cxn modelId="{D5B3AB26-4E6E-42AB-A8B0-E1BA6AF6933E}" type="presParOf" srcId="{76941B70-3493-4311-A744-B1D8F25C28F7}" destId="{3DCB2F32-C3E6-40FD-9471-D1F869BFD47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2F82F15-4626-4AA5-8216-13431F380B6E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FAEE2C4-BC2A-4F4D-AFED-FD97653633D9}">
      <dgm:prSet phldrT="[Tekst]"/>
      <dgm:spPr>
        <a:solidFill>
          <a:srgbClr val="003399"/>
        </a:solidFill>
      </dgm:spPr>
      <dgm:t>
        <a:bodyPr/>
        <a:lstStyle/>
        <a:p>
          <a:r>
            <a:rPr lang="pl-PL" dirty="0"/>
            <a:t>(1) Zapewnienie kontynuacji FST w nowej perspektywie finansowej i przyjęcie odpowiednich regulacji prawnych gwarantujących finansowanie funduszu</a:t>
          </a:r>
        </a:p>
      </dgm:t>
    </dgm:pt>
    <dgm:pt modelId="{1A99E3E8-5C08-43DC-9BE9-2EEEFE2F0979}" type="parTrans" cxnId="{97392890-C27B-40F1-895E-95B076E4F05D}">
      <dgm:prSet/>
      <dgm:spPr/>
      <dgm:t>
        <a:bodyPr/>
        <a:lstStyle/>
        <a:p>
          <a:endParaRPr lang="pl-PL"/>
        </a:p>
      </dgm:t>
    </dgm:pt>
    <dgm:pt modelId="{8651CAB7-C056-4770-B567-164F7CAAEDCE}" type="sibTrans" cxnId="{97392890-C27B-40F1-895E-95B076E4F05D}">
      <dgm:prSet/>
      <dgm:spPr/>
      <dgm:t>
        <a:bodyPr/>
        <a:lstStyle/>
        <a:p>
          <a:endParaRPr lang="pl-PL"/>
        </a:p>
      </dgm:t>
    </dgm:pt>
    <dgm:pt modelId="{EE70151F-CEEB-41C0-A539-28E0E9BB649B}">
      <dgm:prSet phldrT="[Tekst]"/>
      <dgm:spPr>
        <a:solidFill>
          <a:srgbClr val="FFD618"/>
        </a:solidFill>
      </dgm:spPr>
      <dgm:t>
        <a:bodyPr/>
        <a:lstStyle/>
        <a:p>
          <a:r>
            <a:rPr lang="pl-PL" dirty="0">
              <a:solidFill>
                <a:srgbClr val="003399"/>
              </a:solidFill>
            </a:rPr>
            <a:t>(2) W odpowiedniku rozporządzenia 2021/1060 dla perspektywy finansowej 2028+, stopy dofinansowania dla priorytetu wspieranego z FST powinny być wyznaczane w odniesieniu do wskaźników rozwoju określanych na poziomie NUTS 3</a:t>
          </a:r>
        </a:p>
      </dgm:t>
    </dgm:pt>
    <dgm:pt modelId="{579F1922-B7CD-4288-868F-380CD8C7E49A}" type="parTrans" cxnId="{81FC8105-138C-472C-83AF-ED9D0C9F3A26}">
      <dgm:prSet/>
      <dgm:spPr/>
      <dgm:t>
        <a:bodyPr/>
        <a:lstStyle/>
        <a:p>
          <a:endParaRPr lang="pl-PL"/>
        </a:p>
      </dgm:t>
    </dgm:pt>
    <dgm:pt modelId="{2C11DABB-DA39-4964-8E75-269B83BE916D}" type="sibTrans" cxnId="{81FC8105-138C-472C-83AF-ED9D0C9F3A26}">
      <dgm:prSet/>
      <dgm:spPr/>
      <dgm:t>
        <a:bodyPr/>
        <a:lstStyle/>
        <a:p>
          <a:endParaRPr lang="pl-PL"/>
        </a:p>
      </dgm:t>
    </dgm:pt>
    <dgm:pt modelId="{C4F02892-3F48-4710-8F75-A854C9F14C9F}">
      <dgm:prSet phldrT="[Tekst]"/>
      <dgm:spPr>
        <a:solidFill>
          <a:srgbClr val="003399"/>
        </a:solidFill>
      </dgm:spPr>
      <dgm:t>
        <a:bodyPr/>
        <a:lstStyle/>
        <a:p>
          <a:r>
            <a:rPr lang="pl-PL" dirty="0"/>
            <a:t>(3) Należy wprowadzić / utrzymać preferencje w dostępie do wsparcia inwestycyjnego dla firm z branży okołogórniczej, tak by zwiększyć ich szanse na dywersyfikację odbiorców i prowadzonej działalności (przebranżowienie). Warto również rozważyć  przygotowanie w przyszłej edycji FST projektu strategicznego obejmującego doradztwo biznesowe dla firm MŚP z branży okołogórniczej</a:t>
          </a:r>
        </a:p>
      </dgm:t>
    </dgm:pt>
    <dgm:pt modelId="{B69F5564-AA81-4757-9C61-80B665C125E8}" type="parTrans" cxnId="{6E80E345-C654-4198-8D92-DFB3F8F28F29}">
      <dgm:prSet/>
      <dgm:spPr/>
      <dgm:t>
        <a:bodyPr/>
        <a:lstStyle/>
        <a:p>
          <a:endParaRPr lang="pl-PL"/>
        </a:p>
      </dgm:t>
    </dgm:pt>
    <dgm:pt modelId="{BC2DEB03-77AF-4FFB-B9FF-B911CF816186}" type="sibTrans" cxnId="{6E80E345-C654-4198-8D92-DFB3F8F28F29}">
      <dgm:prSet/>
      <dgm:spPr/>
      <dgm:t>
        <a:bodyPr/>
        <a:lstStyle/>
        <a:p>
          <a:endParaRPr lang="pl-PL"/>
        </a:p>
      </dgm:t>
    </dgm:pt>
    <dgm:pt modelId="{13CFC4E6-F944-4CF0-AD2C-B32448A32B6C}" type="pres">
      <dgm:prSet presAssocID="{42F82F15-4626-4AA5-8216-13431F380B6E}" presName="linear" presStyleCnt="0">
        <dgm:presLayoutVars>
          <dgm:animLvl val="lvl"/>
          <dgm:resizeHandles val="exact"/>
        </dgm:presLayoutVars>
      </dgm:prSet>
      <dgm:spPr/>
    </dgm:pt>
    <dgm:pt modelId="{C26B0F71-BF05-4B95-BCE8-DA9D177470C0}" type="pres">
      <dgm:prSet presAssocID="{4FAEE2C4-BC2A-4F4D-AFED-FD97653633D9}" presName="parentText" presStyleLbl="node1" presStyleIdx="0" presStyleCnt="3" custScaleY="82466">
        <dgm:presLayoutVars>
          <dgm:chMax val="0"/>
          <dgm:bulletEnabled val="1"/>
        </dgm:presLayoutVars>
      </dgm:prSet>
      <dgm:spPr>
        <a:prstGeom prst="snip2DiagRect">
          <a:avLst/>
        </a:prstGeom>
      </dgm:spPr>
    </dgm:pt>
    <dgm:pt modelId="{B8913815-6570-4A54-B660-ED7C9650DD84}" type="pres">
      <dgm:prSet presAssocID="{8651CAB7-C056-4770-B567-164F7CAAEDCE}" presName="spacer" presStyleCnt="0"/>
      <dgm:spPr/>
    </dgm:pt>
    <dgm:pt modelId="{65044D50-2D38-4FE1-8C57-DAA3BC624D24}" type="pres">
      <dgm:prSet presAssocID="{EE70151F-CEEB-41C0-A539-28E0E9BB649B}" presName="parentText" presStyleLbl="node1" presStyleIdx="1" presStyleCnt="3" custScaleY="82466">
        <dgm:presLayoutVars>
          <dgm:chMax val="0"/>
          <dgm:bulletEnabled val="1"/>
        </dgm:presLayoutVars>
      </dgm:prSet>
      <dgm:spPr>
        <a:prstGeom prst="snip2DiagRect">
          <a:avLst/>
        </a:prstGeom>
      </dgm:spPr>
    </dgm:pt>
    <dgm:pt modelId="{4E3751E7-3D35-4491-BE49-EE6613412B9E}" type="pres">
      <dgm:prSet presAssocID="{2C11DABB-DA39-4964-8E75-269B83BE916D}" presName="spacer" presStyleCnt="0"/>
      <dgm:spPr/>
    </dgm:pt>
    <dgm:pt modelId="{24F9E9FE-B19F-4A06-84DA-F5FF5910CAB9}" type="pres">
      <dgm:prSet presAssocID="{C4F02892-3F48-4710-8F75-A854C9F14C9F}" presName="parentText" presStyleLbl="node1" presStyleIdx="2" presStyleCnt="3">
        <dgm:presLayoutVars>
          <dgm:chMax val="0"/>
          <dgm:bulletEnabled val="1"/>
        </dgm:presLayoutVars>
      </dgm:prSet>
      <dgm:spPr>
        <a:prstGeom prst="snip2DiagRect">
          <a:avLst/>
        </a:prstGeom>
      </dgm:spPr>
    </dgm:pt>
  </dgm:ptLst>
  <dgm:cxnLst>
    <dgm:cxn modelId="{81FC8105-138C-472C-83AF-ED9D0C9F3A26}" srcId="{42F82F15-4626-4AA5-8216-13431F380B6E}" destId="{EE70151F-CEEB-41C0-A539-28E0E9BB649B}" srcOrd="1" destOrd="0" parTransId="{579F1922-B7CD-4288-868F-380CD8C7E49A}" sibTransId="{2C11DABB-DA39-4964-8E75-269B83BE916D}"/>
    <dgm:cxn modelId="{6E80E345-C654-4198-8D92-DFB3F8F28F29}" srcId="{42F82F15-4626-4AA5-8216-13431F380B6E}" destId="{C4F02892-3F48-4710-8F75-A854C9F14C9F}" srcOrd="2" destOrd="0" parTransId="{B69F5564-AA81-4757-9C61-80B665C125E8}" sibTransId="{BC2DEB03-77AF-4FFB-B9FF-B911CF816186}"/>
    <dgm:cxn modelId="{2AB04485-063A-437C-A11A-CBCAC40F4BF9}" type="presOf" srcId="{EE70151F-CEEB-41C0-A539-28E0E9BB649B}" destId="{65044D50-2D38-4FE1-8C57-DAA3BC624D24}" srcOrd="0" destOrd="0" presId="urn:microsoft.com/office/officeart/2005/8/layout/vList2"/>
    <dgm:cxn modelId="{C50B728A-FAB5-4294-98C3-020754ACBD49}" type="presOf" srcId="{4FAEE2C4-BC2A-4F4D-AFED-FD97653633D9}" destId="{C26B0F71-BF05-4B95-BCE8-DA9D177470C0}" srcOrd="0" destOrd="0" presId="urn:microsoft.com/office/officeart/2005/8/layout/vList2"/>
    <dgm:cxn modelId="{F2A59B8B-AEA2-46FD-972C-C0535E650E9B}" type="presOf" srcId="{C4F02892-3F48-4710-8F75-A854C9F14C9F}" destId="{24F9E9FE-B19F-4A06-84DA-F5FF5910CAB9}" srcOrd="0" destOrd="0" presId="urn:microsoft.com/office/officeart/2005/8/layout/vList2"/>
    <dgm:cxn modelId="{97392890-C27B-40F1-895E-95B076E4F05D}" srcId="{42F82F15-4626-4AA5-8216-13431F380B6E}" destId="{4FAEE2C4-BC2A-4F4D-AFED-FD97653633D9}" srcOrd="0" destOrd="0" parTransId="{1A99E3E8-5C08-43DC-9BE9-2EEEFE2F0979}" sibTransId="{8651CAB7-C056-4770-B567-164F7CAAEDCE}"/>
    <dgm:cxn modelId="{362990D1-43C2-4130-8DCB-D4C5E449FFEB}" type="presOf" srcId="{42F82F15-4626-4AA5-8216-13431F380B6E}" destId="{13CFC4E6-F944-4CF0-AD2C-B32448A32B6C}" srcOrd="0" destOrd="0" presId="urn:microsoft.com/office/officeart/2005/8/layout/vList2"/>
    <dgm:cxn modelId="{691FF84E-B75F-45D9-969D-47C88A3CA752}" type="presParOf" srcId="{13CFC4E6-F944-4CF0-AD2C-B32448A32B6C}" destId="{C26B0F71-BF05-4B95-BCE8-DA9D177470C0}" srcOrd="0" destOrd="0" presId="urn:microsoft.com/office/officeart/2005/8/layout/vList2"/>
    <dgm:cxn modelId="{73E0CE93-20AC-4090-AE01-DB02273688D8}" type="presParOf" srcId="{13CFC4E6-F944-4CF0-AD2C-B32448A32B6C}" destId="{B8913815-6570-4A54-B660-ED7C9650DD84}" srcOrd="1" destOrd="0" presId="urn:microsoft.com/office/officeart/2005/8/layout/vList2"/>
    <dgm:cxn modelId="{2D4386CE-418F-4FA5-BB60-DBE8B59120FF}" type="presParOf" srcId="{13CFC4E6-F944-4CF0-AD2C-B32448A32B6C}" destId="{65044D50-2D38-4FE1-8C57-DAA3BC624D24}" srcOrd="2" destOrd="0" presId="urn:microsoft.com/office/officeart/2005/8/layout/vList2"/>
    <dgm:cxn modelId="{84890995-CC01-475E-AC33-4C6CDE204DFA}" type="presParOf" srcId="{13CFC4E6-F944-4CF0-AD2C-B32448A32B6C}" destId="{4E3751E7-3D35-4491-BE49-EE6613412B9E}" srcOrd="3" destOrd="0" presId="urn:microsoft.com/office/officeart/2005/8/layout/vList2"/>
    <dgm:cxn modelId="{01665B1B-96A3-4220-A38F-3407BDFF4B51}" type="presParOf" srcId="{13CFC4E6-F944-4CF0-AD2C-B32448A32B6C}" destId="{24F9E9FE-B19F-4A06-84DA-F5FF5910CAB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2F82F15-4626-4AA5-8216-13431F380B6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FAEE2C4-BC2A-4F4D-AFED-FD97653633D9}">
      <dgm:prSet phldrT="[Tekst]" custT="1"/>
      <dgm:spPr>
        <a:solidFill>
          <a:srgbClr val="003399"/>
        </a:solidFill>
      </dgm:spPr>
      <dgm:t>
        <a:bodyPr/>
        <a:lstStyle/>
        <a:p>
          <a:r>
            <a:rPr lang="pl-PL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(4) Wyznaczenie nowych celów końcowych dla 6 wskaźników produktu i 4 wskaźników rezultatu</a:t>
          </a:r>
        </a:p>
      </dgm:t>
    </dgm:pt>
    <dgm:pt modelId="{8651CAB7-C056-4770-B567-164F7CAAEDCE}" type="sibTrans" cxnId="{97392890-C27B-40F1-895E-95B076E4F05D}">
      <dgm:prSet/>
      <dgm:spPr/>
      <dgm:t>
        <a:bodyPr/>
        <a:lstStyle/>
        <a:p>
          <a:endParaRPr lang="pl-PL"/>
        </a:p>
      </dgm:t>
    </dgm:pt>
    <dgm:pt modelId="{1A99E3E8-5C08-43DC-9BE9-2EEEFE2F0979}" type="parTrans" cxnId="{97392890-C27B-40F1-895E-95B076E4F05D}">
      <dgm:prSet/>
      <dgm:spPr/>
      <dgm:t>
        <a:bodyPr/>
        <a:lstStyle/>
        <a:p>
          <a:endParaRPr lang="pl-PL"/>
        </a:p>
      </dgm:t>
    </dgm:pt>
    <dgm:pt modelId="{EE70151F-CEEB-41C0-A539-28E0E9BB649B}">
      <dgm:prSet phldrT="[Tekst]" custT="1"/>
      <dgm:spPr>
        <a:solidFill>
          <a:srgbClr val="FFD618"/>
        </a:solidFill>
      </dgm:spPr>
      <dgm:t>
        <a:bodyPr/>
        <a:lstStyle/>
        <a:p>
          <a:r>
            <a:rPr lang="pl-PL" sz="16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(5) Dopuszczenie w Działaniu 10.3 mniejszych inwestycji (np. </a:t>
          </a:r>
          <a:r>
            <a:rPr lang="pl-PL" sz="16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od 100 tys</a:t>
          </a:r>
          <a:r>
            <a:rPr lang="pl-PL" sz="16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. </a:t>
          </a:r>
          <a:r>
            <a:rPr lang="pl-PL" sz="16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zł</a:t>
          </a:r>
          <a:r>
            <a:rPr lang="pl-PL" sz="16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), i likwidacja luki w wartości finansowanych inwestycji, tak by można było zrealizować projekty o wartości </a:t>
          </a:r>
          <a:r>
            <a:rPr lang="pl-PL" sz="16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od 2 do 5 mln zł</a:t>
          </a:r>
        </a:p>
      </dgm:t>
    </dgm:pt>
    <dgm:pt modelId="{2C11DABB-DA39-4964-8E75-269B83BE916D}" type="sibTrans" cxnId="{81FC8105-138C-472C-83AF-ED9D0C9F3A26}">
      <dgm:prSet/>
      <dgm:spPr/>
      <dgm:t>
        <a:bodyPr/>
        <a:lstStyle/>
        <a:p>
          <a:endParaRPr lang="pl-PL"/>
        </a:p>
      </dgm:t>
    </dgm:pt>
    <dgm:pt modelId="{579F1922-B7CD-4288-868F-380CD8C7E49A}" type="parTrans" cxnId="{81FC8105-138C-472C-83AF-ED9D0C9F3A26}">
      <dgm:prSet/>
      <dgm:spPr/>
      <dgm:t>
        <a:bodyPr/>
        <a:lstStyle/>
        <a:p>
          <a:endParaRPr lang="pl-PL"/>
        </a:p>
      </dgm:t>
    </dgm:pt>
    <dgm:pt modelId="{C4F02892-3F48-4710-8F75-A854C9F14C9F}">
      <dgm:prSet phldrT="[Tekst]" custT="1"/>
      <dgm:spPr>
        <a:solidFill>
          <a:srgbClr val="003399"/>
        </a:solidFill>
      </dgm:spPr>
      <dgm:t>
        <a:bodyPr/>
        <a:lstStyle/>
        <a:p>
          <a:r>
            <a:rPr lang="pl-PL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(6) W ramach kontynuacji  FST należy wśród projektów priorytetowych ukierunkować wsparcie w szczególności na swego rodzaju </a:t>
          </a:r>
          <a:r>
            <a:rPr lang="pl-PL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projekty flagowe,</a:t>
          </a:r>
          <a:r>
            <a:rPr lang="pl-PL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które będą skoncentrowane na celach gospodarczych, tj. wykreowaniu i wzmocnieniu branż, które mogą stać się motorami wzrostu gospodarczego w regionie, tworząc wokół siebie nowy łańcuch wartości </a:t>
          </a:r>
        </a:p>
      </dgm:t>
    </dgm:pt>
    <dgm:pt modelId="{BC2DEB03-77AF-4FFB-B9FF-B911CF816186}" type="sibTrans" cxnId="{6E80E345-C654-4198-8D92-DFB3F8F28F29}">
      <dgm:prSet/>
      <dgm:spPr/>
      <dgm:t>
        <a:bodyPr/>
        <a:lstStyle/>
        <a:p>
          <a:endParaRPr lang="pl-PL"/>
        </a:p>
      </dgm:t>
    </dgm:pt>
    <dgm:pt modelId="{B69F5564-AA81-4757-9C61-80B665C125E8}" type="parTrans" cxnId="{6E80E345-C654-4198-8D92-DFB3F8F28F29}">
      <dgm:prSet/>
      <dgm:spPr/>
      <dgm:t>
        <a:bodyPr/>
        <a:lstStyle/>
        <a:p>
          <a:endParaRPr lang="pl-PL"/>
        </a:p>
      </dgm:t>
    </dgm:pt>
    <dgm:pt modelId="{13CFC4E6-F944-4CF0-AD2C-B32448A32B6C}" type="pres">
      <dgm:prSet presAssocID="{42F82F15-4626-4AA5-8216-13431F380B6E}" presName="linear" presStyleCnt="0">
        <dgm:presLayoutVars>
          <dgm:animLvl val="lvl"/>
          <dgm:resizeHandles val="exact"/>
        </dgm:presLayoutVars>
      </dgm:prSet>
      <dgm:spPr/>
    </dgm:pt>
    <dgm:pt modelId="{C26B0F71-BF05-4B95-BCE8-DA9D177470C0}" type="pres">
      <dgm:prSet presAssocID="{4FAEE2C4-BC2A-4F4D-AFED-FD97653633D9}" presName="parentText" presStyleLbl="node1" presStyleIdx="0" presStyleCnt="3" custScaleY="110334">
        <dgm:presLayoutVars>
          <dgm:chMax val="0"/>
          <dgm:bulletEnabled val="1"/>
        </dgm:presLayoutVars>
      </dgm:prSet>
      <dgm:spPr>
        <a:prstGeom prst="snip2DiagRect">
          <a:avLst/>
        </a:prstGeom>
      </dgm:spPr>
    </dgm:pt>
    <dgm:pt modelId="{B8913815-6570-4A54-B660-ED7C9650DD84}" type="pres">
      <dgm:prSet presAssocID="{8651CAB7-C056-4770-B567-164F7CAAEDCE}" presName="spacer" presStyleCnt="0"/>
      <dgm:spPr/>
    </dgm:pt>
    <dgm:pt modelId="{65044D50-2D38-4FE1-8C57-DAA3BC624D24}" type="pres">
      <dgm:prSet presAssocID="{EE70151F-CEEB-41C0-A539-28E0E9BB649B}" presName="parentText" presStyleLbl="node1" presStyleIdx="1" presStyleCnt="3" custScaleY="110334">
        <dgm:presLayoutVars>
          <dgm:chMax val="0"/>
          <dgm:bulletEnabled val="1"/>
        </dgm:presLayoutVars>
      </dgm:prSet>
      <dgm:spPr>
        <a:prstGeom prst="snip2DiagRect">
          <a:avLst/>
        </a:prstGeom>
      </dgm:spPr>
    </dgm:pt>
    <dgm:pt modelId="{4E3751E7-3D35-4491-BE49-EE6613412B9E}" type="pres">
      <dgm:prSet presAssocID="{2C11DABB-DA39-4964-8E75-269B83BE916D}" presName="spacer" presStyleCnt="0"/>
      <dgm:spPr/>
    </dgm:pt>
    <dgm:pt modelId="{24F9E9FE-B19F-4A06-84DA-F5FF5910CAB9}" type="pres">
      <dgm:prSet presAssocID="{C4F02892-3F48-4710-8F75-A854C9F14C9F}" presName="parentText" presStyleLbl="node1" presStyleIdx="2" presStyleCnt="3" custScaleY="110334">
        <dgm:presLayoutVars>
          <dgm:chMax val="0"/>
          <dgm:bulletEnabled val="1"/>
        </dgm:presLayoutVars>
      </dgm:prSet>
      <dgm:spPr>
        <a:prstGeom prst="snip2DiagRect">
          <a:avLst/>
        </a:prstGeom>
      </dgm:spPr>
    </dgm:pt>
  </dgm:ptLst>
  <dgm:cxnLst>
    <dgm:cxn modelId="{81FC8105-138C-472C-83AF-ED9D0C9F3A26}" srcId="{42F82F15-4626-4AA5-8216-13431F380B6E}" destId="{EE70151F-CEEB-41C0-A539-28E0E9BB649B}" srcOrd="1" destOrd="0" parTransId="{579F1922-B7CD-4288-868F-380CD8C7E49A}" sibTransId="{2C11DABB-DA39-4964-8E75-269B83BE916D}"/>
    <dgm:cxn modelId="{6E80E345-C654-4198-8D92-DFB3F8F28F29}" srcId="{42F82F15-4626-4AA5-8216-13431F380B6E}" destId="{C4F02892-3F48-4710-8F75-A854C9F14C9F}" srcOrd="2" destOrd="0" parTransId="{B69F5564-AA81-4757-9C61-80B665C125E8}" sibTransId="{BC2DEB03-77AF-4FFB-B9FF-B911CF816186}"/>
    <dgm:cxn modelId="{2AB04485-063A-437C-A11A-CBCAC40F4BF9}" type="presOf" srcId="{EE70151F-CEEB-41C0-A539-28E0E9BB649B}" destId="{65044D50-2D38-4FE1-8C57-DAA3BC624D24}" srcOrd="0" destOrd="0" presId="urn:microsoft.com/office/officeart/2005/8/layout/vList2"/>
    <dgm:cxn modelId="{C50B728A-FAB5-4294-98C3-020754ACBD49}" type="presOf" srcId="{4FAEE2C4-BC2A-4F4D-AFED-FD97653633D9}" destId="{C26B0F71-BF05-4B95-BCE8-DA9D177470C0}" srcOrd="0" destOrd="0" presId="urn:microsoft.com/office/officeart/2005/8/layout/vList2"/>
    <dgm:cxn modelId="{F2A59B8B-AEA2-46FD-972C-C0535E650E9B}" type="presOf" srcId="{C4F02892-3F48-4710-8F75-A854C9F14C9F}" destId="{24F9E9FE-B19F-4A06-84DA-F5FF5910CAB9}" srcOrd="0" destOrd="0" presId="urn:microsoft.com/office/officeart/2005/8/layout/vList2"/>
    <dgm:cxn modelId="{97392890-C27B-40F1-895E-95B076E4F05D}" srcId="{42F82F15-4626-4AA5-8216-13431F380B6E}" destId="{4FAEE2C4-BC2A-4F4D-AFED-FD97653633D9}" srcOrd="0" destOrd="0" parTransId="{1A99E3E8-5C08-43DC-9BE9-2EEEFE2F0979}" sibTransId="{8651CAB7-C056-4770-B567-164F7CAAEDCE}"/>
    <dgm:cxn modelId="{362990D1-43C2-4130-8DCB-D4C5E449FFEB}" type="presOf" srcId="{42F82F15-4626-4AA5-8216-13431F380B6E}" destId="{13CFC4E6-F944-4CF0-AD2C-B32448A32B6C}" srcOrd="0" destOrd="0" presId="urn:microsoft.com/office/officeart/2005/8/layout/vList2"/>
    <dgm:cxn modelId="{691FF84E-B75F-45D9-969D-47C88A3CA752}" type="presParOf" srcId="{13CFC4E6-F944-4CF0-AD2C-B32448A32B6C}" destId="{C26B0F71-BF05-4B95-BCE8-DA9D177470C0}" srcOrd="0" destOrd="0" presId="urn:microsoft.com/office/officeart/2005/8/layout/vList2"/>
    <dgm:cxn modelId="{73E0CE93-20AC-4090-AE01-DB02273688D8}" type="presParOf" srcId="{13CFC4E6-F944-4CF0-AD2C-B32448A32B6C}" destId="{B8913815-6570-4A54-B660-ED7C9650DD84}" srcOrd="1" destOrd="0" presId="urn:microsoft.com/office/officeart/2005/8/layout/vList2"/>
    <dgm:cxn modelId="{2D4386CE-418F-4FA5-BB60-DBE8B59120FF}" type="presParOf" srcId="{13CFC4E6-F944-4CF0-AD2C-B32448A32B6C}" destId="{65044D50-2D38-4FE1-8C57-DAA3BC624D24}" srcOrd="2" destOrd="0" presId="urn:microsoft.com/office/officeart/2005/8/layout/vList2"/>
    <dgm:cxn modelId="{84890995-CC01-475E-AC33-4C6CDE204DFA}" type="presParOf" srcId="{13CFC4E6-F944-4CF0-AD2C-B32448A32B6C}" destId="{4E3751E7-3D35-4491-BE49-EE6613412B9E}" srcOrd="3" destOrd="0" presId="urn:microsoft.com/office/officeart/2005/8/layout/vList2"/>
    <dgm:cxn modelId="{01665B1B-96A3-4220-A38F-3407BDFF4B51}" type="presParOf" srcId="{13CFC4E6-F944-4CF0-AD2C-B32448A32B6C}" destId="{24F9E9FE-B19F-4A06-84DA-F5FF5910CAB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2F82F15-4626-4AA5-8216-13431F380B6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E70151F-CEEB-41C0-A539-28E0E9BB649B}">
      <dgm:prSet phldrT="[Tekst]" custT="1"/>
      <dgm:spPr>
        <a:solidFill>
          <a:srgbClr val="003399"/>
        </a:solidFill>
      </dgm:spPr>
      <dgm:t>
        <a:bodyPr/>
        <a:lstStyle/>
        <a:p>
          <a:r>
            <a: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(7) Wykorzystanie alokacji z Działania 10.10 na przeprowadzenie </a:t>
          </a:r>
          <a:r>
            <a:rPr lang="pl-PL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pilotażu</a:t>
          </a:r>
          <a:r>
            <a: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w ramach którego w sposób kompleksowy zaplanowane zostałoby </a:t>
          </a:r>
          <a:r>
            <a:rPr lang="pl-PL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zagospodarowanie jednego terenu po zamkniętej kopalni</a:t>
          </a:r>
          <a:r>
            <a: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. Projekt mógłby być oparty na koncepcji powołania Operatora terenów poprzemysłowych</a:t>
          </a:r>
          <a:endParaRPr lang="pl-PL" sz="1400" dirty="0">
            <a:solidFill>
              <a:schemeClr val="tx2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79F1922-B7CD-4288-868F-380CD8C7E49A}" type="parTrans" cxnId="{81FC8105-138C-472C-83AF-ED9D0C9F3A26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C11DABB-DA39-4964-8E75-269B83BE916D}" type="sibTrans" cxnId="{81FC8105-138C-472C-83AF-ED9D0C9F3A26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4F02892-3F48-4710-8F75-A854C9F14C9F}">
      <dgm:prSet phldrT="[Tekst]" custT="1"/>
      <dgm:spPr>
        <a:solidFill>
          <a:srgbClr val="FFD618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(9) Należy zwiększyć szanse na przyciągnięcie inwestycji do gmin szczególnie silnie uzależnionych gospodarczo od gospodarki węglowej, poprzez przygotowanie odpowiedniego </a:t>
          </a:r>
          <a:r>
            <a:rPr lang="pl-PL" sz="14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wsparcia doradczego</a:t>
          </a:r>
          <a:r>
            <a:rPr lang="pl-PL" sz="14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.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Dodatkowo warto zapewnić możliwość sfinansowania kompleksowego przygotowania terenów inwestycyjnych</a:t>
          </a:r>
        </a:p>
      </dgm:t>
    </dgm:pt>
    <dgm:pt modelId="{B69F5564-AA81-4757-9C61-80B665C125E8}" type="parTrans" cxnId="{6E80E345-C654-4198-8D92-DFB3F8F28F29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C2DEB03-77AF-4FFB-B9FF-B911CF816186}" type="sibTrans" cxnId="{6E80E345-C654-4198-8D92-DFB3F8F28F29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F9214E7-8226-4E5F-A249-F10D5CB5068C}">
      <dgm:prSet phldrT="[Tekst]" custT="1"/>
      <dgm:spPr>
        <a:solidFill>
          <a:srgbClr val="003399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r>
            <a:rPr lang="pl-PL" sz="1400" kern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(10) W ramach kontynuacji FST w nowej perspektywie finansowej należy jeszcze raz przeanalizować podejście do OSI i wprowadzić </a:t>
          </a:r>
          <a:r>
            <a:rPr lang="pl-PL" sz="1400" b="1" kern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silniejsze preferencje terytorialne </a:t>
          </a:r>
          <a:r>
            <a:rPr lang="pl-PL" sz="1400" kern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szczególnie w ramach wsparcia rozwoju przedsiębiorstw, oraz silniej je profilować pod konkretne typy przedsięwzięć </a:t>
          </a:r>
        </a:p>
      </dgm:t>
    </dgm:pt>
    <dgm:pt modelId="{9E1FDFC6-B48E-4871-BC52-123BFA484AE0}" type="parTrans" cxnId="{956F8E06-B477-48E9-B095-FC3A7D145A57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F82DF79-0DCA-43A5-A3FF-B039B37716F1}" type="sibTrans" cxnId="{956F8E06-B477-48E9-B095-FC3A7D145A57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A84944E-6D76-4D08-9E5F-317177D6D268}">
      <dgm:prSet phldrT="[Tekst]" custT="1"/>
      <dgm:spPr>
        <a:solidFill>
          <a:srgbClr val="FFD618"/>
        </a:solidFill>
      </dgm:spPr>
      <dgm:t>
        <a:bodyPr/>
        <a:lstStyle/>
        <a:p>
          <a:r>
            <a:rPr lang="pl-PL" sz="14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(8) W ramach kontynuacji FST, należy szerzej udostępnić </a:t>
          </a:r>
          <a:r>
            <a:rPr lang="pl-PL" sz="14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możliwość finansowania inwestycji produkcyjnych</a:t>
          </a:r>
          <a:r>
            <a:rPr lang="pl-PL" sz="14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(zarówno MŚP, jak i dużych przedsiębiorstw) o ograniczonym wpływie na środowisko na terenach poprzemysłowych, w tym </a:t>
          </a:r>
          <a:r>
            <a:rPr lang="pl-PL" sz="1400" dirty="0" err="1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pogórniczych</a:t>
          </a:r>
          <a:r>
            <a:rPr lang="pl-PL" sz="14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 </a:t>
          </a:r>
        </a:p>
      </dgm:t>
    </dgm:pt>
    <dgm:pt modelId="{B19E171F-231F-45E0-8824-1256EA98F9DF}" type="parTrans" cxnId="{40871A09-C0E1-423C-A510-865537CE6AF2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5B975D5-8C2C-48BB-A83F-C3BBB69DEEB4}" type="sibTrans" cxnId="{40871A09-C0E1-423C-A510-865537CE6AF2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2B92F45-AE56-4929-BD99-EE3C441742ED}" type="pres">
      <dgm:prSet presAssocID="{42F82F15-4626-4AA5-8216-13431F380B6E}" presName="diagram" presStyleCnt="0">
        <dgm:presLayoutVars>
          <dgm:dir/>
          <dgm:resizeHandles val="exact"/>
        </dgm:presLayoutVars>
      </dgm:prSet>
      <dgm:spPr/>
    </dgm:pt>
    <dgm:pt modelId="{8B0F05D9-F648-42D9-A315-3BCF2BCA0234}" type="pres">
      <dgm:prSet presAssocID="{EE70151F-CEEB-41C0-A539-28E0E9BB649B}" presName="node" presStyleLbl="node1" presStyleIdx="0" presStyleCnt="4" custScaleY="121413">
        <dgm:presLayoutVars>
          <dgm:bulletEnabled val="1"/>
        </dgm:presLayoutVars>
      </dgm:prSet>
      <dgm:spPr>
        <a:prstGeom prst="snip2DiagRect">
          <a:avLst/>
        </a:prstGeom>
      </dgm:spPr>
    </dgm:pt>
    <dgm:pt modelId="{5FF32A46-AA20-4475-AD5E-74838FEB3C5D}" type="pres">
      <dgm:prSet presAssocID="{2C11DABB-DA39-4964-8E75-269B83BE916D}" presName="sibTrans" presStyleCnt="0"/>
      <dgm:spPr/>
    </dgm:pt>
    <dgm:pt modelId="{66C0F4DB-3071-462A-965C-F9D63EC06848}" type="pres">
      <dgm:prSet presAssocID="{8A84944E-6D76-4D08-9E5F-317177D6D268}" presName="node" presStyleLbl="node1" presStyleIdx="1" presStyleCnt="4" custScaleY="112579">
        <dgm:presLayoutVars>
          <dgm:bulletEnabled val="1"/>
        </dgm:presLayoutVars>
      </dgm:prSet>
      <dgm:spPr>
        <a:prstGeom prst="snip2DiagRect">
          <a:avLst/>
        </a:prstGeom>
      </dgm:spPr>
    </dgm:pt>
    <dgm:pt modelId="{D1B0A0D8-8188-4818-AD18-4492A3F5828E}" type="pres">
      <dgm:prSet presAssocID="{A5B975D5-8C2C-48BB-A83F-C3BBB69DEEB4}" presName="sibTrans" presStyleCnt="0"/>
      <dgm:spPr/>
    </dgm:pt>
    <dgm:pt modelId="{D13EC760-F8C6-40EF-9193-9ED0749C635D}" type="pres">
      <dgm:prSet presAssocID="{C4F02892-3F48-4710-8F75-A854C9F14C9F}" presName="node" presStyleLbl="node1" presStyleIdx="2" presStyleCnt="4" custScaleY="121413">
        <dgm:presLayoutVars>
          <dgm:bulletEnabled val="1"/>
        </dgm:presLayoutVars>
      </dgm:prSet>
      <dgm:spPr>
        <a:xfrm>
          <a:off x="884" y="2980131"/>
          <a:ext cx="3447706" cy="2511578"/>
        </a:xfrm>
        <a:prstGeom prst="snip2DiagRect">
          <a:avLst/>
        </a:prstGeom>
      </dgm:spPr>
    </dgm:pt>
    <dgm:pt modelId="{6DDA6592-7555-4097-B35A-5B6119846823}" type="pres">
      <dgm:prSet presAssocID="{BC2DEB03-77AF-4FFB-B9FF-B911CF816186}" presName="sibTrans" presStyleCnt="0"/>
      <dgm:spPr/>
    </dgm:pt>
    <dgm:pt modelId="{FAD2CB7B-B851-422A-9EDC-5DC594A4005A}" type="pres">
      <dgm:prSet presAssocID="{FF9214E7-8226-4E5F-A249-F10D5CB5068C}" presName="node" presStyleLbl="node1" presStyleIdx="3" presStyleCnt="4" custScaleY="121413">
        <dgm:presLayoutVars>
          <dgm:bulletEnabled val="1"/>
        </dgm:presLayoutVars>
      </dgm:prSet>
      <dgm:spPr>
        <a:xfrm>
          <a:off x="3793361" y="2980131"/>
          <a:ext cx="3447706" cy="2511578"/>
        </a:xfrm>
        <a:prstGeom prst="snip2DiagRect">
          <a:avLst/>
        </a:prstGeom>
      </dgm:spPr>
    </dgm:pt>
  </dgm:ptLst>
  <dgm:cxnLst>
    <dgm:cxn modelId="{81FC8105-138C-472C-83AF-ED9D0C9F3A26}" srcId="{42F82F15-4626-4AA5-8216-13431F380B6E}" destId="{EE70151F-CEEB-41C0-A539-28E0E9BB649B}" srcOrd="0" destOrd="0" parTransId="{579F1922-B7CD-4288-868F-380CD8C7E49A}" sibTransId="{2C11DABB-DA39-4964-8E75-269B83BE916D}"/>
    <dgm:cxn modelId="{956F8E06-B477-48E9-B095-FC3A7D145A57}" srcId="{42F82F15-4626-4AA5-8216-13431F380B6E}" destId="{FF9214E7-8226-4E5F-A249-F10D5CB5068C}" srcOrd="3" destOrd="0" parTransId="{9E1FDFC6-B48E-4871-BC52-123BFA484AE0}" sibTransId="{BF82DF79-0DCA-43A5-A3FF-B039B37716F1}"/>
    <dgm:cxn modelId="{40871A09-C0E1-423C-A510-865537CE6AF2}" srcId="{42F82F15-4626-4AA5-8216-13431F380B6E}" destId="{8A84944E-6D76-4D08-9E5F-317177D6D268}" srcOrd="1" destOrd="0" parTransId="{B19E171F-231F-45E0-8824-1256EA98F9DF}" sibTransId="{A5B975D5-8C2C-48BB-A83F-C3BBB69DEEB4}"/>
    <dgm:cxn modelId="{6E80E345-C654-4198-8D92-DFB3F8F28F29}" srcId="{42F82F15-4626-4AA5-8216-13431F380B6E}" destId="{C4F02892-3F48-4710-8F75-A854C9F14C9F}" srcOrd="2" destOrd="0" parTransId="{B69F5564-AA81-4757-9C61-80B665C125E8}" sibTransId="{BC2DEB03-77AF-4FFB-B9FF-B911CF816186}"/>
    <dgm:cxn modelId="{3AB83DA8-9294-4540-B6B8-A9DAD6925DEC}" type="presOf" srcId="{EE70151F-CEEB-41C0-A539-28E0E9BB649B}" destId="{8B0F05D9-F648-42D9-A315-3BCF2BCA0234}" srcOrd="0" destOrd="0" presId="urn:microsoft.com/office/officeart/2005/8/layout/default"/>
    <dgm:cxn modelId="{C22666BC-768B-49EF-8516-AD058AB205BC}" type="presOf" srcId="{C4F02892-3F48-4710-8F75-A854C9F14C9F}" destId="{D13EC760-F8C6-40EF-9193-9ED0749C635D}" srcOrd="0" destOrd="0" presId="urn:microsoft.com/office/officeart/2005/8/layout/default"/>
    <dgm:cxn modelId="{346DA3D7-E1B4-4C7C-BED8-950675EE9A14}" type="presOf" srcId="{42F82F15-4626-4AA5-8216-13431F380B6E}" destId="{62B92F45-AE56-4929-BD99-EE3C441742ED}" srcOrd="0" destOrd="0" presId="urn:microsoft.com/office/officeart/2005/8/layout/default"/>
    <dgm:cxn modelId="{7167B7E0-050F-431F-8D06-AE2ABBC03332}" type="presOf" srcId="{FF9214E7-8226-4E5F-A249-F10D5CB5068C}" destId="{FAD2CB7B-B851-422A-9EDC-5DC594A4005A}" srcOrd="0" destOrd="0" presId="urn:microsoft.com/office/officeart/2005/8/layout/default"/>
    <dgm:cxn modelId="{21F9ECEF-06EF-4BF4-9DED-5C2E0C54FD5A}" type="presOf" srcId="{8A84944E-6D76-4D08-9E5F-317177D6D268}" destId="{66C0F4DB-3071-462A-965C-F9D63EC06848}" srcOrd="0" destOrd="0" presId="urn:microsoft.com/office/officeart/2005/8/layout/default"/>
    <dgm:cxn modelId="{9FE7116B-CEF7-46D2-9A91-395AB7CC3AA8}" type="presParOf" srcId="{62B92F45-AE56-4929-BD99-EE3C441742ED}" destId="{8B0F05D9-F648-42D9-A315-3BCF2BCA0234}" srcOrd="0" destOrd="0" presId="urn:microsoft.com/office/officeart/2005/8/layout/default"/>
    <dgm:cxn modelId="{24776738-9D4E-4B6C-9E9A-F7F17C860DEF}" type="presParOf" srcId="{62B92F45-AE56-4929-BD99-EE3C441742ED}" destId="{5FF32A46-AA20-4475-AD5E-74838FEB3C5D}" srcOrd="1" destOrd="0" presId="urn:microsoft.com/office/officeart/2005/8/layout/default"/>
    <dgm:cxn modelId="{EFE53D1A-6A39-497A-8277-06BDD44D96EF}" type="presParOf" srcId="{62B92F45-AE56-4929-BD99-EE3C441742ED}" destId="{66C0F4DB-3071-462A-965C-F9D63EC06848}" srcOrd="2" destOrd="0" presId="urn:microsoft.com/office/officeart/2005/8/layout/default"/>
    <dgm:cxn modelId="{AAC1D68D-CBFE-43BD-8A82-7BE3407087D2}" type="presParOf" srcId="{62B92F45-AE56-4929-BD99-EE3C441742ED}" destId="{D1B0A0D8-8188-4818-AD18-4492A3F5828E}" srcOrd="3" destOrd="0" presId="urn:microsoft.com/office/officeart/2005/8/layout/default"/>
    <dgm:cxn modelId="{12EB3D05-0CF2-4890-8CAD-4753697E8D37}" type="presParOf" srcId="{62B92F45-AE56-4929-BD99-EE3C441742ED}" destId="{D13EC760-F8C6-40EF-9193-9ED0749C635D}" srcOrd="4" destOrd="0" presId="urn:microsoft.com/office/officeart/2005/8/layout/default"/>
    <dgm:cxn modelId="{21CB66DA-6DA0-4658-91EC-7AC7682BB87B}" type="presParOf" srcId="{62B92F45-AE56-4929-BD99-EE3C441742ED}" destId="{6DDA6592-7555-4097-B35A-5B6119846823}" srcOrd="5" destOrd="0" presId="urn:microsoft.com/office/officeart/2005/8/layout/default"/>
    <dgm:cxn modelId="{178773FB-B0E8-43E6-923E-C88843878681}" type="presParOf" srcId="{62B92F45-AE56-4929-BD99-EE3C441742ED}" destId="{FAD2CB7B-B851-422A-9EDC-5DC594A4005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178954-4540-4FB0-B105-5AEB36E4DE88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73EFD4E-9B96-41AE-84FF-D8F7ADF77FA9}">
      <dgm:prSet phldrT="[Tekst]" custT="1"/>
      <dgm:spPr/>
      <dgm:t>
        <a:bodyPr/>
        <a:lstStyle/>
        <a:p>
          <a:r>
            <a:rPr lang="pl-PL" sz="23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Innowacje</a:t>
          </a:r>
        </a:p>
      </dgm:t>
    </dgm:pt>
    <dgm:pt modelId="{6C378A9E-96EC-41FF-B0DB-2717A1BE1A75}" type="parTrans" cxnId="{6C5F3C71-87A5-4B0F-BE1E-D8A8E4E4188C}">
      <dgm:prSet/>
      <dgm:spPr/>
      <dgm:t>
        <a:bodyPr/>
        <a:lstStyle/>
        <a:p>
          <a:endParaRPr lang="pl-PL">
            <a:solidFill>
              <a:srgbClr val="003399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B26E623-0D28-468F-A150-417300CE8F65}" type="sibTrans" cxnId="{6C5F3C71-87A5-4B0F-BE1E-D8A8E4E4188C}">
      <dgm:prSet/>
      <dgm:spPr/>
      <dgm:t>
        <a:bodyPr/>
        <a:lstStyle/>
        <a:p>
          <a:endParaRPr lang="pl-PL">
            <a:solidFill>
              <a:srgbClr val="003399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7EB3A59-8655-4F76-B0A9-2E6C48BD7EB1}">
      <dgm:prSet phldrT="[Tekst]" custT="1"/>
      <dgm:spPr/>
      <dgm:t>
        <a:bodyPr/>
        <a:lstStyle/>
        <a:p>
          <a:r>
            <a:rPr lang="pl-PL" sz="23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Założenie działalności gospodarczych</a:t>
          </a:r>
        </a:p>
      </dgm:t>
    </dgm:pt>
    <dgm:pt modelId="{BABEAB2F-7049-42EB-B76C-FA43BE4BD30C}" type="parTrans" cxnId="{7683A25B-460B-4A86-80D9-5D55826BAD64}">
      <dgm:prSet/>
      <dgm:spPr/>
      <dgm:t>
        <a:bodyPr/>
        <a:lstStyle/>
        <a:p>
          <a:endParaRPr lang="pl-PL">
            <a:solidFill>
              <a:srgbClr val="003399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8016B7A-FD4C-4869-BE7C-C5396502E61E}" type="sibTrans" cxnId="{7683A25B-460B-4A86-80D9-5D55826BAD64}">
      <dgm:prSet/>
      <dgm:spPr/>
      <dgm:t>
        <a:bodyPr/>
        <a:lstStyle/>
        <a:p>
          <a:endParaRPr lang="pl-PL">
            <a:solidFill>
              <a:srgbClr val="003399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F106174-8A95-4F3B-9D40-B10160AE5B3C}">
      <dgm:prSet phldrT="[Tekst]" custT="1"/>
      <dgm:spPr/>
      <dgm:t>
        <a:bodyPr/>
        <a:lstStyle/>
        <a:p>
          <a:r>
            <a:rPr lang="pl-PL" sz="23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Transformację w firmach</a:t>
          </a:r>
        </a:p>
      </dgm:t>
    </dgm:pt>
    <dgm:pt modelId="{8BD78198-49BB-4397-9E6E-6C22A7C38318}" type="sibTrans" cxnId="{364E1F87-E610-419E-9498-6C6FCED671E8}">
      <dgm:prSet/>
      <dgm:spPr/>
      <dgm:t>
        <a:bodyPr/>
        <a:lstStyle/>
        <a:p>
          <a:endParaRPr lang="pl-PL">
            <a:solidFill>
              <a:srgbClr val="003399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2276115-9CAC-4AC3-B576-552296B89D96}" type="parTrans" cxnId="{364E1F87-E610-419E-9498-6C6FCED671E8}">
      <dgm:prSet/>
      <dgm:spPr/>
      <dgm:t>
        <a:bodyPr/>
        <a:lstStyle/>
        <a:p>
          <a:endParaRPr lang="pl-PL">
            <a:solidFill>
              <a:srgbClr val="003399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512FA11-3F4A-4708-A47A-6D166A302B55}">
      <dgm:prSet phldrT="[Tekst]" custT="1"/>
      <dgm:spPr/>
      <dgm:t>
        <a:bodyPr/>
        <a:lstStyle/>
        <a:p>
          <a:r>
            <a:rPr lang="pl-PL" sz="28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2,7 mld zł </a:t>
          </a:r>
          <a:r>
            <a:rPr lang="pl-PL" sz="23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na:</a:t>
          </a:r>
        </a:p>
      </dgm:t>
    </dgm:pt>
    <dgm:pt modelId="{87FC2366-FB4E-4F23-967B-AC56F1E53AF2}" type="parTrans" cxnId="{D1B2A392-0F33-4551-A88A-82179E83A1DC}">
      <dgm:prSet/>
      <dgm:spPr/>
      <dgm:t>
        <a:bodyPr/>
        <a:lstStyle/>
        <a:p>
          <a:endParaRPr lang="pl-PL">
            <a:solidFill>
              <a:srgbClr val="003399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A60BE30-DDD1-41CA-82B1-B50E88620362}" type="sibTrans" cxnId="{D1B2A392-0F33-4551-A88A-82179E83A1DC}">
      <dgm:prSet/>
      <dgm:spPr/>
      <dgm:t>
        <a:bodyPr/>
        <a:lstStyle/>
        <a:p>
          <a:endParaRPr lang="pl-PL">
            <a:solidFill>
              <a:srgbClr val="003399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7892DAD-A8D7-4AE3-ACF9-077CD5AD4995}">
      <dgm:prSet phldrT="[Tekst]" custT="1"/>
      <dgm:spPr/>
      <dgm:t>
        <a:bodyPr/>
        <a:lstStyle/>
        <a:p>
          <a:r>
            <a:rPr lang="pl-PL" sz="28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162 mln zł</a:t>
          </a:r>
          <a:r>
            <a:rPr lang="pl-PL" sz="23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na</a:t>
          </a:r>
        </a:p>
      </dgm:t>
    </dgm:pt>
    <dgm:pt modelId="{99A254DE-D40A-49DD-B46F-56A6D317ACC0}" type="parTrans" cxnId="{713FADA3-5A84-486B-9876-99885F643E04}">
      <dgm:prSet/>
      <dgm:spPr/>
      <dgm:t>
        <a:bodyPr/>
        <a:lstStyle/>
        <a:p>
          <a:endParaRPr lang="pl-PL">
            <a:solidFill>
              <a:srgbClr val="003399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42D5D3B-D6B8-4300-8938-A3D10AC71321}" type="sibTrans" cxnId="{713FADA3-5A84-486B-9876-99885F643E04}">
      <dgm:prSet/>
      <dgm:spPr/>
      <dgm:t>
        <a:bodyPr/>
        <a:lstStyle/>
        <a:p>
          <a:endParaRPr lang="pl-PL">
            <a:solidFill>
              <a:srgbClr val="003399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D2B59FC-F351-4E48-AEA3-1E11286F165D}">
      <dgm:prSet custT="1"/>
      <dgm:spPr/>
      <dgm:t>
        <a:bodyPr/>
        <a:lstStyle/>
        <a:p>
          <a:r>
            <a:rPr lang="pl-PL" sz="28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2,1 mld</a:t>
          </a:r>
          <a:r>
            <a:rPr lang="pl-PL" sz="26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pl-PL" sz="23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zł na:</a:t>
          </a:r>
        </a:p>
      </dgm:t>
    </dgm:pt>
    <dgm:pt modelId="{B2A8F118-7F93-4CB7-985C-E5C89E09F5DB}" type="sibTrans" cxnId="{11A3622E-D8FC-4053-BDD9-DC305282BB53}">
      <dgm:prSet/>
      <dgm:spPr/>
      <dgm:t>
        <a:bodyPr/>
        <a:lstStyle/>
        <a:p>
          <a:endParaRPr lang="pl-PL">
            <a:solidFill>
              <a:srgbClr val="003399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44942B5-9775-4E79-961E-E99E79343B89}" type="parTrans" cxnId="{11A3622E-D8FC-4053-BDD9-DC305282BB53}">
      <dgm:prSet/>
      <dgm:spPr/>
      <dgm:t>
        <a:bodyPr/>
        <a:lstStyle/>
        <a:p>
          <a:endParaRPr lang="pl-PL">
            <a:solidFill>
              <a:srgbClr val="003399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FD2FFEC-EB96-4F22-A87C-BECA62AEA424}" type="pres">
      <dgm:prSet presAssocID="{5F178954-4540-4FB0-B105-5AEB36E4DE88}" presName="vert0" presStyleCnt="0">
        <dgm:presLayoutVars>
          <dgm:dir/>
          <dgm:animOne val="branch"/>
          <dgm:animLvl val="lvl"/>
        </dgm:presLayoutVars>
      </dgm:prSet>
      <dgm:spPr/>
    </dgm:pt>
    <dgm:pt modelId="{4F70CA3B-85B3-472F-8929-B82BE752A459}" type="pres">
      <dgm:prSet presAssocID="{8D2B59FC-F351-4E48-AEA3-1E11286F165D}" presName="thickLine" presStyleLbl="alignNode1" presStyleIdx="0" presStyleCnt="3" custLinFactNeighborY="-504"/>
      <dgm:spPr/>
    </dgm:pt>
    <dgm:pt modelId="{862E763A-96D1-472B-8419-8C8E4862033A}" type="pres">
      <dgm:prSet presAssocID="{8D2B59FC-F351-4E48-AEA3-1E11286F165D}" presName="horz1" presStyleCnt="0"/>
      <dgm:spPr/>
    </dgm:pt>
    <dgm:pt modelId="{A4284010-D1A1-47E3-B772-244F405EAC82}" type="pres">
      <dgm:prSet presAssocID="{8D2B59FC-F351-4E48-AEA3-1E11286F165D}" presName="tx1" presStyleLbl="revTx" presStyleIdx="0" presStyleCnt="6" custScaleX="261865"/>
      <dgm:spPr/>
    </dgm:pt>
    <dgm:pt modelId="{4CF51D3F-427F-4AC9-9ADA-5DE3D5CB6230}" type="pres">
      <dgm:prSet presAssocID="{8D2B59FC-F351-4E48-AEA3-1E11286F165D}" presName="vert1" presStyleCnt="0"/>
      <dgm:spPr/>
    </dgm:pt>
    <dgm:pt modelId="{38D69F5B-86D2-43BF-8F3A-1EE25BDEEADA}" type="pres">
      <dgm:prSet presAssocID="{173EFD4E-9B96-41AE-84FF-D8F7ADF77FA9}" presName="vertSpace2a" presStyleCnt="0"/>
      <dgm:spPr/>
    </dgm:pt>
    <dgm:pt modelId="{B05685CB-DE32-4640-94EE-9C83C8DC1211}" type="pres">
      <dgm:prSet presAssocID="{173EFD4E-9B96-41AE-84FF-D8F7ADF77FA9}" presName="horz2" presStyleCnt="0"/>
      <dgm:spPr/>
    </dgm:pt>
    <dgm:pt modelId="{2253ACEF-989F-4DC1-94E0-E4BFAE40AB21}" type="pres">
      <dgm:prSet presAssocID="{173EFD4E-9B96-41AE-84FF-D8F7ADF77FA9}" presName="horzSpace2" presStyleCnt="0"/>
      <dgm:spPr/>
    </dgm:pt>
    <dgm:pt modelId="{7C08FEAC-AA27-4BD6-9434-3748D8995848}" type="pres">
      <dgm:prSet presAssocID="{173EFD4E-9B96-41AE-84FF-D8F7ADF77FA9}" presName="tx2" presStyleLbl="revTx" presStyleIdx="1" presStyleCnt="6" custScaleX="91495" custLinFactNeighborX="7513" custLinFactNeighborY="4038"/>
      <dgm:spPr/>
    </dgm:pt>
    <dgm:pt modelId="{F2FF320D-AB7D-4FB1-8583-431F83B159D1}" type="pres">
      <dgm:prSet presAssocID="{173EFD4E-9B96-41AE-84FF-D8F7ADF77FA9}" presName="vert2" presStyleCnt="0"/>
      <dgm:spPr/>
    </dgm:pt>
    <dgm:pt modelId="{630FC1F6-416E-4EB3-B867-2CB5654E5611}" type="pres">
      <dgm:prSet presAssocID="{173EFD4E-9B96-41AE-84FF-D8F7ADF77FA9}" presName="thinLine2b" presStyleLbl="callout" presStyleIdx="0" presStyleCnt="3"/>
      <dgm:spPr>
        <a:ln>
          <a:noFill/>
        </a:ln>
      </dgm:spPr>
    </dgm:pt>
    <dgm:pt modelId="{B3A79F6C-859C-4FFF-B20A-FB448B8D2DC7}" type="pres">
      <dgm:prSet presAssocID="{173EFD4E-9B96-41AE-84FF-D8F7ADF77FA9}" presName="vertSpace2b" presStyleCnt="0"/>
      <dgm:spPr/>
    </dgm:pt>
    <dgm:pt modelId="{FE84C812-5325-4A28-9200-CCC932939885}" type="pres">
      <dgm:prSet presAssocID="{3512FA11-3F4A-4708-A47A-6D166A302B55}" presName="thickLine" presStyleLbl="alignNode1" presStyleIdx="1" presStyleCnt="3"/>
      <dgm:spPr/>
    </dgm:pt>
    <dgm:pt modelId="{366F18DA-422F-4EFA-BE2D-5BE2C0D9D261}" type="pres">
      <dgm:prSet presAssocID="{3512FA11-3F4A-4708-A47A-6D166A302B55}" presName="horz1" presStyleCnt="0"/>
      <dgm:spPr/>
    </dgm:pt>
    <dgm:pt modelId="{EA7A17C7-3C6B-41CA-87C6-D687DDEBC168}" type="pres">
      <dgm:prSet presAssocID="{3512FA11-3F4A-4708-A47A-6D166A302B55}" presName="tx1" presStyleLbl="revTx" presStyleIdx="2" presStyleCnt="6" custScaleX="261865"/>
      <dgm:spPr/>
    </dgm:pt>
    <dgm:pt modelId="{C8A64527-02D2-4AF5-A14B-5FCB18820076}" type="pres">
      <dgm:prSet presAssocID="{3512FA11-3F4A-4708-A47A-6D166A302B55}" presName="vert1" presStyleCnt="0"/>
      <dgm:spPr/>
    </dgm:pt>
    <dgm:pt modelId="{6E3A7EFA-8055-4010-A28E-7DC7492BAF4E}" type="pres">
      <dgm:prSet presAssocID="{EF106174-8A95-4F3B-9D40-B10160AE5B3C}" presName="vertSpace2a" presStyleCnt="0"/>
      <dgm:spPr/>
    </dgm:pt>
    <dgm:pt modelId="{2330E097-956A-4FE7-8566-61D0F401468B}" type="pres">
      <dgm:prSet presAssocID="{EF106174-8A95-4F3B-9D40-B10160AE5B3C}" presName="horz2" presStyleCnt="0"/>
      <dgm:spPr/>
    </dgm:pt>
    <dgm:pt modelId="{ABC83D82-CFC3-4C5F-B1AF-40DD98611B19}" type="pres">
      <dgm:prSet presAssocID="{EF106174-8A95-4F3B-9D40-B10160AE5B3C}" presName="horzSpace2" presStyleCnt="0"/>
      <dgm:spPr/>
    </dgm:pt>
    <dgm:pt modelId="{618F7573-A9F3-4151-A22C-A7D8FE9D51BF}" type="pres">
      <dgm:prSet presAssocID="{EF106174-8A95-4F3B-9D40-B10160AE5B3C}" presName="tx2" presStyleLbl="revTx" presStyleIdx="3" presStyleCnt="6" custScaleX="91495" custLinFactNeighborX="7513" custLinFactNeighborY="4038"/>
      <dgm:spPr/>
    </dgm:pt>
    <dgm:pt modelId="{31ACA379-6091-4D7C-9F65-90F298696DC3}" type="pres">
      <dgm:prSet presAssocID="{EF106174-8A95-4F3B-9D40-B10160AE5B3C}" presName="vert2" presStyleCnt="0"/>
      <dgm:spPr/>
    </dgm:pt>
    <dgm:pt modelId="{8780930B-F6D5-462E-A7B1-3A733AF5363F}" type="pres">
      <dgm:prSet presAssocID="{EF106174-8A95-4F3B-9D40-B10160AE5B3C}" presName="thinLine2b" presStyleLbl="callout" presStyleIdx="1" presStyleCnt="3"/>
      <dgm:spPr>
        <a:ln>
          <a:noFill/>
        </a:ln>
      </dgm:spPr>
    </dgm:pt>
    <dgm:pt modelId="{06262C20-319B-4113-9990-659182266D9B}" type="pres">
      <dgm:prSet presAssocID="{EF106174-8A95-4F3B-9D40-B10160AE5B3C}" presName="vertSpace2b" presStyleCnt="0"/>
      <dgm:spPr/>
    </dgm:pt>
    <dgm:pt modelId="{E646EC91-0E58-46EA-B34C-6C792C579590}" type="pres">
      <dgm:prSet presAssocID="{97892DAD-A8D7-4AE3-ACF9-077CD5AD4995}" presName="thickLine" presStyleLbl="alignNode1" presStyleIdx="2" presStyleCnt="3"/>
      <dgm:spPr/>
    </dgm:pt>
    <dgm:pt modelId="{EC486556-9BEC-4AA9-90CE-F6BE42C51C6E}" type="pres">
      <dgm:prSet presAssocID="{97892DAD-A8D7-4AE3-ACF9-077CD5AD4995}" presName="horz1" presStyleCnt="0"/>
      <dgm:spPr/>
    </dgm:pt>
    <dgm:pt modelId="{FDC42E2F-6421-4147-BDA9-06BA5C5471C8}" type="pres">
      <dgm:prSet presAssocID="{97892DAD-A8D7-4AE3-ACF9-077CD5AD4995}" presName="tx1" presStyleLbl="revTx" presStyleIdx="4" presStyleCnt="6" custScaleX="261865"/>
      <dgm:spPr/>
    </dgm:pt>
    <dgm:pt modelId="{116C5691-9675-4A32-A1EF-34356A7560AB}" type="pres">
      <dgm:prSet presAssocID="{97892DAD-A8D7-4AE3-ACF9-077CD5AD4995}" presName="vert1" presStyleCnt="0"/>
      <dgm:spPr/>
    </dgm:pt>
    <dgm:pt modelId="{15410FAF-5B2C-4884-A972-5C6A27ABE8E2}" type="pres">
      <dgm:prSet presAssocID="{67EB3A59-8655-4F76-B0A9-2E6C48BD7EB1}" presName="vertSpace2a" presStyleCnt="0"/>
      <dgm:spPr/>
    </dgm:pt>
    <dgm:pt modelId="{63BF943E-C5BF-48FA-A72F-BA6B0A4480BA}" type="pres">
      <dgm:prSet presAssocID="{67EB3A59-8655-4F76-B0A9-2E6C48BD7EB1}" presName="horz2" presStyleCnt="0"/>
      <dgm:spPr/>
    </dgm:pt>
    <dgm:pt modelId="{F4D5BCCC-7900-4940-BD47-4EAC292612B3}" type="pres">
      <dgm:prSet presAssocID="{67EB3A59-8655-4F76-B0A9-2E6C48BD7EB1}" presName="horzSpace2" presStyleCnt="0"/>
      <dgm:spPr/>
    </dgm:pt>
    <dgm:pt modelId="{C41272A3-4E16-4EB9-B22D-84D511A61F8B}" type="pres">
      <dgm:prSet presAssocID="{67EB3A59-8655-4F76-B0A9-2E6C48BD7EB1}" presName="tx2" presStyleLbl="revTx" presStyleIdx="5" presStyleCnt="6" custScaleX="91495" custLinFactNeighborX="7513" custLinFactNeighborY="4038"/>
      <dgm:spPr/>
    </dgm:pt>
    <dgm:pt modelId="{CF201F5C-E04A-4460-B932-7DC323A63ADF}" type="pres">
      <dgm:prSet presAssocID="{67EB3A59-8655-4F76-B0A9-2E6C48BD7EB1}" presName="vert2" presStyleCnt="0"/>
      <dgm:spPr/>
    </dgm:pt>
    <dgm:pt modelId="{188E7C47-42E9-489B-9892-1F90BA834F79}" type="pres">
      <dgm:prSet presAssocID="{67EB3A59-8655-4F76-B0A9-2E6C48BD7EB1}" presName="thinLine2b" presStyleLbl="callout" presStyleIdx="2" presStyleCnt="3"/>
      <dgm:spPr>
        <a:ln>
          <a:noFill/>
        </a:ln>
      </dgm:spPr>
    </dgm:pt>
    <dgm:pt modelId="{34F38F90-A975-4F67-8A5F-6A075FFE7EBF}" type="pres">
      <dgm:prSet presAssocID="{67EB3A59-8655-4F76-B0A9-2E6C48BD7EB1}" presName="vertSpace2b" presStyleCnt="0"/>
      <dgm:spPr/>
    </dgm:pt>
  </dgm:ptLst>
  <dgm:cxnLst>
    <dgm:cxn modelId="{0EFCBA1B-B585-4B19-8074-86716A718D84}" type="presOf" srcId="{67EB3A59-8655-4F76-B0A9-2E6C48BD7EB1}" destId="{C41272A3-4E16-4EB9-B22D-84D511A61F8B}" srcOrd="0" destOrd="0" presId="urn:microsoft.com/office/officeart/2008/layout/LinedList"/>
    <dgm:cxn modelId="{11A3622E-D8FC-4053-BDD9-DC305282BB53}" srcId="{5F178954-4540-4FB0-B105-5AEB36E4DE88}" destId="{8D2B59FC-F351-4E48-AEA3-1E11286F165D}" srcOrd="0" destOrd="0" parTransId="{944942B5-9775-4E79-961E-E99E79343B89}" sibTransId="{B2A8F118-7F93-4CB7-985C-E5C89E09F5DB}"/>
    <dgm:cxn modelId="{7683A25B-460B-4A86-80D9-5D55826BAD64}" srcId="{97892DAD-A8D7-4AE3-ACF9-077CD5AD4995}" destId="{67EB3A59-8655-4F76-B0A9-2E6C48BD7EB1}" srcOrd="0" destOrd="0" parTransId="{BABEAB2F-7049-42EB-B76C-FA43BE4BD30C}" sibTransId="{B8016B7A-FD4C-4869-BE7C-C5396502E61E}"/>
    <dgm:cxn modelId="{B60A8B41-1C27-4164-B366-9AC4BFB10442}" type="presOf" srcId="{8D2B59FC-F351-4E48-AEA3-1E11286F165D}" destId="{A4284010-D1A1-47E3-B772-244F405EAC82}" srcOrd="0" destOrd="0" presId="urn:microsoft.com/office/officeart/2008/layout/LinedList"/>
    <dgm:cxn modelId="{D621AE65-440C-4EE9-B4F6-8E28B3DC64F1}" type="presOf" srcId="{3512FA11-3F4A-4708-A47A-6D166A302B55}" destId="{EA7A17C7-3C6B-41CA-87C6-D687DDEBC168}" srcOrd="0" destOrd="0" presId="urn:microsoft.com/office/officeart/2008/layout/LinedList"/>
    <dgm:cxn modelId="{6C5F3C71-87A5-4B0F-BE1E-D8A8E4E4188C}" srcId="{8D2B59FC-F351-4E48-AEA3-1E11286F165D}" destId="{173EFD4E-9B96-41AE-84FF-D8F7ADF77FA9}" srcOrd="0" destOrd="0" parTransId="{6C378A9E-96EC-41FF-B0DB-2717A1BE1A75}" sibTransId="{7B26E623-0D28-468F-A150-417300CE8F65}"/>
    <dgm:cxn modelId="{584DCD7F-02AB-42F0-BFA0-12EAE910F004}" type="presOf" srcId="{97892DAD-A8D7-4AE3-ACF9-077CD5AD4995}" destId="{FDC42E2F-6421-4147-BDA9-06BA5C5471C8}" srcOrd="0" destOrd="0" presId="urn:microsoft.com/office/officeart/2008/layout/LinedList"/>
    <dgm:cxn modelId="{364E1F87-E610-419E-9498-6C6FCED671E8}" srcId="{3512FA11-3F4A-4708-A47A-6D166A302B55}" destId="{EF106174-8A95-4F3B-9D40-B10160AE5B3C}" srcOrd="0" destOrd="0" parTransId="{C2276115-9CAC-4AC3-B576-552296B89D96}" sibTransId="{8BD78198-49BB-4397-9E6E-6C22A7C38318}"/>
    <dgm:cxn modelId="{D1B2A392-0F33-4551-A88A-82179E83A1DC}" srcId="{5F178954-4540-4FB0-B105-5AEB36E4DE88}" destId="{3512FA11-3F4A-4708-A47A-6D166A302B55}" srcOrd="1" destOrd="0" parTransId="{87FC2366-FB4E-4F23-967B-AC56F1E53AF2}" sibTransId="{6A60BE30-DDD1-41CA-82B1-B50E88620362}"/>
    <dgm:cxn modelId="{0DB7BF92-844D-475B-AB0F-15420A8568F6}" type="presOf" srcId="{EF106174-8A95-4F3B-9D40-B10160AE5B3C}" destId="{618F7573-A9F3-4151-A22C-A7D8FE9D51BF}" srcOrd="0" destOrd="0" presId="urn:microsoft.com/office/officeart/2008/layout/LinedList"/>
    <dgm:cxn modelId="{48259B9C-A52B-4C87-BE6F-358CBE62F132}" type="presOf" srcId="{5F178954-4540-4FB0-B105-5AEB36E4DE88}" destId="{9FD2FFEC-EB96-4F22-A87C-BECA62AEA424}" srcOrd="0" destOrd="0" presId="urn:microsoft.com/office/officeart/2008/layout/LinedList"/>
    <dgm:cxn modelId="{713FADA3-5A84-486B-9876-99885F643E04}" srcId="{5F178954-4540-4FB0-B105-5AEB36E4DE88}" destId="{97892DAD-A8D7-4AE3-ACF9-077CD5AD4995}" srcOrd="2" destOrd="0" parTransId="{99A254DE-D40A-49DD-B46F-56A6D317ACC0}" sibTransId="{E42D5D3B-D6B8-4300-8938-A3D10AC71321}"/>
    <dgm:cxn modelId="{2C2C9BD0-4805-438E-BC66-FEF212A42176}" type="presOf" srcId="{173EFD4E-9B96-41AE-84FF-D8F7ADF77FA9}" destId="{7C08FEAC-AA27-4BD6-9434-3748D8995848}" srcOrd="0" destOrd="0" presId="urn:microsoft.com/office/officeart/2008/layout/LinedList"/>
    <dgm:cxn modelId="{C953753C-AFD1-415D-8326-EB00FF2716ED}" type="presParOf" srcId="{9FD2FFEC-EB96-4F22-A87C-BECA62AEA424}" destId="{4F70CA3B-85B3-472F-8929-B82BE752A459}" srcOrd="0" destOrd="0" presId="urn:microsoft.com/office/officeart/2008/layout/LinedList"/>
    <dgm:cxn modelId="{A3723BE2-F2F3-40A7-BFD4-F55C3C09EBAD}" type="presParOf" srcId="{9FD2FFEC-EB96-4F22-A87C-BECA62AEA424}" destId="{862E763A-96D1-472B-8419-8C8E4862033A}" srcOrd="1" destOrd="0" presId="urn:microsoft.com/office/officeart/2008/layout/LinedList"/>
    <dgm:cxn modelId="{96C02E64-8227-4C0C-9486-3FBC468E4667}" type="presParOf" srcId="{862E763A-96D1-472B-8419-8C8E4862033A}" destId="{A4284010-D1A1-47E3-B772-244F405EAC82}" srcOrd="0" destOrd="0" presId="urn:microsoft.com/office/officeart/2008/layout/LinedList"/>
    <dgm:cxn modelId="{DA00C29C-5BBF-4E77-B37B-3F4F4E24AE2C}" type="presParOf" srcId="{862E763A-96D1-472B-8419-8C8E4862033A}" destId="{4CF51D3F-427F-4AC9-9ADA-5DE3D5CB6230}" srcOrd="1" destOrd="0" presId="urn:microsoft.com/office/officeart/2008/layout/LinedList"/>
    <dgm:cxn modelId="{0442BD74-E86E-4476-B33C-4B23BFF7E9E3}" type="presParOf" srcId="{4CF51D3F-427F-4AC9-9ADA-5DE3D5CB6230}" destId="{38D69F5B-86D2-43BF-8F3A-1EE25BDEEADA}" srcOrd="0" destOrd="0" presId="urn:microsoft.com/office/officeart/2008/layout/LinedList"/>
    <dgm:cxn modelId="{41606903-DE64-49DD-82FA-7451E764814A}" type="presParOf" srcId="{4CF51D3F-427F-4AC9-9ADA-5DE3D5CB6230}" destId="{B05685CB-DE32-4640-94EE-9C83C8DC1211}" srcOrd="1" destOrd="0" presId="urn:microsoft.com/office/officeart/2008/layout/LinedList"/>
    <dgm:cxn modelId="{AAA793D5-3EB9-47FA-B679-A0011860523C}" type="presParOf" srcId="{B05685CB-DE32-4640-94EE-9C83C8DC1211}" destId="{2253ACEF-989F-4DC1-94E0-E4BFAE40AB21}" srcOrd="0" destOrd="0" presId="urn:microsoft.com/office/officeart/2008/layout/LinedList"/>
    <dgm:cxn modelId="{A405232D-2E88-491C-B049-70AFE5C2A23F}" type="presParOf" srcId="{B05685CB-DE32-4640-94EE-9C83C8DC1211}" destId="{7C08FEAC-AA27-4BD6-9434-3748D8995848}" srcOrd="1" destOrd="0" presId="urn:microsoft.com/office/officeart/2008/layout/LinedList"/>
    <dgm:cxn modelId="{DC66D123-B6D7-47FD-993D-6FECD6EF16FE}" type="presParOf" srcId="{B05685CB-DE32-4640-94EE-9C83C8DC1211}" destId="{F2FF320D-AB7D-4FB1-8583-431F83B159D1}" srcOrd="2" destOrd="0" presId="urn:microsoft.com/office/officeart/2008/layout/LinedList"/>
    <dgm:cxn modelId="{051437B7-1BB4-43FF-9B2F-46E74C26F21C}" type="presParOf" srcId="{4CF51D3F-427F-4AC9-9ADA-5DE3D5CB6230}" destId="{630FC1F6-416E-4EB3-B867-2CB5654E5611}" srcOrd="2" destOrd="0" presId="urn:microsoft.com/office/officeart/2008/layout/LinedList"/>
    <dgm:cxn modelId="{CF40BEE4-D71A-498C-AC91-62B5C79683A5}" type="presParOf" srcId="{4CF51D3F-427F-4AC9-9ADA-5DE3D5CB6230}" destId="{B3A79F6C-859C-4FFF-B20A-FB448B8D2DC7}" srcOrd="3" destOrd="0" presId="urn:microsoft.com/office/officeart/2008/layout/LinedList"/>
    <dgm:cxn modelId="{FD2301B1-25C9-47A8-A6F2-449719323507}" type="presParOf" srcId="{9FD2FFEC-EB96-4F22-A87C-BECA62AEA424}" destId="{FE84C812-5325-4A28-9200-CCC932939885}" srcOrd="2" destOrd="0" presId="urn:microsoft.com/office/officeart/2008/layout/LinedList"/>
    <dgm:cxn modelId="{C7DC85B2-97B2-4C85-A228-5DA0940D5267}" type="presParOf" srcId="{9FD2FFEC-EB96-4F22-A87C-BECA62AEA424}" destId="{366F18DA-422F-4EFA-BE2D-5BE2C0D9D261}" srcOrd="3" destOrd="0" presId="urn:microsoft.com/office/officeart/2008/layout/LinedList"/>
    <dgm:cxn modelId="{226504F2-03F8-40A4-B9C1-0C7FE9E754AF}" type="presParOf" srcId="{366F18DA-422F-4EFA-BE2D-5BE2C0D9D261}" destId="{EA7A17C7-3C6B-41CA-87C6-D687DDEBC168}" srcOrd="0" destOrd="0" presId="urn:microsoft.com/office/officeart/2008/layout/LinedList"/>
    <dgm:cxn modelId="{78646CF5-AAB6-4960-A4C5-0B41AB87EE1D}" type="presParOf" srcId="{366F18DA-422F-4EFA-BE2D-5BE2C0D9D261}" destId="{C8A64527-02D2-4AF5-A14B-5FCB18820076}" srcOrd="1" destOrd="0" presId="urn:microsoft.com/office/officeart/2008/layout/LinedList"/>
    <dgm:cxn modelId="{BF6C51C6-A91B-447B-B3D4-266AFFDDA524}" type="presParOf" srcId="{C8A64527-02D2-4AF5-A14B-5FCB18820076}" destId="{6E3A7EFA-8055-4010-A28E-7DC7492BAF4E}" srcOrd="0" destOrd="0" presId="urn:microsoft.com/office/officeart/2008/layout/LinedList"/>
    <dgm:cxn modelId="{99AEED94-3D99-4144-B1CD-F980006EE993}" type="presParOf" srcId="{C8A64527-02D2-4AF5-A14B-5FCB18820076}" destId="{2330E097-956A-4FE7-8566-61D0F401468B}" srcOrd="1" destOrd="0" presId="urn:microsoft.com/office/officeart/2008/layout/LinedList"/>
    <dgm:cxn modelId="{85A40DF0-2EC1-4AEE-A051-0D66E0CA4F10}" type="presParOf" srcId="{2330E097-956A-4FE7-8566-61D0F401468B}" destId="{ABC83D82-CFC3-4C5F-B1AF-40DD98611B19}" srcOrd="0" destOrd="0" presId="urn:microsoft.com/office/officeart/2008/layout/LinedList"/>
    <dgm:cxn modelId="{FCB3014E-48D8-498A-A61F-5B2DB7C66A1E}" type="presParOf" srcId="{2330E097-956A-4FE7-8566-61D0F401468B}" destId="{618F7573-A9F3-4151-A22C-A7D8FE9D51BF}" srcOrd="1" destOrd="0" presId="urn:microsoft.com/office/officeart/2008/layout/LinedList"/>
    <dgm:cxn modelId="{A4646C64-49FC-4616-AC52-7C83F18D634E}" type="presParOf" srcId="{2330E097-956A-4FE7-8566-61D0F401468B}" destId="{31ACA379-6091-4D7C-9F65-90F298696DC3}" srcOrd="2" destOrd="0" presId="urn:microsoft.com/office/officeart/2008/layout/LinedList"/>
    <dgm:cxn modelId="{CD938FD1-BABB-4544-8AD8-99CD7D61B85A}" type="presParOf" srcId="{C8A64527-02D2-4AF5-A14B-5FCB18820076}" destId="{8780930B-F6D5-462E-A7B1-3A733AF5363F}" srcOrd="2" destOrd="0" presId="urn:microsoft.com/office/officeart/2008/layout/LinedList"/>
    <dgm:cxn modelId="{CD427A9A-527A-4963-B462-1912C69E5BFB}" type="presParOf" srcId="{C8A64527-02D2-4AF5-A14B-5FCB18820076}" destId="{06262C20-319B-4113-9990-659182266D9B}" srcOrd="3" destOrd="0" presId="urn:microsoft.com/office/officeart/2008/layout/LinedList"/>
    <dgm:cxn modelId="{E708F8F4-801A-4AE3-B397-DC02FB923B4D}" type="presParOf" srcId="{9FD2FFEC-EB96-4F22-A87C-BECA62AEA424}" destId="{E646EC91-0E58-46EA-B34C-6C792C579590}" srcOrd="4" destOrd="0" presId="urn:microsoft.com/office/officeart/2008/layout/LinedList"/>
    <dgm:cxn modelId="{A87FCF73-3518-4E28-A3F9-B267BF1C8552}" type="presParOf" srcId="{9FD2FFEC-EB96-4F22-A87C-BECA62AEA424}" destId="{EC486556-9BEC-4AA9-90CE-F6BE42C51C6E}" srcOrd="5" destOrd="0" presId="urn:microsoft.com/office/officeart/2008/layout/LinedList"/>
    <dgm:cxn modelId="{43560511-C6FF-4539-802F-CA96B75FC345}" type="presParOf" srcId="{EC486556-9BEC-4AA9-90CE-F6BE42C51C6E}" destId="{FDC42E2F-6421-4147-BDA9-06BA5C5471C8}" srcOrd="0" destOrd="0" presId="urn:microsoft.com/office/officeart/2008/layout/LinedList"/>
    <dgm:cxn modelId="{E7D7A038-AC40-433C-AA31-44BFBA636F8C}" type="presParOf" srcId="{EC486556-9BEC-4AA9-90CE-F6BE42C51C6E}" destId="{116C5691-9675-4A32-A1EF-34356A7560AB}" srcOrd="1" destOrd="0" presId="urn:microsoft.com/office/officeart/2008/layout/LinedList"/>
    <dgm:cxn modelId="{EA50EA6D-286F-46E9-8613-446E4BFABAC4}" type="presParOf" srcId="{116C5691-9675-4A32-A1EF-34356A7560AB}" destId="{15410FAF-5B2C-4884-A972-5C6A27ABE8E2}" srcOrd="0" destOrd="0" presId="urn:microsoft.com/office/officeart/2008/layout/LinedList"/>
    <dgm:cxn modelId="{38404A85-4E59-4811-824E-79AAEE9B9133}" type="presParOf" srcId="{116C5691-9675-4A32-A1EF-34356A7560AB}" destId="{63BF943E-C5BF-48FA-A72F-BA6B0A4480BA}" srcOrd="1" destOrd="0" presId="urn:microsoft.com/office/officeart/2008/layout/LinedList"/>
    <dgm:cxn modelId="{6E308341-4D6F-4FB9-AEA5-F2D38D65203A}" type="presParOf" srcId="{63BF943E-C5BF-48FA-A72F-BA6B0A4480BA}" destId="{F4D5BCCC-7900-4940-BD47-4EAC292612B3}" srcOrd="0" destOrd="0" presId="urn:microsoft.com/office/officeart/2008/layout/LinedList"/>
    <dgm:cxn modelId="{9F83B4FC-1033-4533-8043-99AE2C640F91}" type="presParOf" srcId="{63BF943E-C5BF-48FA-A72F-BA6B0A4480BA}" destId="{C41272A3-4E16-4EB9-B22D-84D511A61F8B}" srcOrd="1" destOrd="0" presId="urn:microsoft.com/office/officeart/2008/layout/LinedList"/>
    <dgm:cxn modelId="{1F8F2274-E635-4F10-93C9-E91508C1903A}" type="presParOf" srcId="{63BF943E-C5BF-48FA-A72F-BA6B0A4480BA}" destId="{CF201F5C-E04A-4460-B932-7DC323A63ADF}" srcOrd="2" destOrd="0" presId="urn:microsoft.com/office/officeart/2008/layout/LinedList"/>
    <dgm:cxn modelId="{D847727E-171B-4518-8F6A-BE9633BC85D8}" type="presParOf" srcId="{116C5691-9675-4A32-A1EF-34356A7560AB}" destId="{188E7C47-42E9-489B-9892-1F90BA834F79}" srcOrd="2" destOrd="0" presId="urn:microsoft.com/office/officeart/2008/layout/LinedList"/>
    <dgm:cxn modelId="{5A3811D4-403C-4DFA-AE67-901C25CE377E}" type="presParOf" srcId="{116C5691-9675-4A32-A1EF-34356A7560AB}" destId="{34F38F90-A975-4F67-8A5F-6A075FFE7EBF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178954-4540-4FB0-B105-5AEB36E4DE88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73EFD4E-9B96-41AE-84FF-D8F7ADF77FA9}">
      <dgm:prSet phldrT="[Tekst]" custT="1"/>
      <dgm:spPr/>
      <dgm:t>
        <a:bodyPr/>
        <a:lstStyle/>
        <a:p>
          <a:r>
            <a:rPr lang="pl-PL" sz="22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Włączenie społeczne i integrację</a:t>
          </a:r>
        </a:p>
      </dgm:t>
    </dgm:pt>
    <dgm:pt modelId="{6C378A9E-96EC-41FF-B0DB-2717A1BE1A75}" type="parTrans" cxnId="{6C5F3C71-87A5-4B0F-BE1E-D8A8E4E4188C}">
      <dgm:prSet/>
      <dgm:spPr/>
      <dgm:t>
        <a:bodyPr/>
        <a:lstStyle/>
        <a:p>
          <a:endParaRPr lang="pl-PL">
            <a:solidFill>
              <a:srgbClr val="003399"/>
            </a:solidFill>
          </a:endParaRPr>
        </a:p>
      </dgm:t>
    </dgm:pt>
    <dgm:pt modelId="{7B26E623-0D28-468F-A150-417300CE8F65}" type="sibTrans" cxnId="{6C5F3C71-87A5-4B0F-BE1E-D8A8E4E4188C}">
      <dgm:prSet/>
      <dgm:spPr/>
      <dgm:t>
        <a:bodyPr/>
        <a:lstStyle/>
        <a:p>
          <a:endParaRPr lang="pl-PL">
            <a:solidFill>
              <a:srgbClr val="003399"/>
            </a:solidFill>
          </a:endParaRPr>
        </a:p>
      </dgm:t>
    </dgm:pt>
    <dgm:pt modelId="{67EB3A59-8655-4F76-B0A9-2E6C48BD7EB1}">
      <dgm:prSet phldrT="[Tekst]" custT="1"/>
      <dgm:spPr/>
      <dgm:t>
        <a:bodyPr/>
        <a:lstStyle/>
        <a:p>
          <a:r>
            <a:rPr lang="pl-PL" sz="22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Programy rynku pracy</a:t>
          </a:r>
        </a:p>
      </dgm:t>
    </dgm:pt>
    <dgm:pt modelId="{BABEAB2F-7049-42EB-B76C-FA43BE4BD30C}" type="parTrans" cxnId="{7683A25B-460B-4A86-80D9-5D55826BAD64}">
      <dgm:prSet/>
      <dgm:spPr/>
      <dgm:t>
        <a:bodyPr/>
        <a:lstStyle/>
        <a:p>
          <a:endParaRPr lang="pl-PL">
            <a:solidFill>
              <a:srgbClr val="003399"/>
            </a:solidFill>
          </a:endParaRPr>
        </a:p>
      </dgm:t>
    </dgm:pt>
    <dgm:pt modelId="{B8016B7A-FD4C-4869-BE7C-C5396502E61E}" type="sibTrans" cxnId="{7683A25B-460B-4A86-80D9-5D55826BAD64}">
      <dgm:prSet/>
      <dgm:spPr/>
      <dgm:t>
        <a:bodyPr/>
        <a:lstStyle/>
        <a:p>
          <a:endParaRPr lang="pl-PL">
            <a:solidFill>
              <a:srgbClr val="003399"/>
            </a:solidFill>
          </a:endParaRPr>
        </a:p>
      </dgm:t>
    </dgm:pt>
    <dgm:pt modelId="{EF106174-8A95-4F3B-9D40-B10160AE5B3C}">
      <dgm:prSet phldrT="[Tekst]" custT="1"/>
      <dgm:spPr/>
      <dgm:t>
        <a:bodyPr/>
        <a:lstStyle/>
        <a:p>
          <a:r>
            <a:rPr lang="pl-PL" sz="22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Kształcenie dorosłych</a:t>
          </a:r>
        </a:p>
      </dgm:t>
    </dgm:pt>
    <dgm:pt modelId="{8BD78198-49BB-4397-9E6E-6C22A7C38318}" type="sibTrans" cxnId="{364E1F87-E610-419E-9498-6C6FCED671E8}">
      <dgm:prSet/>
      <dgm:spPr/>
      <dgm:t>
        <a:bodyPr/>
        <a:lstStyle/>
        <a:p>
          <a:endParaRPr lang="pl-PL">
            <a:solidFill>
              <a:srgbClr val="003399"/>
            </a:solidFill>
          </a:endParaRPr>
        </a:p>
      </dgm:t>
    </dgm:pt>
    <dgm:pt modelId="{C2276115-9CAC-4AC3-B576-552296B89D96}" type="parTrans" cxnId="{364E1F87-E610-419E-9498-6C6FCED671E8}">
      <dgm:prSet/>
      <dgm:spPr/>
      <dgm:t>
        <a:bodyPr/>
        <a:lstStyle/>
        <a:p>
          <a:endParaRPr lang="pl-PL">
            <a:solidFill>
              <a:srgbClr val="003399"/>
            </a:solidFill>
          </a:endParaRPr>
        </a:p>
      </dgm:t>
    </dgm:pt>
    <dgm:pt modelId="{3512FA11-3F4A-4708-A47A-6D166A302B55}">
      <dgm:prSet phldrT="[Tekst]" custT="1"/>
      <dgm:spPr/>
      <dgm:t>
        <a:bodyPr/>
        <a:lstStyle/>
        <a:p>
          <a:r>
            <a:rPr lang="pl-PL" sz="22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507 mln zł </a:t>
          </a:r>
          <a:r>
            <a:rPr lang="pl-PL" sz="20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na:</a:t>
          </a:r>
        </a:p>
      </dgm:t>
    </dgm:pt>
    <dgm:pt modelId="{87FC2366-FB4E-4F23-967B-AC56F1E53AF2}" type="parTrans" cxnId="{D1B2A392-0F33-4551-A88A-82179E83A1DC}">
      <dgm:prSet/>
      <dgm:spPr/>
      <dgm:t>
        <a:bodyPr/>
        <a:lstStyle/>
        <a:p>
          <a:endParaRPr lang="pl-PL">
            <a:solidFill>
              <a:srgbClr val="003399"/>
            </a:solidFill>
          </a:endParaRPr>
        </a:p>
      </dgm:t>
    </dgm:pt>
    <dgm:pt modelId="{6A60BE30-DDD1-41CA-82B1-B50E88620362}" type="sibTrans" cxnId="{D1B2A392-0F33-4551-A88A-82179E83A1DC}">
      <dgm:prSet/>
      <dgm:spPr/>
      <dgm:t>
        <a:bodyPr/>
        <a:lstStyle/>
        <a:p>
          <a:endParaRPr lang="pl-PL">
            <a:solidFill>
              <a:srgbClr val="003399"/>
            </a:solidFill>
          </a:endParaRPr>
        </a:p>
      </dgm:t>
    </dgm:pt>
    <dgm:pt modelId="{97892DAD-A8D7-4AE3-ACF9-077CD5AD4995}">
      <dgm:prSet phldrT="[Tekst]" custT="1"/>
      <dgm:spPr/>
      <dgm:t>
        <a:bodyPr/>
        <a:lstStyle/>
        <a:p>
          <a:r>
            <a:rPr lang="pl-PL" sz="22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311 mln zł </a:t>
          </a:r>
          <a:r>
            <a:rPr lang="pl-PL" sz="20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na:</a:t>
          </a:r>
        </a:p>
      </dgm:t>
    </dgm:pt>
    <dgm:pt modelId="{99A254DE-D40A-49DD-B46F-56A6D317ACC0}" type="parTrans" cxnId="{713FADA3-5A84-486B-9876-99885F643E04}">
      <dgm:prSet/>
      <dgm:spPr/>
      <dgm:t>
        <a:bodyPr/>
        <a:lstStyle/>
        <a:p>
          <a:endParaRPr lang="pl-PL">
            <a:solidFill>
              <a:srgbClr val="003399"/>
            </a:solidFill>
          </a:endParaRPr>
        </a:p>
      </dgm:t>
    </dgm:pt>
    <dgm:pt modelId="{E42D5D3B-D6B8-4300-8938-A3D10AC71321}" type="sibTrans" cxnId="{713FADA3-5A84-486B-9876-99885F643E04}">
      <dgm:prSet/>
      <dgm:spPr/>
      <dgm:t>
        <a:bodyPr/>
        <a:lstStyle/>
        <a:p>
          <a:endParaRPr lang="pl-PL">
            <a:solidFill>
              <a:srgbClr val="003399"/>
            </a:solidFill>
          </a:endParaRPr>
        </a:p>
      </dgm:t>
    </dgm:pt>
    <dgm:pt modelId="{8D2B59FC-F351-4E48-AEA3-1E11286F165D}">
      <dgm:prSet custT="1"/>
      <dgm:spPr/>
      <dgm:t>
        <a:bodyPr/>
        <a:lstStyle/>
        <a:p>
          <a:r>
            <a:rPr lang="pl-PL" sz="22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172 mln </a:t>
          </a:r>
          <a:r>
            <a:rPr lang="pl-PL" sz="21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zł na:</a:t>
          </a:r>
        </a:p>
      </dgm:t>
    </dgm:pt>
    <dgm:pt modelId="{B2A8F118-7F93-4CB7-985C-E5C89E09F5DB}" type="sibTrans" cxnId="{11A3622E-D8FC-4053-BDD9-DC305282BB53}">
      <dgm:prSet/>
      <dgm:spPr/>
      <dgm:t>
        <a:bodyPr/>
        <a:lstStyle/>
        <a:p>
          <a:endParaRPr lang="pl-PL">
            <a:solidFill>
              <a:srgbClr val="003399"/>
            </a:solidFill>
          </a:endParaRPr>
        </a:p>
      </dgm:t>
    </dgm:pt>
    <dgm:pt modelId="{944942B5-9775-4E79-961E-E99E79343B89}" type="parTrans" cxnId="{11A3622E-D8FC-4053-BDD9-DC305282BB53}">
      <dgm:prSet/>
      <dgm:spPr/>
      <dgm:t>
        <a:bodyPr/>
        <a:lstStyle/>
        <a:p>
          <a:endParaRPr lang="pl-PL">
            <a:solidFill>
              <a:srgbClr val="003399"/>
            </a:solidFill>
          </a:endParaRPr>
        </a:p>
      </dgm:t>
    </dgm:pt>
    <dgm:pt modelId="{DFF0FC39-7C96-4ACF-8B95-89EC1FC54A99}">
      <dgm:prSet phldrT="[Tekst]" custT="1"/>
      <dgm:spPr/>
      <dgm:t>
        <a:bodyPr/>
        <a:lstStyle/>
        <a:p>
          <a:r>
            <a:rPr lang="pl-PL" sz="22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348 mln zł </a:t>
          </a:r>
          <a:r>
            <a:rPr lang="pl-PL" sz="20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na:</a:t>
          </a:r>
        </a:p>
      </dgm:t>
    </dgm:pt>
    <dgm:pt modelId="{A5A93DFC-D1DF-4843-8A19-373180DAB488}" type="parTrans" cxnId="{BBD752BB-D8B5-4B20-839B-A42CAD1B3102}">
      <dgm:prSet/>
      <dgm:spPr/>
      <dgm:t>
        <a:bodyPr/>
        <a:lstStyle/>
        <a:p>
          <a:endParaRPr lang="pl-PL">
            <a:solidFill>
              <a:srgbClr val="003399"/>
            </a:solidFill>
          </a:endParaRPr>
        </a:p>
      </dgm:t>
    </dgm:pt>
    <dgm:pt modelId="{D44004A3-1D9B-41D2-A058-3972CA3E5CDA}" type="sibTrans" cxnId="{BBD752BB-D8B5-4B20-839B-A42CAD1B3102}">
      <dgm:prSet/>
      <dgm:spPr/>
      <dgm:t>
        <a:bodyPr/>
        <a:lstStyle/>
        <a:p>
          <a:endParaRPr lang="pl-PL">
            <a:solidFill>
              <a:srgbClr val="003399"/>
            </a:solidFill>
          </a:endParaRPr>
        </a:p>
      </dgm:t>
    </dgm:pt>
    <dgm:pt modelId="{7861B976-7E95-40D0-A350-77A89A13B2A7}">
      <dgm:prSet phldrT="[Tekst]" custT="1"/>
      <dgm:spPr/>
      <dgm:t>
        <a:bodyPr/>
        <a:lstStyle/>
        <a:p>
          <a:r>
            <a:rPr lang="pl-PL" sz="22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Edukację w szkołach zawodowych i wyższych</a:t>
          </a:r>
        </a:p>
      </dgm:t>
    </dgm:pt>
    <dgm:pt modelId="{7DAD4200-8093-4B9E-97D7-1328F7A1782C}" type="parTrans" cxnId="{6E9BDF0B-FDC5-49B9-82E6-392A759CA293}">
      <dgm:prSet/>
      <dgm:spPr/>
      <dgm:t>
        <a:bodyPr/>
        <a:lstStyle/>
        <a:p>
          <a:endParaRPr lang="pl-PL">
            <a:solidFill>
              <a:srgbClr val="003399"/>
            </a:solidFill>
          </a:endParaRPr>
        </a:p>
      </dgm:t>
    </dgm:pt>
    <dgm:pt modelId="{9DD21A5A-0CF0-49CB-BB8E-78788FF04E7B}" type="sibTrans" cxnId="{6E9BDF0B-FDC5-49B9-82E6-392A759CA293}">
      <dgm:prSet/>
      <dgm:spPr/>
      <dgm:t>
        <a:bodyPr/>
        <a:lstStyle/>
        <a:p>
          <a:endParaRPr lang="pl-PL">
            <a:solidFill>
              <a:srgbClr val="003399"/>
            </a:solidFill>
          </a:endParaRPr>
        </a:p>
      </dgm:t>
    </dgm:pt>
    <dgm:pt modelId="{9FD2FFEC-EB96-4F22-A87C-BECA62AEA424}" type="pres">
      <dgm:prSet presAssocID="{5F178954-4540-4FB0-B105-5AEB36E4DE88}" presName="vert0" presStyleCnt="0">
        <dgm:presLayoutVars>
          <dgm:dir/>
          <dgm:animOne val="branch"/>
          <dgm:animLvl val="lvl"/>
        </dgm:presLayoutVars>
      </dgm:prSet>
      <dgm:spPr/>
    </dgm:pt>
    <dgm:pt modelId="{4F70CA3B-85B3-472F-8929-B82BE752A459}" type="pres">
      <dgm:prSet presAssocID="{8D2B59FC-F351-4E48-AEA3-1E11286F165D}" presName="thickLine" presStyleLbl="alignNode1" presStyleIdx="0" presStyleCnt="4"/>
      <dgm:spPr/>
    </dgm:pt>
    <dgm:pt modelId="{862E763A-96D1-472B-8419-8C8E4862033A}" type="pres">
      <dgm:prSet presAssocID="{8D2B59FC-F351-4E48-AEA3-1E11286F165D}" presName="horz1" presStyleCnt="0"/>
      <dgm:spPr/>
    </dgm:pt>
    <dgm:pt modelId="{A4284010-D1A1-47E3-B772-244F405EAC82}" type="pres">
      <dgm:prSet presAssocID="{8D2B59FC-F351-4E48-AEA3-1E11286F165D}" presName="tx1" presStyleLbl="revTx" presStyleIdx="0" presStyleCnt="8" custScaleX="155320"/>
      <dgm:spPr/>
    </dgm:pt>
    <dgm:pt modelId="{4CF51D3F-427F-4AC9-9ADA-5DE3D5CB6230}" type="pres">
      <dgm:prSet presAssocID="{8D2B59FC-F351-4E48-AEA3-1E11286F165D}" presName="vert1" presStyleCnt="0"/>
      <dgm:spPr/>
    </dgm:pt>
    <dgm:pt modelId="{38D69F5B-86D2-43BF-8F3A-1EE25BDEEADA}" type="pres">
      <dgm:prSet presAssocID="{173EFD4E-9B96-41AE-84FF-D8F7ADF77FA9}" presName="vertSpace2a" presStyleCnt="0"/>
      <dgm:spPr/>
    </dgm:pt>
    <dgm:pt modelId="{B05685CB-DE32-4640-94EE-9C83C8DC1211}" type="pres">
      <dgm:prSet presAssocID="{173EFD4E-9B96-41AE-84FF-D8F7ADF77FA9}" presName="horz2" presStyleCnt="0"/>
      <dgm:spPr/>
    </dgm:pt>
    <dgm:pt modelId="{2253ACEF-989F-4DC1-94E0-E4BFAE40AB21}" type="pres">
      <dgm:prSet presAssocID="{173EFD4E-9B96-41AE-84FF-D8F7ADF77FA9}" presName="horzSpace2" presStyleCnt="0"/>
      <dgm:spPr/>
    </dgm:pt>
    <dgm:pt modelId="{7C08FEAC-AA27-4BD6-9434-3748D8995848}" type="pres">
      <dgm:prSet presAssocID="{173EFD4E-9B96-41AE-84FF-D8F7ADF77FA9}" presName="tx2" presStyleLbl="revTx" presStyleIdx="1" presStyleCnt="8" custScaleX="86634" custLinFactNeighborX="7998" custLinFactNeighborY="-6518"/>
      <dgm:spPr/>
    </dgm:pt>
    <dgm:pt modelId="{F2FF320D-AB7D-4FB1-8583-431F83B159D1}" type="pres">
      <dgm:prSet presAssocID="{173EFD4E-9B96-41AE-84FF-D8F7ADF77FA9}" presName="vert2" presStyleCnt="0"/>
      <dgm:spPr/>
    </dgm:pt>
    <dgm:pt modelId="{630FC1F6-416E-4EB3-B867-2CB5654E5611}" type="pres">
      <dgm:prSet presAssocID="{173EFD4E-9B96-41AE-84FF-D8F7ADF77FA9}" presName="thinLine2b" presStyleLbl="callout" presStyleIdx="0" presStyleCnt="4"/>
      <dgm:spPr>
        <a:ln>
          <a:noFill/>
        </a:ln>
      </dgm:spPr>
    </dgm:pt>
    <dgm:pt modelId="{B3A79F6C-859C-4FFF-B20A-FB448B8D2DC7}" type="pres">
      <dgm:prSet presAssocID="{173EFD4E-9B96-41AE-84FF-D8F7ADF77FA9}" presName="vertSpace2b" presStyleCnt="0"/>
      <dgm:spPr/>
    </dgm:pt>
    <dgm:pt modelId="{FE84C812-5325-4A28-9200-CCC932939885}" type="pres">
      <dgm:prSet presAssocID="{3512FA11-3F4A-4708-A47A-6D166A302B55}" presName="thickLine" presStyleLbl="alignNode1" presStyleIdx="1" presStyleCnt="4"/>
      <dgm:spPr/>
    </dgm:pt>
    <dgm:pt modelId="{366F18DA-422F-4EFA-BE2D-5BE2C0D9D261}" type="pres">
      <dgm:prSet presAssocID="{3512FA11-3F4A-4708-A47A-6D166A302B55}" presName="horz1" presStyleCnt="0"/>
      <dgm:spPr/>
    </dgm:pt>
    <dgm:pt modelId="{EA7A17C7-3C6B-41CA-87C6-D687DDEBC168}" type="pres">
      <dgm:prSet presAssocID="{3512FA11-3F4A-4708-A47A-6D166A302B55}" presName="tx1" presStyleLbl="revTx" presStyleIdx="2" presStyleCnt="8" custScaleX="155320"/>
      <dgm:spPr/>
    </dgm:pt>
    <dgm:pt modelId="{C8A64527-02D2-4AF5-A14B-5FCB18820076}" type="pres">
      <dgm:prSet presAssocID="{3512FA11-3F4A-4708-A47A-6D166A302B55}" presName="vert1" presStyleCnt="0"/>
      <dgm:spPr/>
    </dgm:pt>
    <dgm:pt modelId="{6E3A7EFA-8055-4010-A28E-7DC7492BAF4E}" type="pres">
      <dgm:prSet presAssocID="{EF106174-8A95-4F3B-9D40-B10160AE5B3C}" presName="vertSpace2a" presStyleCnt="0"/>
      <dgm:spPr/>
    </dgm:pt>
    <dgm:pt modelId="{2330E097-956A-4FE7-8566-61D0F401468B}" type="pres">
      <dgm:prSet presAssocID="{EF106174-8A95-4F3B-9D40-B10160AE5B3C}" presName="horz2" presStyleCnt="0"/>
      <dgm:spPr/>
    </dgm:pt>
    <dgm:pt modelId="{ABC83D82-CFC3-4C5F-B1AF-40DD98611B19}" type="pres">
      <dgm:prSet presAssocID="{EF106174-8A95-4F3B-9D40-B10160AE5B3C}" presName="horzSpace2" presStyleCnt="0"/>
      <dgm:spPr/>
    </dgm:pt>
    <dgm:pt modelId="{618F7573-A9F3-4151-A22C-A7D8FE9D51BF}" type="pres">
      <dgm:prSet presAssocID="{EF106174-8A95-4F3B-9D40-B10160AE5B3C}" presName="tx2" presStyleLbl="revTx" presStyleIdx="3" presStyleCnt="8" custScaleX="86634" custLinFactNeighborX="7998" custLinFactNeighborY="-461"/>
      <dgm:spPr/>
    </dgm:pt>
    <dgm:pt modelId="{31ACA379-6091-4D7C-9F65-90F298696DC3}" type="pres">
      <dgm:prSet presAssocID="{EF106174-8A95-4F3B-9D40-B10160AE5B3C}" presName="vert2" presStyleCnt="0"/>
      <dgm:spPr/>
    </dgm:pt>
    <dgm:pt modelId="{8780930B-F6D5-462E-A7B1-3A733AF5363F}" type="pres">
      <dgm:prSet presAssocID="{EF106174-8A95-4F3B-9D40-B10160AE5B3C}" presName="thinLine2b" presStyleLbl="callout" presStyleIdx="1" presStyleCnt="4"/>
      <dgm:spPr>
        <a:ln>
          <a:noFill/>
        </a:ln>
      </dgm:spPr>
    </dgm:pt>
    <dgm:pt modelId="{06262C20-319B-4113-9990-659182266D9B}" type="pres">
      <dgm:prSet presAssocID="{EF106174-8A95-4F3B-9D40-B10160AE5B3C}" presName="vertSpace2b" presStyleCnt="0"/>
      <dgm:spPr/>
    </dgm:pt>
    <dgm:pt modelId="{E646EC91-0E58-46EA-B34C-6C792C579590}" type="pres">
      <dgm:prSet presAssocID="{97892DAD-A8D7-4AE3-ACF9-077CD5AD4995}" presName="thickLine" presStyleLbl="alignNode1" presStyleIdx="2" presStyleCnt="4"/>
      <dgm:spPr/>
    </dgm:pt>
    <dgm:pt modelId="{EC486556-9BEC-4AA9-90CE-F6BE42C51C6E}" type="pres">
      <dgm:prSet presAssocID="{97892DAD-A8D7-4AE3-ACF9-077CD5AD4995}" presName="horz1" presStyleCnt="0"/>
      <dgm:spPr/>
    </dgm:pt>
    <dgm:pt modelId="{FDC42E2F-6421-4147-BDA9-06BA5C5471C8}" type="pres">
      <dgm:prSet presAssocID="{97892DAD-A8D7-4AE3-ACF9-077CD5AD4995}" presName="tx1" presStyleLbl="revTx" presStyleIdx="4" presStyleCnt="8" custScaleX="155320"/>
      <dgm:spPr/>
    </dgm:pt>
    <dgm:pt modelId="{116C5691-9675-4A32-A1EF-34356A7560AB}" type="pres">
      <dgm:prSet presAssocID="{97892DAD-A8D7-4AE3-ACF9-077CD5AD4995}" presName="vert1" presStyleCnt="0"/>
      <dgm:spPr/>
    </dgm:pt>
    <dgm:pt modelId="{15410FAF-5B2C-4884-A972-5C6A27ABE8E2}" type="pres">
      <dgm:prSet presAssocID="{67EB3A59-8655-4F76-B0A9-2E6C48BD7EB1}" presName="vertSpace2a" presStyleCnt="0"/>
      <dgm:spPr/>
    </dgm:pt>
    <dgm:pt modelId="{63BF943E-C5BF-48FA-A72F-BA6B0A4480BA}" type="pres">
      <dgm:prSet presAssocID="{67EB3A59-8655-4F76-B0A9-2E6C48BD7EB1}" presName="horz2" presStyleCnt="0"/>
      <dgm:spPr/>
    </dgm:pt>
    <dgm:pt modelId="{F4D5BCCC-7900-4940-BD47-4EAC292612B3}" type="pres">
      <dgm:prSet presAssocID="{67EB3A59-8655-4F76-B0A9-2E6C48BD7EB1}" presName="horzSpace2" presStyleCnt="0"/>
      <dgm:spPr/>
    </dgm:pt>
    <dgm:pt modelId="{C41272A3-4E16-4EB9-B22D-84D511A61F8B}" type="pres">
      <dgm:prSet presAssocID="{67EB3A59-8655-4F76-B0A9-2E6C48BD7EB1}" presName="tx2" presStyleLbl="revTx" presStyleIdx="5" presStyleCnt="8" custScaleX="86634" custLinFactNeighborX="7998" custLinFactNeighborY="-461"/>
      <dgm:spPr/>
    </dgm:pt>
    <dgm:pt modelId="{CF201F5C-E04A-4460-B932-7DC323A63ADF}" type="pres">
      <dgm:prSet presAssocID="{67EB3A59-8655-4F76-B0A9-2E6C48BD7EB1}" presName="vert2" presStyleCnt="0"/>
      <dgm:spPr/>
    </dgm:pt>
    <dgm:pt modelId="{188E7C47-42E9-489B-9892-1F90BA834F79}" type="pres">
      <dgm:prSet presAssocID="{67EB3A59-8655-4F76-B0A9-2E6C48BD7EB1}" presName="thinLine2b" presStyleLbl="callout" presStyleIdx="2" presStyleCnt="4"/>
      <dgm:spPr>
        <a:ln>
          <a:noFill/>
        </a:ln>
      </dgm:spPr>
    </dgm:pt>
    <dgm:pt modelId="{34F38F90-A975-4F67-8A5F-6A075FFE7EBF}" type="pres">
      <dgm:prSet presAssocID="{67EB3A59-8655-4F76-B0A9-2E6C48BD7EB1}" presName="vertSpace2b" presStyleCnt="0"/>
      <dgm:spPr/>
    </dgm:pt>
    <dgm:pt modelId="{256E85AD-2C2D-4E41-87AB-DFC487AFC6EB}" type="pres">
      <dgm:prSet presAssocID="{DFF0FC39-7C96-4ACF-8B95-89EC1FC54A99}" presName="thickLine" presStyleLbl="alignNode1" presStyleIdx="3" presStyleCnt="4"/>
      <dgm:spPr/>
    </dgm:pt>
    <dgm:pt modelId="{7DDF09FB-2699-45C3-8E73-EB674C98F824}" type="pres">
      <dgm:prSet presAssocID="{DFF0FC39-7C96-4ACF-8B95-89EC1FC54A99}" presName="horz1" presStyleCnt="0"/>
      <dgm:spPr/>
    </dgm:pt>
    <dgm:pt modelId="{271DF4AD-0717-40C2-AC5F-877DBA5F417A}" type="pres">
      <dgm:prSet presAssocID="{DFF0FC39-7C96-4ACF-8B95-89EC1FC54A99}" presName="tx1" presStyleLbl="revTx" presStyleIdx="6" presStyleCnt="8" custScaleX="155320"/>
      <dgm:spPr/>
    </dgm:pt>
    <dgm:pt modelId="{93651F26-1F52-4DA9-A277-E8EC50E30326}" type="pres">
      <dgm:prSet presAssocID="{DFF0FC39-7C96-4ACF-8B95-89EC1FC54A99}" presName="vert1" presStyleCnt="0"/>
      <dgm:spPr/>
    </dgm:pt>
    <dgm:pt modelId="{C2C635DB-6970-40BB-9EF9-97896A116149}" type="pres">
      <dgm:prSet presAssocID="{7861B976-7E95-40D0-A350-77A89A13B2A7}" presName="vertSpace2a" presStyleCnt="0"/>
      <dgm:spPr/>
    </dgm:pt>
    <dgm:pt modelId="{BED7610D-4052-43E7-A913-146B000CC356}" type="pres">
      <dgm:prSet presAssocID="{7861B976-7E95-40D0-A350-77A89A13B2A7}" presName="horz2" presStyleCnt="0"/>
      <dgm:spPr/>
    </dgm:pt>
    <dgm:pt modelId="{A87574E9-C2D7-475A-87C5-57EEC68DE95B}" type="pres">
      <dgm:prSet presAssocID="{7861B976-7E95-40D0-A350-77A89A13B2A7}" presName="horzSpace2" presStyleCnt="0"/>
      <dgm:spPr/>
    </dgm:pt>
    <dgm:pt modelId="{9C29091E-8E06-4D92-A626-D695BDFE7234}" type="pres">
      <dgm:prSet presAssocID="{7861B976-7E95-40D0-A350-77A89A13B2A7}" presName="tx2" presStyleLbl="revTx" presStyleIdx="7" presStyleCnt="8" custScaleX="86634" custLinFactNeighborX="7998" custLinFactNeighborY="-11087"/>
      <dgm:spPr/>
    </dgm:pt>
    <dgm:pt modelId="{83D425CD-4858-4646-B206-5BAF3B4283C7}" type="pres">
      <dgm:prSet presAssocID="{7861B976-7E95-40D0-A350-77A89A13B2A7}" presName="vert2" presStyleCnt="0"/>
      <dgm:spPr/>
    </dgm:pt>
    <dgm:pt modelId="{A7554CEF-CCC8-4803-BFA3-442986F82958}" type="pres">
      <dgm:prSet presAssocID="{7861B976-7E95-40D0-A350-77A89A13B2A7}" presName="thinLine2b" presStyleLbl="callout" presStyleIdx="3" presStyleCnt="4"/>
      <dgm:spPr>
        <a:ln>
          <a:noFill/>
        </a:ln>
      </dgm:spPr>
    </dgm:pt>
    <dgm:pt modelId="{517BF9AF-6958-4362-A807-C052D35E079F}" type="pres">
      <dgm:prSet presAssocID="{7861B976-7E95-40D0-A350-77A89A13B2A7}" presName="vertSpace2b" presStyleCnt="0"/>
      <dgm:spPr/>
    </dgm:pt>
  </dgm:ptLst>
  <dgm:cxnLst>
    <dgm:cxn modelId="{6E9BDF0B-FDC5-49B9-82E6-392A759CA293}" srcId="{DFF0FC39-7C96-4ACF-8B95-89EC1FC54A99}" destId="{7861B976-7E95-40D0-A350-77A89A13B2A7}" srcOrd="0" destOrd="0" parTransId="{7DAD4200-8093-4B9E-97D7-1328F7A1782C}" sibTransId="{9DD21A5A-0CF0-49CB-BB8E-78788FF04E7B}"/>
    <dgm:cxn modelId="{0EFCBA1B-B585-4B19-8074-86716A718D84}" type="presOf" srcId="{67EB3A59-8655-4F76-B0A9-2E6C48BD7EB1}" destId="{C41272A3-4E16-4EB9-B22D-84D511A61F8B}" srcOrd="0" destOrd="0" presId="urn:microsoft.com/office/officeart/2008/layout/LinedList"/>
    <dgm:cxn modelId="{2A9C0823-DB68-43E8-A6F3-96D0104585B2}" type="presOf" srcId="{DFF0FC39-7C96-4ACF-8B95-89EC1FC54A99}" destId="{271DF4AD-0717-40C2-AC5F-877DBA5F417A}" srcOrd="0" destOrd="0" presId="urn:microsoft.com/office/officeart/2008/layout/LinedList"/>
    <dgm:cxn modelId="{11A3622E-D8FC-4053-BDD9-DC305282BB53}" srcId="{5F178954-4540-4FB0-B105-5AEB36E4DE88}" destId="{8D2B59FC-F351-4E48-AEA3-1E11286F165D}" srcOrd="0" destOrd="0" parTransId="{944942B5-9775-4E79-961E-E99E79343B89}" sibTransId="{B2A8F118-7F93-4CB7-985C-E5C89E09F5DB}"/>
    <dgm:cxn modelId="{7683A25B-460B-4A86-80D9-5D55826BAD64}" srcId="{97892DAD-A8D7-4AE3-ACF9-077CD5AD4995}" destId="{67EB3A59-8655-4F76-B0A9-2E6C48BD7EB1}" srcOrd="0" destOrd="0" parTransId="{BABEAB2F-7049-42EB-B76C-FA43BE4BD30C}" sibTransId="{B8016B7A-FD4C-4869-BE7C-C5396502E61E}"/>
    <dgm:cxn modelId="{B60A8B41-1C27-4164-B366-9AC4BFB10442}" type="presOf" srcId="{8D2B59FC-F351-4E48-AEA3-1E11286F165D}" destId="{A4284010-D1A1-47E3-B772-244F405EAC82}" srcOrd="0" destOrd="0" presId="urn:microsoft.com/office/officeart/2008/layout/LinedList"/>
    <dgm:cxn modelId="{D621AE65-440C-4EE9-B4F6-8E28B3DC64F1}" type="presOf" srcId="{3512FA11-3F4A-4708-A47A-6D166A302B55}" destId="{EA7A17C7-3C6B-41CA-87C6-D687DDEBC168}" srcOrd="0" destOrd="0" presId="urn:microsoft.com/office/officeart/2008/layout/LinedList"/>
    <dgm:cxn modelId="{6C5F3C71-87A5-4B0F-BE1E-D8A8E4E4188C}" srcId="{8D2B59FC-F351-4E48-AEA3-1E11286F165D}" destId="{173EFD4E-9B96-41AE-84FF-D8F7ADF77FA9}" srcOrd="0" destOrd="0" parTransId="{6C378A9E-96EC-41FF-B0DB-2717A1BE1A75}" sibTransId="{7B26E623-0D28-468F-A150-417300CE8F65}"/>
    <dgm:cxn modelId="{584DCD7F-02AB-42F0-BFA0-12EAE910F004}" type="presOf" srcId="{97892DAD-A8D7-4AE3-ACF9-077CD5AD4995}" destId="{FDC42E2F-6421-4147-BDA9-06BA5C5471C8}" srcOrd="0" destOrd="0" presId="urn:microsoft.com/office/officeart/2008/layout/LinedList"/>
    <dgm:cxn modelId="{364E1F87-E610-419E-9498-6C6FCED671E8}" srcId="{3512FA11-3F4A-4708-A47A-6D166A302B55}" destId="{EF106174-8A95-4F3B-9D40-B10160AE5B3C}" srcOrd="0" destOrd="0" parTransId="{C2276115-9CAC-4AC3-B576-552296B89D96}" sibTransId="{8BD78198-49BB-4397-9E6E-6C22A7C38318}"/>
    <dgm:cxn modelId="{D1B2A392-0F33-4551-A88A-82179E83A1DC}" srcId="{5F178954-4540-4FB0-B105-5AEB36E4DE88}" destId="{3512FA11-3F4A-4708-A47A-6D166A302B55}" srcOrd="1" destOrd="0" parTransId="{87FC2366-FB4E-4F23-967B-AC56F1E53AF2}" sibTransId="{6A60BE30-DDD1-41CA-82B1-B50E88620362}"/>
    <dgm:cxn modelId="{0DB7BF92-844D-475B-AB0F-15420A8568F6}" type="presOf" srcId="{EF106174-8A95-4F3B-9D40-B10160AE5B3C}" destId="{618F7573-A9F3-4151-A22C-A7D8FE9D51BF}" srcOrd="0" destOrd="0" presId="urn:microsoft.com/office/officeart/2008/layout/LinedList"/>
    <dgm:cxn modelId="{CE1ED398-4783-4117-BDDB-35DADF5CC347}" type="presOf" srcId="{7861B976-7E95-40D0-A350-77A89A13B2A7}" destId="{9C29091E-8E06-4D92-A626-D695BDFE7234}" srcOrd="0" destOrd="0" presId="urn:microsoft.com/office/officeart/2008/layout/LinedList"/>
    <dgm:cxn modelId="{48259B9C-A52B-4C87-BE6F-358CBE62F132}" type="presOf" srcId="{5F178954-4540-4FB0-B105-5AEB36E4DE88}" destId="{9FD2FFEC-EB96-4F22-A87C-BECA62AEA424}" srcOrd="0" destOrd="0" presId="urn:microsoft.com/office/officeart/2008/layout/LinedList"/>
    <dgm:cxn modelId="{713FADA3-5A84-486B-9876-99885F643E04}" srcId="{5F178954-4540-4FB0-B105-5AEB36E4DE88}" destId="{97892DAD-A8D7-4AE3-ACF9-077CD5AD4995}" srcOrd="2" destOrd="0" parTransId="{99A254DE-D40A-49DD-B46F-56A6D317ACC0}" sibTransId="{E42D5D3B-D6B8-4300-8938-A3D10AC71321}"/>
    <dgm:cxn modelId="{BBD752BB-D8B5-4B20-839B-A42CAD1B3102}" srcId="{5F178954-4540-4FB0-B105-5AEB36E4DE88}" destId="{DFF0FC39-7C96-4ACF-8B95-89EC1FC54A99}" srcOrd="3" destOrd="0" parTransId="{A5A93DFC-D1DF-4843-8A19-373180DAB488}" sibTransId="{D44004A3-1D9B-41D2-A058-3972CA3E5CDA}"/>
    <dgm:cxn modelId="{2C2C9BD0-4805-438E-BC66-FEF212A42176}" type="presOf" srcId="{173EFD4E-9B96-41AE-84FF-D8F7ADF77FA9}" destId="{7C08FEAC-AA27-4BD6-9434-3748D8995848}" srcOrd="0" destOrd="0" presId="urn:microsoft.com/office/officeart/2008/layout/LinedList"/>
    <dgm:cxn modelId="{C953753C-AFD1-415D-8326-EB00FF2716ED}" type="presParOf" srcId="{9FD2FFEC-EB96-4F22-A87C-BECA62AEA424}" destId="{4F70CA3B-85B3-472F-8929-B82BE752A459}" srcOrd="0" destOrd="0" presId="urn:microsoft.com/office/officeart/2008/layout/LinedList"/>
    <dgm:cxn modelId="{A3723BE2-F2F3-40A7-BFD4-F55C3C09EBAD}" type="presParOf" srcId="{9FD2FFEC-EB96-4F22-A87C-BECA62AEA424}" destId="{862E763A-96D1-472B-8419-8C8E4862033A}" srcOrd="1" destOrd="0" presId="urn:microsoft.com/office/officeart/2008/layout/LinedList"/>
    <dgm:cxn modelId="{96C02E64-8227-4C0C-9486-3FBC468E4667}" type="presParOf" srcId="{862E763A-96D1-472B-8419-8C8E4862033A}" destId="{A4284010-D1A1-47E3-B772-244F405EAC82}" srcOrd="0" destOrd="0" presId="urn:microsoft.com/office/officeart/2008/layout/LinedList"/>
    <dgm:cxn modelId="{DA00C29C-5BBF-4E77-B37B-3F4F4E24AE2C}" type="presParOf" srcId="{862E763A-96D1-472B-8419-8C8E4862033A}" destId="{4CF51D3F-427F-4AC9-9ADA-5DE3D5CB6230}" srcOrd="1" destOrd="0" presId="urn:microsoft.com/office/officeart/2008/layout/LinedList"/>
    <dgm:cxn modelId="{0442BD74-E86E-4476-B33C-4B23BFF7E9E3}" type="presParOf" srcId="{4CF51D3F-427F-4AC9-9ADA-5DE3D5CB6230}" destId="{38D69F5B-86D2-43BF-8F3A-1EE25BDEEADA}" srcOrd="0" destOrd="0" presId="urn:microsoft.com/office/officeart/2008/layout/LinedList"/>
    <dgm:cxn modelId="{41606903-DE64-49DD-82FA-7451E764814A}" type="presParOf" srcId="{4CF51D3F-427F-4AC9-9ADA-5DE3D5CB6230}" destId="{B05685CB-DE32-4640-94EE-9C83C8DC1211}" srcOrd="1" destOrd="0" presId="urn:microsoft.com/office/officeart/2008/layout/LinedList"/>
    <dgm:cxn modelId="{AAA793D5-3EB9-47FA-B679-A0011860523C}" type="presParOf" srcId="{B05685CB-DE32-4640-94EE-9C83C8DC1211}" destId="{2253ACEF-989F-4DC1-94E0-E4BFAE40AB21}" srcOrd="0" destOrd="0" presId="urn:microsoft.com/office/officeart/2008/layout/LinedList"/>
    <dgm:cxn modelId="{A405232D-2E88-491C-B049-70AFE5C2A23F}" type="presParOf" srcId="{B05685CB-DE32-4640-94EE-9C83C8DC1211}" destId="{7C08FEAC-AA27-4BD6-9434-3748D8995848}" srcOrd="1" destOrd="0" presId="urn:microsoft.com/office/officeart/2008/layout/LinedList"/>
    <dgm:cxn modelId="{DC66D123-B6D7-47FD-993D-6FECD6EF16FE}" type="presParOf" srcId="{B05685CB-DE32-4640-94EE-9C83C8DC1211}" destId="{F2FF320D-AB7D-4FB1-8583-431F83B159D1}" srcOrd="2" destOrd="0" presId="urn:microsoft.com/office/officeart/2008/layout/LinedList"/>
    <dgm:cxn modelId="{051437B7-1BB4-43FF-9B2F-46E74C26F21C}" type="presParOf" srcId="{4CF51D3F-427F-4AC9-9ADA-5DE3D5CB6230}" destId="{630FC1F6-416E-4EB3-B867-2CB5654E5611}" srcOrd="2" destOrd="0" presId="urn:microsoft.com/office/officeart/2008/layout/LinedList"/>
    <dgm:cxn modelId="{CF40BEE4-D71A-498C-AC91-62B5C79683A5}" type="presParOf" srcId="{4CF51D3F-427F-4AC9-9ADA-5DE3D5CB6230}" destId="{B3A79F6C-859C-4FFF-B20A-FB448B8D2DC7}" srcOrd="3" destOrd="0" presId="urn:microsoft.com/office/officeart/2008/layout/LinedList"/>
    <dgm:cxn modelId="{FD2301B1-25C9-47A8-A6F2-449719323507}" type="presParOf" srcId="{9FD2FFEC-EB96-4F22-A87C-BECA62AEA424}" destId="{FE84C812-5325-4A28-9200-CCC932939885}" srcOrd="2" destOrd="0" presId="urn:microsoft.com/office/officeart/2008/layout/LinedList"/>
    <dgm:cxn modelId="{C7DC85B2-97B2-4C85-A228-5DA0940D5267}" type="presParOf" srcId="{9FD2FFEC-EB96-4F22-A87C-BECA62AEA424}" destId="{366F18DA-422F-4EFA-BE2D-5BE2C0D9D261}" srcOrd="3" destOrd="0" presId="urn:microsoft.com/office/officeart/2008/layout/LinedList"/>
    <dgm:cxn modelId="{226504F2-03F8-40A4-B9C1-0C7FE9E754AF}" type="presParOf" srcId="{366F18DA-422F-4EFA-BE2D-5BE2C0D9D261}" destId="{EA7A17C7-3C6B-41CA-87C6-D687DDEBC168}" srcOrd="0" destOrd="0" presId="urn:microsoft.com/office/officeart/2008/layout/LinedList"/>
    <dgm:cxn modelId="{78646CF5-AAB6-4960-A4C5-0B41AB87EE1D}" type="presParOf" srcId="{366F18DA-422F-4EFA-BE2D-5BE2C0D9D261}" destId="{C8A64527-02D2-4AF5-A14B-5FCB18820076}" srcOrd="1" destOrd="0" presId="urn:microsoft.com/office/officeart/2008/layout/LinedList"/>
    <dgm:cxn modelId="{BF6C51C6-A91B-447B-B3D4-266AFFDDA524}" type="presParOf" srcId="{C8A64527-02D2-4AF5-A14B-5FCB18820076}" destId="{6E3A7EFA-8055-4010-A28E-7DC7492BAF4E}" srcOrd="0" destOrd="0" presId="urn:microsoft.com/office/officeart/2008/layout/LinedList"/>
    <dgm:cxn modelId="{99AEED94-3D99-4144-B1CD-F980006EE993}" type="presParOf" srcId="{C8A64527-02D2-4AF5-A14B-5FCB18820076}" destId="{2330E097-956A-4FE7-8566-61D0F401468B}" srcOrd="1" destOrd="0" presId="urn:microsoft.com/office/officeart/2008/layout/LinedList"/>
    <dgm:cxn modelId="{85A40DF0-2EC1-4AEE-A051-0D66E0CA4F10}" type="presParOf" srcId="{2330E097-956A-4FE7-8566-61D0F401468B}" destId="{ABC83D82-CFC3-4C5F-B1AF-40DD98611B19}" srcOrd="0" destOrd="0" presId="urn:microsoft.com/office/officeart/2008/layout/LinedList"/>
    <dgm:cxn modelId="{FCB3014E-48D8-498A-A61F-5B2DB7C66A1E}" type="presParOf" srcId="{2330E097-956A-4FE7-8566-61D0F401468B}" destId="{618F7573-A9F3-4151-A22C-A7D8FE9D51BF}" srcOrd="1" destOrd="0" presId="urn:microsoft.com/office/officeart/2008/layout/LinedList"/>
    <dgm:cxn modelId="{A4646C64-49FC-4616-AC52-7C83F18D634E}" type="presParOf" srcId="{2330E097-956A-4FE7-8566-61D0F401468B}" destId="{31ACA379-6091-4D7C-9F65-90F298696DC3}" srcOrd="2" destOrd="0" presId="urn:microsoft.com/office/officeart/2008/layout/LinedList"/>
    <dgm:cxn modelId="{CD938FD1-BABB-4544-8AD8-99CD7D61B85A}" type="presParOf" srcId="{C8A64527-02D2-4AF5-A14B-5FCB18820076}" destId="{8780930B-F6D5-462E-A7B1-3A733AF5363F}" srcOrd="2" destOrd="0" presId="urn:microsoft.com/office/officeart/2008/layout/LinedList"/>
    <dgm:cxn modelId="{CD427A9A-527A-4963-B462-1912C69E5BFB}" type="presParOf" srcId="{C8A64527-02D2-4AF5-A14B-5FCB18820076}" destId="{06262C20-319B-4113-9990-659182266D9B}" srcOrd="3" destOrd="0" presId="urn:microsoft.com/office/officeart/2008/layout/LinedList"/>
    <dgm:cxn modelId="{E708F8F4-801A-4AE3-B397-DC02FB923B4D}" type="presParOf" srcId="{9FD2FFEC-EB96-4F22-A87C-BECA62AEA424}" destId="{E646EC91-0E58-46EA-B34C-6C792C579590}" srcOrd="4" destOrd="0" presId="urn:microsoft.com/office/officeart/2008/layout/LinedList"/>
    <dgm:cxn modelId="{A87FCF73-3518-4E28-A3F9-B267BF1C8552}" type="presParOf" srcId="{9FD2FFEC-EB96-4F22-A87C-BECA62AEA424}" destId="{EC486556-9BEC-4AA9-90CE-F6BE42C51C6E}" srcOrd="5" destOrd="0" presId="urn:microsoft.com/office/officeart/2008/layout/LinedList"/>
    <dgm:cxn modelId="{43560511-C6FF-4539-802F-CA96B75FC345}" type="presParOf" srcId="{EC486556-9BEC-4AA9-90CE-F6BE42C51C6E}" destId="{FDC42E2F-6421-4147-BDA9-06BA5C5471C8}" srcOrd="0" destOrd="0" presId="urn:microsoft.com/office/officeart/2008/layout/LinedList"/>
    <dgm:cxn modelId="{E7D7A038-AC40-433C-AA31-44BFBA636F8C}" type="presParOf" srcId="{EC486556-9BEC-4AA9-90CE-F6BE42C51C6E}" destId="{116C5691-9675-4A32-A1EF-34356A7560AB}" srcOrd="1" destOrd="0" presId="urn:microsoft.com/office/officeart/2008/layout/LinedList"/>
    <dgm:cxn modelId="{EA50EA6D-286F-46E9-8613-446E4BFABAC4}" type="presParOf" srcId="{116C5691-9675-4A32-A1EF-34356A7560AB}" destId="{15410FAF-5B2C-4884-A972-5C6A27ABE8E2}" srcOrd="0" destOrd="0" presId="urn:microsoft.com/office/officeart/2008/layout/LinedList"/>
    <dgm:cxn modelId="{38404A85-4E59-4811-824E-79AAEE9B9133}" type="presParOf" srcId="{116C5691-9675-4A32-A1EF-34356A7560AB}" destId="{63BF943E-C5BF-48FA-A72F-BA6B0A4480BA}" srcOrd="1" destOrd="0" presId="urn:microsoft.com/office/officeart/2008/layout/LinedList"/>
    <dgm:cxn modelId="{6E308341-4D6F-4FB9-AEA5-F2D38D65203A}" type="presParOf" srcId="{63BF943E-C5BF-48FA-A72F-BA6B0A4480BA}" destId="{F4D5BCCC-7900-4940-BD47-4EAC292612B3}" srcOrd="0" destOrd="0" presId="urn:microsoft.com/office/officeart/2008/layout/LinedList"/>
    <dgm:cxn modelId="{9F83B4FC-1033-4533-8043-99AE2C640F91}" type="presParOf" srcId="{63BF943E-C5BF-48FA-A72F-BA6B0A4480BA}" destId="{C41272A3-4E16-4EB9-B22D-84D511A61F8B}" srcOrd="1" destOrd="0" presId="urn:microsoft.com/office/officeart/2008/layout/LinedList"/>
    <dgm:cxn modelId="{1F8F2274-E635-4F10-93C9-E91508C1903A}" type="presParOf" srcId="{63BF943E-C5BF-48FA-A72F-BA6B0A4480BA}" destId="{CF201F5C-E04A-4460-B932-7DC323A63ADF}" srcOrd="2" destOrd="0" presId="urn:microsoft.com/office/officeart/2008/layout/LinedList"/>
    <dgm:cxn modelId="{D847727E-171B-4518-8F6A-BE9633BC85D8}" type="presParOf" srcId="{116C5691-9675-4A32-A1EF-34356A7560AB}" destId="{188E7C47-42E9-489B-9892-1F90BA834F79}" srcOrd="2" destOrd="0" presId="urn:microsoft.com/office/officeart/2008/layout/LinedList"/>
    <dgm:cxn modelId="{5A3811D4-403C-4DFA-AE67-901C25CE377E}" type="presParOf" srcId="{116C5691-9675-4A32-A1EF-34356A7560AB}" destId="{34F38F90-A975-4F67-8A5F-6A075FFE7EBF}" srcOrd="3" destOrd="0" presId="urn:microsoft.com/office/officeart/2008/layout/LinedList"/>
    <dgm:cxn modelId="{DB8936F2-2D33-49BB-969B-31D386BCB1DD}" type="presParOf" srcId="{9FD2FFEC-EB96-4F22-A87C-BECA62AEA424}" destId="{256E85AD-2C2D-4E41-87AB-DFC487AFC6EB}" srcOrd="6" destOrd="0" presId="urn:microsoft.com/office/officeart/2008/layout/LinedList"/>
    <dgm:cxn modelId="{A70ED3B9-9151-4B82-AEBE-4C513487C38A}" type="presParOf" srcId="{9FD2FFEC-EB96-4F22-A87C-BECA62AEA424}" destId="{7DDF09FB-2699-45C3-8E73-EB674C98F824}" srcOrd="7" destOrd="0" presId="urn:microsoft.com/office/officeart/2008/layout/LinedList"/>
    <dgm:cxn modelId="{CE34FB74-BF0B-4DA5-8E32-FAE35CE4EF03}" type="presParOf" srcId="{7DDF09FB-2699-45C3-8E73-EB674C98F824}" destId="{271DF4AD-0717-40C2-AC5F-877DBA5F417A}" srcOrd="0" destOrd="0" presId="urn:microsoft.com/office/officeart/2008/layout/LinedList"/>
    <dgm:cxn modelId="{5C58F4A0-7614-44B8-A9B8-F37CF8231C91}" type="presParOf" srcId="{7DDF09FB-2699-45C3-8E73-EB674C98F824}" destId="{93651F26-1F52-4DA9-A277-E8EC50E30326}" srcOrd="1" destOrd="0" presId="urn:microsoft.com/office/officeart/2008/layout/LinedList"/>
    <dgm:cxn modelId="{81E038CA-7D8F-45E2-8B4C-4AB38F177AAC}" type="presParOf" srcId="{93651F26-1F52-4DA9-A277-E8EC50E30326}" destId="{C2C635DB-6970-40BB-9EF9-97896A116149}" srcOrd="0" destOrd="0" presId="urn:microsoft.com/office/officeart/2008/layout/LinedList"/>
    <dgm:cxn modelId="{0D74A2E2-67AA-4E63-9E6E-71F1C6A8C00C}" type="presParOf" srcId="{93651F26-1F52-4DA9-A277-E8EC50E30326}" destId="{BED7610D-4052-43E7-A913-146B000CC356}" srcOrd="1" destOrd="0" presId="urn:microsoft.com/office/officeart/2008/layout/LinedList"/>
    <dgm:cxn modelId="{0102A3AE-5A62-4088-83F1-E3A9B4FB6B55}" type="presParOf" srcId="{BED7610D-4052-43E7-A913-146B000CC356}" destId="{A87574E9-C2D7-475A-87C5-57EEC68DE95B}" srcOrd="0" destOrd="0" presId="urn:microsoft.com/office/officeart/2008/layout/LinedList"/>
    <dgm:cxn modelId="{E4D230D0-F585-4BDE-A133-783AF5695255}" type="presParOf" srcId="{BED7610D-4052-43E7-A913-146B000CC356}" destId="{9C29091E-8E06-4D92-A626-D695BDFE7234}" srcOrd="1" destOrd="0" presId="urn:microsoft.com/office/officeart/2008/layout/LinedList"/>
    <dgm:cxn modelId="{E0AEE2AD-253B-429E-8413-4C61ED90FF55}" type="presParOf" srcId="{BED7610D-4052-43E7-A913-146B000CC356}" destId="{83D425CD-4858-4646-B206-5BAF3B4283C7}" srcOrd="2" destOrd="0" presId="urn:microsoft.com/office/officeart/2008/layout/LinedList"/>
    <dgm:cxn modelId="{209BB3D6-0343-4EFE-8C40-271D3B2E8B19}" type="presParOf" srcId="{93651F26-1F52-4DA9-A277-E8EC50E30326}" destId="{A7554CEF-CCC8-4803-BFA3-442986F82958}" srcOrd="2" destOrd="0" presId="urn:microsoft.com/office/officeart/2008/layout/LinedList"/>
    <dgm:cxn modelId="{76E08A8F-D128-4485-A2B7-E835BEA529E4}" type="presParOf" srcId="{93651F26-1F52-4DA9-A277-E8EC50E30326}" destId="{517BF9AF-6958-4362-A807-C052D35E079F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879B33-61F8-41CA-B7A9-294012C8AB7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1C09E89-D278-4314-A88A-268AEEBB7401}">
      <dgm:prSet phldrT="[Tekst]" custT="1"/>
      <dgm:spPr/>
      <dgm:t>
        <a:bodyPr/>
        <a:lstStyle/>
        <a:p>
          <a:r>
            <a:rPr lang="pl-PL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Kluczowe dla zachowania spójności</a:t>
          </a:r>
        </a:p>
      </dgm:t>
    </dgm:pt>
    <dgm:pt modelId="{73CB6E16-0D34-4EAF-8FCE-67D9BFA50E24}" type="parTrans" cxnId="{487E583B-FEF8-4EF4-917C-BD6BB893F21A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490099C-4111-4507-9760-B79B81E1B46B}" type="sibTrans" cxnId="{487E583B-FEF8-4EF4-917C-BD6BB893F21A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B456E99-0462-441C-A000-82E035B21070}">
      <dgm:prSet phldrT="[Tekst]" custT="1"/>
      <dgm:spPr/>
      <dgm:t>
        <a:bodyPr/>
        <a:lstStyle/>
        <a:p>
          <a:r>
            <a:rPr lang="pl-P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Wypracowana demarkacja (tematyczna, terytorialna, odbiorców wsparcia) między działaniami finansowanymi z FST i EFRR / EFS+ (w tym działania „bliźniacze” – </a:t>
          </a:r>
          <a:r>
            <a:rPr lang="pl-PL" sz="16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outplacement</a:t>
          </a:r>
          <a:r>
            <a:rPr lang="pl-P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kształcenie osób dorosłych)</a:t>
          </a:r>
        </a:p>
      </dgm:t>
    </dgm:pt>
    <dgm:pt modelId="{765C19EC-6686-45CC-B28E-31812A8D8951}" type="parTrans" cxnId="{E5606E9D-C1CA-4085-9580-33E1B3B8AC7A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5FA2F9F-C618-4980-95AB-FEC7778EBA49}" type="sibTrans" cxnId="{E5606E9D-C1CA-4085-9580-33E1B3B8AC7A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98D5CC3-1437-4DB4-A976-2C353E92F19D}">
      <dgm:prSet phldrT="[Tekst]" custT="1"/>
      <dgm:spPr/>
      <dgm:t>
        <a:bodyPr/>
        <a:lstStyle/>
        <a:p>
          <a:r>
            <a:rPr lang="pl-P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Zintegrowanie wdrażania wsparcia z 3 funduszy w ramach jednej Instytucji Zarządzającej</a:t>
          </a:r>
        </a:p>
      </dgm:t>
    </dgm:pt>
    <dgm:pt modelId="{78FCEE4B-A8F7-458C-AB64-5DF50E7CB743}" type="parTrans" cxnId="{2BA82EF3-7672-4BAA-9438-45E4FC7BCD0A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239DCAB-90DE-4C2E-86F1-138F9EECD822}" type="sibTrans" cxnId="{2BA82EF3-7672-4BAA-9438-45E4FC7BCD0A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A1D72B8-6BE8-457E-835A-5F13F6836BC5}">
      <dgm:prSet phldrT="[Tekst]" custT="1"/>
      <dgm:spPr>
        <a:solidFill>
          <a:srgbClr val="FFD618"/>
        </a:solidFill>
      </dgm:spPr>
      <dgm:t>
        <a:bodyPr/>
        <a:lstStyle/>
        <a:p>
          <a:r>
            <a:rPr lang="pl-PL" sz="16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Ryzyko konkurencji wsparcia z FST i EFRR / EFS+ w niektórych obszarach:</a:t>
          </a:r>
        </a:p>
      </dgm:t>
    </dgm:pt>
    <dgm:pt modelId="{147FF347-2D89-4B98-8B20-710097F10448}" type="parTrans" cxnId="{E49E44F9-9D2E-48BD-92C6-0BAEF16BAF05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8935308-7BA8-4CB3-A06A-26EEBB0F9F08}" type="sibTrans" cxnId="{E49E44F9-9D2E-48BD-92C6-0BAEF16BAF05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3AA3C9E-E48F-49F8-B881-A1F7EF885AB9}">
      <dgm:prSet phldrT="[Tekst]" custT="1"/>
      <dgm:spPr/>
      <dgm:t>
        <a:bodyPr/>
        <a:lstStyle/>
        <a:p>
          <a:r>
            <a:rPr lang="pl-P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Finansowanie prac B+R przedsiębiorstw (Dz. 10.2 i 1.2)</a:t>
          </a:r>
        </a:p>
      </dgm:t>
    </dgm:pt>
    <dgm:pt modelId="{55F50556-1193-4DD4-A0BF-6E0B18E119A9}" type="parTrans" cxnId="{E07AEF82-855E-4B6E-9E09-20DE53265C59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7219DA9-A75C-45DC-B907-C6B791C05546}" type="sibTrans" cxnId="{E07AEF82-855E-4B6E-9E09-20DE53265C59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A38CA81-7CB6-4B5C-A0AB-B975990A3302}">
      <dgm:prSet custT="1"/>
      <dgm:spPr/>
      <dgm:t>
        <a:bodyPr/>
        <a:lstStyle/>
        <a:p>
          <a:r>
            <a:rPr lang="pl-P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Finansowanie inwestycji MŚP (dotacje w Dz. 10.3 vs. IF w Dz. 1.9)</a:t>
          </a:r>
        </a:p>
      </dgm:t>
    </dgm:pt>
    <dgm:pt modelId="{75C50CD6-BE16-45C1-9098-0CBB2F9F44F3}" type="parTrans" cxnId="{AE45CDA3-D272-43AE-9F77-9CD583023A6B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131AF23-3959-4BA3-A4F9-00EACFC0B8CF}" type="sibTrans" cxnId="{AE45CDA3-D272-43AE-9F77-9CD583023A6B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7348ABF-3047-4690-8307-BFDC0E90EDEA}">
      <dgm:prSet custT="1"/>
      <dgm:spPr/>
      <dgm:t>
        <a:bodyPr/>
        <a:lstStyle/>
        <a:p>
          <a:r>
            <a:rPr lang="pl-P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Rekultywacja terenów zdegradowanych (demarkacja czasowa między Dz. 10.7 i 2.16)</a:t>
          </a:r>
        </a:p>
      </dgm:t>
    </dgm:pt>
    <dgm:pt modelId="{9E6B960D-F441-4C9F-BA70-638C98A7A0F1}" type="parTrans" cxnId="{3B2E9114-C0CC-4BEB-9526-A615BBCC58F1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9951F83-B673-4691-B832-F9C4AB239F2E}" type="sibTrans" cxnId="{3B2E9114-C0CC-4BEB-9526-A615BBCC58F1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B0AF183-0CF8-4B4E-99E4-B21AD512B277}">
      <dgm:prSet custT="1"/>
      <dgm:spPr/>
      <dgm:t>
        <a:bodyPr/>
        <a:lstStyle/>
        <a:p>
          <a:r>
            <a:rPr lang="pl-P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Wsparcie kształcenia zawodowego w branżach RIS / PRT  (Dz. 10.23 i 6.3)</a:t>
          </a:r>
        </a:p>
      </dgm:t>
    </dgm:pt>
    <dgm:pt modelId="{BD3E0AEC-D0A8-48FB-9BBE-656522BC0CEB}" type="parTrans" cxnId="{E12C33D7-657D-452D-855F-4D99DE9C0C4F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98D8E79-A698-462A-80B9-3F1CE8C286F0}" type="sibTrans" cxnId="{E12C33D7-657D-452D-855F-4D99DE9C0C4F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2F08B7B-3ED6-48D5-8DDE-69396451D6E6}" type="pres">
      <dgm:prSet presAssocID="{22879B33-61F8-41CA-B7A9-294012C8AB71}" presName="linear" presStyleCnt="0">
        <dgm:presLayoutVars>
          <dgm:dir/>
          <dgm:animLvl val="lvl"/>
          <dgm:resizeHandles val="exact"/>
        </dgm:presLayoutVars>
      </dgm:prSet>
      <dgm:spPr/>
    </dgm:pt>
    <dgm:pt modelId="{A75694C1-9A62-454B-9228-198E8C92A062}" type="pres">
      <dgm:prSet presAssocID="{31C09E89-D278-4314-A88A-268AEEBB7401}" presName="parentLin" presStyleCnt="0"/>
      <dgm:spPr/>
    </dgm:pt>
    <dgm:pt modelId="{8E10C587-4399-463B-9FEF-A1D602ED83D3}" type="pres">
      <dgm:prSet presAssocID="{31C09E89-D278-4314-A88A-268AEEBB7401}" presName="parentLeftMargin" presStyleLbl="node1" presStyleIdx="0" presStyleCnt="2"/>
      <dgm:spPr/>
    </dgm:pt>
    <dgm:pt modelId="{7BB935BA-CC0E-4354-8228-BDA1E034B709}" type="pres">
      <dgm:prSet presAssocID="{31C09E89-D278-4314-A88A-268AEEBB7401}" presName="parentText" presStyleLbl="node1" presStyleIdx="0" presStyleCnt="2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8A747C93-6C30-4FD8-8870-4744D4F2CDC8}" type="pres">
      <dgm:prSet presAssocID="{31C09E89-D278-4314-A88A-268AEEBB7401}" presName="negativeSpace" presStyleCnt="0"/>
      <dgm:spPr/>
    </dgm:pt>
    <dgm:pt modelId="{62E5FDA4-72F7-4C42-A1C2-513FAD8DC2FB}" type="pres">
      <dgm:prSet presAssocID="{31C09E89-D278-4314-A88A-268AEEBB7401}" presName="childText" presStyleLbl="conFgAcc1" presStyleIdx="0" presStyleCnt="2">
        <dgm:presLayoutVars>
          <dgm:bulletEnabled val="1"/>
        </dgm:presLayoutVars>
      </dgm:prSet>
      <dgm:spPr/>
    </dgm:pt>
    <dgm:pt modelId="{A13E9FC6-9781-4FAD-B3F7-4FCE58581BF7}" type="pres">
      <dgm:prSet presAssocID="{8490099C-4111-4507-9760-B79B81E1B46B}" presName="spaceBetweenRectangles" presStyleCnt="0"/>
      <dgm:spPr/>
    </dgm:pt>
    <dgm:pt modelId="{43F9FAB7-A8F9-4258-8209-F0D508822D8A}" type="pres">
      <dgm:prSet presAssocID="{AA1D72B8-6BE8-457E-835A-5F13F6836BC5}" presName="parentLin" presStyleCnt="0"/>
      <dgm:spPr/>
    </dgm:pt>
    <dgm:pt modelId="{9254E8A2-1937-4BC3-8534-333770592CCF}" type="pres">
      <dgm:prSet presAssocID="{AA1D72B8-6BE8-457E-835A-5F13F6836BC5}" presName="parentLeftMargin" presStyleLbl="node1" presStyleIdx="0" presStyleCnt="2"/>
      <dgm:spPr/>
    </dgm:pt>
    <dgm:pt modelId="{97F79255-4861-4DA7-A984-8F78C0DDA151}" type="pres">
      <dgm:prSet presAssocID="{AA1D72B8-6BE8-457E-835A-5F13F6836BC5}" presName="parentText" presStyleLbl="node1" presStyleIdx="1" presStyleCnt="2" custScaleY="155417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72BE65BB-A8E2-4909-ACEE-129D84186ED5}" type="pres">
      <dgm:prSet presAssocID="{AA1D72B8-6BE8-457E-835A-5F13F6836BC5}" presName="negativeSpace" presStyleCnt="0"/>
      <dgm:spPr/>
    </dgm:pt>
    <dgm:pt modelId="{D27AC9B7-1A04-423F-ABEC-B5D8F439292F}" type="pres">
      <dgm:prSet presAssocID="{AA1D72B8-6BE8-457E-835A-5F13F6836BC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B2E9114-C0CC-4BEB-9526-A615BBCC58F1}" srcId="{AA1D72B8-6BE8-457E-835A-5F13F6836BC5}" destId="{57348ABF-3047-4690-8307-BFDC0E90EDEA}" srcOrd="2" destOrd="0" parTransId="{9E6B960D-F441-4C9F-BA70-638C98A7A0F1}" sibTransId="{19951F83-B673-4691-B832-F9C4AB239F2E}"/>
    <dgm:cxn modelId="{49C9501E-580A-4010-BD80-FC1A04E77C05}" type="presOf" srcId="{31C09E89-D278-4314-A88A-268AEEBB7401}" destId="{7BB935BA-CC0E-4354-8228-BDA1E034B709}" srcOrd="1" destOrd="0" presId="urn:microsoft.com/office/officeart/2005/8/layout/list1"/>
    <dgm:cxn modelId="{487E583B-FEF8-4EF4-917C-BD6BB893F21A}" srcId="{22879B33-61F8-41CA-B7A9-294012C8AB71}" destId="{31C09E89-D278-4314-A88A-268AEEBB7401}" srcOrd="0" destOrd="0" parTransId="{73CB6E16-0D34-4EAF-8FCE-67D9BFA50E24}" sibTransId="{8490099C-4111-4507-9760-B79B81E1B46B}"/>
    <dgm:cxn modelId="{A429E93D-C715-43F9-A98A-EA91A6DE64EA}" type="presOf" srcId="{AA1D72B8-6BE8-457E-835A-5F13F6836BC5}" destId="{9254E8A2-1937-4BC3-8534-333770592CCF}" srcOrd="0" destOrd="0" presId="urn:microsoft.com/office/officeart/2005/8/layout/list1"/>
    <dgm:cxn modelId="{ADA0D060-8D6F-49A4-8419-B7CD8CCE8A00}" type="presOf" srcId="{098D5CC3-1437-4DB4-A976-2C353E92F19D}" destId="{62E5FDA4-72F7-4C42-A1C2-513FAD8DC2FB}" srcOrd="0" destOrd="1" presId="urn:microsoft.com/office/officeart/2005/8/layout/list1"/>
    <dgm:cxn modelId="{E07AEF82-855E-4B6E-9E09-20DE53265C59}" srcId="{AA1D72B8-6BE8-457E-835A-5F13F6836BC5}" destId="{83AA3C9E-E48F-49F8-B881-A1F7EF885AB9}" srcOrd="0" destOrd="0" parTransId="{55F50556-1193-4DD4-A0BF-6E0B18E119A9}" sibTransId="{97219DA9-A75C-45DC-B907-C6B791C05546}"/>
    <dgm:cxn modelId="{EE95F892-686E-4B38-88A3-7C50A4350E23}" type="presOf" srcId="{EA38CA81-7CB6-4B5C-A0AB-B975990A3302}" destId="{D27AC9B7-1A04-423F-ABEC-B5D8F439292F}" srcOrd="0" destOrd="1" presId="urn:microsoft.com/office/officeart/2005/8/layout/list1"/>
    <dgm:cxn modelId="{E5606E9D-C1CA-4085-9580-33E1B3B8AC7A}" srcId="{31C09E89-D278-4314-A88A-268AEEBB7401}" destId="{1B456E99-0462-441C-A000-82E035B21070}" srcOrd="0" destOrd="0" parTransId="{765C19EC-6686-45CC-B28E-31812A8D8951}" sibTransId="{65FA2F9F-C618-4980-95AB-FEC7778EBA49}"/>
    <dgm:cxn modelId="{AE45CDA3-D272-43AE-9F77-9CD583023A6B}" srcId="{AA1D72B8-6BE8-457E-835A-5F13F6836BC5}" destId="{EA38CA81-7CB6-4B5C-A0AB-B975990A3302}" srcOrd="1" destOrd="0" parTransId="{75C50CD6-BE16-45C1-9098-0CBB2F9F44F3}" sibTransId="{A131AF23-3959-4BA3-A4F9-00EACFC0B8CF}"/>
    <dgm:cxn modelId="{834618B6-0B03-4447-8812-E799C18A28C6}" type="presOf" srcId="{1B456E99-0462-441C-A000-82E035B21070}" destId="{62E5FDA4-72F7-4C42-A1C2-513FAD8DC2FB}" srcOrd="0" destOrd="0" presId="urn:microsoft.com/office/officeart/2005/8/layout/list1"/>
    <dgm:cxn modelId="{CE4678C8-D9D7-49A7-9B30-5D366CBB58BE}" type="presOf" srcId="{22879B33-61F8-41CA-B7A9-294012C8AB71}" destId="{A2F08B7B-3ED6-48D5-8DDE-69396451D6E6}" srcOrd="0" destOrd="0" presId="urn:microsoft.com/office/officeart/2005/8/layout/list1"/>
    <dgm:cxn modelId="{E12C33D7-657D-452D-855F-4D99DE9C0C4F}" srcId="{AA1D72B8-6BE8-457E-835A-5F13F6836BC5}" destId="{1B0AF183-0CF8-4B4E-99E4-B21AD512B277}" srcOrd="3" destOrd="0" parTransId="{BD3E0AEC-D0A8-48FB-9BBE-656522BC0CEB}" sibTransId="{D98D8E79-A698-462A-80B9-3F1CE8C286F0}"/>
    <dgm:cxn modelId="{2E431BDF-E06B-4F6E-B9F5-7BB73DDD736E}" type="presOf" srcId="{31C09E89-D278-4314-A88A-268AEEBB7401}" destId="{8E10C587-4399-463B-9FEF-A1D602ED83D3}" srcOrd="0" destOrd="0" presId="urn:microsoft.com/office/officeart/2005/8/layout/list1"/>
    <dgm:cxn modelId="{6AB7BDF1-E623-4BEB-8655-80F5F7AE39BD}" type="presOf" srcId="{1B0AF183-0CF8-4B4E-99E4-B21AD512B277}" destId="{D27AC9B7-1A04-423F-ABEC-B5D8F439292F}" srcOrd="0" destOrd="3" presId="urn:microsoft.com/office/officeart/2005/8/layout/list1"/>
    <dgm:cxn modelId="{8C186CF2-F2E6-45B2-96C3-9FBAB0D5F86D}" type="presOf" srcId="{57348ABF-3047-4690-8307-BFDC0E90EDEA}" destId="{D27AC9B7-1A04-423F-ABEC-B5D8F439292F}" srcOrd="0" destOrd="2" presId="urn:microsoft.com/office/officeart/2005/8/layout/list1"/>
    <dgm:cxn modelId="{2BA82EF3-7672-4BAA-9438-45E4FC7BCD0A}" srcId="{31C09E89-D278-4314-A88A-268AEEBB7401}" destId="{098D5CC3-1437-4DB4-A976-2C353E92F19D}" srcOrd="1" destOrd="0" parTransId="{78FCEE4B-A8F7-458C-AB64-5DF50E7CB743}" sibTransId="{8239DCAB-90DE-4C2E-86F1-138F9EECD822}"/>
    <dgm:cxn modelId="{0ECF17F9-DAA9-4ADB-8D83-342C334EE428}" type="presOf" srcId="{AA1D72B8-6BE8-457E-835A-5F13F6836BC5}" destId="{97F79255-4861-4DA7-A984-8F78C0DDA151}" srcOrd="1" destOrd="0" presId="urn:microsoft.com/office/officeart/2005/8/layout/list1"/>
    <dgm:cxn modelId="{E49E44F9-9D2E-48BD-92C6-0BAEF16BAF05}" srcId="{22879B33-61F8-41CA-B7A9-294012C8AB71}" destId="{AA1D72B8-6BE8-457E-835A-5F13F6836BC5}" srcOrd="1" destOrd="0" parTransId="{147FF347-2D89-4B98-8B20-710097F10448}" sibTransId="{38935308-7BA8-4CB3-A06A-26EEBB0F9F08}"/>
    <dgm:cxn modelId="{68681EFB-12A7-43B5-B732-7E4DDC875E51}" type="presOf" srcId="{83AA3C9E-E48F-49F8-B881-A1F7EF885AB9}" destId="{D27AC9B7-1A04-423F-ABEC-B5D8F439292F}" srcOrd="0" destOrd="0" presId="urn:microsoft.com/office/officeart/2005/8/layout/list1"/>
    <dgm:cxn modelId="{24918199-8F8E-4CB8-A168-B66EDA44F660}" type="presParOf" srcId="{A2F08B7B-3ED6-48D5-8DDE-69396451D6E6}" destId="{A75694C1-9A62-454B-9228-198E8C92A062}" srcOrd="0" destOrd="0" presId="urn:microsoft.com/office/officeart/2005/8/layout/list1"/>
    <dgm:cxn modelId="{B80E560E-3F2F-4EB8-A799-3995F2B1AE2E}" type="presParOf" srcId="{A75694C1-9A62-454B-9228-198E8C92A062}" destId="{8E10C587-4399-463B-9FEF-A1D602ED83D3}" srcOrd="0" destOrd="0" presId="urn:microsoft.com/office/officeart/2005/8/layout/list1"/>
    <dgm:cxn modelId="{078FB4FA-E89E-43EA-9481-AAE3F67BEE1F}" type="presParOf" srcId="{A75694C1-9A62-454B-9228-198E8C92A062}" destId="{7BB935BA-CC0E-4354-8228-BDA1E034B709}" srcOrd="1" destOrd="0" presId="urn:microsoft.com/office/officeart/2005/8/layout/list1"/>
    <dgm:cxn modelId="{4765BD2B-1C94-489C-B3F6-2C0C50B7A0EC}" type="presParOf" srcId="{A2F08B7B-3ED6-48D5-8DDE-69396451D6E6}" destId="{8A747C93-6C30-4FD8-8870-4744D4F2CDC8}" srcOrd="1" destOrd="0" presId="urn:microsoft.com/office/officeart/2005/8/layout/list1"/>
    <dgm:cxn modelId="{62A62A84-D8FE-48F9-B029-9AEA00CB313D}" type="presParOf" srcId="{A2F08B7B-3ED6-48D5-8DDE-69396451D6E6}" destId="{62E5FDA4-72F7-4C42-A1C2-513FAD8DC2FB}" srcOrd="2" destOrd="0" presId="urn:microsoft.com/office/officeart/2005/8/layout/list1"/>
    <dgm:cxn modelId="{252B9092-BFB7-4B87-B5EC-4235E9178639}" type="presParOf" srcId="{A2F08B7B-3ED6-48D5-8DDE-69396451D6E6}" destId="{A13E9FC6-9781-4FAD-B3F7-4FCE58581BF7}" srcOrd="3" destOrd="0" presId="urn:microsoft.com/office/officeart/2005/8/layout/list1"/>
    <dgm:cxn modelId="{6FCBFEB0-C7E1-4EB1-B268-A306A62ABC14}" type="presParOf" srcId="{A2F08B7B-3ED6-48D5-8DDE-69396451D6E6}" destId="{43F9FAB7-A8F9-4258-8209-F0D508822D8A}" srcOrd="4" destOrd="0" presId="urn:microsoft.com/office/officeart/2005/8/layout/list1"/>
    <dgm:cxn modelId="{C9442D74-5F13-490A-B3C7-EFC76C678B4F}" type="presParOf" srcId="{43F9FAB7-A8F9-4258-8209-F0D508822D8A}" destId="{9254E8A2-1937-4BC3-8534-333770592CCF}" srcOrd="0" destOrd="0" presId="urn:microsoft.com/office/officeart/2005/8/layout/list1"/>
    <dgm:cxn modelId="{98FFC71E-D554-42F3-8DF3-C9928A021AF2}" type="presParOf" srcId="{43F9FAB7-A8F9-4258-8209-F0D508822D8A}" destId="{97F79255-4861-4DA7-A984-8F78C0DDA151}" srcOrd="1" destOrd="0" presId="urn:microsoft.com/office/officeart/2005/8/layout/list1"/>
    <dgm:cxn modelId="{EF6D122F-F888-419A-B32D-30554AAAC1FD}" type="presParOf" srcId="{A2F08B7B-3ED6-48D5-8DDE-69396451D6E6}" destId="{72BE65BB-A8E2-4909-ACEE-129D84186ED5}" srcOrd="5" destOrd="0" presId="urn:microsoft.com/office/officeart/2005/8/layout/list1"/>
    <dgm:cxn modelId="{6C457411-54C0-481C-B0E8-3A1175CDA55F}" type="presParOf" srcId="{A2F08B7B-3ED6-48D5-8DDE-69396451D6E6}" destId="{D27AC9B7-1A04-423F-ABEC-B5D8F439292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306387-99E4-4020-8E98-BD062D7EF7D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0142EBA-5B52-4884-945F-FA31221A9F99}">
      <dgm:prSet phldrT="[Tekst]" custT="1"/>
      <dgm:spPr/>
      <dgm:t>
        <a:bodyPr/>
        <a:lstStyle/>
        <a:p>
          <a:r>
            <a:rPr lang="pl-PL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Ryzyko konkurencji – ograniczone </a:t>
          </a:r>
        </a:p>
      </dgm:t>
    </dgm:pt>
    <dgm:pt modelId="{FE2B2ADC-39A0-49D7-B04C-732F50CF31A2}" type="parTrans" cxnId="{D920285A-1C54-4726-AC95-B7B71B76F9E1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9C056E8-430A-4E80-BC49-EEAF510EFB79}" type="sibTrans" cxnId="{D920285A-1C54-4726-AC95-B7B71B76F9E1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617D544-CE83-4EB1-B5CE-C1FDE47E4C46}">
      <dgm:prSet phldrT="[Tekst]" custT="1"/>
      <dgm:spPr>
        <a:solidFill>
          <a:srgbClr val="FFD618"/>
        </a:solidFill>
      </dgm:spPr>
      <dgm:t>
        <a:bodyPr/>
        <a:lstStyle/>
        <a:p>
          <a:r>
            <a:rPr lang="pl-PL" sz="18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Komplementarne wsparcie</a:t>
          </a:r>
        </a:p>
      </dgm:t>
    </dgm:pt>
    <dgm:pt modelId="{706B29A4-A94F-4AD6-86C4-6019EE2B6D06}" type="parTrans" cxnId="{7AC128C0-3744-4D0A-8155-A7E2FD3DD0A3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8AFACAB-6FEB-4B20-8B0F-3632850937B6}" type="sibTrans" cxnId="{7AC128C0-3744-4D0A-8155-A7E2FD3DD0A3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9637206-F07E-4914-BE5F-0D3D68DC7748}">
      <dgm:prSet phldrT="[Tekst]" custT="1"/>
      <dgm:spPr/>
      <dgm:t>
        <a:bodyPr/>
        <a:lstStyle/>
        <a:p>
          <a:r>
            <a: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Wsparcie OZE z KPO (projekty wielkoskalowe, np. farmy off-</a:t>
          </a:r>
          <a:r>
            <a:rPr lang="pl-PL" sz="14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shore</a:t>
          </a:r>
          <a:r>
            <a: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) </a:t>
          </a:r>
        </a:p>
      </dgm:t>
    </dgm:pt>
    <dgm:pt modelId="{0BE4259C-E475-4DBC-9515-3F75036142FA}" type="parTrans" cxnId="{61117560-F3A5-45C7-826A-B53B020A8D1F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12A509B-D220-4E0E-B594-89FEBA93DB6B}" type="sibTrans" cxnId="{61117560-F3A5-45C7-826A-B53B020A8D1F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1FFC7D3-4938-4D1C-B4AF-94EB3AFE7548}">
      <dgm:prSet phldrT="[Tekst]" custT="1"/>
      <dgm:spPr/>
      <dgm:t>
        <a:bodyPr/>
        <a:lstStyle/>
        <a:p>
          <a:r>
            <a: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Branżowe centra umiejętności – rozwój kształcenia zawodowego z KPO</a:t>
          </a:r>
        </a:p>
      </dgm:t>
    </dgm:pt>
    <dgm:pt modelId="{D4249AE5-A6AE-498C-A6DE-3CD8A5F229F6}" type="parTrans" cxnId="{1F36E050-658D-4F92-B12D-29E0D7850A4C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D803667-81FA-4326-9F8C-67983CF670DA}" type="sibTrans" cxnId="{1F36E050-658D-4F92-B12D-29E0D7850A4C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69A5FBE-81A9-438D-BCC3-815A355C8F4D}">
      <dgm:prSet phldrT="[Tekst]" custT="1"/>
      <dgm:spPr/>
      <dgm:t>
        <a:bodyPr/>
        <a:lstStyle/>
        <a:p>
          <a:r>
            <a: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Wsparcie doktorantów z FERS (kompetencje dydaktyczne, kształcenie na potrzeby zielonej i cyfrowej gospodarki) i Dz. 10.25</a:t>
          </a:r>
        </a:p>
      </dgm:t>
    </dgm:pt>
    <dgm:pt modelId="{2C2BFDA4-46FB-4045-A12B-B6D66EB7B51B}" type="parTrans" cxnId="{E765DAF3-BD0E-4500-A6D3-D58B7602BF0C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A2E7980-78EB-49B6-94D5-E9FF0659E008}" type="sibTrans" cxnId="{E765DAF3-BD0E-4500-A6D3-D58B7602BF0C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19642A0-8D18-427A-9D77-9EB3601C470E}">
      <dgm:prSet phldrT="[Tekst]" custT="1"/>
      <dgm:spPr/>
      <dgm:t>
        <a:bodyPr/>
        <a:lstStyle/>
        <a:p>
          <a:r>
            <a: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Projekty z obszaru kształcenia zawodowego z FERS (rozwój współpracy szkół z pracodawcami, monitoring karier absolwentów, doradztwo zawodowe i promocja kształcenia zawodowego)</a:t>
          </a:r>
        </a:p>
      </dgm:t>
    </dgm:pt>
    <dgm:pt modelId="{0A6C2004-1475-4D61-80B9-31FF04879C0C}" type="parTrans" cxnId="{4C4084E2-9A46-481E-AC5C-61C79B0BFED2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A6E2A55-E7CB-4757-A6C5-7132F944BED6}" type="sibTrans" cxnId="{4C4084E2-9A46-481E-AC5C-61C79B0BFED2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EE2E348-6054-4635-BBCE-46F905699D8C}">
      <dgm:prSet phldrT="[Tekst]" custT="1"/>
      <dgm:spPr/>
      <dgm:t>
        <a:bodyPr/>
        <a:lstStyle/>
        <a:p>
          <a:r>
            <a: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Pożyczki z umorzeniami na kształcenie dorosłych z FERS i Dz. 10.17</a:t>
          </a:r>
        </a:p>
      </dgm:t>
    </dgm:pt>
    <dgm:pt modelId="{68537949-C460-45B0-A611-4CB48FD94E39}" type="sibTrans" cxnId="{45646A52-7E46-47E8-9E65-EE8DCCE0AE1C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93D0706-6866-4197-B516-0F3FCCF2F48B}" type="parTrans" cxnId="{45646A52-7E46-47E8-9E65-EE8DCCE0AE1C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191E37A-EAEE-4E8E-9321-C01B8F089277}">
      <dgm:prSet phldrT="[Tekst]" custT="1"/>
      <dgm:spPr/>
      <dgm:t>
        <a:bodyPr/>
        <a:lstStyle/>
        <a:p>
          <a:r>
            <a: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Wsparcie transportu nisko i zeroemisyjnego z KPO i </a:t>
          </a:r>
          <a:r>
            <a:rPr lang="pl-PL" sz="14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FEnIKS</a:t>
          </a:r>
          <a:r>
            <a: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(w tym zakup taboru autobusowego) i projekty priorytetowe z obszaru poprawy mobilności mieszkańców (Dz. 10.12, 10.15)</a:t>
          </a:r>
        </a:p>
      </dgm:t>
    </dgm:pt>
    <dgm:pt modelId="{A6B2F5A0-0F0F-4DF2-872D-26DE3A814D78}" type="parTrans" cxnId="{13DE8846-066F-4DD7-98E5-00112C768E1B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1A55020-DFC5-4A8A-9140-60B081498EE6}" type="sibTrans" cxnId="{13DE8846-066F-4DD7-98E5-00112C768E1B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5D84E58-7F00-4AB2-8703-93CA77AC8585}">
      <dgm:prSet phldrT="[Tekst]" custT="1"/>
      <dgm:spPr/>
      <dgm:t>
        <a:bodyPr/>
        <a:lstStyle/>
        <a:p>
          <a:r>
            <a: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Wsparcie przyznane górnikom w ramach Umowy Społecznej (w tym szkolenia)</a:t>
          </a:r>
        </a:p>
      </dgm:t>
    </dgm:pt>
    <dgm:pt modelId="{804A4ED5-DD45-4735-8EAF-25AEFA2E562A}" type="parTrans" cxnId="{617422B5-2A4A-4B83-A5AC-0D6DBDBDE4E8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C413B8A-ECCC-469D-AE7D-FECE8330427F}" type="sibTrans" cxnId="{617422B5-2A4A-4B83-A5AC-0D6DBDBDE4E8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DA20CF0-2381-4AD4-AB95-E6CCB751B8A7}">
      <dgm:prSet phldrT="[Tekst]" custT="1"/>
      <dgm:spPr/>
      <dgm:t>
        <a:bodyPr/>
        <a:lstStyle/>
        <a:p>
          <a:r>
            <a: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Kompleksowe wsparcie dla MŚP – ścieżka SMART z FENG (w tym B+R, wdrożenia, cyfryzacja, zielone technologie)</a:t>
          </a:r>
        </a:p>
      </dgm:t>
    </dgm:pt>
    <dgm:pt modelId="{7DAA9A5E-8DDD-404F-8D6B-C20D56FAD360}" type="parTrans" cxnId="{81109526-DB62-47F6-929D-FFEA8B9531B6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6C815F0-27AE-4E8E-B261-633BF4D0497E}" type="sibTrans" cxnId="{81109526-DB62-47F6-929D-FFEA8B9531B6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ED77458-5096-4306-A143-211276B2F948}">
      <dgm:prSet phldrT="[Tekst]" custT="1"/>
      <dgm:spPr/>
      <dgm:t>
        <a:bodyPr/>
        <a:lstStyle/>
        <a:p>
          <a:r>
            <a: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„Mój prąd” z </a:t>
          </a:r>
          <a:r>
            <a:rPr lang="pl-PL" sz="14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FEnIKS</a:t>
          </a:r>
          <a:r>
            <a: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i Dz. 10.6 (parasolowe i grantowe)</a:t>
          </a:r>
        </a:p>
      </dgm:t>
    </dgm:pt>
    <dgm:pt modelId="{5ADAB8A1-3B39-40DD-9BBC-3E4FC1F61140}" type="parTrans" cxnId="{36F0E29D-030A-40D9-94F0-380BD1A200DA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E2DE50A-0AAD-4A3C-8922-B807EFE9B5FF}" type="sibTrans" cxnId="{36F0E29D-030A-40D9-94F0-380BD1A200DA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EBDB448-CA81-40F3-86FD-0DA467DFC9B7}" type="pres">
      <dgm:prSet presAssocID="{95306387-99E4-4020-8E98-BD062D7EF7DC}" presName="linear" presStyleCnt="0">
        <dgm:presLayoutVars>
          <dgm:animLvl val="lvl"/>
          <dgm:resizeHandles val="exact"/>
        </dgm:presLayoutVars>
      </dgm:prSet>
      <dgm:spPr/>
    </dgm:pt>
    <dgm:pt modelId="{4550B0A7-9A2F-4675-9213-3561415EEF2B}" type="pres">
      <dgm:prSet presAssocID="{90142EBA-5B52-4884-945F-FA31221A9F99}" presName="parentText" presStyleLbl="node1" presStyleIdx="0" presStyleCnt="2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AC370047-5CE8-4490-AC73-04EEC9ECC572}" type="pres">
      <dgm:prSet presAssocID="{90142EBA-5B52-4884-945F-FA31221A9F99}" presName="childText" presStyleLbl="revTx" presStyleIdx="0" presStyleCnt="2">
        <dgm:presLayoutVars>
          <dgm:bulletEnabled val="1"/>
        </dgm:presLayoutVars>
      </dgm:prSet>
      <dgm:spPr/>
    </dgm:pt>
    <dgm:pt modelId="{D98D43E1-C808-4996-8256-837A995B8F05}" type="pres">
      <dgm:prSet presAssocID="{3617D544-CE83-4EB1-B5CE-C1FDE47E4C46}" presName="parentText" presStyleLbl="node1" presStyleIdx="1" presStyleCnt="2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5684E7EC-4F46-433C-A8FE-71562759600D}" type="pres">
      <dgm:prSet presAssocID="{3617D544-CE83-4EB1-B5CE-C1FDE47E4C46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524DB24-C3AD-483D-8E5B-0340AF12BD8B}" type="presOf" srcId="{E69A5FBE-81A9-438D-BCC3-815A355C8F4D}" destId="{AC370047-5CE8-4490-AC73-04EEC9ECC572}" srcOrd="0" destOrd="3" presId="urn:microsoft.com/office/officeart/2005/8/layout/vList2"/>
    <dgm:cxn modelId="{81109526-DB62-47F6-929D-FFEA8B9531B6}" srcId="{90142EBA-5B52-4884-945F-FA31221A9F99}" destId="{7DA20CF0-2381-4AD4-AB95-E6CCB751B8A7}" srcOrd="1" destOrd="0" parTransId="{7DAA9A5E-8DDD-404F-8D6B-C20D56FAD360}" sibTransId="{56C815F0-27AE-4E8E-B261-633BF4D0497E}"/>
    <dgm:cxn modelId="{0CAEB933-4736-41A4-B601-C00609C4012C}" type="presOf" srcId="{31FFC7D3-4938-4D1C-B4AF-94EB3AFE7548}" destId="{5684E7EC-4F46-433C-A8FE-71562759600D}" srcOrd="0" destOrd="1" presId="urn:microsoft.com/office/officeart/2005/8/layout/vList2"/>
    <dgm:cxn modelId="{61117560-F3A5-45C7-826A-B53B020A8D1F}" srcId="{3617D544-CE83-4EB1-B5CE-C1FDE47E4C46}" destId="{B9637206-F07E-4914-BE5F-0D3D68DC7748}" srcOrd="0" destOrd="0" parTransId="{0BE4259C-E475-4DBC-9515-3F75036142FA}" sibTransId="{C12A509B-D220-4E0E-B594-89FEBA93DB6B}"/>
    <dgm:cxn modelId="{3329CE44-565B-4218-B8FE-360D236FB84F}" type="presOf" srcId="{90142EBA-5B52-4884-945F-FA31221A9F99}" destId="{4550B0A7-9A2F-4675-9213-3561415EEF2B}" srcOrd="0" destOrd="0" presId="urn:microsoft.com/office/officeart/2005/8/layout/vList2"/>
    <dgm:cxn modelId="{13DE8846-066F-4DD7-98E5-00112C768E1B}" srcId="{90142EBA-5B52-4884-945F-FA31221A9F99}" destId="{D191E37A-EAEE-4E8E-9321-C01B8F089277}" srcOrd="5" destOrd="0" parTransId="{A6B2F5A0-0F0F-4DF2-872D-26DE3A814D78}" sibTransId="{81A55020-DFC5-4A8A-9140-60B081498EE6}"/>
    <dgm:cxn modelId="{1F36E050-658D-4F92-B12D-29E0D7850A4C}" srcId="{3617D544-CE83-4EB1-B5CE-C1FDE47E4C46}" destId="{31FFC7D3-4938-4D1C-B4AF-94EB3AFE7548}" srcOrd="1" destOrd="0" parTransId="{D4249AE5-A6AE-498C-A6DE-3CD8A5F229F6}" sibTransId="{6D803667-81FA-4326-9F8C-67983CF670DA}"/>
    <dgm:cxn modelId="{45646A52-7E46-47E8-9E65-EE8DCCE0AE1C}" srcId="{90142EBA-5B52-4884-945F-FA31221A9F99}" destId="{8EE2E348-6054-4635-BBCE-46F905699D8C}" srcOrd="4" destOrd="0" parTransId="{B93D0706-6866-4197-B516-0F3FCCF2F48B}" sibTransId="{68537949-C460-45B0-A611-4CB48FD94E39}"/>
    <dgm:cxn modelId="{789B9273-4DEF-42D1-95CE-88399E252EFD}" type="presOf" srcId="{D191E37A-EAEE-4E8E-9321-C01B8F089277}" destId="{AC370047-5CE8-4490-AC73-04EEC9ECC572}" srcOrd="0" destOrd="5" presId="urn:microsoft.com/office/officeart/2005/8/layout/vList2"/>
    <dgm:cxn modelId="{D920285A-1C54-4726-AC95-B7B71B76F9E1}" srcId="{95306387-99E4-4020-8E98-BD062D7EF7DC}" destId="{90142EBA-5B52-4884-945F-FA31221A9F99}" srcOrd="0" destOrd="0" parTransId="{FE2B2ADC-39A0-49D7-B04C-732F50CF31A2}" sibTransId="{C9C056E8-430A-4E80-BC49-EEAF510EFB79}"/>
    <dgm:cxn modelId="{4E7D1280-D18F-4CB7-B255-ABE314DF0ABD}" type="presOf" srcId="{3617D544-CE83-4EB1-B5CE-C1FDE47E4C46}" destId="{D98D43E1-C808-4996-8256-837A995B8F05}" srcOrd="0" destOrd="0" presId="urn:microsoft.com/office/officeart/2005/8/layout/vList2"/>
    <dgm:cxn modelId="{19676288-2C72-40E1-847D-FC941C49DCC9}" type="presOf" srcId="{7DA20CF0-2381-4AD4-AB95-E6CCB751B8A7}" destId="{AC370047-5CE8-4490-AC73-04EEC9ECC572}" srcOrd="0" destOrd="1" presId="urn:microsoft.com/office/officeart/2005/8/layout/vList2"/>
    <dgm:cxn modelId="{94352E8C-4D25-40D0-AE2B-632EAA413489}" type="presOf" srcId="{8EE2E348-6054-4635-BBCE-46F905699D8C}" destId="{AC370047-5CE8-4490-AC73-04EEC9ECC572}" srcOrd="0" destOrd="4" presId="urn:microsoft.com/office/officeart/2005/8/layout/vList2"/>
    <dgm:cxn modelId="{BDC6F997-D9A3-4139-B6F9-A62A8B801A67}" type="presOf" srcId="{95306387-99E4-4020-8E98-BD062D7EF7DC}" destId="{EEBDB448-CA81-40F3-86FD-0DA467DFC9B7}" srcOrd="0" destOrd="0" presId="urn:microsoft.com/office/officeart/2005/8/layout/vList2"/>
    <dgm:cxn modelId="{36F0E29D-030A-40D9-94F0-380BD1A200DA}" srcId="{90142EBA-5B52-4884-945F-FA31221A9F99}" destId="{0ED77458-5096-4306-A143-211276B2F948}" srcOrd="2" destOrd="0" parTransId="{5ADAB8A1-3B39-40DD-9BBC-3E4FC1F61140}" sibTransId="{7E2DE50A-0AAD-4A3C-8922-B807EFE9B5FF}"/>
    <dgm:cxn modelId="{617422B5-2A4A-4B83-A5AC-0D6DBDBDE4E8}" srcId="{90142EBA-5B52-4884-945F-FA31221A9F99}" destId="{E5D84E58-7F00-4AB2-8703-93CA77AC8585}" srcOrd="0" destOrd="0" parTransId="{804A4ED5-DD45-4735-8EAF-25AEFA2E562A}" sibTransId="{AC413B8A-ECCC-469D-AE7D-FECE8330427F}"/>
    <dgm:cxn modelId="{7AC128C0-3744-4D0A-8155-A7E2FD3DD0A3}" srcId="{95306387-99E4-4020-8E98-BD062D7EF7DC}" destId="{3617D544-CE83-4EB1-B5CE-C1FDE47E4C46}" srcOrd="1" destOrd="0" parTransId="{706B29A4-A94F-4AD6-86C4-6019EE2B6D06}" sibTransId="{18AFACAB-6FEB-4B20-8B0F-3632850937B6}"/>
    <dgm:cxn modelId="{AAC484DC-B4B5-4FCC-A593-0CA4BEA05A2C}" type="presOf" srcId="{0ED77458-5096-4306-A143-211276B2F948}" destId="{AC370047-5CE8-4490-AC73-04EEC9ECC572}" srcOrd="0" destOrd="2" presId="urn:microsoft.com/office/officeart/2005/8/layout/vList2"/>
    <dgm:cxn modelId="{4C4084E2-9A46-481E-AC5C-61C79B0BFED2}" srcId="{3617D544-CE83-4EB1-B5CE-C1FDE47E4C46}" destId="{619642A0-8D18-427A-9D77-9EB3601C470E}" srcOrd="2" destOrd="0" parTransId="{0A6C2004-1475-4D61-80B9-31FF04879C0C}" sibTransId="{BA6E2A55-E7CB-4757-A6C5-7132F944BED6}"/>
    <dgm:cxn modelId="{95CB60E5-09CB-4A74-B5B7-A7432BA293CF}" type="presOf" srcId="{B9637206-F07E-4914-BE5F-0D3D68DC7748}" destId="{5684E7EC-4F46-433C-A8FE-71562759600D}" srcOrd="0" destOrd="0" presId="urn:microsoft.com/office/officeart/2005/8/layout/vList2"/>
    <dgm:cxn modelId="{E765DAF3-BD0E-4500-A6D3-D58B7602BF0C}" srcId="{90142EBA-5B52-4884-945F-FA31221A9F99}" destId="{E69A5FBE-81A9-438D-BCC3-815A355C8F4D}" srcOrd="3" destOrd="0" parTransId="{2C2BFDA4-46FB-4045-A12B-B6D66EB7B51B}" sibTransId="{0A2E7980-78EB-49B6-94D5-E9FF0659E008}"/>
    <dgm:cxn modelId="{4FC2A9F5-3B74-48C8-B847-E49E27F2DD6E}" type="presOf" srcId="{E5D84E58-7F00-4AB2-8703-93CA77AC8585}" destId="{AC370047-5CE8-4490-AC73-04EEC9ECC572}" srcOrd="0" destOrd="0" presId="urn:microsoft.com/office/officeart/2005/8/layout/vList2"/>
    <dgm:cxn modelId="{A04930F7-9020-413F-9E92-27906DAC59E2}" type="presOf" srcId="{619642A0-8D18-427A-9D77-9EB3601C470E}" destId="{5684E7EC-4F46-433C-A8FE-71562759600D}" srcOrd="0" destOrd="2" presId="urn:microsoft.com/office/officeart/2005/8/layout/vList2"/>
    <dgm:cxn modelId="{C6567E36-32BF-4E1C-AFF7-661069FA4FFD}" type="presParOf" srcId="{EEBDB448-CA81-40F3-86FD-0DA467DFC9B7}" destId="{4550B0A7-9A2F-4675-9213-3561415EEF2B}" srcOrd="0" destOrd="0" presId="urn:microsoft.com/office/officeart/2005/8/layout/vList2"/>
    <dgm:cxn modelId="{4141C582-DA65-47BA-8C1E-FEDB5533064B}" type="presParOf" srcId="{EEBDB448-CA81-40F3-86FD-0DA467DFC9B7}" destId="{AC370047-5CE8-4490-AC73-04EEC9ECC572}" srcOrd="1" destOrd="0" presId="urn:microsoft.com/office/officeart/2005/8/layout/vList2"/>
    <dgm:cxn modelId="{8F09FEFA-BE14-4E9E-9E55-714F19566055}" type="presParOf" srcId="{EEBDB448-CA81-40F3-86FD-0DA467DFC9B7}" destId="{D98D43E1-C808-4996-8256-837A995B8F05}" srcOrd="2" destOrd="0" presId="urn:microsoft.com/office/officeart/2005/8/layout/vList2"/>
    <dgm:cxn modelId="{138106F4-1D02-4E49-842C-5C2B11364324}" type="presParOf" srcId="{EEBDB448-CA81-40F3-86FD-0DA467DFC9B7}" destId="{5684E7EC-4F46-433C-A8FE-71562759600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8270618-B649-4594-A363-E357334D6CA4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98AB35E-C6F9-47F9-A422-33EC9C7C9345}">
      <dgm:prSet phldrT="[Tekst]" custT="1"/>
      <dgm:spPr>
        <a:solidFill>
          <a:srgbClr val="A6D3FF"/>
        </a:solidFill>
        <a:ln>
          <a:noFill/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Wybuch </a:t>
          </a:r>
          <a:r>
            <a:rPr lang="pl-PL" sz="1200" dirty="0" err="1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pełnoskalowej</a:t>
          </a:r>
          <a:r>
            <a:rPr lang="pl-PL" sz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wojny na Ukrainie</a:t>
          </a:r>
        </a:p>
      </dgm:t>
    </dgm:pt>
    <dgm:pt modelId="{27B7162A-23E2-4C0C-97E7-2AF5F060DF98}" type="parTrans" cxnId="{92EB3132-8ECE-48EB-8573-EAFE992734A1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62321EB-E09B-4FA4-8AAC-8294E3DB49B4}" type="sibTrans" cxnId="{92EB3132-8ECE-48EB-8573-EAFE992734A1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95674C4-E6AB-4EAC-91BA-CBDF9FBFDF17}">
      <dgm:prSet custT="1"/>
      <dgm:spPr>
        <a:solidFill>
          <a:srgbClr val="A6D3FF"/>
        </a:solidFill>
        <a:ln>
          <a:noFill/>
        </a:ln>
      </dgm:spPr>
      <dgm:t>
        <a:bodyPr/>
        <a:lstStyle/>
        <a:p>
          <a:r>
            <a:rPr lang="pl-PL" sz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Gwałtowny wzrost inflacji</a:t>
          </a:r>
        </a:p>
      </dgm:t>
    </dgm:pt>
    <dgm:pt modelId="{B4F1D584-EC16-4616-A1A2-F036F6CABD07}" type="parTrans" cxnId="{0330929F-65A0-4B33-9422-4A012874D8DC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C49FFD4-27D1-4677-AE53-D113D8F54A60}" type="sibTrans" cxnId="{0330929F-65A0-4B33-9422-4A012874D8DC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A17A252-B781-401B-B7CD-9C2EF0E71440}">
      <dgm:prSet custT="1"/>
      <dgm:spPr>
        <a:solidFill>
          <a:srgbClr val="A6D3FF"/>
        </a:solidFill>
        <a:ln>
          <a:noFill/>
        </a:ln>
      </dgm:spPr>
      <dgm:t>
        <a:bodyPr/>
        <a:lstStyle/>
        <a:p>
          <a:r>
            <a:rPr lang="pl-PL" sz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Spadek kursu EUR/PLN</a:t>
          </a:r>
        </a:p>
      </dgm:t>
    </dgm:pt>
    <dgm:pt modelId="{8F10FD21-D6A8-4EAF-98C6-ED276834993A}" type="parTrans" cxnId="{E855ECCC-DB81-4364-9C43-8F74AF06472F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E127840-F7DD-47A1-BA43-383FA55B9E1A}" type="sibTrans" cxnId="{E855ECCC-DB81-4364-9C43-8F74AF06472F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369A984-D053-44C7-9D7C-95BD31440CA2}">
      <dgm:prSet custT="1"/>
      <dgm:spPr>
        <a:solidFill>
          <a:srgbClr val="A6D3FF"/>
        </a:solidFill>
        <a:ln>
          <a:noFill/>
        </a:ln>
      </dgm:spPr>
      <dgm:t>
        <a:bodyPr/>
        <a:lstStyle/>
        <a:p>
          <a:r>
            <a:rPr lang="pl-PL" sz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Restrykcyjna interpretacja KE w sprawie maszyn i urządzeń na paliwa kopalne</a:t>
          </a:r>
        </a:p>
      </dgm:t>
    </dgm:pt>
    <dgm:pt modelId="{B523915D-CEAF-4C35-9666-540BF2D5241E}" type="parTrans" cxnId="{ADBB2B9A-3BB4-4EC0-9BEB-A9B55D6CD907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A1CB7DE-E9D1-4CE8-A218-99255E9D6ED8}" type="sibTrans" cxnId="{ADBB2B9A-3BB4-4EC0-9BEB-A9B55D6CD907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7765DC5-3F38-437E-9AD7-F8D7B73748D4}">
      <dgm:prSet custT="1"/>
      <dgm:spPr>
        <a:solidFill>
          <a:srgbClr val="A6D3FF"/>
        </a:solidFill>
        <a:ln>
          <a:noFill/>
        </a:ln>
      </dgm:spPr>
      <dgm:t>
        <a:bodyPr/>
        <a:lstStyle/>
        <a:p>
          <a:r>
            <a:rPr lang="pl-PL" sz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Zmiany legislacji w OZE, w tym rozliczeń energii z fotowoltaiki</a:t>
          </a:r>
        </a:p>
      </dgm:t>
    </dgm:pt>
    <dgm:pt modelId="{B4DB7D0E-7CDF-4674-ACDD-7DCF118FCBE3}" type="parTrans" cxnId="{486C0EDB-1052-46E8-B356-EEE8850449A2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C5BA33A-5F02-4AB5-AA6E-AB124AFB88AD}" type="sibTrans" cxnId="{486C0EDB-1052-46E8-B356-EEE8850449A2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95B9BC8-917D-4D94-AD54-F5A57D23EF89}">
      <dgm:prSet custT="1"/>
      <dgm:spPr>
        <a:solidFill>
          <a:srgbClr val="A6D3FF"/>
        </a:solidFill>
        <a:ln>
          <a:noFill/>
        </a:ln>
      </dgm:spPr>
      <dgm:t>
        <a:bodyPr/>
        <a:lstStyle/>
        <a:p>
          <a:r>
            <a:rPr lang="pl-PL" sz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Powódź w 09.2024</a:t>
          </a:r>
        </a:p>
      </dgm:t>
    </dgm:pt>
    <dgm:pt modelId="{1D8FBE35-41C3-4B4F-89F4-23149067462C}" type="parTrans" cxnId="{BB9C6965-F473-42F4-8881-94B5C62C38A9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7B11C1A-2572-47BC-B50A-793B10C7B614}" type="sibTrans" cxnId="{BB9C6965-F473-42F4-8881-94B5C62C38A9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B5174BC-0645-4E87-A320-111B1E680160}">
      <dgm:prSet phldrT="[Tekst]" custT="1"/>
      <dgm:spPr>
        <a:noFill/>
        <a:ln w="38100">
          <a:noFill/>
        </a:ln>
      </dgm:spPr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pl-PL" sz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wpływ na bezpieczeństwo Polski i migracje uchodźców z Ukrainy</a:t>
          </a:r>
        </a:p>
      </dgm:t>
    </dgm:pt>
    <dgm:pt modelId="{00A5903E-DBC4-482C-8A30-B923A91C2C43}" type="parTrans" cxnId="{A55DC820-B842-443C-B91B-526C17FF6AEF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236D27C-FB63-462F-9C7E-FAE9D89158B2}" type="sibTrans" cxnId="{A55DC820-B842-443C-B91B-526C17FF6AEF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8972D2B-5B25-4406-8C17-EFAD22319C95}">
      <dgm:prSet custT="1"/>
      <dgm:spPr>
        <a:noFill/>
        <a:ln w="38100">
          <a:noFill/>
        </a:ln>
      </dgm:spPr>
      <dgm:t>
        <a:bodyPr anchor="ctr"/>
        <a:lstStyle/>
        <a:p>
          <a:r>
            <a:rPr lang="pl-PL" sz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presja na wzrost kosztów, w tym w budownictwie, trudności ze znalezieniem wykonawców</a:t>
          </a:r>
        </a:p>
      </dgm:t>
    </dgm:pt>
    <dgm:pt modelId="{EED73696-6DD6-4A47-972D-9D1E938A13B5}" type="parTrans" cxnId="{049DDBCF-3C73-44C2-BB1C-51280A53A643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5A7AB19-2D2F-4E0C-A0D8-99478AB1175E}" type="sibTrans" cxnId="{049DDBCF-3C73-44C2-BB1C-51280A53A643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8BCCF0E-A91A-40CF-9B12-D0A00FDF3B23}">
      <dgm:prSet custT="1"/>
      <dgm:spPr>
        <a:noFill/>
        <a:ln w="38100">
          <a:noFill/>
        </a:ln>
      </dgm:spPr>
      <dgm:t>
        <a:bodyPr anchor="ctr"/>
        <a:lstStyle/>
        <a:p>
          <a:r>
            <a:rPr lang="pl-PL" sz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negatywne różnice kursowe, spadek alokacji w PLN</a:t>
          </a:r>
        </a:p>
      </dgm:t>
    </dgm:pt>
    <dgm:pt modelId="{F6FDD01C-F422-4FBA-BDD4-F4320C1A0EA2}" type="parTrans" cxnId="{0DF1E15B-2E42-4E0E-A50B-847A33D5C024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685650E-545D-4DFE-A42B-3A486C97F6B7}" type="sibTrans" cxnId="{0DF1E15B-2E42-4E0E-A50B-847A33D5C024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EB90CAE-2D08-4BC0-9EBA-CF64218B8DEA}">
      <dgm:prSet custT="1"/>
      <dgm:spPr>
        <a:noFill/>
        <a:ln w="38100">
          <a:noFill/>
        </a:ln>
      </dgm:spPr>
      <dgm:t>
        <a:bodyPr anchor="ctr"/>
        <a:lstStyle/>
        <a:p>
          <a:r>
            <a:rPr lang="pl-PL" sz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złagodzona w 09.2024</a:t>
          </a:r>
        </a:p>
      </dgm:t>
    </dgm:pt>
    <dgm:pt modelId="{06499847-A6D1-40ED-A77C-BE34E714AC59}" type="parTrans" cxnId="{3A8C3B4F-ADE0-43F1-AAEF-5BEF5DD5B4F5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6367115-841E-49FC-AA33-5A1938159582}" type="sibTrans" cxnId="{3A8C3B4F-ADE0-43F1-AAEF-5BEF5DD5B4F5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6362155-60E8-4AA7-9BA7-64B7F2350245}">
      <dgm:prSet custT="1"/>
      <dgm:spPr>
        <a:noFill/>
        <a:ln w="38100">
          <a:noFill/>
        </a:ln>
      </dgm:spPr>
      <dgm:t>
        <a:bodyPr anchor="ctr"/>
        <a:lstStyle/>
        <a:p>
          <a:r>
            <a:rPr lang="pl-PL" sz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zwiększenie atrakcyjności inwestycji w magazyny energii</a:t>
          </a:r>
        </a:p>
      </dgm:t>
    </dgm:pt>
    <dgm:pt modelId="{E6B610E4-815A-4D9A-9560-C4A0A02E5C74}" type="parTrans" cxnId="{3E51E580-2739-44CE-A8A2-7C88DC66D553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9E4C091-2133-4044-8B3C-2EC1554037F3}" type="sibTrans" cxnId="{3E51E580-2739-44CE-A8A2-7C88DC66D553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17B50F1-6888-49DA-A61F-EC26B23E8E8F}">
      <dgm:prSet custT="1"/>
      <dgm:spPr>
        <a:noFill/>
        <a:ln w="38100">
          <a:noFill/>
        </a:ln>
      </dgm:spPr>
      <dgm:t>
        <a:bodyPr anchor="ctr"/>
        <a:lstStyle/>
        <a:p>
          <a:r>
            <a:rPr lang="pl-PL" sz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potencjalne wsparcie na obszary popowodziowe, zwiększone zapotrzebowanie na materiały i prace budowlane, problemy beneficjentów z terenów popowodziowych </a:t>
          </a:r>
        </a:p>
      </dgm:t>
    </dgm:pt>
    <dgm:pt modelId="{5ECB0464-4DBB-4934-A6A6-7945F4C40DCC}" type="parTrans" cxnId="{CEAF23FF-580A-483F-A6FA-C3B098A81170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3A5DF81-5540-48AE-B56B-CEF696BE2BC9}" type="sibTrans" cxnId="{CEAF23FF-580A-483F-A6FA-C3B098A81170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BA9B978-11DC-4EC8-802B-CF1F293AE2B3}">
      <dgm:prSet phldrT="[Tekst]" custT="1"/>
      <dgm:spPr>
        <a:solidFill>
          <a:srgbClr val="A6D3FF"/>
        </a:solidFill>
        <a:ln w="38100">
          <a:noFill/>
        </a:ln>
      </dgm:spPr>
      <dgm:t>
        <a:bodyPr/>
        <a:lstStyle/>
        <a:p>
          <a:r>
            <a:rPr lang="pl-PL" sz="12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Przyjęcie przez Parlament Europejski i Radę UE tzw. Dyrektywy Metanowej</a:t>
          </a:r>
        </a:p>
      </dgm:t>
    </dgm:pt>
    <dgm:pt modelId="{ADFBBFD7-0E47-4EAF-87B5-9A8AC5DD940E}" type="parTrans" cxnId="{3A78EAE9-1EA2-4C93-8F5C-4AD5EA54B87C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76B6C0D-C3C9-4250-94F0-CEE4D4185FEA}" type="sibTrans" cxnId="{3A78EAE9-1EA2-4C93-8F5C-4AD5EA54B87C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84BDCB0-41A5-41AF-8A1E-582EC434E961}">
      <dgm:prSet phldrT="[Tekst]" custT="1"/>
      <dgm:spPr>
        <a:noFill/>
        <a:ln w="38100">
          <a:noFill/>
        </a:ln>
      </dgm:spPr>
      <dgm:t>
        <a:bodyPr anchor="ctr"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 jej złagodzeniu – ograniczone ryzyko konieczności zmiany (przyspieszenia) harmonogramu zamykania kopalń</a:t>
          </a:r>
        </a:p>
      </dgm:t>
    </dgm:pt>
    <dgm:pt modelId="{D0244F16-F5BC-4567-8DC6-3CE2BB32E163}" type="parTrans" cxnId="{63183695-27EA-47D6-8765-6A3D528F300A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97C8335-BE38-41BB-9845-30C0A5415A9D}" type="sibTrans" cxnId="{63183695-27EA-47D6-8765-6A3D528F300A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9C11FDB-E00E-4BCC-8D0D-21414D2C5683}">
      <dgm:prSet phldrT="[Tekst]" custT="1"/>
      <dgm:spPr>
        <a:solidFill>
          <a:srgbClr val="A6D3FF"/>
        </a:solidFill>
        <a:ln w="38100">
          <a:noFill/>
        </a:ln>
      </dgm:spPr>
      <dgm:t>
        <a:bodyPr/>
        <a:lstStyle/>
        <a:p>
          <a:r>
            <a:rPr lang="pl-PL" sz="12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Aktualizacje dokumentów strategicznych wyznaczających cele w obszarze energii i klimatu</a:t>
          </a:r>
          <a:r>
            <a:rPr lang="pl-PL" sz="1200" b="1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. </a:t>
          </a:r>
          <a:endParaRPr lang="pl-PL" sz="1200" kern="1200" dirty="0">
            <a:solidFill>
              <a:schemeClr val="tx2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8B8AC67-C855-4BD6-AD16-789D1D1C174D}" type="parTrans" cxnId="{750A6A7E-1A60-4E16-88FE-9CDA38EC457A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0119A85-ED2E-4298-9529-98EEE2F914E4}" type="sibTrans" cxnId="{750A6A7E-1A60-4E16-88FE-9CDA38EC457A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3CA2723-35CF-485A-8254-3517547DFBF2}">
      <dgm:prSet phldrT="[Tekst]" custT="1"/>
      <dgm:spPr>
        <a:noFill/>
        <a:ln w="38100">
          <a:noFill/>
        </a:ln>
      </dgm:spPr>
      <dgm:t>
        <a:bodyPr anchor="ctr"/>
        <a:lstStyle/>
        <a:p>
          <a:r>
            <a:rPr lang="pl-PL" sz="12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potencjalne przyjęcie ambitniejszych celów w obszarze redukcji emisji, potencjalna rewizja harmonogramu zamykania kopalń</a:t>
          </a:r>
        </a:p>
      </dgm:t>
    </dgm:pt>
    <dgm:pt modelId="{61996906-3EBA-466D-BAFE-08D532530FF8}" type="parTrans" cxnId="{F654C96C-0118-42F4-9BA8-F8AAF78F59CE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F4E6B20-1211-4CDA-9C41-7C28F7CD7E6C}" type="sibTrans" cxnId="{F654C96C-0118-42F4-9BA8-F8AAF78F59CE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8B29B7D-C983-4D04-8E5A-1CEF6C022E35}" type="pres">
      <dgm:prSet presAssocID="{18270618-B649-4594-A363-E357334D6CA4}" presName="Name0" presStyleCnt="0">
        <dgm:presLayoutVars>
          <dgm:dir/>
          <dgm:animLvl val="lvl"/>
          <dgm:resizeHandles/>
        </dgm:presLayoutVars>
      </dgm:prSet>
      <dgm:spPr/>
    </dgm:pt>
    <dgm:pt modelId="{F5074140-FFB4-4FC4-85E8-49A8EF751B26}" type="pres">
      <dgm:prSet presAssocID="{4BA9B978-11DC-4EC8-802B-CF1F293AE2B3}" presName="linNode" presStyleCnt="0"/>
      <dgm:spPr/>
    </dgm:pt>
    <dgm:pt modelId="{FE7E0587-D48E-463A-A286-C44FE3141FC7}" type="pres">
      <dgm:prSet presAssocID="{4BA9B978-11DC-4EC8-802B-CF1F293AE2B3}" presName="parentShp" presStyleLbl="node1" presStyleIdx="0" presStyleCnt="8" custScaleX="115024">
        <dgm:presLayoutVars>
          <dgm:bulletEnabled val="1"/>
        </dgm:presLayoutVars>
      </dgm:prSet>
      <dgm:spPr>
        <a:prstGeom prst="homePlate">
          <a:avLst/>
        </a:prstGeom>
      </dgm:spPr>
    </dgm:pt>
    <dgm:pt modelId="{36E0720A-FA8D-47DA-94C8-943F1B263B38}" type="pres">
      <dgm:prSet presAssocID="{4BA9B978-11DC-4EC8-802B-CF1F293AE2B3}" presName="childShp" presStyleLbl="bgAccFollowNode1" presStyleIdx="0" presStyleCnt="8">
        <dgm:presLayoutVars>
          <dgm:bulletEnabled val="1"/>
        </dgm:presLayoutVars>
      </dgm:prSet>
      <dgm:spPr>
        <a:prstGeom prst="rect">
          <a:avLst/>
        </a:prstGeom>
      </dgm:spPr>
    </dgm:pt>
    <dgm:pt modelId="{AF44EC77-3A00-4E8F-876B-D020ED0D4A43}" type="pres">
      <dgm:prSet presAssocID="{876B6C0D-C3C9-4250-94F0-CEE4D4185FEA}" presName="spacing" presStyleCnt="0"/>
      <dgm:spPr/>
    </dgm:pt>
    <dgm:pt modelId="{99803792-73B4-4510-93B2-B18449C2B5E0}" type="pres">
      <dgm:prSet presAssocID="{79C11FDB-E00E-4BCC-8D0D-21414D2C5683}" presName="linNode" presStyleCnt="0"/>
      <dgm:spPr/>
    </dgm:pt>
    <dgm:pt modelId="{68B43272-7EAC-4C58-A7F1-9674E638B27C}" type="pres">
      <dgm:prSet presAssocID="{79C11FDB-E00E-4BCC-8D0D-21414D2C5683}" presName="parentShp" presStyleLbl="node1" presStyleIdx="1" presStyleCnt="8" custScaleX="115024">
        <dgm:presLayoutVars>
          <dgm:bulletEnabled val="1"/>
        </dgm:presLayoutVars>
      </dgm:prSet>
      <dgm:spPr>
        <a:prstGeom prst="homePlate">
          <a:avLst/>
        </a:prstGeom>
      </dgm:spPr>
    </dgm:pt>
    <dgm:pt modelId="{854A6CCA-DFF1-450E-A35B-48E853E19730}" type="pres">
      <dgm:prSet presAssocID="{79C11FDB-E00E-4BCC-8D0D-21414D2C5683}" presName="childShp" presStyleLbl="bgAccFollowNode1" presStyleIdx="1" presStyleCnt="8">
        <dgm:presLayoutVars>
          <dgm:bulletEnabled val="1"/>
        </dgm:presLayoutVars>
      </dgm:prSet>
      <dgm:spPr>
        <a:prstGeom prst="rect">
          <a:avLst/>
        </a:prstGeom>
      </dgm:spPr>
    </dgm:pt>
    <dgm:pt modelId="{FEAE94F7-160E-47CA-BD83-46C6B641C4AE}" type="pres">
      <dgm:prSet presAssocID="{50119A85-ED2E-4298-9529-98EEE2F914E4}" presName="spacing" presStyleCnt="0"/>
      <dgm:spPr/>
    </dgm:pt>
    <dgm:pt modelId="{B7D1D013-CF0A-479D-8AC9-B34073B81DD5}" type="pres">
      <dgm:prSet presAssocID="{698AB35E-C6F9-47F9-A422-33EC9C7C9345}" presName="linNode" presStyleCnt="0"/>
      <dgm:spPr/>
    </dgm:pt>
    <dgm:pt modelId="{47BD20F6-606A-4184-9CB2-A9892535712A}" type="pres">
      <dgm:prSet presAssocID="{698AB35E-C6F9-47F9-A422-33EC9C7C9345}" presName="parentShp" presStyleLbl="node1" presStyleIdx="2" presStyleCnt="8" custScaleX="115024">
        <dgm:presLayoutVars>
          <dgm:bulletEnabled val="1"/>
        </dgm:presLayoutVars>
      </dgm:prSet>
      <dgm:spPr>
        <a:prstGeom prst="homePlate">
          <a:avLst/>
        </a:prstGeom>
      </dgm:spPr>
    </dgm:pt>
    <dgm:pt modelId="{3034C254-240D-4D62-89D2-5E9954462B4E}" type="pres">
      <dgm:prSet presAssocID="{698AB35E-C6F9-47F9-A422-33EC9C7C9345}" presName="childShp" presStyleLbl="bgAccFollowNode1" presStyleIdx="2" presStyleCnt="8" custLinFactNeighborY="-5736">
        <dgm:presLayoutVars>
          <dgm:bulletEnabled val="1"/>
        </dgm:presLayoutVars>
      </dgm:prSet>
      <dgm:spPr>
        <a:prstGeom prst="rect">
          <a:avLst/>
        </a:prstGeom>
      </dgm:spPr>
    </dgm:pt>
    <dgm:pt modelId="{4D630835-9FC3-483A-AA9A-1119AFDE5AA5}" type="pres">
      <dgm:prSet presAssocID="{662321EB-E09B-4FA4-8AAC-8294E3DB49B4}" presName="spacing" presStyleCnt="0"/>
      <dgm:spPr/>
    </dgm:pt>
    <dgm:pt modelId="{BF8A8685-AB30-492B-A94A-0DD3A917F256}" type="pres">
      <dgm:prSet presAssocID="{095674C4-E6AB-4EAC-91BA-CBDF9FBFDF17}" presName="linNode" presStyleCnt="0"/>
      <dgm:spPr/>
    </dgm:pt>
    <dgm:pt modelId="{6155A010-C7FF-4361-92A7-F0E1DA6774B5}" type="pres">
      <dgm:prSet presAssocID="{095674C4-E6AB-4EAC-91BA-CBDF9FBFDF17}" presName="parentShp" presStyleLbl="node1" presStyleIdx="3" presStyleCnt="8" custScaleX="115024">
        <dgm:presLayoutVars>
          <dgm:bulletEnabled val="1"/>
        </dgm:presLayoutVars>
      </dgm:prSet>
      <dgm:spPr>
        <a:prstGeom prst="homePlate">
          <a:avLst/>
        </a:prstGeom>
      </dgm:spPr>
    </dgm:pt>
    <dgm:pt modelId="{16E092D4-8E6A-459B-9BE5-5CBDF767C50C}" type="pres">
      <dgm:prSet presAssocID="{095674C4-E6AB-4EAC-91BA-CBDF9FBFDF17}" presName="childShp" presStyleLbl="bgAccFollowNode1" presStyleIdx="3" presStyleCnt="8" custLinFactNeighborY="-5736">
        <dgm:presLayoutVars>
          <dgm:bulletEnabled val="1"/>
        </dgm:presLayoutVars>
      </dgm:prSet>
      <dgm:spPr>
        <a:prstGeom prst="rect">
          <a:avLst/>
        </a:prstGeom>
      </dgm:spPr>
    </dgm:pt>
    <dgm:pt modelId="{6FAF0AAA-E450-4CB4-9F94-5A4D802D8DCC}" type="pres">
      <dgm:prSet presAssocID="{3C49FFD4-27D1-4677-AE53-D113D8F54A60}" presName="spacing" presStyleCnt="0"/>
      <dgm:spPr/>
    </dgm:pt>
    <dgm:pt modelId="{0BFFADF1-A3E1-48BF-A80F-6A288DBBA28A}" type="pres">
      <dgm:prSet presAssocID="{8A17A252-B781-401B-B7CD-9C2EF0E71440}" presName="linNode" presStyleCnt="0"/>
      <dgm:spPr/>
    </dgm:pt>
    <dgm:pt modelId="{E1EA19DD-083E-4605-852B-FCB775B981F2}" type="pres">
      <dgm:prSet presAssocID="{8A17A252-B781-401B-B7CD-9C2EF0E71440}" presName="parentShp" presStyleLbl="node1" presStyleIdx="4" presStyleCnt="8" custScaleX="115024">
        <dgm:presLayoutVars>
          <dgm:bulletEnabled val="1"/>
        </dgm:presLayoutVars>
      </dgm:prSet>
      <dgm:spPr>
        <a:prstGeom prst="homePlate">
          <a:avLst/>
        </a:prstGeom>
      </dgm:spPr>
    </dgm:pt>
    <dgm:pt modelId="{523B204A-CB6D-460D-BEF5-A23FB5814739}" type="pres">
      <dgm:prSet presAssocID="{8A17A252-B781-401B-B7CD-9C2EF0E71440}" presName="childShp" presStyleLbl="bgAccFollowNode1" presStyleIdx="4" presStyleCnt="8" custLinFactNeighborY="-5736">
        <dgm:presLayoutVars>
          <dgm:bulletEnabled val="1"/>
        </dgm:presLayoutVars>
      </dgm:prSet>
      <dgm:spPr>
        <a:prstGeom prst="rect">
          <a:avLst/>
        </a:prstGeom>
      </dgm:spPr>
    </dgm:pt>
    <dgm:pt modelId="{31B7E52D-1DCB-48DD-A2C4-838E4AD1AF38}" type="pres">
      <dgm:prSet presAssocID="{CE127840-F7DD-47A1-BA43-383FA55B9E1A}" presName="spacing" presStyleCnt="0"/>
      <dgm:spPr/>
    </dgm:pt>
    <dgm:pt modelId="{0BC15541-9EC3-4865-AC54-3C41A1C2655F}" type="pres">
      <dgm:prSet presAssocID="{B369A984-D053-44C7-9D7C-95BD31440CA2}" presName="linNode" presStyleCnt="0"/>
      <dgm:spPr/>
    </dgm:pt>
    <dgm:pt modelId="{C6D08F2D-AFB7-49D7-AF53-978D63FD0B0C}" type="pres">
      <dgm:prSet presAssocID="{B369A984-D053-44C7-9D7C-95BD31440CA2}" presName="parentShp" presStyleLbl="node1" presStyleIdx="5" presStyleCnt="8" custScaleX="115024">
        <dgm:presLayoutVars>
          <dgm:bulletEnabled val="1"/>
        </dgm:presLayoutVars>
      </dgm:prSet>
      <dgm:spPr>
        <a:prstGeom prst="homePlate">
          <a:avLst/>
        </a:prstGeom>
      </dgm:spPr>
    </dgm:pt>
    <dgm:pt modelId="{7EEF4AC5-BF80-4D27-98FB-13DB089BC823}" type="pres">
      <dgm:prSet presAssocID="{B369A984-D053-44C7-9D7C-95BD31440CA2}" presName="childShp" presStyleLbl="bgAccFollowNode1" presStyleIdx="5" presStyleCnt="8" custLinFactNeighborY="-5736">
        <dgm:presLayoutVars>
          <dgm:bulletEnabled val="1"/>
        </dgm:presLayoutVars>
      </dgm:prSet>
      <dgm:spPr>
        <a:prstGeom prst="rect">
          <a:avLst/>
        </a:prstGeom>
      </dgm:spPr>
    </dgm:pt>
    <dgm:pt modelId="{6656A427-7E0D-4142-8A68-7CAC8DE0B530}" type="pres">
      <dgm:prSet presAssocID="{AA1CB7DE-E9D1-4CE8-A218-99255E9D6ED8}" presName="spacing" presStyleCnt="0"/>
      <dgm:spPr/>
    </dgm:pt>
    <dgm:pt modelId="{CBA305DF-335F-430D-98FA-D5C76C3C44A8}" type="pres">
      <dgm:prSet presAssocID="{87765DC5-3F38-437E-9AD7-F8D7B73748D4}" presName="linNode" presStyleCnt="0"/>
      <dgm:spPr/>
    </dgm:pt>
    <dgm:pt modelId="{02A5EBB7-B6F1-4A68-A51D-071ADC5CA9A4}" type="pres">
      <dgm:prSet presAssocID="{87765DC5-3F38-437E-9AD7-F8D7B73748D4}" presName="parentShp" presStyleLbl="node1" presStyleIdx="6" presStyleCnt="8" custScaleX="115024">
        <dgm:presLayoutVars>
          <dgm:bulletEnabled val="1"/>
        </dgm:presLayoutVars>
      </dgm:prSet>
      <dgm:spPr>
        <a:prstGeom prst="homePlate">
          <a:avLst/>
        </a:prstGeom>
      </dgm:spPr>
    </dgm:pt>
    <dgm:pt modelId="{A4C6BA61-0005-46BA-A4AF-97065628F942}" type="pres">
      <dgm:prSet presAssocID="{87765DC5-3F38-437E-9AD7-F8D7B73748D4}" presName="childShp" presStyleLbl="bgAccFollowNode1" presStyleIdx="6" presStyleCnt="8" custLinFactNeighborY="-5736">
        <dgm:presLayoutVars>
          <dgm:bulletEnabled val="1"/>
        </dgm:presLayoutVars>
      </dgm:prSet>
      <dgm:spPr>
        <a:prstGeom prst="rect">
          <a:avLst/>
        </a:prstGeom>
      </dgm:spPr>
    </dgm:pt>
    <dgm:pt modelId="{1FD43357-5BB9-4AF9-8310-7C5F8536763B}" type="pres">
      <dgm:prSet presAssocID="{2C5BA33A-5F02-4AB5-AA6E-AB124AFB88AD}" presName="spacing" presStyleCnt="0"/>
      <dgm:spPr/>
    </dgm:pt>
    <dgm:pt modelId="{E99A78CC-9DC1-4F88-8DF3-239C6D231AE2}" type="pres">
      <dgm:prSet presAssocID="{995B9BC8-917D-4D94-AD54-F5A57D23EF89}" presName="linNode" presStyleCnt="0"/>
      <dgm:spPr/>
    </dgm:pt>
    <dgm:pt modelId="{DC979AF2-5E96-4163-8519-2AA16E829F5C}" type="pres">
      <dgm:prSet presAssocID="{995B9BC8-917D-4D94-AD54-F5A57D23EF89}" presName="parentShp" presStyleLbl="node1" presStyleIdx="7" presStyleCnt="8" custScaleX="115024">
        <dgm:presLayoutVars>
          <dgm:bulletEnabled val="1"/>
        </dgm:presLayoutVars>
      </dgm:prSet>
      <dgm:spPr>
        <a:prstGeom prst="homePlate">
          <a:avLst/>
        </a:prstGeom>
      </dgm:spPr>
    </dgm:pt>
    <dgm:pt modelId="{4C782820-D883-4009-8708-5F5B8BE639F2}" type="pres">
      <dgm:prSet presAssocID="{995B9BC8-917D-4D94-AD54-F5A57D23EF89}" presName="childShp" presStyleLbl="bgAccFollowNode1" presStyleIdx="7" presStyleCnt="8" custLinFactNeighborY="-5736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EA2A070F-9E8E-403E-AB72-06850FD11F46}" type="presOf" srcId="{995B9BC8-917D-4D94-AD54-F5A57D23EF89}" destId="{DC979AF2-5E96-4163-8519-2AA16E829F5C}" srcOrd="0" destOrd="0" presId="urn:microsoft.com/office/officeart/2005/8/layout/vList6"/>
    <dgm:cxn modelId="{A55DC820-B842-443C-B91B-526C17FF6AEF}" srcId="{698AB35E-C6F9-47F9-A422-33EC9C7C9345}" destId="{EB5174BC-0645-4E87-A320-111B1E680160}" srcOrd="0" destOrd="0" parTransId="{00A5903E-DBC4-482C-8A30-B923A91C2C43}" sibTransId="{F236D27C-FB63-462F-9C7E-FAE9D89158B2}"/>
    <dgm:cxn modelId="{5EC1BD22-584D-4998-9ED0-7F0ABB0926DB}" type="presOf" srcId="{8A17A252-B781-401B-B7CD-9C2EF0E71440}" destId="{E1EA19DD-083E-4605-852B-FCB775B981F2}" srcOrd="0" destOrd="0" presId="urn:microsoft.com/office/officeart/2005/8/layout/vList6"/>
    <dgm:cxn modelId="{D62D9328-2C36-4607-A7C1-F9C8AE04D96E}" type="presOf" srcId="{417B50F1-6888-49DA-A61F-EC26B23E8E8F}" destId="{4C782820-D883-4009-8708-5F5B8BE639F2}" srcOrd="0" destOrd="0" presId="urn:microsoft.com/office/officeart/2005/8/layout/vList6"/>
    <dgm:cxn modelId="{CA143B30-E1A9-417D-B881-C94F5358744F}" type="presOf" srcId="{F84BDCB0-41A5-41AF-8A1E-582EC434E961}" destId="{36E0720A-FA8D-47DA-94C8-943F1B263B38}" srcOrd="0" destOrd="0" presId="urn:microsoft.com/office/officeart/2005/8/layout/vList6"/>
    <dgm:cxn modelId="{92EB3132-8ECE-48EB-8573-EAFE992734A1}" srcId="{18270618-B649-4594-A363-E357334D6CA4}" destId="{698AB35E-C6F9-47F9-A422-33EC9C7C9345}" srcOrd="2" destOrd="0" parTransId="{27B7162A-23E2-4C0C-97E7-2AF5F060DF98}" sibTransId="{662321EB-E09B-4FA4-8AAC-8294E3DB49B4}"/>
    <dgm:cxn modelId="{11479934-0AE0-4337-926D-73F42207B31E}" type="presOf" srcId="{18270618-B649-4594-A363-E357334D6CA4}" destId="{48B29B7D-C983-4D04-8E5A-1CEF6C022E35}" srcOrd="0" destOrd="0" presId="urn:microsoft.com/office/officeart/2005/8/layout/vList6"/>
    <dgm:cxn modelId="{0DF1E15B-2E42-4E0E-A50B-847A33D5C024}" srcId="{8A17A252-B781-401B-B7CD-9C2EF0E71440}" destId="{E8BCCF0E-A91A-40CF-9B12-D0A00FDF3B23}" srcOrd="0" destOrd="0" parTransId="{F6FDD01C-F422-4FBA-BDD4-F4320C1A0EA2}" sibTransId="{2685650E-545D-4DFE-A42B-3A486C97F6B7}"/>
    <dgm:cxn modelId="{0C6A5F5D-309E-4BDA-8B76-28B9F91C3246}" type="presOf" srcId="{E8BCCF0E-A91A-40CF-9B12-D0A00FDF3B23}" destId="{523B204A-CB6D-460D-BEF5-A23FB5814739}" srcOrd="0" destOrd="0" presId="urn:microsoft.com/office/officeart/2005/8/layout/vList6"/>
    <dgm:cxn modelId="{7CE14F5F-DC6A-4F3A-AD1B-683B66C83045}" type="presOf" srcId="{B369A984-D053-44C7-9D7C-95BD31440CA2}" destId="{C6D08F2D-AFB7-49D7-AF53-978D63FD0B0C}" srcOrd="0" destOrd="0" presId="urn:microsoft.com/office/officeart/2005/8/layout/vList6"/>
    <dgm:cxn modelId="{1E55FD5F-4E4D-48C4-8F14-3761C3C7900D}" type="presOf" srcId="{6EB90CAE-2D08-4BC0-9EBA-CF64218B8DEA}" destId="{7EEF4AC5-BF80-4D27-98FB-13DB089BC823}" srcOrd="0" destOrd="0" presId="urn:microsoft.com/office/officeart/2005/8/layout/vList6"/>
    <dgm:cxn modelId="{BB9C6965-F473-42F4-8881-94B5C62C38A9}" srcId="{18270618-B649-4594-A363-E357334D6CA4}" destId="{995B9BC8-917D-4D94-AD54-F5A57D23EF89}" srcOrd="7" destOrd="0" parTransId="{1D8FBE35-41C3-4B4F-89F4-23149067462C}" sibTransId="{77B11C1A-2572-47BC-B50A-793B10C7B614}"/>
    <dgm:cxn modelId="{322B776A-1512-4C29-B20E-71909B4EB482}" type="presOf" srcId="{79C11FDB-E00E-4BCC-8D0D-21414D2C5683}" destId="{68B43272-7EAC-4C58-A7F1-9674E638B27C}" srcOrd="0" destOrd="0" presId="urn:microsoft.com/office/officeart/2005/8/layout/vList6"/>
    <dgm:cxn modelId="{F654C96C-0118-42F4-9BA8-F8AAF78F59CE}" srcId="{79C11FDB-E00E-4BCC-8D0D-21414D2C5683}" destId="{43CA2723-35CF-485A-8254-3517547DFBF2}" srcOrd="0" destOrd="0" parTransId="{61996906-3EBA-466D-BAFE-08D532530FF8}" sibTransId="{3F4E6B20-1211-4CDA-9C41-7C28F7CD7E6C}"/>
    <dgm:cxn modelId="{3A8C3B4F-ADE0-43F1-AAEF-5BEF5DD5B4F5}" srcId="{B369A984-D053-44C7-9D7C-95BD31440CA2}" destId="{6EB90CAE-2D08-4BC0-9EBA-CF64218B8DEA}" srcOrd="0" destOrd="0" parTransId="{06499847-A6D1-40ED-A77C-BE34E714AC59}" sibTransId="{E6367115-841E-49FC-AA33-5A1938159582}"/>
    <dgm:cxn modelId="{3592FD77-A5B4-4A44-A711-78533B442694}" type="presOf" srcId="{EB5174BC-0645-4E87-A320-111B1E680160}" destId="{3034C254-240D-4D62-89D2-5E9954462B4E}" srcOrd="0" destOrd="0" presId="urn:microsoft.com/office/officeart/2005/8/layout/vList6"/>
    <dgm:cxn modelId="{B38B5E7E-4237-4AEC-8033-DCA9F498FC55}" type="presOf" srcId="{87765DC5-3F38-437E-9AD7-F8D7B73748D4}" destId="{02A5EBB7-B6F1-4A68-A51D-071ADC5CA9A4}" srcOrd="0" destOrd="0" presId="urn:microsoft.com/office/officeart/2005/8/layout/vList6"/>
    <dgm:cxn modelId="{750A6A7E-1A60-4E16-88FE-9CDA38EC457A}" srcId="{18270618-B649-4594-A363-E357334D6CA4}" destId="{79C11FDB-E00E-4BCC-8D0D-21414D2C5683}" srcOrd="1" destOrd="0" parTransId="{08B8AC67-C855-4BD6-AD16-789D1D1C174D}" sibTransId="{50119A85-ED2E-4298-9529-98EEE2F914E4}"/>
    <dgm:cxn modelId="{3E51E580-2739-44CE-A8A2-7C88DC66D553}" srcId="{87765DC5-3F38-437E-9AD7-F8D7B73748D4}" destId="{76362155-60E8-4AA7-9BA7-64B7F2350245}" srcOrd="0" destOrd="0" parTransId="{E6B610E4-815A-4D9A-9560-C4A0A02E5C74}" sibTransId="{69E4C091-2133-4044-8B3C-2EC1554037F3}"/>
    <dgm:cxn modelId="{8B59BE87-F70F-4120-BFA3-DEF9C4D3D14D}" type="presOf" srcId="{4BA9B978-11DC-4EC8-802B-CF1F293AE2B3}" destId="{FE7E0587-D48E-463A-A286-C44FE3141FC7}" srcOrd="0" destOrd="0" presId="urn:microsoft.com/office/officeart/2005/8/layout/vList6"/>
    <dgm:cxn modelId="{63183695-27EA-47D6-8765-6A3D528F300A}" srcId="{4BA9B978-11DC-4EC8-802B-CF1F293AE2B3}" destId="{F84BDCB0-41A5-41AF-8A1E-582EC434E961}" srcOrd="0" destOrd="0" parTransId="{D0244F16-F5BC-4567-8DC6-3CE2BB32E163}" sibTransId="{697C8335-BE38-41BB-9845-30C0A5415A9D}"/>
    <dgm:cxn modelId="{ADBB2B9A-3BB4-4EC0-9BEB-A9B55D6CD907}" srcId="{18270618-B649-4594-A363-E357334D6CA4}" destId="{B369A984-D053-44C7-9D7C-95BD31440CA2}" srcOrd="5" destOrd="0" parTransId="{B523915D-CEAF-4C35-9666-540BF2D5241E}" sibTransId="{AA1CB7DE-E9D1-4CE8-A218-99255E9D6ED8}"/>
    <dgm:cxn modelId="{0330929F-65A0-4B33-9422-4A012874D8DC}" srcId="{18270618-B649-4594-A363-E357334D6CA4}" destId="{095674C4-E6AB-4EAC-91BA-CBDF9FBFDF17}" srcOrd="3" destOrd="0" parTransId="{B4F1D584-EC16-4616-A1A2-F036F6CABD07}" sibTransId="{3C49FFD4-27D1-4677-AE53-D113D8F54A60}"/>
    <dgm:cxn modelId="{99426FAA-29A4-4213-96BF-3382D8FA4A15}" type="presOf" srcId="{43CA2723-35CF-485A-8254-3517547DFBF2}" destId="{854A6CCA-DFF1-450E-A35B-48E853E19730}" srcOrd="0" destOrd="0" presId="urn:microsoft.com/office/officeart/2005/8/layout/vList6"/>
    <dgm:cxn modelId="{F97F85B2-22AD-44D7-B77F-6EFD76E447EF}" type="presOf" srcId="{76362155-60E8-4AA7-9BA7-64B7F2350245}" destId="{A4C6BA61-0005-46BA-A4AF-97065628F942}" srcOrd="0" destOrd="0" presId="urn:microsoft.com/office/officeart/2005/8/layout/vList6"/>
    <dgm:cxn modelId="{E855ECCC-DB81-4364-9C43-8F74AF06472F}" srcId="{18270618-B649-4594-A363-E357334D6CA4}" destId="{8A17A252-B781-401B-B7CD-9C2EF0E71440}" srcOrd="4" destOrd="0" parTransId="{8F10FD21-D6A8-4EAF-98C6-ED276834993A}" sibTransId="{CE127840-F7DD-47A1-BA43-383FA55B9E1A}"/>
    <dgm:cxn modelId="{879C65CD-F678-4F29-9C5C-211297DEFEC5}" type="presOf" srcId="{095674C4-E6AB-4EAC-91BA-CBDF9FBFDF17}" destId="{6155A010-C7FF-4361-92A7-F0E1DA6774B5}" srcOrd="0" destOrd="0" presId="urn:microsoft.com/office/officeart/2005/8/layout/vList6"/>
    <dgm:cxn modelId="{049DDBCF-3C73-44C2-BB1C-51280A53A643}" srcId="{095674C4-E6AB-4EAC-91BA-CBDF9FBFDF17}" destId="{88972D2B-5B25-4406-8C17-EFAD22319C95}" srcOrd="0" destOrd="0" parTransId="{EED73696-6DD6-4A47-972D-9D1E938A13B5}" sibTransId="{25A7AB19-2D2F-4E0C-A0D8-99478AB1175E}"/>
    <dgm:cxn modelId="{F8F29EDA-4EAB-41E9-B50C-B474679E0AB3}" type="presOf" srcId="{88972D2B-5B25-4406-8C17-EFAD22319C95}" destId="{16E092D4-8E6A-459B-9BE5-5CBDF767C50C}" srcOrd="0" destOrd="0" presId="urn:microsoft.com/office/officeart/2005/8/layout/vList6"/>
    <dgm:cxn modelId="{486C0EDB-1052-46E8-B356-EEE8850449A2}" srcId="{18270618-B649-4594-A363-E357334D6CA4}" destId="{87765DC5-3F38-437E-9AD7-F8D7B73748D4}" srcOrd="6" destOrd="0" parTransId="{B4DB7D0E-7CDF-4674-ACDD-7DCF118FCBE3}" sibTransId="{2C5BA33A-5F02-4AB5-AA6E-AB124AFB88AD}"/>
    <dgm:cxn modelId="{3A78EAE9-1EA2-4C93-8F5C-4AD5EA54B87C}" srcId="{18270618-B649-4594-A363-E357334D6CA4}" destId="{4BA9B978-11DC-4EC8-802B-CF1F293AE2B3}" srcOrd="0" destOrd="0" parTransId="{ADFBBFD7-0E47-4EAF-87B5-9A8AC5DD940E}" sibTransId="{876B6C0D-C3C9-4250-94F0-CEE4D4185FEA}"/>
    <dgm:cxn modelId="{02F77AEE-E296-4D05-917E-1F37F829FD84}" type="presOf" srcId="{698AB35E-C6F9-47F9-A422-33EC9C7C9345}" destId="{47BD20F6-606A-4184-9CB2-A9892535712A}" srcOrd="0" destOrd="0" presId="urn:microsoft.com/office/officeart/2005/8/layout/vList6"/>
    <dgm:cxn modelId="{CEAF23FF-580A-483F-A6FA-C3B098A81170}" srcId="{995B9BC8-917D-4D94-AD54-F5A57D23EF89}" destId="{417B50F1-6888-49DA-A61F-EC26B23E8E8F}" srcOrd="0" destOrd="0" parTransId="{5ECB0464-4DBB-4934-A6A6-7945F4C40DCC}" sibTransId="{53A5DF81-5540-48AE-B56B-CEF696BE2BC9}"/>
    <dgm:cxn modelId="{A74B4549-1FAE-411F-A65B-D8B27E7FBF4A}" type="presParOf" srcId="{48B29B7D-C983-4D04-8E5A-1CEF6C022E35}" destId="{F5074140-FFB4-4FC4-85E8-49A8EF751B26}" srcOrd="0" destOrd="0" presId="urn:microsoft.com/office/officeart/2005/8/layout/vList6"/>
    <dgm:cxn modelId="{112EA71F-6DF5-43E1-B6EB-89FBD7503BC8}" type="presParOf" srcId="{F5074140-FFB4-4FC4-85E8-49A8EF751B26}" destId="{FE7E0587-D48E-463A-A286-C44FE3141FC7}" srcOrd="0" destOrd="0" presId="urn:microsoft.com/office/officeart/2005/8/layout/vList6"/>
    <dgm:cxn modelId="{FEF94468-756F-455B-92E1-C561C041B73E}" type="presParOf" srcId="{F5074140-FFB4-4FC4-85E8-49A8EF751B26}" destId="{36E0720A-FA8D-47DA-94C8-943F1B263B38}" srcOrd="1" destOrd="0" presId="urn:microsoft.com/office/officeart/2005/8/layout/vList6"/>
    <dgm:cxn modelId="{71BFADD3-946E-4543-A790-E44DCEE43C20}" type="presParOf" srcId="{48B29B7D-C983-4D04-8E5A-1CEF6C022E35}" destId="{AF44EC77-3A00-4E8F-876B-D020ED0D4A43}" srcOrd="1" destOrd="0" presId="urn:microsoft.com/office/officeart/2005/8/layout/vList6"/>
    <dgm:cxn modelId="{67B78A2A-5D2B-4E92-83FC-E63A775E8291}" type="presParOf" srcId="{48B29B7D-C983-4D04-8E5A-1CEF6C022E35}" destId="{99803792-73B4-4510-93B2-B18449C2B5E0}" srcOrd="2" destOrd="0" presId="urn:microsoft.com/office/officeart/2005/8/layout/vList6"/>
    <dgm:cxn modelId="{C61D4190-7ACA-4623-9C1D-499DAA1ADCE1}" type="presParOf" srcId="{99803792-73B4-4510-93B2-B18449C2B5E0}" destId="{68B43272-7EAC-4C58-A7F1-9674E638B27C}" srcOrd="0" destOrd="0" presId="urn:microsoft.com/office/officeart/2005/8/layout/vList6"/>
    <dgm:cxn modelId="{A644EC3B-2B47-47CE-81E0-548CFF94B58D}" type="presParOf" srcId="{99803792-73B4-4510-93B2-B18449C2B5E0}" destId="{854A6CCA-DFF1-450E-A35B-48E853E19730}" srcOrd="1" destOrd="0" presId="urn:microsoft.com/office/officeart/2005/8/layout/vList6"/>
    <dgm:cxn modelId="{E231EF9A-E512-42A6-B942-95CEA0BF4091}" type="presParOf" srcId="{48B29B7D-C983-4D04-8E5A-1CEF6C022E35}" destId="{FEAE94F7-160E-47CA-BD83-46C6B641C4AE}" srcOrd="3" destOrd="0" presId="urn:microsoft.com/office/officeart/2005/8/layout/vList6"/>
    <dgm:cxn modelId="{D4E7A07B-B53A-4F9E-B5B9-5975FCC35532}" type="presParOf" srcId="{48B29B7D-C983-4D04-8E5A-1CEF6C022E35}" destId="{B7D1D013-CF0A-479D-8AC9-B34073B81DD5}" srcOrd="4" destOrd="0" presId="urn:microsoft.com/office/officeart/2005/8/layout/vList6"/>
    <dgm:cxn modelId="{50CDEC59-25E9-4B85-B40D-F543E3AF52E1}" type="presParOf" srcId="{B7D1D013-CF0A-479D-8AC9-B34073B81DD5}" destId="{47BD20F6-606A-4184-9CB2-A9892535712A}" srcOrd="0" destOrd="0" presId="urn:microsoft.com/office/officeart/2005/8/layout/vList6"/>
    <dgm:cxn modelId="{64654F85-03E6-4B2B-8B06-7243B62797C2}" type="presParOf" srcId="{B7D1D013-CF0A-479D-8AC9-B34073B81DD5}" destId="{3034C254-240D-4D62-89D2-5E9954462B4E}" srcOrd="1" destOrd="0" presId="urn:microsoft.com/office/officeart/2005/8/layout/vList6"/>
    <dgm:cxn modelId="{0239B3B2-E982-46AE-A54F-F91F12E63E0E}" type="presParOf" srcId="{48B29B7D-C983-4D04-8E5A-1CEF6C022E35}" destId="{4D630835-9FC3-483A-AA9A-1119AFDE5AA5}" srcOrd="5" destOrd="0" presId="urn:microsoft.com/office/officeart/2005/8/layout/vList6"/>
    <dgm:cxn modelId="{EAA82E5D-22D5-48F5-9C03-B2376CD9F894}" type="presParOf" srcId="{48B29B7D-C983-4D04-8E5A-1CEF6C022E35}" destId="{BF8A8685-AB30-492B-A94A-0DD3A917F256}" srcOrd="6" destOrd="0" presId="urn:microsoft.com/office/officeart/2005/8/layout/vList6"/>
    <dgm:cxn modelId="{F96D3268-1432-4FC4-B4E0-774B1D956C9E}" type="presParOf" srcId="{BF8A8685-AB30-492B-A94A-0DD3A917F256}" destId="{6155A010-C7FF-4361-92A7-F0E1DA6774B5}" srcOrd="0" destOrd="0" presId="urn:microsoft.com/office/officeart/2005/8/layout/vList6"/>
    <dgm:cxn modelId="{8DD8E707-F164-4451-AD92-9B310E8A1513}" type="presParOf" srcId="{BF8A8685-AB30-492B-A94A-0DD3A917F256}" destId="{16E092D4-8E6A-459B-9BE5-5CBDF767C50C}" srcOrd="1" destOrd="0" presId="urn:microsoft.com/office/officeart/2005/8/layout/vList6"/>
    <dgm:cxn modelId="{FD6241B5-A61A-4772-ADE0-9ECC6AA71165}" type="presParOf" srcId="{48B29B7D-C983-4D04-8E5A-1CEF6C022E35}" destId="{6FAF0AAA-E450-4CB4-9F94-5A4D802D8DCC}" srcOrd="7" destOrd="0" presId="urn:microsoft.com/office/officeart/2005/8/layout/vList6"/>
    <dgm:cxn modelId="{0FDFB028-BD87-4443-9712-36525B73B0FB}" type="presParOf" srcId="{48B29B7D-C983-4D04-8E5A-1CEF6C022E35}" destId="{0BFFADF1-A3E1-48BF-A80F-6A288DBBA28A}" srcOrd="8" destOrd="0" presId="urn:microsoft.com/office/officeart/2005/8/layout/vList6"/>
    <dgm:cxn modelId="{1A41C765-F5AA-45E9-A145-AF59E79314A4}" type="presParOf" srcId="{0BFFADF1-A3E1-48BF-A80F-6A288DBBA28A}" destId="{E1EA19DD-083E-4605-852B-FCB775B981F2}" srcOrd="0" destOrd="0" presId="urn:microsoft.com/office/officeart/2005/8/layout/vList6"/>
    <dgm:cxn modelId="{C58DFB64-E056-4903-B5E6-B481E18CCC43}" type="presParOf" srcId="{0BFFADF1-A3E1-48BF-A80F-6A288DBBA28A}" destId="{523B204A-CB6D-460D-BEF5-A23FB5814739}" srcOrd="1" destOrd="0" presId="urn:microsoft.com/office/officeart/2005/8/layout/vList6"/>
    <dgm:cxn modelId="{CD7C9A1C-8E15-4033-9734-760948CCD477}" type="presParOf" srcId="{48B29B7D-C983-4D04-8E5A-1CEF6C022E35}" destId="{31B7E52D-1DCB-48DD-A2C4-838E4AD1AF38}" srcOrd="9" destOrd="0" presId="urn:microsoft.com/office/officeart/2005/8/layout/vList6"/>
    <dgm:cxn modelId="{BBCC856D-1C6F-4C32-B9E0-188F233E3B02}" type="presParOf" srcId="{48B29B7D-C983-4D04-8E5A-1CEF6C022E35}" destId="{0BC15541-9EC3-4865-AC54-3C41A1C2655F}" srcOrd="10" destOrd="0" presId="urn:microsoft.com/office/officeart/2005/8/layout/vList6"/>
    <dgm:cxn modelId="{8472919F-C0E8-4D2A-A184-96AE71D36916}" type="presParOf" srcId="{0BC15541-9EC3-4865-AC54-3C41A1C2655F}" destId="{C6D08F2D-AFB7-49D7-AF53-978D63FD0B0C}" srcOrd="0" destOrd="0" presId="urn:microsoft.com/office/officeart/2005/8/layout/vList6"/>
    <dgm:cxn modelId="{BE9739BA-6AF5-48F0-8CA3-1D66B6526918}" type="presParOf" srcId="{0BC15541-9EC3-4865-AC54-3C41A1C2655F}" destId="{7EEF4AC5-BF80-4D27-98FB-13DB089BC823}" srcOrd="1" destOrd="0" presId="urn:microsoft.com/office/officeart/2005/8/layout/vList6"/>
    <dgm:cxn modelId="{1E3B53A0-850E-4505-B473-81E82B6B8D98}" type="presParOf" srcId="{48B29B7D-C983-4D04-8E5A-1CEF6C022E35}" destId="{6656A427-7E0D-4142-8A68-7CAC8DE0B530}" srcOrd="11" destOrd="0" presId="urn:microsoft.com/office/officeart/2005/8/layout/vList6"/>
    <dgm:cxn modelId="{59A7C027-8CAD-498D-8F54-934D8ADB816F}" type="presParOf" srcId="{48B29B7D-C983-4D04-8E5A-1CEF6C022E35}" destId="{CBA305DF-335F-430D-98FA-D5C76C3C44A8}" srcOrd="12" destOrd="0" presId="urn:microsoft.com/office/officeart/2005/8/layout/vList6"/>
    <dgm:cxn modelId="{E7735EC6-37E8-4D05-95D7-374DFCD6D184}" type="presParOf" srcId="{CBA305DF-335F-430D-98FA-D5C76C3C44A8}" destId="{02A5EBB7-B6F1-4A68-A51D-071ADC5CA9A4}" srcOrd="0" destOrd="0" presId="urn:microsoft.com/office/officeart/2005/8/layout/vList6"/>
    <dgm:cxn modelId="{529C2AF7-F555-4351-AE6D-035D28521059}" type="presParOf" srcId="{CBA305DF-335F-430D-98FA-D5C76C3C44A8}" destId="{A4C6BA61-0005-46BA-A4AF-97065628F942}" srcOrd="1" destOrd="0" presId="urn:microsoft.com/office/officeart/2005/8/layout/vList6"/>
    <dgm:cxn modelId="{F3599659-126D-48C4-949F-317EF6BD6C89}" type="presParOf" srcId="{48B29B7D-C983-4D04-8E5A-1CEF6C022E35}" destId="{1FD43357-5BB9-4AF9-8310-7C5F8536763B}" srcOrd="13" destOrd="0" presId="urn:microsoft.com/office/officeart/2005/8/layout/vList6"/>
    <dgm:cxn modelId="{7456923B-396B-41C4-BD3B-D043B51CA39E}" type="presParOf" srcId="{48B29B7D-C983-4D04-8E5A-1CEF6C022E35}" destId="{E99A78CC-9DC1-4F88-8DF3-239C6D231AE2}" srcOrd="14" destOrd="0" presId="urn:microsoft.com/office/officeart/2005/8/layout/vList6"/>
    <dgm:cxn modelId="{3DB53671-1F2F-4937-BCEA-A8872A3CFCA0}" type="presParOf" srcId="{E99A78CC-9DC1-4F88-8DF3-239C6D231AE2}" destId="{DC979AF2-5E96-4163-8519-2AA16E829F5C}" srcOrd="0" destOrd="0" presId="urn:microsoft.com/office/officeart/2005/8/layout/vList6"/>
    <dgm:cxn modelId="{32B9C0C8-60E3-45F8-AB2A-39B83A46CB48}" type="presParOf" srcId="{E99A78CC-9DC1-4F88-8DF3-239C6D231AE2}" destId="{4C782820-D883-4009-8708-5F5B8BE639F2}" srcOrd="1" destOrd="0" presId="urn:microsoft.com/office/officeart/2005/8/layout/vList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5AA9552-BE20-436E-ADB6-E40BC87778E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FA88730-A9DC-4794-AC4B-76BFF7D86A53}">
      <dgm:prSet custT="1"/>
      <dgm:spPr>
        <a:solidFill>
          <a:srgbClr val="A6D3FF"/>
        </a:solidFill>
      </dgm:spPr>
      <dgm:t>
        <a:bodyPr/>
        <a:lstStyle/>
        <a:p>
          <a:r>
            <a:rPr lang="pl-PL" sz="13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Dotychczasowe sposoby wspierania OSI były w większości wystarczające dla skutecznego skierowania wsparcia na wybrane obszary.</a:t>
          </a:r>
        </a:p>
      </dgm:t>
    </dgm:pt>
    <dgm:pt modelId="{E399BC93-B4BE-4EBF-B504-F4F843262CE1}" type="parTrans" cxnId="{8249EDAB-A02D-4BDC-9CE5-0CC7BB62DF66}">
      <dgm:prSet/>
      <dgm:spPr/>
      <dgm:t>
        <a:bodyPr/>
        <a:lstStyle/>
        <a:p>
          <a:endParaRPr lang="pl-PL" sz="13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4BBC0E2-8BA4-4D7A-8C8B-34366D7EB643}" type="sibTrans" cxnId="{8249EDAB-A02D-4BDC-9CE5-0CC7BB62DF66}">
      <dgm:prSet/>
      <dgm:spPr/>
      <dgm:t>
        <a:bodyPr/>
        <a:lstStyle/>
        <a:p>
          <a:endParaRPr lang="pl-PL" sz="13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93A8005-4FA6-47FB-88C0-6B489CE189C9}">
      <dgm:prSet custT="1"/>
      <dgm:spPr>
        <a:solidFill>
          <a:srgbClr val="A6D3FF"/>
        </a:solidFill>
      </dgm:spPr>
      <dgm:t>
        <a:bodyPr/>
        <a:lstStyle/>
        <a:p>
          <a:r>
            <a:rPr lang="pl-PL" sz="13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Sugeruje się modyfikację sposobu premiowania OSI w kolejnej perspektywie finansowej: w obszarze edukacji wyższej i zawodowej, ograniczając preferencje dla gmin w OSI, ponieważ wspierane placówki oddziałują znacznie poza granice gminy.</a:t>
          </a:r>
        </a:p>
      </dgm:t>
    </dgm:pt>
    <dgm:pt modelId="{7DE25724-FB7A-40F8-86B8-D4E82F36CA8F}" type="parTrans" cxnId="{13026A83-9AC3-406E-88C7-9B7298028081}">
      <dgm:prSet/>
      <dgm:spPr/>
      <dgm:t>
        <a:bodyPr/>
        <a:lstStyle/>
        <a:p>
          <a:endParaRPr lang="pl-PL" sz="13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305DE6F-7B89-4ACF-B51F-6B3D8F107B7C}" type="sibTrans" cxnId="{13026A83-9AC3-406E-88C7-9B7298028081}">
      <dgm:prSet/>
      <dgm:spPr/>
      <dgm:t>
        <a:bodyPr/>
        <a:lstStyle/>
        <a:p>
          <a:endParaRPr lang="pl-PL" sz="13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7DD499E-29A8-474F-A9A0-14982E223586}">
      <dgm:prSet custT="1"/>
      <dgm:spPr>
        <a:solidFill>
          <a:srgbClr val="A6D3FF"/>
        </a:solidFill>
      </dgm:spPr>
      <dgm:t>
        <a:bodyPr/>
        <a:lstStyle/>
        <a:p>
          <a:r>
            <a:rPr lang="pl-PL" sz="13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OSI najsilniej premiowano punktami w FST: Dz. 10.20 (założenie działalności gospodarczej), 10.23 (edukacja zawodowa), 10.25 (edukacja wyższa), 10.24 (włączenie społeczne) – nawet kilkanaście punktów premiujących. </a:t>
          </a:r>
        </a:p>
      </dgm:t>
    </dgm:pt>
    <dgm:pt modelId="{ECAED2AE-B632-417C-8289-59560E782A8A}" type="parTrans" cxnId="{018815A3-7940-4D86-8CDD-BE0DBB9D77C9}">
      <dgm:prSet/>
      <dgm:spPr/>
      <dgm:t>
        <a:bodyPr/>
        <a:lstStyle/>
        <a:p>
          <a:endParaRPr lang="pl-PL" sz="13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91734A9-863F-485B-A312-227D1967AC4A}" type="sibTrans" cxnId="{018815A3-7940-4D86-8CDD-BE0DBB9D77C9}">
      <dgm:prSet/>
      <dgm:spPr/>
      <dgm:t>
        <a:bodyPr/>
        <a:lstStyle/>
        <a:p>
          <a:endParaRPr lang="pl-PL" sz="13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07A8E95-AA13-4518-B74B-9C77FDC2B993}">
      <dgm:prSet custT="1"/>
      <dgm:spPr>
        <a:solidFill>
          <a:srgbClr val="A6D3FF"/>
        </a:solidFill>
      </dgm:spPr>
      <dgm:t>
        <a:bodyPr/>
        <a:lstStyle/>
        <a:p>
          <a:r>
            <a:rPr lang="pl-PL" sz="13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Do rozważenia zwiększenie siły premiowania, np. w przypadku wsparcia przedsiębiorstw, i </a:t>
          </a:r>
          <a:r>
            <a:rPr lang="pl-PL" sz="1300" dirty="0" err="1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uspójnienie</a:t>
          </a:r>
          <a:r>
            <a:rPr lang="pl-PL" sz="13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premii w ramach tych samych działań oraz zróżnicowanie premii dla gmin o ponadprzeciętnych, przeciętnych i niskich walorach przyrodniczych lub ich braku.</a:t>
          </a:r>
        </a:p>
      </dgm:t>
    </dgm:pt>
    <dgm:pt modelId="{C8B37C7D-E7B0-4342-88A7-006714F08813}" type="parTrans" cxnId="{6762D1D2-41B0-4CF1-9FD2-A07D981C4EA0}">
      <dgm:prSet/>
      <dgm:spPr/>
      <dgm:t>
        <a:bodyPr/>
        <a:lstStyle/>
        <a:p>
          <a:endParaRPr lang="pl-PL" sz="13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ED58172-FE80-4A25-B65D-CA0EFF1E994E}" type="sibTrans" cxnId="{6762D1D2-41B0-4CF1-9FD2-A07D981C4EA0}">
      <dgm:prSet/>
      <dgm:spPr/>
      <dgm:t>
        <a:bodyPr/>
        <a:lstStyle/>
        <a:p>
          <a:endParaRPr lang="pl-PL" sz="13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237083D-72EA-49AC-9D3B-C8BAA7229C0B}">
      <dgm:prSet custT="1"/>
      <dgm:spPr>
        <a:solidFill>
          <a:srgbClr val="A6D3FF"/>
        </a:solidFill>
      </dgm:spPr>
      <dgm:t>
        <a:bodyPr/>
        <a:lstStyle/>
        <a:p>
          <a:r>
            <a:rPr lang="pl-PL" sz="13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Rzadko w naborach póki co wydzielono alokację dla gmin w OSI, kolejne są w planach. </a:t>
          </a:r>
        </a:p>
      </dgm:t>
    </dgm:pt>
    <dgm:pt modelId="{3C5F6E71-6968-471B-8AAA-10A23171F7AE}" type="sibTrans" cxnId="{5CBD1C1E-F9E3-4D4F-9870-11DC3C259803}">
      <dgm:prSet/>
      <dgm:spPr/>
      <dgm:t>
        <a:bodyPr/>
        <a:lstStyle/>
        <a:p>
          <a:endParaRPr lang="pl-PL" sz="13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7A8E58E-5BB5-45C5-BFFA-55C80BC326C8}" type="parTrans" cxnId="{5CBD1C1E-F9E3-4D4F-9870-11DC3C259803}">
      <dgm:prSet/>
      <dgm:spPr/>
      <dgm:t>
        <a:bodyPr/>
        <a:lstStyle/>
        <a:p>
          <a:endParaRPr lang="pl-PL" sz="13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EAF0163-F490-49EC-B5CD-EF9813B7A100}" type="pres">
      <dgm:prSet presAssocID="{B5AA9552-BE20-436E-ADB6-E40BC87778E3}" presName="linearFlow" presStyleCnt="0">
        <dgm:presLayoutVars>
          <dgm:dir/>
          <dgm:resizeHandles val="exact"/>
        </dgm:presLayoutVars>
      </dgm:prSet>
      <dgm:spPr/>
    </dgm:pt>
    <dgm:pt modelId="{04050BAC-3D00-42F5-B77F-1F90C8153227}" type="pres">
      <dgm:prSet presAssocID="{1237083D-72EA-49AC-9D3B-C8BAA7229C0B}" presName="composite" presStyleCnt="0"/>
      <dgm:spPr/>
    </dgm:pt>
    <dgm:pt modelId="{EA33D7B3-D531-4310-A55A-BF0223BEE65A}" type="pres">
      <dgm:prSet presAssocID="{1237083D-72EA-49AC-9D3B-C8BAA7229C0B}" presName="imgShp" presStyleLbl="fgImgPlace1" presStyleIdx="0" presStyleCnt="5" custLinFactX="-1238" custLinFactNeighborX="-100000" custLinFactNeighborY="434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ernik"/>
        </a:ext>
      </dgm:extLst>
    </dgm:pt>
    <dgm:pt modelId="{81083C5D-116C-43A8-9A71-F37CA8B897C6}" type="pres">
      <dgm:prSet presAssocID="{1237083D-72EA-49AC-9D3B-C8BAA7229C0B}" presName="txShp" presStyleLbl="node1" presStyleIdx="0" presStyleCnt="5" custScaleX="131877" custLinFactNeighborX="14941" custLinFactNeighborY="-17647">
        <dgm:presLayoutVars>
          <dgm:bulletEnabled val="1"/>
        </dgm:presLayoutVars>
      </dgm:prSet>
      <dgm:spPr/>
    </dgm:pt>
    <dgm:pt modelId="{B4230ED4-E0F2-41CC-AE04-1564598C944E}" type="pres">
      <dgm:prSet presAssocID="{3C5F6E71-6968-471B-8AAA-10A23171F7AE}" presName="spacing" presStyleCnt="0"/>
      <dgm:spPr/>
    </dgm:pt>
    <dgm:pt modelId="{3118F318-7E1E-4BB1-835E-C4DB5EBA13A7}" type="pres">
      <dgm:prSet presAssocID="{57DD499E-29A8-474F-A9A0-14982E223586}" presName="composite" presStyleCnt="0"/>
      <dgm:spPr/>
    </dgm:pt>
    <dgm:pt modelId="{9B65691B-43A8-4965-9BDC-DAD3B33E36F6}" type="pres">
      <dgm:prSet presAssocID="{57DD499E-29A8-474F-A9A0-14982E223586}" presName="imgShp" presStyleLbl="fgImgPlace1" presStyleIdx="1" presStyleCnt="5" custLinFactX="-1238" custLinFactNeighborX="-100000" custLinFactNeighborY="5186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ygnał"/>
        </a:ext>
      </dgm:extLst>
    </dgm:pt>
    <dgm:pt modelId="{0FA3D9D1-CC29-45E2-A257-EB9687501F0D}" type="pres">
      <dgm:prSet presAssocID="{57DD499E-29A8-474F-A9A0-14982E223586}" presName="txShp" presStyleLbl="node1" presStyleIdx="1" presStyleCnt="5" custScaleX="131877" custLinFactNeighborX="14941" custLinFactNeighborY="-17647">
        <dgm:presLayoutVars>
          <dgm:bulletEnabled val="1"/>
        </dgm:presLayoutVars>
      </dgm:prSet>
      <dgm:spPr/>
    </dgm:pt>
    <dgm:pt modelId="{51A3512F-A947-4663-AE8A-90B9BBDCA868}" type="pres">
      <dgm:prSet presAssocID="{F91734A9-863F-485B-A312-227D1967AC4A}" presName="spacing" presStyleCnt="0"/>
      <dgm:spPr/>
    </dgm:pt>
    <dgm:pt modelId="{9D884733-A946-4140-BE04-7CED0048FF67}" type="pres">
      <dgm:prSet presAssocID="{5FA88730-A9DC-4794-AC4B-76BFF7D86A53}" presName="composite" presStyleCnt="0"/>
      <dgm:spPr/>
    </dgm:pt>
    <dgm:pt modelId="{FF3774B9-6ADD-49BC-8118-207DD990E01B}" type="pres">
      <dgm:prSet presAssocID="{5FA88730-A9DC-4794-AC4B-76BFF7D86A53}" presName="imgShp" presStyleLbl="fgImgPlace1" presStyleIdx="2" presStyleCnt="5" custLinFactX="-1238" custLinFactNeighborX="-100000" custLinFactNeighborY="434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</dgm:pt>
    <dgm:pt modelId="{EC2DD1CA-BADD-43FB-A7B6-6C470BB73E4E}" type="pres">
      <dgm:prSet presAssocID="{5FA88730-A9DC-4794-AC4B-76BFF7D86A53}" presName="txShp" presStyleLbl="node1" presStyleIdx="2" presStyleCnt="5" custScaleX="131877" custLinFactNeighborX="14941" custLinFactNeighborY="-17647">
        <dgm:presLayoutVars>
          <dgm:bulletEnabled val="1"/>
        </dgm:presLayoutVars>
      </dgm:prSet>
      <dgm:spPr/>
    </dgm:pt>
    <dgm:pt modelId="{6558BCC1-26C6-4B57-8B96-3663613686D4}" type="pres">
      <dgm:prSet presAssocID="{44BBC0E2-8BA4-4D7A-8C8B-34366D7EB643}" presName="spacing" presStyleCnt="0"/>
      <dgm:spPr/>
    </dgm:pt>
    <dgm:pt modelId="{8FEEE683-A6C3-4C48-B189-B6CC4FC804F0}" type="pres">
      <dgm:prSet presAssocID="{E93A8005-4FA6-47FB-88C0-6B489CE189C9}" presName="composite" presStyleCnt="0"/>
      <dgm:spPr/>
    </dgm:pt>
    <dgm:pt modelId="{6DB2360E-BCA2-46CD-BFDD-BF66899B192B}" type="pres">
      <dgm:prSet presAssocID="{E93A8005-4FA6-47FB-88C0-6B489CE189C9}" presName="imgShp" presStyleLbl="fgImgPlace1" presStyleIdx="3" presStyleCnt="5" custLinFactX="-1238" custLinFactNeighborX="-100000" custLinFactNeighborY="434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winięty dyplom"/>
        </a:ext>
      </dgm:extLst>
    </dgm:pt>
    <dgm:pt modelId="{A36EDE48-6EBD-4A72-B2EB-27C30ECE24E7}" type="pres">
      <dgm:prSet presAssocID="{E93A8005-4FA6-47FB-88C0-6B489CE189C9}" presName="txShp" presStyleLbl="node1" presStyleIdx="3" presStyleCnt="5" custScaleX="131877" custLinFactNeighborX="14941" custLinFactNeighborY="-17647">
        <dgm:presLayoutVars>
          <dgm:bulletEnabled val="1"/>
        </dgm:presLayoutVars>
      </dgm:prSet>
      <dgm:spPr/>
    </dgm:pt>
    <dgm:pt modelId="{3F948874-000A-47BA-BB68-3C557EDA689F}" type="pres">
      <dgm:prSet presAssocID="{6305DE6F-7B89-4ACF-B51F-6B3D8F107B7C}" presName="spacing" presStyleCnt="0"/>
      <dgm:spPr/>
    </dgm:pt>
    <dgm:pt modelId="{922319BA-E55A-48B6-8958-C8C26910A451}" type="pres">
      <dgm:prSet presAssocID="{A07A8E95-AA13-4518-B74B-9C77FDC2B993}" presName="composite" presStyleCnt="0"/>
      <dgm:spPr/>
    </dgm:pt>
    <dgm:pt modelId="{B1E7FADA-51CF-4030-8FD0-2F261AA4B9FA}" type="pres">
      <dgm:prSet presAssocID="{A07A8E95-AA13-4518-B74B-9C77FDC2B993}" presName="imgShp" presStyleLbl="fgImgPlace1" presStyleIdx="4" presStyleCnt="5" custLinFactX="-1238" custLinFactNeighborX="-100000" custLinFactNeighborY="151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nak zapytania"/>
        </a:ext>
      </dgm:extLst>
    </dgm:pt>
    <dgm:pt modelId="{1543F11A-2D7C-48BC-A29F-9AA928991907}" type="pres">
      <dgm:prSet presAssocID="{A07A8E95-AA13-4518-B74B-9C77FDC2B993}" presName="txShp" presStyleLbl="node1" presStyleIdx="4" presStyleCnt="5" custScaleX="131877" custLinFactNeighborX="14941" custLinFactNeighborY="-17647">
        <dgm:presLayoutVars>
          <dgm:bulletEnabled val="1"/>
        </dgm:presLayoutVars>
      </dgm:prSet>
      <dgm:spPr/>
    </dgm:pt>
  </dgm:ptLst>
  <dgm:cxnLst>
    <dgm:cxn modelId="{CF62E905-52F4-4283-90F7-3222EFD0F59A}" type="presOf" srcId="{B5AA9552-BE20-436E-ADB6-E40BC87778E3}" destId="{3EAF0163-F490-49EC-B5CD-EF9813B7A100}" srcOrd="0" destOrd="0" presId="urn:microsoft.com/office/officeart/2005/8/layout/vList3"/>
    <dgm:cxn modelId="{E0318107-6620-430F-9B4B-B60E5ECB5B78}" type="presOf" srcId="{1237083D-72EA-49AC-9D3B-C8BAA7229C0B}" destId="{81083C5D-116C-43A8-9A71-F37CA8B897C6}" srcOrd="0" destOrd="0" presId="urn:microsoft.com/office/officeart/2005/8/layout/vList3"/>
    <dgm:cxn modelId="{5CBD1C1E-F9E3-4D4F-9870-11DC3C259803}" srcId="{B5AA9552-BE20-436E-ADB6-E40BC87778E3}" destId="{1237083D-72EA-49AC-9D3B-C8BAA7229C0B}" srcOrd="0" destOrd="0" parTransId="{27A8E58E-5BB5-45C5-BFFA-55C80BC326C8}" sibTransId="{3C5F6E71-6968-471B-8AAA-10A23171F7AE}"/>
    <dgm:cxn modelId="{E3369E2B-23F1-4228-A01D-7F29DC0B379B}" type="presOf" srcId="{5FA88730-A9DC-4794-AC4B-76BFF7D86A53}" destId="{EC2DD1CA-BADD-43FB-A7B6-6C470BB73E4E}" srcOrd="0" destOrd="0" presId="urn:microsoft.com/office/officeart/2005/8/layout/vList3"/>
    <dgm:cxn modelId="{C0C7A84D-82C6-4D3A-BE1C-4712C8637CE9}" type="presOf" srcId="{E93A8005-4FA6-47FB-88C0-6B489CE189C9}" destId="{A36EDE48-6EBD-4A72-B2EB-27C30ECE24E7}" srcOrd="0" destOrd="0" presId="urn:microsoft.com/office/officeart/2005/8/layout/vList3"/>
    <dgm:cxn modelId="{13026A83-9AC3-406E-88C7-9B7298028081}" srcId="{B5AA9552-BE20-436E-ADB6-E40BC87778E3}" destId="{E93A8005-4FA6-47FB-88C0-6B489CE189C9}" srcOrd="3" destOrd="0" parTransId="{7DE25724-FB7A-40F8-86B8-D4E82F36CA8F}" sibTransId="{6305DE6F-7B89-4ACF-B51F-6B3D8F107B7C}"/>
    <dgm:cxn modelId="{018815A3-7940-4D86-8CDD-BE0DBB9D77C9}" srcId="{B5AA9552-BE20-436E-ADB6-E40BC87778E3}" destId="{57DD499E-29A8-474F-A9A0-14982E223586}" srcOrd="1" destOrd="0" parTransId="{ECAED2AE-B632-417C-8289-59560E782A8A}" sibTransId="{F91734A9-863F-485B-A312-227D1967AC4A}"/>
    <dgm:cxn modelId="{D4FA97A4-85B8-47AE-93AB-037A346E1845}" type="presOf" srcId="{A07A8E95-AA13-4518-B74B-9C77FDC2B993}" destId="{1543F11A-2D7C-48BC-A29F-9AA928991907}" srcOrd="0" destOrd="0" presId="urn:microsoft.com/office/officeart/2005/8/layout/vList3"/>
    <dgm:cxn modelId="{8249EDAB-A02D-4BDC-9CE5-0CC7BB62DF66}" srcId="{B5AA9552-BE20-436E-ADB6-E40BC87778E3}" destId="{5FA88730-A9DC-4794-AC4B-76BFF7D86A53}" srcOrd="2" destOrd="0" parTransId="{E399BC93-B4BE-4EBF-B504-F4F843262CE1}" sibTransId="{44BBC0E2-8BA4-4D7A-8C8B-34366D7EB643}"/>
    <dgm:cxn modelId="{6762D1D2-41B0-4CF1-9FD2-A07D981C4EA0}" srcId="{B5AA9552-BE20-436E-ADB6-E40BC87778E3}" destId="{A07A8E95-AA13-4518-B74B-9C77FDC2B993}" srcOrd="4" destOrd="0" parTransId="{C8B37C7D-E7B0-4342-88A7-006714F08813}" sibTransId="{8ED58172-FE80-4A25-B65D-CA0EFF1E994E}"/>
    <dgm:cxn modelId="{266A55F4-9BC1-4459-83C4-C12AD8144D03}" type="presOf" srcId="{57DD499E-29A8-474F-A9A0-14982E223586}" destId="{0FA3D9D1-CC29-45E2-A257-EB9687501F0D}" srcOrd="0" destOrd="0" presId="urn:microsoft.com/office/officeart/2005/8/layout/vList3"/>
    <dgm:cxn modelId="{808A98D7-F72A-4C01-A788-6CEF8CF4AEE9}" type="presParOf" srcId="{3EAF0163-F490-49EC-B5CD-EF9813B7A100}" destId="{04050BAC-3D00-42F5-B77F-1F90C8153227}" srcOrd="0" destOrd="0" presId="urn:microsoft.com/office/officeart/2005/8/layout/vList3"/>
    <dgm:cxn modelId="{68EB442F-2462-445C-9D45-5F4162C3128E}" type="presParOf" srcId="{04050BAC-3D00-42F5-B77F-1F90C8153227}" destId="{EA33D7B3-D531-4310-A55A-BF0223BEE65A}" srcOrd="0" destOrd="0" presId="urn:microsoft.com/office/officeart/2005/8/layout/vList3"/>
    <dgm:cxn modelId="{FF4D931E-8D9C-407F-8E0E-F239474D9C71}" type="presParOf" srcId="{04050BAC-3D00-42F5-B77F-1F90C8153227}" destId="{81083C5D-116C-43A8-9A71-F37CA8B897C6}" srcOrd="1" destOrd="0" presId="urn:microsoft.com/office/officeart/2005/8/layout/vList3"/>
    <dgm:cxn modelId="{3D622784-08E5-4640-AA02-B39B37358A3F}" type="presParOf" srcId="{3EAF0163-F490-49EC-B5CD-EF9813B7A100}" destId="{B4230ED4-E0F2-41CC-AE04-1564598C944E}" srcOrd="1" destOrd="0" presId="urn:microsoft.com/office/officeart/2005/8/layout/vList3"/>
    <dgm:cxn modelId="{AB44C702-858B-4940-9748-4C10C4905D9E}" type="presParOf" srcId="{3EAF0163-F490-49EC-B5CD-EF9813B7A100}" destId="{3118F318-7E1E-4BB1-835E-C4DB5EBA13A7}" srcOrd="2" destOrd="0" presId="urn:microsoft.com/office/officeart/2005/8/layout/vList3"/>
    <dgm:cxn modelId="{A03B13A7-BE24-4C44-8106-EA83F777C4F0}" type="presParOf" srcId="{3118F318-7E1E-4BB1-835E-C4DB5EBA13A7}" destId="{9B65691B-43A8-4965-9BDC-DAD3B33E36F6}" srcOrd="0" destOrd="0" presId="urn:microsoft.com/office/officeart/2005/8/layout/vList3"/>
    <dgm:cxn modelId="{6F0328F5-4D89-42B5-A136-C22A3027952B}" type="presParOf" srcId="{3118F318-7E1E-4BB1-835E-C4DB5EBA13A7}" destId="{0FA3D9D1-CC29-45E2-A257-EB9687501F0D}" srcOrd="1" destOrd="0" presId="urn:microsoft.com/office/officeart/2005/8/layout/vList3"/>
    <dgm:cxn modelId="{6EB0AFB3-0A9F-4813-99E8-D36AAD05AE17}" type="presParOf" srcId="{3EAF0163-F490-49EC-B5CD-EF9813B7A100}" destId="{51A3512F-A947-4663-AE8A-90B9BBDCA868}" srcOrd="3" destOrd="0" presId="urn:microsoft.com/office/officeart/2005/8/layout/vList3"/>
    <dgm:cxn modelId="{E1EB3A46-F54A-43DC-9C80-FDABA5767BEA}" type="presParOf" srcId="{3EAF0163-F490-49EC-B5CD-EF9813B7A100}" destId="{9D884733-A946-4140-BE04-7CED0048FF67}" srcOrd="4" destOrd="0" presId="urn:microsoft.com/office/officeart/2005/8/layout/vList3"/>
    <dgm:cxn modelId="{F572541F-2C86-4916-BBD3-98A5706A531D}" type="presParOf" srcId="{9D884733-A946-4140-BE04-7CED0048FF67}" destId="{FF3774B9-6ADD-49BC-8118-207DD990E01B}" srcOrd="0" destOrd="0" presId="urn:microsoft.com/office/officeart/2005/8/layout/vList3"/>
    <dgm:cxn modelId="{731371CB-8210-46B5-AD29-A5138595EA53}" type="presParOf" srcId="{9D884733-A946-4140-BE04-7CED0048FF67}" destId="{EC2DD1CA-BADD-43FB-A7B6-6C470BB73E4E}" srcOrd="1" destOrd="0" presId="urn:microsoft.com/office/officeart/2005/8/layout/vList3"/>
    <dgm:cxn modelId="{566C9DFF-72FD-4BEC-8851-F4094B30DBD0}" type="presParOf" srcId="{3EAF0163-F490-49EC-B5CD-EF9813B7A100}" destId="{6558BCC1-26C6-4B57-8B96-3663613686D4}" srcOrd="5" destOrd="0" presId="urn:microsoft.com/office/officeart/2005/8/layout/vList3"/>
    <dgm:cxn modelId="{150D20B1-B65B-443F-8BA8-A6536333016E}" type="presParOf" srcId="{3EAF0163-F490-49EC-B5CD-EF9813B7A100}" destId="{8FEEE683-A6C3-4C48-B189-B6CC4FC804F0}" srcOrd="6" destOrd="0" presId="urn:microsoft.com/office/officeart/2005/8/layout/vList3"/>
    <dgm:cxn modelId="{2A54E948-5CBC-491B-8BFD-FE10267E2EBE}" type="presParOf" srcId="{8FEEE683-A6C3-4C48-B189-B6CC4FC804F0}" destId="{6DB2360E-BCA2-46CD-BFDD-BF66899B192B}" srcOrd="0" destOrd="0" presId="urn:microsoft.com/office/officeart/2005/8/layout/vList3"/>
    <dgm:cxn modelId="{E0EE696F-720C-4DF4-A4E2-632F2AE56374}" type="presParOf" srcId="{8FEEE683-A6C3-4C48-B189-B6CC4FC804F0}" destId="{A36EDE48-6EBD-4A72-B2EB-27C30ECE24E7}" srcOrd="1" destOrd="0" presId="urn:microsoft.com/office/officeart/2005/8/layout/vList3"/>
    <dgm:cxn modelId="{74B38E6F-E67C-4A8B-9DF7-CBE2FFF86540}" type="presParOf" srcId="{3EAF0163-F490-49EC-B5CD-EF9813B7A100}" destId="{3F948874-000A-47BA-BB68-3C557EDA689F}" srcOrd="7" destOrd="0" presId="urn:microsoft.com/office/officeart/2005/8/layout/vList3"/>
    <dgm:cxn modelId="{92135850-04DE-437F-AE74-18FABFE459E7}" type="presParOf" srcId="{3EAF0163-F490-49EC-B5CD-EF9813B7A100}" destId="{922319BA-E55A-48B6-8958-C8C26910A451}" srcOrd="8" destOrd="0" presId="urn:microsoft.com/office/officeart/2005/8/layout/vList3"/>
    <dgm:cxn modelId="{5F33CDDA-CD6A-4236-909E-4D0A4101D6A5}" type="presParOf" srcId="{922319BA-E55A-48B6-8958-C8C26910A451}" destId="{B1E7FADA-51CF-4030-8FD0-2F261AA4B9FA}" srcOrd="0" destOrd="0" presId="urn:microsoft.com/office/officeart/2005/8/layout/vList3"/>
    <dgm:cxn modelId="{5D200DA2-6F6D-420F-8D11-77BA1D5F3BDB}" type="presParOf" srcId="{922319BA-E55A-48B6-8958-C8C26910A451}" destId="{1543F11A-2D7C-48BC-A29F-9AA92899190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5294592-7A49-4E3D-9F31-CB5D263FC07B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B15C87A9-86F5-4392-985F-419FCA13F491}">
      <dgm:prSet custT="1"/>
      <dgm:spPr>
        <a:solidFill>
          <a:srgbClr val="0B4EA2"/>
        </a:solidFill>
      </dgm:spPr>
      <dgm:t>
        <a:bodyPr/>
        <a:lstStyle/>
        <a:p>
          <a:r>
            <a:rPr lang="pl-PL" sz="2200" b="1" dirty="0">
              <a:solidFill>
                <a:schemeClr val="bg1"/>
              </a:solidFill>
            </a:rPr>
            <a:t>Ponad 10 tys. uczniów </a:t>
          </a:r>
          <a:r>
            <a:rPr lang="pl-PL" sz="1700" dirty="0">
              <a:solidFill>
                <a:schemeClr val="bg1"/>
              </a:solidFill>
            </a:rPr>
            <a:t>i słuchaczy szkół i placówek kształcenia zawodowego weźmie udział w projektach</a:t>
          </a:r>
        </a:p>
      </dgm:t>
    </dgm:pt>
    <dgm:pt modelId="{90751277-527A-48EA-950F-A27EF32636B0}" type="parTrans" cxnId="{5D225465-034E-4715-AAA0-E199B520AB7C}">
      <dgm:prSet/>
      <dgm:spPr/>
      <dgm:t>
        <a:bodyPr/>
        <a:lstStyle/>
        <a:p>
          <a:endParaRPr lang="pl-PL">
            <a:solidFill>
              <a:srgbClr val="003399"/>
            </a:solidFill>
          </a:endParaRPr>
        </a:p>
      </dgm:t>
    </dgm:pt>
    <dgm:pt modelId="{D83DE1CC-4665-4444-B218-881931C35D23}" type="sibTrans" cxnId="{5D225465-034E-4715-AAA0-E199B520AB7C}">
      <dgm:prSet/>
      <dgm:spPr/>
      <dgm:t>
        <a:bodyPr/>
        <a:lstStyle/>
        <a:p>
          <a:endParaRPr lang="pl-PL">
            <a:solidFill>
              <a:srgbClr val="003399"/>
            </a:solidFill>
          </a:endParaRPr>
        </a:p>
      </dgm:t>
    </dgm:pt>
    <dgm:pt modelId="{2451452D-6DF9-4457-AB7D-7B7B58500915}">
      <dgm:prSet custT="1"/>
      <dgm:spPr>
        <a:solidFill>
          <a:srgbClr val="FFD618"/>
        </a:solidFill>
      </dgm:spPr>
      <dgm:t>
        <a:bodyPr/>
        <a:lstStyle/>
        <a:p>
          <a:r>
            <a:rPr lang="pl-PL" sz="1700" dirty="0">
              <a:solidFill>
                <a:srgbClr val="003399"/>
              </a:solidFill>
            </a:rPr>
            <a:t>Prawie </a:t>
          </a:r>
          <a:r>
            <a:rPr lang="pl-PL" sz="2200" b="1" dirty="0">
              <a:solidFill>
                <a:srgbClr val="003399"/>
              </a:solidFill>
            </a:rPr>
            <a:t>3 tys. miejsc pracy </a:t>
          </a:r>
          <a:r>
            <a:rPr lang="pl-PL" sz="1700" dirty="0">
              <a:solidFill>
                <a:srgbClr val="003399"/>
              </a:solidFill>
            </a:rPr>
            <a:t>zostanie utworzonych we wspieranych podmiotach</a:t>
          </a:r>
        </a:p>
      </dgm:t>
    </dgm:pt>
    <dgm:pt modelId="{75A9944C-F080-45C2-ABD8-9D9F2B772D0D}" type="parTrans" cxnId="{AEC507B2-AAB4-42B8-AAA7-30253B6633DB}">
      <dgm:prSet/>
      <dgm:spPr/>
      <dgm:t>
        <a:bodyPr/>
        <a:lstStyle/>
        <a:p>
          <a:endParaRPr lang="pl-PL">
            <a:solidFill>
              <a:srgbClr val="003399"/>
            </a:solidFill>
          </a:endParaRPr>
        </a:p>
      </dgm:t>
    </dgm:pt>
    <dgm:pt modelId="{33F77C8C-C3EF-4844-897B-AFA3AFFF6732}" type="sibTrans" cxnId="{AEC507B2-AAB4-42B8-AAA7-30253B6633DB}">
      <dgm:prSet/>
      <dgm:spPr/>
      <dgm:t>
        <a:bodyPr/>
        <a:lstStyle/>
        <a:p>
          <a:endParaRPr lang="pl-PL">
            <a:solidFill>
              <a:srgbClr val="003399"/>
            </a:solidFill>
          </a:endParaRPr>
        </a:p>
      </dgm:t>
    </dgm:pt>
    <dgm:pt modelId="{364A9D79-0CF4-45EE-9D27-784C6A18EFF8}">
      <dgm:prSet custT="1"/>
      <dgm:spPr>
        <a:solidFill>
          <a:srgbClr val="0B4EA2"/>
        </a:solidFill>
      </dgm:spPr>
      <dgm:t>
        <a:bodyPr/>
        <a:lstStyle/>
        <a:p>
          <a:r>
            <a:rPr lang="pl-PL" sz="1700" dirty="0">
              <a:solidFill>
                <a:schemeClr val="bg1"/>
              </a:solidFill>
            </a:rPr>
            <a:t>Ponad </a:t>
          </a:r>
          <a:r>
            <a:rPr lang="pl-PL" sz="2200" b="1" dirty="0">
              <a:solidFill>
                <a:schemeClr val="bg1"/>
              </a:solidFill>
            </a:rPr>
            <a:t>100 tys. osób </a:t>
          </a:r>
          <a:r>
            <a:rPr lang="pl-PL" sz="1700" b="0" i="0" u="none" strike="noStrike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uzyska nowe kwalifikacje dzięki projektom</a:t>
          </a:r>
          <a:endParaRPr lang="pl-PL" sz="1700" dirty="0">
            <a:solidFill>
              <a:schemeClr val="bg1"/>
            </a:solidFill>
          </a:endParaRPr>
        </a:p>
      </dgm:t>
    </dgm:pt>
    <dgm:pt modelId="{8B50BF2D-EE89-4941-9E1C-590EC6C3D3DE}" type="parTrans" cxnId="{B2D8309D-C075-4AB7-9D08-3B5566DB0114}">
      <dgm:prSet/>
      <dgm:spPr/>
      <dgm:t>
        <a:bodyPr/>
        <a:lstStyle/>
        <a:p>
          <a:endParaRPr lang="pl-PL">
            <a:solidFill>
              <a:srgbClr val="003399"/>
            </a:solidFill>
          </a:endParaRPr>
        </a:p>
      </dgm:t>
    </dgm:pt>
    <dgm:pt modelId="{643E0E68-7C5F-4888-91D9-FF9D5EC1CE6C}" type="sibTrans" cxnId="{B2D8309D-C075-4AB7-9D08-3B5566DB0114}">
      <dgm:prSet/>
      <dgm:spPr/>
      <dgm:t>
        <a:bodyPr/>
        <a:lstStyle/>
        <a:p>
          <a:endParaRPr lang="pl-PL">
            <a:solidFill>
              <a:srgbClr val="003399"/>
            </a:solidFill>
          </a:endParaRPr>
        </a:p>
      </dgm:t>
    </dgm:pt>
    <dgm:pt modelId="{DBD67F6D-12C3-4E1B-97A8-98E88DA6EAA8}">
      <dgm:prSet custT="1"/>
      <dgm:spPr>
        <a:solidFill>
          <a:srgbClr val="FFD618"/>
        </a:solidFill>
      </dgm:spPr>
      <dgm:t>
        <a:bodyPr/>
        <a:lstStyle/>
        <a:p>
          <a:r>
            <a:rPr lang="pl-PL" sz="1700" dirty="0">
              <a:solidFill>
                <a:srgbClr val="003399"/>
              </a:solidFill>
            </a:rPr>
            <a:t>Ponad </a:t>
          </a:r>
          <a:r>
            <a:rPr lang="pl-PL" sz="2200" b="1" dirty="0">
              <a:solidFill>
                <a:srgbClr val="003399"/>
              </a:solidFill>
            </a:rPr>
            <a:t>600 firm </a:t>
          </a:r>
          <a:r>
            <a:rPr lang="pl-PL" sz="1700" dirty="0">
              <a:solidFill>
                <a:srgbClr val="003399"/>
              </a:solidFill>
            </a:rPr>
            <a:t>(w tym okołogórniczych) uzyska wsparcie w inwestycjach i przebranżowieniu</a:t>
          </a:r>
        </a:p>
      </dgm:t>
    </dgm:pt>
    <dgm:pt modelId="{F29C6EB1-BD06-4DA3-A401-CABCCAD4F725}" type="parTrans" cxnId="{F512F8DA-CB78-4C4C-BDA4-522C3BD4C89E}">
      <dgm:prSet/>
      <dgm:spPr/>
      <dgm:t>
        <a:bodyPr/>
        <a:lstStyle/>
        <a:p>
          <a:endParaRPr lang="pl-PL">
            <a:solidFill>
              <a:srgbClr val="003399"/>
            </a:solidFill>
          </a:endParaRPr>
        </a:p>
      </dgm:t>
    </dgm:pt>
    <dgm:pt modelId="{947272BF-0C8F-40B4-9834-B301C50A214B}" type="sibTrans" cxnId="{F512F8DA-CB78-4C4C-BDA4-522C3BD4C89E}">
      <dgm:prSet/>
      <dgm:spPr/>
      <dgm:t>
        <a:bodyPr/>
        <a:lstStyle/>
        <a:p>
          <a:endParaRPr lang="pl-PL">
            <a:solidFill>
              <a:srgbClr val="003399"/>
            </a:solidFill>
          </a:endParaRPr>
        </a:p>
      </dgm:t>
    </dgm:pt>
    <dgm:pt modelId="{35B22BF8-7844-4E5C-9697-960D1F0FE2F5}">
      <dgm:prSet custT="1"/>
      <dgm:spPr>
        <a:solidFill>
          <a:srgbClr val="0B4EA2"/>
        </a:solidFill>
      </dgm:spPr>
      <dgm:t>
        <a:bodyPr/>
        <a:lstStyle/>
        <a:p>
          <a:r>
            <a:rPr lang="pl-PL" sz="1700" dirty="0">
              <a:solidFill>
                <a:schemeClr val="bg1"/>
              </a:solidFill>
            </a:rPr>
            <a:t>Powstanie prawie </a:t>
          </a:r>
          <a:r>
            <a:rPr lang="pl-PL" sz="2200" b="1" dirty="0">
              <a:solidFill>
                <a:schemeClr val="bg1"/>
              </a:solidFill>
            </a:rPr>
            <a:t>400 MW nowych mocy </a:t>
          </a:r>
          <a:r>
            <a:rPr lang="pl-PL" sz="1700" dirty="0">
              <a:solidFill>
                <a:schemeClr val="bg1"/>
              </a:solidFill>
            </a:rPr>
            <a:t>w OZE</a:t>
          </a:r>
        </a:p>
      </dgm:t>
    </dgm:pt>
    <dgm:pt modelId="{9349340D-7C11-4959-BB1D-35F1ECD6CA79}" type="parTrans" cxnId="{6B48C0A0-CF69-4238-99F7-9C5E47A9E23D}">
      <dgm:prSet/>
      <dgm:spPr/>
      <dgm:t>
        <a:bodyPr/>
        <a:lstStyle/>
        <a:p>
          <a:endParaRPr lang="pl-PL">
            <a:solidFill>
              <a:srgbClr val="003399"/>
            </a:solidFill>
          </a:endParaRPr>
        </a:p>
      </dgm:t>
    </dgm:pt>
    <dgm:pt modelId="{C29F4F81-D39B-43C2-B2CC-C211E0046B43}" type="sibTrans" cxnId="{6B48C0A0-CF69-4238-99F7-9C5E47A9E23D}">
      <dgm:prSet/>
      <dgm:spPr/>
      <dgm:t>
        <a:bodyPr/>
        <a:lstStyle/>
        <a:p>
          <a:endParaRPr lang="pl-PL">
            <a:solidFill>
              <a:srgbClr val="003399"/>
            </a:solidFill>
          </a:endParaRPr>
        </a:p>
      </dgm:t>
    </dgm:pt>
    <dgm:pt modelId="{F91D65C0-1E49-4CE0-9EA9-2FCEA3B30817}" type="pres">
      <dgm:prSet presAssocID="{85294592-7A49-4E3D-9F31-CB5D263FC07B}" presName="linearFlow" presStyleCnt="0">
        <dgm:presLayoutVars>
          <dgm:dir/>
          <dgm:resizeHandles val="exact"/>
        </dgm:presLayoutVars>
      </dgm:prSet>
      <dgm:spPr/>
    </dgm:pt>
    <dgm:pt modelId="{C5D8E07D-DE95-47A5-88C5-064F802218DC}" type="pres">
      <dgm:prSet presAssocID="{B15C87A9-86F5-4392-985F-419FCA13F491}" presName="composite" presStyleCnt="0"/>
      <dgm:spPr/>
    </dgm:pt>
    <dgm:pt modelId="{E710C926-A289-4E20-AD88-7A224BF8A01C}" type="pres">
      <dgm:prSet presAssocID="{B15C87A9-86F5-4392-985F-419FCA13F491}" presName="imgShp" presStyleLbl="fgImgPlace1" presStyleIdx="0" presStyleCnt="5" custLinFactNeighborX="-67268" custLinFactNeighborY="2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lasa"/>
        </a:ext>
      </dgm:extLst>
    </dgm:pt>
    <dgm:pt modelId="{2B5A5F64-452F-4324-BAF2-3C78A344F7CB}" type="pres">
      <dgm:prSet presAssocID="{B15C87A9-86F5-4392-985F-419FCA13F491}" presName="txShp" presStyleLbl="node1" presStyleIdx="0" presStyleCnt="5">
        <dgm:presLayoutVars>
          <dgm:bulletEnabled val="1"/>
        </dgm:presLayoutVars>
      </dgm:prSet>
      <dgm:spPr/>
    </dgm:pt>
    <dgm:pt modelId="{76EFA6FE-705E-4095-B29B-5AC8999905AB}" type="pres">
      <dgm:prSet presAssocID="{D83DE1CC-4665-4444-B218-881931C35D23}" presName="spacing" presStyleCnt="0"/>
      <dgm:spPr/>
    </dgm:pt>
    <dgm:pt modelId="{8F43B65B-1A6D-4789-A48A-1FE290DD9AC1}" type="pres">
      <dgm:prSet presAssocID="{2451452D-6DF9-4457-AB7D-7B7B58500915}" presName="composite" presStyleCnt="0"/>
      <dgm:spPr/>
    </dgm:pt>
    <dgm:pt modelId="{E6D44E19-0327-44ED-B66A-967E7ACE7DB4}" type="pres">
      <dgm:prSet presAssocID="{2451452D-6DF9-4457-AB7D-7B7B58500915}" presName="imgShp" presStyleLbl="fgImgPlace1" presStyleIdx="1" presStyleCnt="5" custLinFactNeighborX="-67268" custLinFactNeighborY="2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dowlaniec"/>
        </a:ext>
      </dgm:extLst>
    </dgm:pt>
    <dgm:pt modelId="{CE59D4D7-2FF9-4691-90D0-23F97CD28422}" type="pres">
      <dgm:prSet presAssocID="{2451452D-6DF9-4457-AB7D-7B7B58500915}" presName="txShp" presStyleLbl="node1" presStyleIdx="1" presStyleCnt="5">
        <dgm:presLayoutVars>
          <dgm:bulletEnabled val="1"/>
        </dgm:presLayoutVars>
      </dgm:prSet>
      <dgm:spPr/>
    </dgm:pt>
    <dgm:pt modelId="{B007CA66-A0C8-498C-BD41-A3C04E3A21C2}" type="pres">
      <dgm:prSet presAssocID="{33F77C8C-C3EF-4844-897B-AFA3AFFF6732}" presName="spacing" presStyleCnt="0"/>
      <dgm:spPr/>
    </dgm:pt>
    <dgm:pt modelId="{60CB2ACE-38FF-47CD-A9D2-84AA88B8673D}" type="pres">
      <dgm:prSet presAssocID="{364A9D79-0CF4-45EE-9D27-784C6A18EFF8}" presName="composite" presStyleCnt="0"/>
      <dgm:spPr/>
    </dgm:pt>
    <dgm:pt modelId="{900DBF5A-30F5-44BF-9DFD-B3102BF3A29A}" type="pres">
      <dgm:prSet presAssocID="{364A9D79-0CF4-45EE-9D27-784C6A18EFF8}" presName="imgShp" presStyleLbl="fgImgPlace1" presStyleIdx="2" presStyleCnt="5" custLinFactNeighborX="-67268" custLinFactNeighborY="2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winięty dyplom"/>
        </a:ext>
      </dgm:extLst>
    </dgm:pt>
    <dgm:pt modelId="{D81714B7-375B-4407-B2BE-E1FCE07DADCB}" type="pres">
      <dgm:prSet presAssocID="{364A9D79-0CF4-45EE-9D27-784C6A18EFF8}" presName="txShp" presStyleLbl="node1" presStyleIdx="2" presStyleCnt="5">
        <dgm:presLayoutVars>
          <dgm:bulletEnabled val="1"/>
        </dgm:presLayoutVars>
      </dgm:prSet>
      <dgm:spPr/>
    </dgm:pt>
    <dgm:pt modelId="{AE6E77EC-0DFD-43B5-BB47-F993E7D8575A}" type="pres">
      <dgm:prSet presAssocID="{643E0E68-7C5F-4888-91D9-FF9D5EC1CE6C}" presName="spacing" presStyleCnt="0"/>
      <dgm:spPr/>
    </dgm:pt>
    <dgm:pt modelId="{6CD85098-6A02-489E-B7E8-273E91CE4F72}" type="pres">
      <dgm:prSet presAssocID="{DBD67F6D-12C3-4E1B-97A8-98E88DA6EAA8}" presName="composite" presStyleCnt="0"/>
      <dgm:spPr/>
    </dgm:pt>
    <dgm:pt modelId="{3C56F0A6-6B0D-4DB1-BBF8-E03CD14498AD}" type="pres">
      <dgm:prSet presAssocID="{DBD67F6D-12C3-4E1B-97A8-98E88DA6EAA8}" presName="imgShp" presStyleLbl="fgImgPlace1" presStyleIdx="3" presStyleCnt="5" custLinFactNeighborX="-67268" custLinFactNeighborY="2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abryka"/>
        </a:ext>
      </dgm:extLst>
    </dgm:pt>
    <dgm:pt modelId="{0A3A01CF-AADC-4F20-8100-7A8AB19209EC}" type="pres">
      <dgm:prSet presAssocID="{DBD67F6D-12C3-4E1B-97A8-98E88DA6EAA8}" presName="txShp" presStyleLbl="node1" presStyleIdx="3" presStyleCnt="5">
        <dgm:presLayoutVars>
          <dgm:bulletEnabled val="1"/>
        </dgm:presLayoutVars>
      </dgm:prSet>
      <dgm:spPr/>
    </dgm:pt>
    <dgm:pt modelId="{4E03FF00-50B5-4460-939B-3F899DDAD4F9}" type="pres">
      <dgm:prSet presAssocID="{947272BF-0C8F-40B4-9834-B301C50A214B}" presName="spacing" presStyleCnt="0"/>
      <dgm:spPr/>
    </dgm:pt>
    <dgm:pt modelId="{A5DDFB00-91A5-4DF3-AFE6-4D50C7B99D4E}" type="pres">
      <dgm:prSet presAssocID="{35B22BF8-7844-4E5C-9697-960D1F0FE2F5}" presName="composite" presStyleCnt="0"/>
      <dgm:spPr/>
    </dgm:pt>
    <dgm:pt modelId="{9BBB38AF-F7B6-41D4-8F7A-E7C23D012E6D}" type="pres">
      <dgm:prSet presAssocID="{35B22BF8-7844-4E5C-9697-960D1F0FE2F5}" presName="imgShp" presStyleLbl="fgImgPlace1" presStyleIdx="4" presStyleCnt="5" custLinFactNeighborX="-67268" custLinFactNeighborY="-3019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Ładowanie baterii"/>
        </a:ext>
      </dgm:extLst>
    </dgm:pt>
    <dgm:pt modelId="{1342C193-5C2D-43B2-A010-051B41026927}" type="pres">
      <dgm:prSet presAssocID="{35B22BF8-7844-4E5C-9697-960D1F0FE2F5}" presName="txShp" presStyleLbl="node1" presStyleIdx="4" presStyleCnt="5">
        <dgm:presLayoutVars>
          <dgm:bulletEnabled val="1"/>
        </dgm:presLayoutVars>
      </dgm:prSet>
      <dgm:spPr/>
    </dgm:pt>
  </dgm:ptLst>
  <dgm:cxnLst>
    <dgm:cxn modelId="{BB3BBD13-8FEE-4367-8AFD-527D86D522CC}" type="presOf" srcId="{B15C87A9-86F5-4392-985F-419FCA13F491}" destId="{2B5A5F64-452F-4324-BAF2-3C78A344F7CB}" srcOrd="0" destOrd="0" presId="urn:microsoft.com/office/officeart/2005/8/layout/vList3"/>
    <dgm:cxn modelId="{66B91F3C-ACB1-44DD-A38A-865B5C3CC04D}" type="presOf" srcId="{35B22BF8-7844-4E5C-9697-960D1F0FE2F5}" destId="{1342C193-5C2D-43B2-A010-051B41026927}" srcOrd="0" destOrd="0" presId="urn:microsoft.com/office/officeart/2005/8/layout/vList3"/>
    <dgm:cxn modelId="{BB016761-C8F7-402A-B78C-5F5C14DFBBF9}" type="presOf" srcId="{364A9D79-0CF4-45EE-9D27-784C6A18EFF8}" destId="{D81714B7-375B-4407-B2BE-E1FCE07DADCB}" srcOrd="0" destOrd="0" presId="urn:microsoft.com/office/officeart/2005/8/layout/vList3"/>
    <dgm:cxn modelId="{5D225465-034E-4715-AAA0-E199B520AB7C}" srcId="{85294592-7A49-4E3D-9F31-CB5D263FC07B}" destId="{B15C87A9-86F5-4392-985F-419FCA13F491}" srcOrd="0" destOrd="0" parTransId="{90751277-527A-48EA-950F-A27EF32636B0}" sibTransId="{D83DE1CC-4665-4444-B218-881931C35D23}"/>
    <dgm:cxn modelId="{B3BF6D8F-26E9-47AC-815A-792EB0650A3B}" type="presOf" srcId="{85294592-7A49-4E3D-9F31-CB5D263FC07B}" destId="{F91D65C0-1E49-4CE0-9EA9-2FCEA3B30817}" srcOrd="0" destOrd="0" presId="urn:microsoft.com/office/officeart/2005/8/layout/vList3"/>
    <dgm:cxn modelId="{B2D8309D-C075-4AB7-9D08-3B5566DB0114}" srcId="{85294592-7A49-4E3D-9F31-CB5D263FC07B}" destId="{364A9D79-0CF4-45EE-9D27-784C6A18EFF8}" srcOrd="2" destOrd="0" parTransId="{8B50BF2D-EE89-4941-9E1C-590EC6C3D3DE}" sibTransId="{643E0E68-7C5F-4888-91D9-FF9D5EC1CE6C}"/>
    <dgm:cxn modelId="{AAD2289F-3318-4350-9CEC-088C8338B6DE}" type="presOf" srcId="{DBD67F6D-12C3-4E1B-97A8-98E88DA6EAA8}" destId="{0A3A01CF-AADC-4F20-8100-7A8AB19209EC}" srcOrd="0" destOrd="0" presId="urn:microsoft.com/office/officeart/2005/8/layout/vList3"/>
    <dgm:cxn modelId="{6B48C0A0-CF69-4238-99F7-9C5E47A9E23D}" srcId="{85294592-7A49-4E3D-9F31-CB5D263FC07B}" destId="{35B22BF8-7844-4E5C-9697-960D1F0FE2F5}" srcOrd="4" destOrd="0" parTransId="{9349340D-7C11-4959-BB1D-35F1ECD6CA79}" sibTransId="{C29F4F81-D39B-43C2-B2CC-C211E0046B43}"/>
    <dgm:cxn modelId="{ABED35A1-774B-4B49-A65A-CB96492C9E65}" type="presOf" srcId="{2451452D-6DF9-4457-AB7D-7B7B58500915}" destId="{CE59D4D7-2FF9-4691-90D0-23F97CD28422}" srcOrd="0" destOrd="0" presId="urn:microsoft.com/office/officeart/2005/8/layout/vList3"/>
    <dgm:cxn modelId="{AEC507B2-AAB4-42B8-AAA7-30253B6633DB}" srcId="{85294592-7A49-4E3D-9F31-CB5D263FC07B}" destId="{2451452D-6DF9-4457-AB7D-7B7B58500915}" srcOrd="1" destOrd="0" parTransId="{75A9944C-F080-45C2-ABD8-9D9F2B772D0D}" sibTransId="{33F77C8C-C3EF-4844-897B-AFA3AFFF6732}"/>
    <dgm:cxn modelId="{F512F8DA-CB78-4C4C-BDA4-522C3BD4C89E}" srcId="{85294592-7A49-4E3D-9F31-CB5D263FC07B}" destId="{DBD67F6D-12C3-4E1B-97A8-98E88DA6EAA8}" srcOrd="3" destOrd="0" parTransId="{F29C6EB1-BD06-4DA3-A401-CABCCAD4F725}" sibTransId="{947272BF-0C8F-40B4-9834-B301C50A214B}"/>
    <dgm:cxn modelId="{7A8E0719-4793-41ED-A9E1-3FB74D154EAD}" type="presParOf" srcId="{F91D65C0-1E49-4CE0-9EA9-2FCEA3B30817}" destId="{C5D8E07D-DE95-47A5-88C5-064F802218DC}" srcOrd="0" destOrd="0" presId="urn:microsoft.com/office/officeart/2005/8/layout/vList3"/>
    <dgm:cxn modelId="{CD97FFB0-2826-4431-836D-C9AFAD9277F4}" type="presParOf" srcId="{C5D8E07D-DE95-47A5-88C5-064F802218DC}" destId="{E710C926-A289-4E20-AD88-7A224BF8A01C}" srcOrd="0" destOrd="0" presId="urn:microsoft.com/office/officeart/2005/8/layout/vList3"/>
    <dgm:cxn modelId="{25FA96F1-0873-4BD1-A4AF-4FE068B421BE}" type="presParOf" srcId="{C5D8E07D-DE95-47A5-88C5-064F802218DC}" destId="{2B5A5F64-452F-4324-BAF2-3C78A344F7CB}" srcOrd="1" destOrd="0" presId="urn:microsoft.com/office/officeart/2005/8/layout/vList3"/>
    <dgm:cxn modelId="{D1E3BB60-154A-4A77-8EE3-71FE37C29954}" type="presParOf" srcId="{F91D65C0-1E49-4CE0-9EA9-2FCEA3B30817}" destId="{76EFA6FE-705E-4095-B29B-5AC8999905AB}" srcOrd="1" destOrd="0" presId="urn:microsoft.com/office/officeart/2005/8/layout/vList3"/>
    <dgm:cxn modelId="{70BEB555-E342-4DC4-A882-113BF39018AB}" type="presParOf" srcId="{F91D65C0-1E49-4CE0-9EA9-2FCEA3B30817}" destId="{8F43B65B-1A6D-4789-A48A-1FE290DD9AC1}" srcOrd="2" destOrd="0" presId="urn:microsoft.com/office/officeart/2005/8/layout/vList3"/>
    <dgm:cxn modelId="{2178E68D-BF4D-442E-99AB-5CB6395DD809}" type="presParOf" srcId="{8F43B65B-1A6D-4789-A48A-1FE290DD9AC1}" destId="{E6D44E19-0327-44ED-B66A-967E7ACE7DB4}" srcOrd="0" destOrd="0" presId="urn:microsoft.com/office/officeart/2005/8/layout/vList3"/>
    <dgm:cxn modelId="{7A6A6829-6E2A-4E9E-8D4B-C55F6489C4E9}" type="presParOf" srcId="{8F43B65B-1A6D-4789-A48A-1FE290DD9AC1}" destId="{CE59D4D7-2FF9-4691-90D0-23F97CD28422}" srcOrd="1" destOrd="0" presId="urn:microsoft.com/office/officeart/2005/8/layout/vList3"/>
    <dgm:cxn modelId="{C32438C7-3C03-435D-B0BB-B11A2BB8557D}" type="presParOf" srcId="{F91D65C0-1E49-4CE0-9EA9-2FCEA3B30817}" destId="{B007CA66-A0C8-498C-BD41-A3C04E3A21C2}" srcOrd="3" destOrd="0" presId="urn:microsoft.com/office/officeart/2005/8/layout/vList3"/>
    <dgm:cxn modelId="{ADB04A3E-167A-4DE5-B105-F622CC6DCFC4}" type="presParOf" srcId="{F91D65C0-1E49-4CE0-9EA9-2FCEA3B30817}" destId="{60CB2ACE-38FF-47CD-A9D2-84AA88B8673D}" srcOrd="4" destOrd="0" presId="urn:microsoft.com/office/officeart/2005/8/layout/vList3"/>
    <dgm:cxn modelId="{770F47AC-F0D6-4F69-91FD-795433B703A7}" type="presParOf" srcId="{60CB2ACE-38FF-47CD-A9D2-84AA88B8673D}" destId="{900DBF5A-30F5-44BF-9DFD-B3102BF3A29A}" srcOrd="0" destOrd="0" presId="urn:microsoft.com/office/officeart/2005/8/layout/vList3"/>
    <dgm:cxn modelId="{EA22EB7B-D04E-4C1E-A81D-7C743097559A}" type="presParOf" srcId="{60CB2ACE-38FF-47CD-A9D2-84AA88B8673D}" destId="{D81714B7-375B-4407-B2BE-E1FCE07DADCB}" srcOrd="1" destOrd="0" presId="urn:microsoft.com/office/officeart/2005/8/layout/vList3"/>
    <dgm:cxn modelId="{C652223C-DE75-459C-A0D4-0B939126AF2E}" type="presParOf" srcId="{F91D65C0-1E49-4CE0-9EA9-2FCEA3B30817}" destId="{AE6E77EC-0DFD-43B5-BB47-F993E7D8575A}" srcOrd="5" destOrd="0" presId="urn:microsoft.com/office/officeart/2005/8/layout/vList3"/>
    <dgm:cxn modelId="{70BDBBC8-B1CF-41A1-B64A-440759394AE3}" type="presParOf" srcId="{F91D65C0-1E49-4CE0-9EA9-2FCEA3B30817}" destId="{6CD85098-6A02-489E-B7E8-273E91CE4F72}" srcOrd="6" destOrd="0" presId="urn:microsoft.com/office/officeart/2005/8/layout/vList3"/>
    <dgm:cxn modelId="{8244BCA7-98D8-43E6-87D4-930BEF6967CA}" type="presParOf" srcId="{6CD85098-6A02-489E-B7E8-273E91CE4F72}" destId="{3C56F0A6-6B0D-4DB1-BBF8-E03CD14498AD}" srcOrd="0" destOrd="0" presId="urn:microsoft.com/office/officeart/2005/8/layout/vList3"/>
    <dgm:cxn modelId="{54A79484-C073-4AF9-A5DC-0E971128BE71}" type="presParOf" srcId="{6CD85098-6A02-489E-B7E8-273E91CE4F72}" destId="{0A3A01CF-AADC-4F20-8100-7A8AB19209EC}" srcOrd="1" destOrd="0" presId="urn:microsoft.com/office/officeart/2005/8/layout/vList3"/>
    <dgm:cxn modelId="{8EC9993B-B1DA-48CB-80E5-F7BA788316A9}" type="presParOf" srcId="{F91D65C0-1E49-4CE0-9EA9-2FCEA3B30817}" destId="{4E03FF00-50B5-4460-939B-3F899DDAD4F9}" srcOrd="7" destOrd="0" presId="urn:microsoft.com/office/officeart/2005/8/layout/vList3"/>
    <dgm:cxn modelId="{4D9EF6BC-A00A-41CB-AE80-F6C1424AE9F5}" type="presParOf" srcId="{F91D65C0-1E49-4CE0-9EA9-2FCEA3B30817}" destId="{A5DDFB00-91A5-4DF3-AFE6-4D50C7B99D4E}" srcOrd="8" destOrd="0" presId="urn:microsoft.com/office/officeart/2005/8/layout/vList3"/>
    <dgm:cxn modelId="{EDB1F1F9-A979-459F-A5C0-CCA90B9D8C8E}" type="presParOf" srcId="{A5DDFB00-91A5-4DF3-AFE6-4D50C7B99D4E}" destId="{9BBB38AF-F7B6-41D4-8F7A-E7C23D012E6D}" srcOrd="0" destOrd="0" presId="urn:microsoft.com/office/officeart/2005/8/layout/vList3"/>
    <dgm:cxn modelId="{B8937AD1-104B-4F94-B892-2C1CFFBC37DB}" type="presParOf" srcId="{A5DDFB00-91A5-4DF3-AFE6-4D50C7B99D4E}" destId="{1342C193-5C2D-43B2-A010-051B4102692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5521276-2AEA-4D41-8F42-1A029DE027A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2337696-9BBA-4DED-A78F-214BB03EC0D8}">
      <dgm:prSet phldrT="[Tekst]" custT="1"/>
      <dgm:spPr>
        <a:solidFill>
          <a:srgbClr val="FFD618"/>
        </a:solidFill>
      </dgm:spPr>
      <dgm:t>
        <a:bodyPr/>
        <a:lstStyle/>
        <a:p>
          <a:r>
            <a:rPr lang="pl-PL" sz="16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Górnicy</a:t>
          </a:r>
        </a:p>
      </dgm:t>
    </dgm:pt>
    <dgm:pt modelId="{6BE5943A-8F26-4F93-A47E-26FFAACBBDDD}" type="parTrans" cxnId="{479F194E-2271-4B03-AB05-28E650D1F667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F71581D-474A-4543-B7B1-E2B98AC9BF76}" type="sibTrans" cxnId="{479F194E-2271-4B03-AB05-28E650D1F667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5EFC442-4E23-4A9A-A1BD-F08DD59D66DE}">
      <dgm:prSet custT="1"/>
      <dgm:spPr>
        <a:ln>
          <a:solidFill>
            <a:srgbClr val="FFD618"/>
          </a:solidFill>
        </a:ln>
      </dgm:spPr>
      <dgm:t>
        <a:bodyPr/>
        <a:lstStyle/>
        <a:p>
          <a:r>
            <a:rPr lang="pl-PL" sz="16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Pierwszeństwo przy dotacjach na samozatrudnienie i do udziału w projektach typu </a:t>
          </a:r>
          <a:r>
            <a:rPr lang="pl-PL" sz="1600" dirty="0" err="1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outplacement</a:t>
          </a:r>
          <a:r>
            <a:rPr lang="pl-PL" sz="16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dla osób zagrożonych zwolnieniami</a:t>
          </a:r>
        </a:p>
      </dgm:t>
    </dgm:pt>
    <dgm:pt modelId="{2FF496D8-B4DD-4E63-ACB1-D669ED56BDAA}" type="parTrans" cxnId="{8E29C457-4058-4783-80A0-24725B343D11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3ACB6BD-48D4-4F7E-BDC6-BECC4414DCE6}" type="sibTrans" cxnId="{8E29C457-4058-4783-80A0-24725B343D11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C58F5E6-7AB0-4A9B-9710-F8A1BF994FCB}">
      <dgm:prSet custT="1"/>
      <dgm:spPr>
        <a:solidFill>
          <a:srgbClr val="A6D3FF"/>
        </a:solidFill>
      </dgm:spPr>
      <dgm:t>
        <a:bodyPr/>
        <a:lstStyle/>
        <a:p>
          <a:r>
            <a:rPr lang="pl-PL" sz="16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Pracownicy branży okołogórniczej </a:t>
          </a:r>
        </a:p>
      </dgm:t>
    </dgm:pt>
    <dgm:pt modelId="{357DB799-FD4B-43CA-955B-19AD1BC670A0}" type="parTrans" cxnId="{F2843095-72C1-4F45-B866-DAD8AEF43A0F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757992C-5C8E-45E9-BD49-F83659E6531C}" type="sibTrans" cxnId="{F2843095-72C1-4F45-B866-DAD8AEF43A0F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F7E3249-3FFF-44D6-B57D-871513C03488}">
      <dgm:prSet custT="1"/>
      <dgm:spPr>
        <a:ln>
          <a:solidFill>
            <a:srgbClr val="A6D3FF"/>
          </a:solidFill>
        </a:ln>
      </dgm:spPr>
      <dgm:t>
        <a:bodyPr/>
        <a:lstStyle/>
        <a:p>
          <a:r>
            <a:rPr lang="pl-PL" sz="16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Zapewnione pierwszeństwo udziału w szkoleniach przygotowujących do zmiany stanowiska w firmie i na zmianę pracy, a także projektach typu </a:t>
          </a:r>
          <a:r>
            <a:rPr lang="pl-PL" sz="1600" dirty="0" err="1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outplacement</a:t>
          </a:r>
          <a:r>
            <a:rPr lang="pl-PL" sz="16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i dotacjach na założenie własnej firmy</a:t>
          </a:r>
        </a:p>
      </dgm:t>
    </dgm:pt>
    <dgm:pt modelId="{60D9CED9-BE01-4387-8838-4D1017C0FC4D}" type="parTrans" cxnId="{B035065F-990B-40FA-B936-3EAFAF3BCA7E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C2B7D80-0D20-4FE8-9092-F2BEF1954D0C}" type="sibTrans" cxnId="{B035065F-990B-40FA-B936-3EAFAF3BCA7E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C38A114-C035-4B9D-B54E-129E8DB5A491}">
      <dgm:prSet custT="1"/>
      <dgm:spPr>
        <a:ln>
          <a:solidFill>
            <a:srgbClr val="A6D3FF"/>
          </a:solidFill>
        </a:ln>
      </dgm:spPr>
      <dgm:t>
        <a:bodyPr/>
        <a:lstStyle/>
        <a:p>
          <a:r>
            <a:rPr lang="pl-PL" sz="16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Wsparcie inwestycyjne dla ich pracodawców, pozwalające zachować lub zwiększyć poziom zatrudnienia</a:t>
          </a:r>
        </a:p>
      </dgm:t>
    </dgm:pt>
    <dgm:pt modelId="{FF3E8347-EECB-42ED-8705-52FEBF1C5F09}" type="parTrans" cxnId="{6A89FB51-B50B-4D49-9C97-66BCD47ACFF1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660020A-5B1D-44B6-943D-E83B8C6BD33E}" type="sibTrans" cxnId="{6A89FB51-B50B-4D49-9C97-66BCD47ACFF1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1E4A4EB-34AA-41B8-80E6-43E9E61557C1}">
      <dgm:prSet custT="1"/>
      <dgm:spPr/>
      <dgm:t>
        <a:bodyPr/>
        <a:lstStyle/>
        <a:p>
          <a:r>
            <a:rPr lang="pl-PL" sz="16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Inwestycje i rozwój istniejących przedsiębiorstw (w tym małych, średnich i dużych)</a:t>
          </a:r>
        </a:p>
      </dgm:t>
    </dgm:pt>
    <dgm:pt modelId="{796015A8-975D-4082-B477-3D0DBC7797C5}" type="parTrans" cxnId="{9A4D4A96-AAFD-434B-A3B6-684B095803CB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2AC2054-54D7-4E46-9C7E-09FCBFCE06E3}" type="sibTrans" cxnId="{9A4D4A96-AAFD-434B-A3B6-684B095803CB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18E96CC-CE31-4048-B622-02ADDB8D4B03}">
      <dgm:prSet custT="1"/>
      <dgm:spPr>
        <a:solidFill>
          <a:srgbClr val="003399"/>
        </a:solidFill>
      </dgm:spPr>
      <dgm:t>
        <a:bodyPr/>
        <a:lstStyle/>
        <a:p>
          <a:r>
            <a:rPr lang="pl-PL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Pozostali pracownicy podregionów górniczych</a:t>
          </a:r>
        </a:p>
      </dgm:t>
    </dgm:pt>
    <dgm:pt modelId="{5DBDBABF-BA7B-48FE-AF31-505C8110CF13}" type="parTrans" cxnId="{E4B27F27-B18C-4D86-9D22-FD3D22223AA9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D38838E-7D30-4212-A2E8-0F9B73CEA81A}" type="sibTrans" cxnId="{E4B27F27-B18C-4D86-9D22-FD3D22223AA9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3A45D33-EDC8-4B22-ABB1-90347FE07469}" type="pres">
      <dgm:prSet presAssocID="{F5521276-2AEA-4D41-8F42-1A029DE027AA}" presName="linear" presStyleCnt="0">
        <dgm:presLayoutVars>
          <dgm:dir/>
          <dgm:animLvl val="lvl"/>
          <dgm:resizeHandles val="exact"/>
        </dgm:presLayoutVars>
      </dgm:prSet>
      <dgm:spPr/>
    </dgm:pt>
    <dgm:pt modelId="{CF937AB7-02BB-417D-84E6-8DCB55AA796B}" type="pres">
      <dgm:prSet presAssocID="{62337696-9BBA-4DED-A78F-214BB03EC0D8}" presName="parentLin" presStyleCnt="0"/>
      <dgm:spPr/>
    </dgm:pt>
    <dgm:pt modelId="{C119B4CB-A962-4B68-B518-DE02FDE80DE6}" type="pres">
      <dgm:prSet presAssocID="{62337696-9BBA-4DED-A78F-214BB03EC0D8}" presName="parentLeftMargin" presStyleLbl="node1" presStyleIdx="0" presStyleCnt="3"/>
      <dgm:spPr/>
    </dgm:pt>
    <dgm:pt modelId="{0D4104DD-567E-4287-829B-6E4C9BACD17C}" type="pres">
      <dgm:prSet presAssocID="{62337696-9BBA-4DED-A78F-214BB03EC0D8}" presName="parentText" presStyleLbl="node1" presStyleIdx="0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DF99821C-B2C1-4E7C-AFEB-F92160F639D7}" type="pres">
      <dgm:prSet presAssocID="{62337696-9BBA-4DED-A78F-214BB03EC0D8}" presName="negativeSpace" presStyleCnt="0"/>
      <dgm:spPr/>
    </dgm:pt>
    <dgm:pt modelId="{B3AA83AA-EE3F-497B-8D6A-987533A2BC99}" type="pres">
      <dgm:prSet presAssocID="{62337696-9BBA-4DED-A78F-214BB03EC0D8}" presName="childText" presStyleLbl="conFgAcc1" presStyleIdx="0" presStyleCnt="3" custLinFactNeighborX="-1995" custLinFactNeighborY="-4799">
        <dgm:presLayoutVars>
          <dgm:bulletEnabled val="1"/>
        </dgm:presLayoutVars>
      </dgm:prSet>
      <dgm:spPr/>
    </dgm:pt>
    <dgm:pt modelId="{41D257C3-D937-4B17-A88E-0E59B191A7A5}" type="pres">
      <dgm:prSet presAssocID="{2F71581D-474A-4543-B7B1-E2B98AC9BF76}" presName="spaceBetweenRectangles" presStyleCnt="0"/>
      <dgm:spPr/>
    </dgm:pt>
    <dgm:pt modelId="{B5248794-E034-4BA6-B382-DA8EE9C5305A}" type="pres">
      <dgm:prSet presAssocID="{CC58F5E6-7AB0-4A9B-9710-F8A1BF994FCB}" presName="parentLin" presStyleCnt="0"/>
      <dgm:spPr/>
    </dgm:pt>
    <dgm:pt modelId="{0FBF8D6D-2232-4EB9-BFB1-0A99165626AE}" type="pres">
      <dgm:prSet presAssocID="{CC58F5E6-7AB0-4A9B-9710-F8A1BF994FCB}" presName="parentLeftMargin" presStyleLbl="node1" presStyleIdx="0" presStyleCnt="3"/>
      <dgm:spPr/>
    </dgm:pt>
    <dgm:pt modelId="{353C291A-6550-4ECD-B39B-4BA8C604406D}" type="pres">
      <dgm:prSet presAssocID="{CC58F5E6-7AB0-4A9B-9710-F8A1BF994FCB}" presName="parentText" presStyleLbl="node1" presStyleIdx="1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17FDD2C4-168F-438B-BF56-7ECF1686B1AB}" type="pres">
      <dgm:prSet presAssocID="{CC58F5E6-7AB0-4A9B-9710-F8A1BF994FCB}" presName="negativeSpace" presStyleCnt="0"/>
      <dgm:spPr/>
    </dgm:pt>
    <dgm:pt modelId="{34BF4CCF-DE59-4059-AE0F-34D2700AD8D9}" type="pres">
      <dgm:prSet presAssocID="{CC58F5E6-7AB0-4A9B-9710-F8A1BF994FCB}" presName="childText" presStyleLbl="conFgAcc1" presStyleIdx="1" presStyleCnt="3">
        <dgm:presLayoutVars>
          <dgm:bulletEnabled val="1"/>
        </dgm:presLayoutVars>
      </dgm:prSet>
      <dgm:spPr/>
    </dgm:pt>
    <dgm:pt modelId="{92BF75E4-A89C-4260-A3E1-D706F9E3B8F6}" type="pres">
      <dgm:prSet presAssocID="{9757992C-5C8E-45E9-BD49-F83659E6531C}" presName="spaceBetweenRectangles" presStyleCnt="0"/>
      <dgm:spPr/>
    </dgm:pt>
    <dgm:pt modelId="{AAA77A1D-7A02-416A-B585-13A013F4C9F2}" type="pres">
      <dgm:prSet presAssocID="{218E96CC-CE31-4048-B622-02ADDB8D4B03}" presName="parentLin" presStyleCnt="0"/>
      <dgm:spPr/>
    </dgm:pt>
    <dgm:pt modelId="{CBF0716E-5046-4BC1-A072-0AE5DCDFCFE7}" type="pres">
      <dgm:prSet presAssocID="{218E96CC-CE31-4048-B622-02ADDB8D4B03}" presName="parentLeftMargin" presStyleLbl="node1" presStyleIdx="1" presStyleCnt="3"/>
      <dgm:spPr/>
    </dgm:pt>
    <dgm:pt modelId="{8B3F5A51-B976-44D6-8543-2A7549248FF1}" type="pres">
      <dgm:prSet presAssocID="{218E96CC-CE31-4048-B622-02ADDB8D4B03}" presName="parentText" presStyleLbl="node1" presStyleIdx="2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6AA841F3-21D9-4FB9-BA35-9D2D971CD60C}" type="pres">
      <dgm:prSet presAssocID="{218E96CC-CE31-4048-B622-02ADDB8D4B03}" presName="negativeSpace" presStyleCnt="0"/>
      <dgm:spPr/>
    </dgm:pt>
    <dgm:pt modelId="{AF4C85D7-541F-43FD-BC30-B18366526291}" type="pres">
      <dgm:prSet presAssocID="{218E96CC-CE31-4048-B622-02ADDB8D4B0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EE88212-06FA-4DD4-8152-190B9980E948}" type="presOf" srcId="{218E96CC-CE31-4048-B622-02ADDB8D4B03}" destId="{8B3F5A51-B976-44D6-8543-2A7549248FF1}" srcOrd="1" destOrd="0" presId="urn:microsoft.com/office/officeart/2005/8/layout/list1"/>
    <dgm:cxn modelId="{E4B27F27-B18C-4D86-9D22-FD3D22223AA9}" srcId="{F5521276-2AEA-4D41-8F42-1A029DE027AA}" destId="{218E96CC-CE31-4048-B622-02ADDB8D4B03}" srcOrd="2" destOrd="0" parTransId="{5DBDBABF-BA7B-48FE-AF31-505C8110CF13}" sibTransId="{5D38838E-7D30-4212-A2E8-0F9B73CEA81A}"/>
    <dgm:cxn modelId="{B0E5B529-6668-4865-A18D-B95DDC210A22}" type="presOf" srcId="{CC58F5E6-7AB0-4A9B-9710-F8A1BF994FCB}" destId="{0FBF8D6D-2232-4EB9-BFB1-0A99165626AE}" srcOrd="0" destOrd="0" presId="urn:microsoft.com/office/officeart/2005/8/layout/list1"/>
    <dgm:cxn modelId="{B035065F-990B-40FA-B936-3EAFAF3BCA7E}" srcId="{CC58F5E6-7AB0-4A9B-9710-F8A1BF994FCB}" destId="{FF7E3249-3FFF-44D6-B57D-871513C03488}" srcOrd="0" destOrd="0" parTransId="{60D9CED9-BE01-4387-8838-4D1017C0FC4D}" sibTransId="{DC2B7D80-0D20-4FE8-9092-F2BEF1954D0C}"/>
    <dgm:cxn modelId="{BAA98D66-7674-46E6-B4CC-6BFC1230D264}" type="presOf" srcId="{CC58F5E6-7AB0-4A9B-9710-F8A1BF994FCB}" destId="{353C291A-6550-4ECD-B39B-4BA8C604406D}" srcOrd="1" destOrd="0" presId="urn:microsoft.com/office/officeart/2005/8/layout/list1"/>
    <dgm:cxn modelId="{DE5D7867-6935-4FCD-A050-186A60724E0B}" type="presOf" srcId="{218E96CC-CE31-4048-B622-02ADDB8D4B03}" destId="{CBF0716E-5046-4BC1-A072-0AE5DCDFCFE7}" srcOrd="0" destOrd="0" presId="urn:microsoft.com/office/officeart/2005/8/layout/list1"/>
    <dgm:cxn modelId="{512F6C6A-3E95-4B54-850D-02E82B7CE11F}" type="presOf" srcId="{3C38A114-C035-4B9D-B54E-129E8DB5A491}" destId="{34BF4CCF-DE59-4059-AE0F-34D2700AD8D9}" srcOrd="0" destOrd="1" presId="urn:microsoft.com/office/officeart/2005/8/layout/list1"/>
    <dgm:cxn modelId="{479F194E-2271-4B03-AB05-28E650D1F667}" srcId="{F5521276-2AEA-4D41-8F42-1A029DE027AA}" destId="{62337696-9BBA-4DED-A78F-214BB03EC0D8}" srcOrd="0" destOrd="0" parTransId="{6BE5943A-8F26-4F93-A47E-26FFAACBBDDD}" sibTransId="{2F71581D-474A-4543-B7B1-E2B98AC9BF76}"/>
    <dgm:cxn modelId="{6A89FB51-B50B-4D49-9C97-66BCD47ACFF1}" srcId="{CC58F5E6-7AB0-4A9B-9710-F8A1BF994FCB}" destId="{3C38A114-C035-4B9D-B54E-129E8DB5A491}" srcOrd="1" destOrd="0" parTransId="{FF3E8347-EECB-42ED-8705-52FEBF1C5F09}" sibTransId="{9660020A-5B1D-44B6-943D-E83B8C6BD33E}"/>
    <dgm:cxn modelId="{8E29C457-4058-4783-80A0-24725B343D11}" srcId="{62337696-9BBA-4DED-A78F-214BB03EC0D8}" destId="{25EFC442-4E23-4A9A-A1BD-F08DD59D66DE}" srcOrd="0" destOrd="0" parTransId="{2FF496D8-B4DD-4E63-ACB1-D669ED56BDAA}" sibTransId="{B3ACB6BD-48D4-4F7E-BDC6-BECC4414DCE6}"/>
    <dgm:cxn modelId="{049F2086-CB3F-4DE5-8A57-0DE3F3251270}" type="presOf" srcId="{F5521276-2AEA-4D41-8F42-1A029DE027AA}" destId="{E3A45D33-EDC8-4B22-ABB1-90347FE07469}" srcOrd="0" destOrd="0" presId="urn:microsoft.com/office/officeart/2005/8/layout/list1"/>
    <dgm:cxn modelId="{F2843095-72C1-4F45-B866-DAD8AEF43A0F}" srcId="{F5521276-2AEA-4D41-8F42-1A029DE027AA}" destId="{CC58F5E6-7AB0-4A9B-9710-F8A1BF994FCB}" srcOrd="1" destOrd="0" parTransId="{357DB799-FD4B-43CA-955B-19AD1BC670A0}" sibTransId="{9757992C-5C8E-45E9-BD49-F83659E6531C}"/>
    <dgm:cxn modelId="{9A4D4A96-AAFD-434B-A3B6-684B095803CB}" srcId="{218E96CC-CE31-4048-B622-02ADDB8D4B03}" destId="{61E4A4EB-34AA-41B8-80E6-43E9E61557C1}" srcOrd="0" destOrd="0" parTransId="{796015A8-975D-4082-B477-3D0DBC7797C5}" sibTransId="{42AC2054-54D7-4E46-9C7E-09FCBFCE06E3}"/>
    <dgm:cxn modelId="{77FC6FA6-4FC7-44B9-A6B4-85BB52D6D61D}" type="presOf" srcId="{62337696-9BBA-4DED-A78F-214BB03EC0D8}" destId="{C119B4CB-A962-4B68-B518-DE02FDE80DE6}" srcOrd="0" destOrd="0" presId="urn:microsoft.com/office/officeart/2005/8/layout/list1"/>
    <dgm:cxn modelId="{9E2D8BC7-9568-4DBF-A706-249754064A60}" type="presOf" srcId="{FF7E3249-3FFF-44D6-B57D-871513C03488}" destId="{34BF4CCF-DE59-4059-AE0F-34D2700AD8D9}" srcOrd="0" destOrd="0" presId="urn:microsoft.com/office/officeart/2005/8/layout/list1"/>
    <dgm:cxn modelId="{4AF32ED8-1A87-4626-9EDD-43C71963CFB1}" type="presOf" srcId="{62337696-9BBA-4DED-A78F-214BB03EC0D8}" destId="{0D4104DD-567E-4287-829B-6E4C9BACD17C}" srcOrd="1" destOrd="0" presId="urn:microsoft.com/office/officeart/2005/8/layout/list1"/>
    <dgm:cxn modelId="{35FF2FDF-509D-4139-BBCD-1E9755ABBC27}" type="presOf" srcId="{61E4A4EB-34AA-41B8-80E6-43E9E61557C1}" destId="{AF4C85D7-541F-43FD-BC30-B18366526291}" srcOrd="0" destOrd="0" presId="urn:microsoft.com/office/officeart/2005/8/layout/list1"/>
    <dgm:cxn modelId="{74D994F5-421B-4CD8-A89D-F017D37CFAD2}" type="presOf" srcId="{25EFC442-4E23-4A9A-A1BD-F08DD59D66DE}" destId="{B3AA83AA-EE3F-497B-8D6A-987533A2BC99}" srcOrd="0" destOrd="0" presId="urn:microsoft.com/office/officeart/2005/8/layout/list1"/>
    <dgm:cxn modelId="{13704086-9F5E-449C-8030-2D08DA525D6A}" type="presParOf" srcId="{E3A45D33-EDC8-4B22-ABB1-90347FE07469}" destId="{CF937AB7-02BB-417D-84E6-8DCB55AA796B}" srcOrd="0" destOrd="0" presId="urn:microsoft.com/office/officeart/2005/8/layout/list1"/>
    <dgm:cxn modelId="{A0B66153-F725-4443-990E-2E27A1399FD4}" type="presParOf" srcId="{CF937AB7-02BB-417D-84E6-8DCB55AA796B}" destId="{C119B4CB-A962-4B68-B518-DE02FDE80DE6}" srcOrd="0" destOrd="0" presId="urn:microsoft.com/office/officeart/2005/8/layout/list1"/>
    <dgm:cxn modelId="{63EDF5DB-5713-434F-BC9B-47C92AEF838F}" type="presParOf" srcId="{CF937AB7-02BB-417D-84E6-8DCB55AA796B}" destId="{0D4104DD-567E-4287-829B-6E4C9BACD17C}" srcOrd="1" destOrd="0" presId="urn:microsoft.com/office/officeart/2005/8/layout/list1"/>
    <dgm:cxn modelId="{9DA97D59-D6ED-4B09-BE1B-D1B187FAE449}" type="presParOf" srcId="{E3A45D33-EDC8-4B22-ABB1-90347FE07469}" destId="{DF99821C-B2C1-4E7C-AFEB-F92160F639D7}" srcOrd="1" destOrd="0" presId="urn:microsoft.com/office/officeart/2005/8/layout/list1"/>
    <dgm:cxn modelId="{5DC9C0DB-2C55-4E99-90D5-A8B2166D53F6}" type="presParOf" srcId="{E3A45D33-EDC8-4B22-ABB1-90347FE07469}" destId="{B3AA83AA-EE3F-497B-8D6A-987533A2BC99}" srcOrd="2" destOrd="0" presId="urn:microsoft.com/office/officeart/2005/8/layout/list1"/>
    <dgm:cxn modelId="{0A362860-ACC2-4B28-AD63-19EA00D2DFB7}" type="presParOf" srcId="{E3A45D33-EDC8-4B22-ABB1-90347FE07469}" destId="{41D257C3-D937-4B17-A88E-0E59B191A7A5}" srcOrd="3" destOrd="0" presId="urn:microsoft.com/office/officeart/2005/8/layout/list1"/>
    <dgm:cxn modelId="{32F5D281-6468-4E39-994A-63F662399744}" type="presParOf" srcId="{E3A45D33-EDC8-4B22-ABB1-90347FE07469}" destId="{B5248794-E034-4BA6-B382-DA8EE9C5305A}" srcOrd="4" destOrd="0" presId="urn:microsoft.com/office/officeart/2005/8/layout/list1"/>
    <dgm:cxn modelId="{CDC786FE-136D-4CA4-8372-B1AF978A8B0E}" type="presParOf" srcId="{B5248794-E034-4BA6-B382-DA8EE9C5305A}" destId="{0FBF8D6D-2232-4EB9-BFB1-0A99165626AE}" srcOrd="0" destOrd="0" presId="urn:microsoft.com/office/officeart/2005/8/layout/list1"/>
    <dgm:cxn modelId="{EC88A2F2-B742-4CEA-BB70-462C0529EC41}" type="presParOf" srcId="{B5248794-E034-4BA6-B382-DA8EE9C5305A}" destId="{353C291A-6550-4ECD-B39B-4BA8C604406D}" srcOrd="1" destOrd="0" presId="urn:microsoft.com/office/officeart/2005/8/layout/list1"/>
    <dgm:cxn modelId="{2AC7FF8A-8216-417E-A00D-111CEA4461A6}" type="presParOf" srcId="{E3A45D33-EDC8-4B22-ABB1-90347FE07469}" destId="{17FDD2C4-168F-438B-BF56-7ECF1686B1AB}" srcOrd="5" destOrd="0" presId="urn:microsoft.com/office/officeart/2005/8/layout/list1"/>
    <dgm:cxn modelId="{E7E9DBE9-5CA3-477D-8FB6-9AE977B52142}" type="presParOf" srcId="{E3A45D33-EDC8-4B22-ABB1-90347FE07469}" destId="{34BF4CCF-DE59-4059-AE0F-34D2700AD8D9}" srcOrd="6" destOrd="0" presId="urn:microsoft.com/office/officeart/2005/8/layout/list1"/>
    <dgm:cxn modelId="{1FD128C2-DBFC-4494-9DD6-E1AE29201397}" type="presParOf" srcId="{E3A45D33-EDC8-4B22-ABB1-90347FE07469}" destId="{92BF75E4-A89C-4260-A3E1-D706F9E3B8F6}" srcOrd="7" destOrd="0" presId="urn:microsoft.com/office/officeart/2005/8/layout/list1"/>
    <dgm:cxn modelId="{2C7745EB-AE84-40E5-B9E0-1926DF2B6CC9}" type="presParOf" srcId="{E3A45D33-EDC8-4B22-ABB1-90347FE07469}" destId="{AAA77A1D-7A02-416A-B585-13A013F4C9F2}" srcOrd="8" destOrd="0" presId="urn:microsoft.com/office/officeart/2005/8/layout/list1"/>
    <dgm:cxn modelId="{CECC5E60-5F82-457F-BC1B-67ADC27A9764}" type="presParOf" srcId="{AAA77A1D-7A02-416A-B585-13A013F4C9F2}" destId="{CBF0716E-5046-4BC1-A072-0AE5DCDFCFE7}" srcOrd="0" destOrd="0" presId="urn:microsoft.com/office/officeart/2005/8/layout/list1"/>
    <dgm:cxn modelId="{F9C3B033-6F4F-4515-A501-DEEF20A2FA18}" type="presParOf" srcId="{AAA77A1D-7A02-416A-B585-13A013F4C9F2}" destId="{8B3F5A51-B976-44D6-8543-2A7549248FF1}" srcOrd="1" destOrd="0" presId="urn:microsoft.com/office/officeart/2005/8/layout/list1"/>
    <dgm:cxn modelId="{11ECD558-C5F2-4B8F-974F-A6689C4BD3E0}" type="presParOf" srcId="{E3A45D33-EDC8-4B22-ABB1-90347FE07469}" destId="{6AA841F3-21D9-4FB9-BA35-9D2D971CD60C}" srcOrd="9" destOrd="0" presId="urn:microsoft.com/office/officeart/2005/8/layout/list1"/>
    <dgm:cxn modelId="{5B38B159-55C5-4B40-B323-DBD4F6274E5C}" type="presParOf" srcId="{E3A45D33-EDC8-4B22-ABB1-90347FE07469}" destId="{AF4C85D7-541F-43FD-BC30-B1836652629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0CA3B-85B3-472F-8929-B82BE752A459}">
      <dsp:nvSpPr>
        <dsp:cNvPr id="0" name=""/>
        <dsp:cNvSpPr/>
      </dsp:nvSpPr>
      <dsp:spPr>
        <a:xfrm>
          <a:off x="0" y="0"/>
          <a:ext cx="62014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84010-D1A1-47E3-B772-244F405EAC82}">
      <dsp:nvSpPr>
        <dsp:cNvPr id="0" name=""/>
        <dsp:cNvSpPr/>
      </dsp:nvSpPr>
      <dsp:spPr>
        <a:xfrm>
          <a:off x="0" y="0"/>
          <a:ext cx="2215332" cy="788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2,1 mld zł </a:t>
          </a:r>
          <a:r>
            <a:rPr lang="pl-PL" sz="16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na:</a:t>
          </a:r>
        </a:p>
      </dsp:txBody>
      <dsp:txXfrm>
        <a:off x="0" y="0"/>
        <a:ext cx="2215332" cy="788570"/>
      </dsp:txXfrm>
    </dsp:sp>
    <dsp:sp modelId="{7C08FEAC-AA27-4BD6-9434-3748D8995848}">
      <dsp:nvSpPr>
        <dsp:cNvPr id="0" name=""/>
        <dsp:cNvSpPr/>
      </dsp:nvSpPr>
      <dsp:spPr>
        <a:xfrm>
          <a:off x="2660534" y="72391"/>
          <a:ext cx="3540917" cy="716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Rekultywację terenów zdegradowanych</a:t>
          </a:r>
        </a:p>
      </dsp:txBody>
      <dsp:txXfrm>
        <a:off x="2660534" y="72391"/>
        <a:ext cx="3540917" cy="716182"/>
      </dsp:txXfrm>
    </dsp:sp>
    <dsp:sp modelId="{630FC1F6-416E-4EB3-B867-2CB5654E5611}">
      <dsp:nvSpPr>
        <dsp:cNvPr id="0" name=""/>
        <dsp:cNvSpPr/>
      </dsp:nvSpPr>
      <dsp:spPr>
        <a:xfrm>
          <a:off x="2215332" y="751991"/>
          <a:ext cx="39824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84C812-5325-4A28-9200-CCC932939885}">
      <dsp:nvSpPr>
        <dsp:cNvPr id="0" name=""/>
        <dsp:cNvSpPr/>
      </dsp:nvSpPr>
      <dsp:spPr>
        <a:xfrm>
          <a:off x="0" y="788570"/>
          <a:ext cx="62014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7A17C7-3C6B-41CA-87C6-D687DDEBC168}">
      <dsp:nvSpPr>
        <dsp:cNvPr id="0" name=""/>
        <dsp:cNvSpPr/>
      </dsp:nvSpPr>
      <dsp:spPr>
        <a:xfrm>
          <a:off x="0" y="788570"/>
          <a:ext cx="2215332" cy="788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1,6 mld zł</a:t>
          </a:r>
          <a:r>
            <a:rPr lang="pl-PL" sz="16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na:</a:t>
          </a:r>
        </a:p>
      </dsp:txBody>
      <dsp:txXfrm>
        <a:off x="0" y="788570"/>
        <a:ext cx="2215332" cy="788570"/>
      </dsp:txXfrm>
    </dsp:sp>
    <dsp:sp modelId="{618F7573-A9F3-4151-A22C-A7D8FE9D51BF}">
      <dsp:nvSpPr>
        <dsp:cNvPr id="0" name=""/>
        <dsp:cNvSpPr/>
      </dsp:nvSpPr>
      <dsp:spPr>
        <a:xfrm>
          <a:off x="2660534" y="860962"/>
          <a:ext cx="3540917" cy="716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Odnawialne źródła energii</a:t>
          </a:r>
        </a:p>
      </dsp:txBody>
      <dsp:txXfrm>
        <a:off x="2660534" y="860962"/>
        <a:ext cx="3540917" cy="716182"/>
      </dsp:txXfrm>
    </dsp:sp>
    <dsp:sp modelId="{8780930B-F6D5-462E-A7B1-3A733AF5363F}">
      <dsp:nvSpPr>
        <dsp:cNvPr id="0" name=""/>
        <dsp:cNvSpPr/>
      </dsp:nvSpPr>
      <dsp:spPr>
        <a:xfrm>
          <a:off x="2215332" y="1540562"/>
          <a:ext cx="39824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46EC91-0E58-46EA-B34C-6C792C579590}">
      <dsp:nvSpPr>
        <dsp:cNvPr id="0" name=""/>
        <dsp:cNvSpPr/>
      </dsp:nvSpPr>
      <dsp:spPr>
        <a:xfrm>
          <a:off x="0" y="1577141"/>
          <a:ext cx="62014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C42E2F-6421-4147-BDA9-06BA5C5471C8}">
      <dsp:nvSpPr>
        <dsp:cNvPr id="0" name=""/>
        <dsp:cNvSpPr/>
      </dsp:nvSpPr>
      <dsp:spPr>
        <a:xfrm>
          <a:off x="0" y="1577141"/>
          <a:ext cx="2215332" cy="788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436 mln zł</a:t>
          </a:r>
          <a:r>
            <a:rPr lang="pl-PL" sz="17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na</a:t>
          </a:r>
        </a:p>
      </dsp:txBody>
      <dsp:txXfrm>
        <a:off x="0" y="1577141"/>
        <a:ext cx="2215332" cy="788570"/>
      </dsp:txXfrm>
    </dsp:sp>
    <dsp:sp modelId="{C41272A3-4E16-4EB9-B22D-84D511A61F8B}">
      <dsp:nvSpPr>
        <dsp:cNvPr id="0" name=""/>
        <dsp:cNvSpPr/>
      </dsp:nvSpPr>
      <dsp:spPr>
        <a:xfrm>
          <a:off x="2660534" y="1649533"/>
          <a:ext cx="3540917" cy="716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Transport publiczny i rowerowy</a:t>
          </a:r>
        </a:p>
      </dsp:txBody>
      <dsp:txXfrm>
        <a:off x="2660534" y="1649533"/>
        <a:ext cx="3540917" cy="716182"/>
      </dsp:txXfrm>
    </dsp:sp>
    <dsp:sp modelId="{188E7C47-42E9-489B-9892-1F90BA834F79}">
      <dsp:nvSpPr>
        <dsp:cNvPr id="0" name=""/>
        <dsp:cNvSpPr/>
      </dsp:nvSpPr>
      <dsp:spPr>
        <a:xfrm>
          <a:off x="2215332" y="2329133"/>
          <a:ext cx="39824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E45F4C-B5FB-49D0-8B58-4A733AE08DF0}">
      <dsp:nvSpPr>
        <dsp:cNvPr id="0" name=""/>
        <dsp:cNvSpPr/>
      </dsp:nvSpPr>
      <dsp:spPr>
        <a:xfrm>
          <a:off x="0" y="2365712"/>
          <a:ext cx="62014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2CE151-7B8A-43B3-840F-3E7D3D18BD05}">
      <dsp:nvSpPr>
        <dsp:cNvPr id="0" name=""/>
        <dsp:cNvSpPr/>
      </dsp:nvSpPr>
      <dsp:spPr>
        <a:xfrm>
          <a:off x="0" y="2365712"/>
          <a:ext cx="2215332" cy="788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1,1 mld zł </a:t>
          </a:r>
          <a:r>
            <a:rPr lang="pl-PL" sz="17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na:</a:t>
          </a:r>
        </a:p>
      </dsp:txBody>
      <dsp:txXfrm>
        <a:off x="0" y="2365712"/>
        <a:ext cx="2215332" cy="788570"/>
      </dsp:txXfrm>
    </dsp:sp>
    <dsp:sp modelId="{0C596B8B-71F6-4521-8C5B-D1FB198022E6}">
      <dsp:nvSpPr>
        <dsp:cNvPr id="0" name=""/>
        <dsp:cNvSpPr/>
      </dsp:nvSpPr>
      <dsp:spPr>
        <a:xfrm>
          <a:off x="2660534" y="2438101"/>
          <a:ext cx="3540917" cy="716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Infrastrukturę szkół</a:t>
          </a:r>
        </a:p>
      </dsp:txBody>
      <dsp:txXfrm>
        <a:off x="2660534" y="2438101"/>
        <a:ext cx="3540917" cy="716182"/>
      </dsp:txXfrm>
    </dsp:sp>
    <dsp:sp modelId="{221F0A92-69BD-4489-BEA6-983889A75AF9}">
      <dsp:nvSpPr>
        <dsp:cNvPr id="0" name=""/>
        <dsp:cNvSpPr/>
      </dsp:nvSpPr>
      <dsp:spPr>
        <a:xfrm>
          <a:off x="2215332" y="3117704"/>
          <a:ext cx="39824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9674A-C033-4B47-A506-7435C9AEF2C9}">
      <dsp:nvSpPr>
        <dsp:cNvPr id="0" name=""/>
        <dsp:cNvSpPr/>
      </dsp:nvSpPr>
      <dsp:spPr>
        <a:xfrm rot="5400000">
          <a:off x="3644240" y="-1703986"/>
          <a:ext cx="1876970" cy="5307560"/>
        </a:xfrm>
        <a:prstGeom prst="rect">
          <a:avLst/>
        </a:prstGeom>
        <a:solidFill>
          <a:srgbClr val="A6D3FF">
            <a:alpha val="90000"/>
          </a:srgbClr>
        </a:solidFill>
        <a:ln w="12700" cap="flat" cmpd="sng" algn="ctr">
          <a:solidFill>
            <a:srgbClr val="6BB1E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Cel</a:t>
          </a:r>
          <a:r>
            <a:rPr lang="pl-PL" sz="14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: utrzymanie działalności, dywersyfikacja odbiorców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4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Wyzwanie</a:t>
          </a:r>
          <a:r>
            <a:rPr lang="pl-PL" sz="14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– znalezienie nowych branż / łańcuchów dostaw dla mniejszych poddostawców, firmy całkowicie zależne od dostaw dla górnictwa.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Wsparcie z FST </a:t>
          </a:r>
          <a:r>
            <a:rPr lang="pl-PL" sz="14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– inwestycyjne dla małych, średnich i dużych przedsiębiorstw i na przekwalifikowanie pod kątem nowego stanowiska pracy w miejscu aktualnego zatrudnienia</a:t>
          </a:r>
        </a:p>
      </dsp:txBody>
      <dsp:txXfrm rot="-5400000">
        <a:off x="1928945" y="11309"/>
        <a:ext cx="5307560" cy="1876970"/>
      </dsp:txXfrm>
    </dsp:sp>
    <dsp:sp modelId="{4CA2FA9A-56EE-4C39-9080-0980ADDF3234}">
      <dsp:nvSpPr>
        <dsp:cNvPr id="0" name=""/>
        <dsp:cNvSpPr/>
      </dsp:nvSpPr>
      <dsp:spPr>
        <a:xfrm>
          <a:off x="0" y="12742"/>
          <a:ext cx="1822539" cy="1895530"/>
        </a:xfrm>
        <a:prstGeom prst="rect">
          <a:avLst/>
        </a:prstGeom>
        <a:solidFill>
          <a:srgbClr val="003399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branża okołogórnicza </a:t>
          </a:r>
        </a:p>
      </dsp:txBody>
      <dsp:txXfrm>
        <a:off x="0" y="12742"/>
        <a:ext cx="1822539" cy="1895530"/>
      </dsp:txXfrm>
    </dsp:sp>
    <dsp:sp modelId="{57A9DB5F-E802-4802-AE0F-5AD5B42637B9}">
      <dsp:nvSpPr>
        <dsp:cNvPr id="0" name=""/>
        <dsp:cNvSpPr/>
      </dsp:nvSpPr>
      <dsp:spPr>
        <a:xfrm rot="5400000">
          <a:off x="3550526" y="380655"/>
          <a:ext cx="2062534" cy="5302377"/>
        </a:xfrm>
        <a:prstGeom prst="rect">
          <a:avLst/>
        </a:prstGeom>
        <a:solidFill>
          <a:srgbClr val="A6D3FF">
            <a:alpha val="90000"/>
          </a:srgbClr>
        </a:solidFill>
        <a:ln w="12700" cap="flat" cmpd="sng" algn="ctr">
          <a:solidFill>
            <a:srgbClr val="6BB1E2">
              <a:tint val="40000"/>
              <a:alpha val="90000"/>
              <a:hueOff val="-9672360"/>
              <a:satOff val="40946"/>
              <a:lumOff val="514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Cel:</a:t>
          </a:r>
          <a:r>
            <a:rPr lang="pl-PL" sz="14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utrzymanie produkcji energii i miejsc pracy w regionie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4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Wyzwanie</a:t>
          </a:r>
          <a:r>
            <a:rPr lang="pl-PL" sz="14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– zastąpienie bloków węglowych w elektrowniach produkcją zielonej energii.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4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Wsparcie z FST </a:t>
          </a:r>
          <a:r>
            <a:rPr lang="pl-PL" sz="14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–  rozwój energetyki rozproszonej OZE poprzez zwiększenie popytu na nowe instalacje </a:t>
          </a:r>
        </a:p>
      </dsp:txBody>
      <dsp:txXfrm rot="-5400000">
        <a:off x="1930605" y="2000576"/>
        <a:ext cx="5302377" cy="2062534"/>
      </dsp:txXfrm>
    </dsp:sp>
    <dsp:sp modelId="{B04C2923-7090-4A61-BAC9-60C21B5EE24E}">
      <dsp:nvSpPr>
        <dsp:cNvPr id="0" name=""/>
        <dsp:cNvSpPr/>
      </dsp:nvSpPr>
      <dsp:spPr>
        <a:xfrm>
          <a:off x="0" y="2041851"/>
          <a:ext cx="1820759" cy="2001412"/>
        </a:xfrm>
        <a:prstGeom prst="rect">
          <a:avLst/>
        </a:prstGeom>
        <a:solidFill>
          <a:srgbClr val="6BB1E2">
            <a:hueOff val="-9051203"/>
            <a:satOff val="32769"/>
            <a:lumOff val="-13135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sektor elektro-energetyczny</a:t>
          </a:r>
        </a:p>
      </dsp:txBody>
      <dsp:txXfrm>
        <a:off x="0" y="2041851"/>
        <a:ext cx="1820759" cy="200141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3E67C-8C1D-4803-9142-4ACB60302584}">
      <dsp:nvSpPr>
        <dsp:cNvPr id="0" name=""/>
        <dsp:cNvSpPr/>
      </dsp:nvSpPr>
      <dsp:spPr>
        <a:xfrm rot="5400000">
          <a:off x="4142417" y="-1866759"/>
          <a:ext cx="1234711" cy="4970045"/>
        </a:xfrm>
        <a:prstGeom prst="rect">
          <a:avLst/>
        </a:prstGeom>
        <a:solidFill>
          <a:srgbClr val="A6D3FF"/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Cel</a:t>
          </a:r>
          <a:r>
            <a:rPr lang="pl-PL" sz="11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: Zakładanie i rozwój nowych firm / MŚP na terenie podregionów górniczych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Wsparcie z FST </a:t>
          </a:r>
          <a:r>
            <a:rPr lang="pl-PL" sz="11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– doradcze , inwestycyjne, strategiczne, akcelerator nowych firm przemysłowych KSSENON, IT Hub w Gliwicach, Tyski Hub Zielonej Gospodarki, Katowicki Hub </a:t>
          </a:r>
          <a:r>
            <a:rPr lang="pl-PL" sz="1100" kern="1200" dirty="0" err="1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Gamingowo</a:t>
          </a:r>
          <a:r>
            <a:rPr lang="pl-PL" sz="11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- Technologiczny</a:t>
          </a:r>
        </a:p>
      </dsp:txBody>
      <dsp:txXfrm rot="-5400000">
        <a:off x="2274750" y="908"/>
        <a:ext cx="4970045" cy="1234711"/>
      </dsp:txXfrm>
    </dsp:sp>
    <dsp:sp modelId="{B4ECCE36-5924-4F76-ABBD-04B24A6AB9BE}">
      <dsp:nvSpPr>
        <dsp:cNvPr id="0" name=""/>
        <dsp:cNvSpPr/>
      </dsp:nvSpPr>
      <dsp:spPr>
        <a:xfrm>
          <a:off x="0" y="25139"/>
          <a:ext cx="2257576" cy="1181333"/>
        </a:xfrm>
        <a:prstGeom prst="rect">
          <a:avLst/>
        </a:prstGeom>
        <a:solidFill>
          <a:srgbClr val="003399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Rozwój lokalnej przedsiębiorczości / MŚP</a:t>
          </a:r>
        </a:p>
      </dsp:txBody>
      <dsp:txXfrm>
        <a:off x="0" y="25139"/>
        <a:ext cx="2257576" cy="1181333"/>
      </dsp:txXfrm>
    </dsp:sp>
    <dsp:sp modelId="{3DCB2F32-C3E6-40FD-9471-D1F869BFD479}">
      <dsp:nvSpPr>
        <dsp:cNvPr id="0" name=""/>
        <dsp:cNvSpPr/>
      </dsp:nvSpPr>
      <dsp:spPr>
        <a:xfrm rot="5400000">
          <a:off x="4175835" y="-637510"/>
          <a:ext cx="1177147" cy="4974904"/>
        </a:xfrm>
        <a:prstGeom prst="rect">
          <a:avLst/>
        </a:prstGeom>
        <a:solidFill>
          <a:srgbClr val="A6D3FF"/>
        </a:solidFill>
        <a:ln w="12700" cap="flat" cmpd="sng" algn="ctr">
          <a:solidFill>
            <a:schemeClr val="accent5">
              <a:tint val="40000"/>
              <a:alpha val="90000"/>
              <a:hueOff val="-2246587"/>
              <a:satOff val="-7611"/>
              <a:lumOff val="-9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Cel</a:t>
          </a:r>
          <a:r>
            <a:rPr lang="pl-PL" sz="11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: wykreowanie nowych motorów wzrostu w regionie, do zapełnienia luki po górnictwie, w tym wykorzystujących potencjał naukowy / współpracę nauka - biznes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Wsparcie z FST </a:t>
          </a:r>
          <a:r>
            <a:rPr lang="pl-PL" sz="11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– projekty strategiczne, np. Utworzenie Centrum Technologii i Nauk Obliczeniowych w Katowicach, Śląskie Interdyscyplinarne Centrum Chemii</a:t>
          </a:r>
        </a:p>
      </dsp:txBody>
      <dsp:txXfrm rot="-5400000">
        <a:off x="2276957" y="1261368"/>
        <a:ext cx="4974904" cy="1177147"/>
      </dsp:txXfrm>
    </dsp:sp>
    <dsp:sp modelId="{A2386BA5-43E8-4C47-8C62-21FCDE555747}">
      <dsp:nvSpPr>
        <dsp:cNvPr id="0" name=""/>
        <dsp:cNvSpPr/>
      </dsp:nvSpPr>
      <dsp:spPr>
        <a:xfrm>
          <a:off x="0" y="1292228"/>
          <a:ext cx="2259783" cy="1181333"/>
        </a:xfrm>
        <a:prstGeom prst="rect">
          <a:avLst/>
        </a:prstGeom>
        <a:solidFill>
          <a:srgbClr val="FFD6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Kreowanie nowych branż / liderów rozwoju w regionie</a:t>
          </a:r>
        </a:p>
      </dsp:txBody>
      <dsp:txXfrm>
        <a:off x="0" y="1292228"/>
        <a:ext cx="2259783" cy="1181333"/>
      </dsp:txXfrm>
    </dsp:sp>
    <dsp:sp modelId="{92C2ABD6-501A-4770-B3E3-926AAA45595E}">
      <dsp:nvSpPr>
        <dsp:cNvPr id="0" name=""/>
        <dsp:cNvSpPr/>
      </dsp:nvSpPr>
      <dsp:spPr>
        <a:xfrm rot="5400000">
          <a:off x="4191854" y="602889"/>
          <a:ext cx="1145109" cy="4974904"/>
        </a:xfrm>
        <a:prstGeom prst="rect">
          <a:avLst/>
        </a:prstGeom>
        <a:solidFill>
          <a:srgbClr val="A6D3FF"/>
        </a:solidFill>
        <a:ln w="12700" cap="flat" cmpd="sng" algn="ctr">
          <a:solidFill>
            <a:schemeClr val="accent5">
              <a:tint val="40000"/>
              <a:alpha val="90000"/>
              <a:hueOff val="-4493175"/>
              <a:satOff val="-15221"/>
              <a:lumOff val="-19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1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Cel</a:t>
          </a:r>
          <a:r>
            <a:rPr lang="pl-PL" sz="11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: napływ nowych (polskich i zagranicznych) inwestycji do regionu, szczególnie z sektora nowoczesnych technologii, generujących dobrze płatne i stabilne miejsca pracy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1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Wsparcie z FST </a:t>
          </a:r>
          <a:r>
            <a:rPr lang="pl-PL" sz="11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– profesjonalizacja kadr nowej gospodarki poprzez wsparcie nauczania i infrastruktury szkolnictwa wyższego i zawodowego oraz kształcenie dorosłych </a:t>
          </a:r>
        </a:p>
      </dsp:txBody>
      <dsp:txXfrm rot="-5400000">
        <a:off x="2276957" y="2517786"/>
        <a:ext cx="4974904" cy="1145109"/>
      </dsp:txXfrm>
    </dsp:sp>
    <dsp:sp modelId="{727C6AFE-43B5-489F-8487-143FF0D337AA}">
      <dsp:nvSpPr>
        <dsp:cNvPr id="0" name=""/>
        <dsp:cNvSpPr/>
      </dsp:nvSpPr>
      <dsp:spPr>
        <a:xfrm>
          <a:off x="0" y="2532629"/>
          <a:ext cx="2259783" cy="1181333"/>
        </a:xfrm>
        <a:prstGeom prst="rect">
          <a:avLst/>
        </a:prstGeom>
        <a:solidFill>
          <a:srgbClr val="003399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pl-PL" sz="1600" b="1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Przyciąganie nowych inwestycji do regionu</a:t>
          </a:r>
        </a:p>
      </dsp:txBody>
      <dsp:txXfrm>
        <a:off x="0" y="2532629"/>
        <a:ext cx="2259783" cy="1181333"/>
      </dsp:txXfrm>
    </dsp:sp>
    <dsp:sp modelId="{C735D9B9-6704-4726-8F83-9BE7B32733CE}">
      <dsp:nvSpPr>
        <dsp:cNvPr id="0" name=""/>
        <dsp:cNvSpPr/>
      </dsp:nvSpPr>
      <dsp:spPr>
        <a:xfrm rot="5400000">
          <a:off x="4236031" y="1843290"/>
          <a:ext cx="1056755" cy="4974904"/>
        </a:xfrm>
        <a:prstGeom prst="rect">
          <a:avLst/>
        </a:prstGeom>
        <a:solidFill>
          <a:srgbClr val="A6D3FF"/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Cel</a:t>
          </a:r>
          <a:r>
            <a:rPr lang="pl-PL" sz="11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: Rekultywacja terenów zdegradowanych i ich wykorzystanie na cele gospodarcze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Wsparcie z FST </a:t>
          </a:r>
          <a:r>
            <a:rPr lang="pl-PL" sz="11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na sfinansowanie rekultywacji terenów zdegradowanych i ich wykorzystanie na cele gospodarcze</a:t>
          </a:r>
        </a:p>
      </dsp:txBody>
      <dsp:txXfrm rot="-5400000">
        <a:off x="2276957" y="3802364"/>
        <a:ext cx="4974904" cy="1056755"/>
      </dsp:txXfrm>
    </dsp:sp>
    <dsp:sp modelId="{692B9602-6D12-41A1-88E3-D391A0657C96}">
      <dsp:nvSpPr>
        <dsp:cNvPr id="0" name=""/>
        <dsp:cNvSpPr/>
      </dsp:nvSpPr>
      <dsp:spPr>
        <a:xfrm>
          <a:off x="0" y="3773029"/>
          <a:ext cx="2259783" cy="1181333"/>
        </a:xfrm>
        <a:prstGeom prst="rect">
          <a:avLst/>
        </a:prstGeom>
        <a:solidFill>
          <a:srgbClr val="FFD6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Wykorzystanie terenów zdegradowanych na cele gospodarcze</a:t>
          </a:r>
        </a:p>
      </dsp:txBody>
      <dsp:txXfrm>
        <a:off x="0" y="3773029"/>
        <a:ext cx="2259783" cy="118133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3E67C-8C1D-4803-9142-4ACB60302584}">
      <dsp:nvSpPr>
        <dsp:cNvPr id="0" name=""/>
        <dsp:cNvSpPr/>
      </dsp:nvSpPr>
      <dsp:spPr>
        <a:xfrm rot="5400000">
          <a:off x="4260612" y="-1622545"/>
          <a:ext cx="1321898" cy="4632058"/>
        </a:xfrm>
        <a:prstGeom prst="rect">
          <a:avLst/>
        </a:prstGeom>
        <a:solidFill>
          <a:srgbClr val="A6D3FF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Zachowanie tożsamości regionalnej i lokalnej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Zajęcia dla osób z terenów silnie odczuwające skutki transformacji, przeciwdziałające niskiej aktywności społecznej i wykluczeniu społecznemu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Istotna rola kobiet do kierowania zmianami na poziomie lokalnym </a:t>
          </a:r>
        </a:p>
      </dsp:txBody>
      <dsp:txXfrm rot="-5400000">
        <a:off x="2605532" y="32535"/>
        <a:ext cx="4632058" cy="1321898"/>
      </dsp:txXfrm>
    </dsp:sp>
    <dsp:sp modelId="{B4ECCE36-5924-4F76-ABBD-04B24A6AB9BE}">
      <dsp:nvSpPr>
        <dsp:cNvPr id="0" name=""/>
        <dsp:cNvSpPr/>
      </dsp:nvSpPr>
      <dsp:spPr>
        <a:xfrm>
          <a:off x="0" y="2871"/>
          <a:ext cx="2605532" cy="1381224"/>
        </a:xfrm>
        <a:prstGeom prst="rect">
          <a:avLst/>
        </a:prstGeom>
        <a:solidFill>
          <a:srgbClr val="003399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Integracja społeczności lokalnych</a:t>
          </a:r>
        </a:p>
      </dsp:txBody>
      <dsp:txXfrm>
        <a:off x="0" y="2871"/>
        <a:ext cx="2605532" cy="1381224"/>
      </dsp:txXfrm>
    </dsp:sp>
    <dsp:sp modelId="{DACA9ECD-241B-406F-B204-1C1F9FA0264A}">
      <dsp:nvSpPr>
        <dsp:cNvPr id="0" name=""/>
        <dsp:cNvSpPr/>
      </dsp:nvSpPr>
      <dsp:spPr>
        <a:xfrm rot="5400000">
          <a:off x="4260612" y="-172259"/>
          <a:ext cx="1321898" cy="4632058"/>
        </a:xfrm>
        <a:prstGeom prst="rect">
          <a:avLst/>
        </a:prstGeom>
        <a:solidFill>
          <a:srgbClr val="A6D3FF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Wzmacnianie dialogu między przedstawicielami różnych sektorów, w tym sektora społecznego i gospodarczego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Dobre praktyki Sprawiedliwej Transformacji dla związkowców, organizacji pozarządowych, koncepcje  przykładowych projektów dla gmin i przedsiębiorców</a:t>
          </a:r>
        </a:p>
      </dsp:txBody>
      <dsp:txXfrm rot="-5400000">
        <a:off x="2605532" y="1482821"/>
        <a:ext cx="4632058" cy="1321898"/>
      </dsp:txXfrm>
    </dsp:sp>
    <dsp:sp modelId="{9FA7634B-DC8F-48D9-9BE6-B4185C9E5612}">
      <dsp:nvSpPr>
        <dsp:cNvPr id="0" name=""/>
        <dsp:cNvSpPr/>
      </dsp:nvSpPr>
      <dsp:spPr>
        <a:xfrm>
          <a:off x="0" y="1453157"/>
          <a:ext cx="2605532" cy="1381224"/>
        </a:xfrm>
        <a:prstGeom prst="rect">
          <a:avLst/>
        </a:prstGeom>
        <a:solidFill>
          <a:srgbClr val="FFD6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Działania o charakterze partycypacyjno-edukacyjnym</a:t>
          </a:r>
        </a:p>
      </dsp:txBody>
      <dsp:txXfrm>
        <a:off x="0" y="1453157"/>
        <a:ext cx="2605532" cy="1381224"/>
      </dsp:txXfrm>
    </dsp:sp>
    <dsp:sp modelId="{89F4697E-E917-4619-95E4-238739891950}">
      <dsp:nvSpPr>
        <dsp:cNvPr id="0" name=""/>
        <dsp:cNvSpPr/>
      </dsp:nvSpPr>
      <dsp:spPr>
        <a:xfrm rot="5400000">
          <a:off x="4260612" y="1278026"/>
          <a:ext cx="1321898" cy="4632058"/>
        </a:xfrm>
        <a:prstGeom prst="rect">
          <a:avLst/>
        </a:prstGeom>
        <a:solidFill>
          <a:srgbClr val="A6D3FF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Inwestycje, w tym zakup autobusów, budowa dróg rowerowych i centrów przesiadkowych oraz parkingów typu </a:t>
          </a:r>
          <a:r>
            <a:rPr lang="pl-PL" sz="1200" kern="1200" dirty="0" err="1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Park&amp;Ride</a:t>
          </a:r>
          <a:r>
            <a:rPr lang="pl-PL" sz="12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i </a:t>
          </a:r>
          <a:r>
            <a:rPr lang="pl-PL" sz="1200" kern="1200" dirty="0" err="1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Bike&amp;Ride</a:t>
          </a:r>
          <a:r>
            <a:rPr lang="pl-PL" sz="12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które mają ułatwić dojazdy do pracy </a:t>
          </a:r>
          <a:r>
            <a:rPr lang="pl-PL" sz="1200" kern="1200" dirty="0" err="1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bezemisyjnymi</a:t>
          </a:r>
          <a:r>
            <a:rPr lang="pl-PL" sz="12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środkami transportu </a:t>
          </a:r>
        </a:p>
      </dsp:txBody>
      <dsp:txXfrm rot="-5400000">
        <a:off x="2605532" y="2933106"/>
        <a:ext cx="4632058" cy="1321898"/>
      </dsp:txXfrm>
    </dsp:sp>
    <dsp:sp modelId="{0B36B079-4E86-4350-8093-C277A64FC161}">
      <dsp:nvSpPr>
        <dsp:cNvPr id="0" name=""/>
        <dsp:cNvSpPr/>
      </dsp:nvSpPr>
      <dsp:spPr>
        <a:xfrm>
          <a:off x="0" y="2903443"/>
          <a:ext cx="2605532" cy="1381224"/>
        </a:xfrm>
        <a:prstGeom prst="rect">
          <a:avLst/>
        </a:prstGeom>
        <a:solidFill>
          <a:srgbClr val="003399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Lepsza dostępność lokalnych rynków pracy </a:t>
          </a:r>
        </a:p>
      </dsp:txBody>
      <dsp:txXfrm>
        <a:off x="0" y="2903443"/>
        <a:ext cx="2605532" cy="1381224"/>
      </dsp:txXfrm>
    </dsp:sp>
    <dsp:sp modelId="{6A445471-0495-4F63-B88A-E8DF08F3605E}">
      <dsp:nvSpPr>
        <dsp:cNvPr id="0" name=""/>
        <dsp:cNvSpPr/>
      </dsp:nvSpPr>
      <dsp:spPr>
        <a:xfrm rot="5400000">
          <a:off x="4260612" y="2728311"/>
          <a:ext cx="1321898" cy="4632058"/>
        </a:xfrm>
        <a:prstGeom prst="rect">
          <a:avLst/>
        </a:prstGeom>
        <a:solidFill>
          <a:srgbClr val="A6D3FF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Szeroki katalog działań, które mają ułatwić znalezienie swojego miejsca na rynku pracy w regionie i uzyskać kwalifikacje potrzebne na rynku pracy</a:t>
          </a:r>
        </a:p>
      </dsp:txBody>
      <dsp:txXfrm rot="-5400000">
        <a:off x="2605532" y="4383391"/>
        <a:ext cx="4632058" cy="1321898"/>
      </dsp:txXfrm>
    </dsp:sp>
    <dsp:sp modelId="{64C20503-5214-4E13-A435-FD6E5232B924}">
      <dsp:nvSpPr>
        <dsp:cNvPr id="0" name=""/>
        <dsp:cNvSpPr/>
      </dsp:nvSpPr>
      <dsp:spPr>
        <a:xfrm>
          <a:off x="0" y="4353728"/>
          <a:ext cx="2605532" cy="1381224"/>
        </a:xfrm>
        <a:prstGeom prst="rect">
          <a:avLst/>
        </a:prstGeom>
        <a:solidFill>
          <a:srgbClr val="FFD618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Edukacja i kształcenie ustawiczne</a:t>
          </a:r>
        </a:p>
      </dsp:txBody>
      <dsp:txXfrm>
        <a:off x="0" y="4353728"/>
        <a:ext cx="2605532" cy="138122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3E67C-8C1D-4803-9142-4ACB60302584}">
      <dsp:nvSpPr>
        <dsp:cNvPr id="0" name=""/>
        <dsp:cNvSpPr/>
      </dsp:nvSpPr>
      <dsp:spPr>
        <a:xfrm rot="5400000">
          <a:off x="3958364" y="-1268505"/>
          <a:ext cx="1781863" cy="4531346"/>
        </a:xfrm>
        <a:prstGeom prst="rect">
          <a:avLst/>
        </a:prstGeom>
        <a:solidFill>
          <a:srgbClr val="A6D3FF">
            <a:alpha val="9000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85725" lvl="1" indent="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Cel: wsparcie przejścia na gospodarkę niskoemisyjną w obszarze energetyki i transportu </a:t>
          </a:r>
        </a:p>
        <a:p>
          <a:pPr marL="85725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pl-PL" sz="15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Wsparcie z FST – rozwój energetyki rozproszonej, opartej na OZE oraz rozwój zeroemisyjnego transportu publicznego</a:t>
          </a:r>
        </a:p>
      </dsp:txBody>
      <dsp:txXfrm rot="-5400000">
        <a:off x="2583623" y="106236"/>
        <a:ext cx="4531346" cy="1781863"/>
      </dsp:txXfrm>
    </dsp:sp>
    <dsp:sp modelId="{B4ECCE36-5924-4F76-ABBD-04B24A6AB9BE}">
      <dsp:nvSpPr>
        <dsp:cNvPr id="0" name=""/>
        <dsp:cNvSpPr/>
      </dsp:nvSpPr>
      <dsp:spPr>
        <a:xfrm>
          <a:off x="263" y="1751"/>
          <a:ext cx="2581304" cy="1897559"/>
        </a:xfrm>
        <a:prstGeom prst="rect">
          <a:avLst/>
        </a:prstGeom>
        <a:solidFill>
          <a:srgbClr val="003399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Zmniejszenie emisji zanieczyszczeń generowanych przez różne gałęzie gospodarki</a:t>
          </a:r>
        </a:p>
      </dsp:txBody>
      <dsp:txXfrm>
        <a:off x="263" y="1751"/>
        <a:ext cx="2581304" cy="1897559"/>
      </dsp:txXfrm>
    </dsp:sp>
    <dsp:sp modelId="{3DCB2F32-C3E6-40FD-9471-D1F869BFD479}">
      <dsp:nvSpPr>
        <dsp:cNvPr id="0" name=""/>
        <dsp:cNvSpPr/>
      </dsp:nvSpPr>
      <dsp:spPr>
        <a:xfrm rot="5400000">
          <a:off x="2944338" y="1487090"/>
          <a:ext cx="3572532" cy="4768202"/>
        </a:xfrm>
        <a:prstGeom prst="rect">
          <a:avLst/>
        </a:prstGeom>
        <a:solidFill>
          <a:srgbClr val="A6D3FF">
            <a:alpha val="9000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Cel: łagodzenie środowiskowych skutków związanych z zanieczyszczeniami pozostałych po działalności górniczej i przemysłowej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Wsparcie z FST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Rekultywacja terenów poprzemysłowych, zdewastowanych, zdegradowanych na cele środowiskowe, rozwojowe oraz inwestycje służące poprawie stosunków wodnych na obszarze oddziaływania kopalń. 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Działania wspierające proces rekultywacji w przyszłości –  „Utworzenie systemu zarządzania terenami poprzemysłowymi województwa śląskiego WSL poprzez rozszerzenie istniejącego systemu zarządzania terenami </a:t>
          </a:r>
          <a:r>
            <a:rPr lang="pl-PL" sz="1400" kern="1200" dirty="0" err="1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pogórniczymi</a:t>
          </a:r>
          <a:r>
            <a:rPr lang="pl-PL" sz="14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(OPI-TPP 3.0 )”.</a:t>
          </a:r>
        </a:p>
      </dsp:txBody>
      <dsp:txXfrm rot="-5400000">
        <a:off x="2346503" y="2084925"/>
        <a:ext cx="4768202" cy="3572532"/>
      </dsp:txXfrm>
    </dsp:sp>
    <dsp:sp modelId="{A2386BA5-43E8-4C47-8C62-21FCDE555747}">
      <dsp:nvSpPr>
        <dsp:cNvPr id="0" name=""/>
        <dsp:cNvSpPr/>
      </dsp:nvSpPr>
      <dsp:spPr>
        <a:xfrm>
          <a:off x="263" y="2078572"/>
          <a:ext cx="2346240" cy="3585238"/>
        </a:xfrm>
        <a:prstGeom prst="rect">
          <a:avLst/>
        </a:prstGeom>
        <a:solidFill>
          <a:srgbClr val="FFD618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Zmniejszenie zanieczyszczeń pozostałych po działalności przemysłowej i górniczej (rekultywacja obszarów zdegradowanych)</a:t>
          </a:r>
        </a:p>
      </dsp:txBody>
      <dsp:txXfrm>
        <a:off x="263" y="2078572"/>
        <a:ext cx="2346240" cy="358523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B0F71-BF05-4B95-BCE8-DA9D177470C0}">
      <dsp:nvSpPr>
        <dsp:cNvPr id="0" name=""/>
        <dsp:cNvSpPr/>
      </dsp:nvSpPr>
      <dsp:spPr>
        <a:xfrm>
          <a:off x="0" y="258659"/>
          <a:ext cx="7241952" cy="1631342"/>
        </a:xfrm>
        <a:prstGeom prst="snip2DiagRect">
          <a:avLst/>
        </a:prstGeom>
        <a:solidFill>
          <a:srgbClr val="003399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(1) Zapewnienie kontynuacji FST w nowej perspektywie finansowej i przyjęcie odpowiednich regulacji prawnych gwarantujących finansowanie funduszu</a:t>
          </a:r>
        </a:p>
      </dsp:txBody>
      <dsp:txXfrm>
        <a:off x="135948" y="394607"/>
        <a:ext cx="6970056" cy="1359446"/>
      </dsp:txXfrm>
    </dsp:sp>
    <dsp:sp modelId="{65044D50-2D38-4FE1-8C57-DAA3BC624D24}">
      <dsp:nvSpPr>
        <dsp:cNvPr id="0" name=""/>
        <dsp:cNvSpPr/>
      </dsp:nvSpPr>
      <dsp:spPr>
        <a:xfrm>
          <a:off x="0" y="1941842"/>
          <a:ext cx="7241952" cy="1631342"/>
        </a:xfrm>
        <a:prstGeom prst="snip2DiagRect">
          <a:avLst/>
        </a:prstGeom>
        <a:solidFill>
          <a:srgbClr val="FFD618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rgbClr val="003399"/>
              </a:solidFill>
            </a:rPr>
            <a:t>(2) W odpowiedniku rozporządzenia 2021/1060 dla perspektywy finansowej 2028+, stopy dofinansowania dla priorytetu wspieranego z FST powinny być wyznaczane w odniesieniu do wskaźników rozwoju określanych na poziomie NUTS 3</a:t>
          </a:r>
        </a:p>
      </dsp:txBody>
      <dsp:txXfrm>
        <a:off x="135948" y="2077790"/>
        <a:ext cx="6970056" cy="1359446"/>
      </dsp:txXfrm>
    </dsp:sp>
    <dsp:sp modelId="{24F9E9FE-B19F-4A06-84DA-F5FF5910CAB9}">
      <dsp:nvSpPr>
        <dsp:cNvPr id="0" name=""/>
        <dsp:cNvSpPr/>
      </dsp:nvSpPr>
      <dsp:spPr>
        <a:xfrm>
          <a:off x="0" y="3625025"/>
          <a:ext cx="7241952" cy="1978200"/>
        </a:xfrm>
        <a:prstGeom prst="snip2DiagRect">
          <a:avLst/>
        </a:prstGeom>
        <a:solidFill>
          <a:srgbClr val="003399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(3) Należy wprowadzić / utrzymać preferencje w dostępie do wsparcia inwestycyjnego dla firm z branży okołogórniczej, tak by zwiększyć ich szanse na dywersyfikację odbiorców i prowadzonej działalności (przebranżowienie). Warto również rozważyć  przygotowanie w przyszłej edycji FST projektu strategicznego obejmującego doradztwo biznesowe dla firm MŚP z branży okołogórniczej</a:t>
          </a:r>
        </a:p>
      </dsp:txBody>
      <dsp:txXfrm>
        <a:off x="164853" y="3789878"/>
        <a:ext cx="6912246" cy="164849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B0F71-BF05-4B95-BCE8-DA9D177470C0}">
      <dsp:nvSpPr>
        <dsp:cNvPr id="0" name=""/>
        <dsp:cNvSpPr/>
      </dsp:nvSpPr>
      <dsp:spPr>
        <a:xfrm>
          <a:off x="0" y="195073"/>
          <a:ext cx="7241952" cy="1845998"/>
        </a:xfrm>
        <a:prstGeom prst="snip2DiagRect">
          <a:avLst/>
        </a:prstGeom>
        <a:solidFill>
          <a:srgbClr val="00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(4) Wyznaczenie nowych celów końcowych dla 6 wskaźników produktu i 4 wskaźników rezultatu</a:t>
          </a:r>
        </a:p>
      </dsp:txBody>
      <dsp:txXfrm>
        <a:off x="153836" y="348909"/>
        <a:ext cx="6934280" cy="1538326"/>
      </dsp:txXfrm>
    </dsp:sp>
    <dsp:sp modelId="{65044D50-2D38-4FE1-8C57-DAA3BC624D24}">
      <dsp:nvSpPr>
        <dsp:cNvPr id="0" name=""/>
        <dsp:cNvSpPr/>
      </dsp:nvSpPr>
      <dsp:spPr>
        <a:xfrm>
          <a:off x="0" y="2228271"/>
          <a:ext cx="7241952" cy="1845998"/>
        </a:xfrm>
        <a:prstGeom prst="snip2DiagRect">
          <a:avLst/>
        </a:prstGeom>
        <a:solidFill>
          <a:srgbClr val="FFD6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(5) Dopuszczenie w Działaniu 10.3 mniejszych inwestycji (np. </a:t>
          </a:r>
          <a:r>
            <a:rPr lang="pl-PL" sz="16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od 100 tys</a:t>
          </a:r>
          <a:r>
            <a:rPr lang="pl-PL" sz="16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. </a:t>
          </a:r>
          <a:r>
            <a:rPr lang="pl-PL" sz="16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zł</a:t>
          </a:r>
          <a:r>
            <a:rPr lang="pl-PL" sz="16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), i likwidacja luki w wartości finansowanych inwestycji, tak by można było zrealizować projekty o wartości </a:t>
          </a:r>
          <a:r>
            <a:rPr lang="pl-PL" sz="16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od 2 do 5 mln zł</a:t>
          </a:r>
        </a:p>
      </dsp:txBody>
      <dsp:txXfrm>
        <a:off x="153836" y="2382107"/>
        <a:ext cx="6934280" cy="1538326"/>
      </dsp:txXfrm>
    </dsp:sp>
    <dsp:sp modelId="{24F9E9FE-B19F-4A06-84DA-F5FF5910CAB9}">
      <dsp:nvSpPr>
        <dsp:cNvPr id="0" name=""/>
        <dsp:cNvSpPr/>
      </dsp:nvSpPr>
      <dsp:spPr>
        <a:xfrm>
          <a:off x="0" y="4261469"/>
          <a:ext cx="7241952" cy="1845998"/>
        </a:xfrm>
        <a:prstGeom prst="snip2DiagRect">
          <a:avLst/>
        </a:prstGeom>
        <a:solidFill>
          <a:srgbClr val="00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(6) W ramach kontynuacji  FST należy wśród projektów priorytetowych ukierunkować wsparcie w szczególności na swego rodzaju </a:t>
          </a:r>
          <a:r>
            <a:rPr lang="pl-PL" sz="1600" b="1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projekty flagowe,</a:t>
          </a:r>
          <a:r>
            <a:rPr lang="pl-PL" sz="1600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które będą skoncentrowane na celach gospodarczych, tj. wykreowaniu i wzmocnieniu branż, które mogą stać się motorami wzrostu gospodarczego w regionie, tworząc wokół siebie nowy łańcuch wartości </a:t>
          </a:r>
        </a:p>
      </dsp:txBody>
      <dsp:txXfrm>
        <a:off x="153836" y="4415305"/>
        <a:ext cx="6934280" cy="153832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0F05D9-F648-42D9-A315-3BCF2BCA0234}">
      <dsp:nvSpPr>
        <dsp:cNvPr id="0" name=""/>
        <dsp:cNvSpPr/>
      </dsp:nvSpPr>
      <dsp:spPr>
        <a:xfrm>
          <a:off x="884" y="123782"/>
          <a:ext cx="3447706" cy="2511578"/>
        </a:xfrm>
        <a:prstGeom prst="snip2DiagRect">
          <a:avLst/>
        </a:prstGeom>
        <a:solidFill>
          <a:srgbClr val="00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(7) Wykorzystanie alokacji z Działania 10.10 na przeprowadzenie </a:t>
          </a:r>
          <a:r>
            <a:rPr lang="pl-PL" sz="14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pilotażu</a:t>
          </a:r>
          <a:r>
            <a:rPr lang="pl-PL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w ramach którego w sposób kompleksowy zaplanowane zostałoby </a:t>
          </a:r>
          <a:r>
            <a:rPr lang="pl-PL" sz="14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zagospodarowanie jednego terenu po zamkniętej kopalni</a:t>
          </a:r>
          <a:r>
            <a:rPr lang="pl-PL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. Projekt mógłby być oparty na koncepcji powołania Operatora terenów poprzemysłowych</a:t>
          </a:r>
          <a:endParaRPr lang="pl-PL" sz="1400" kern="1200" dirty="0">
            <a:solidFill>
              <a:schemeClr val="tx2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10186" y="333084"/>
        <a:ext cx="3029102" cy="2092974"/>
      </dsp:txXfrm>
    </dsp:sp>
    <dsp:sp modelId="{66C0F4DB-3071-462A-965C-F9D63EC06848}">
      <dsp:nvSpPr>
        <dsp:cNvPr id="0" name=""/>
        <dsp:cNvSpPr/>
      </dsp:nvSpPr>
      <dsp:spPr>
        <a:xfrm>
          <a:off x="3793361" y="215153"/>
          <a:ext cx="3447706" cy="2328836"/>
        </a:xfrm>
        <a:prstGeom prst="snip2DiagRect">
          <a:avLst/>
        </a:prstGeom>
        <a:solidFill>
          <a:srgbClr val="FFD6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(8) W ramach kontynuacji FST, należy szerzej udostępnić </a:t>
          </a:r>
          <a:r>
            <a:rPr lang="pl-PL" sz="14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możliwość finansowania inwestycji produkcyjnych</a:t>
          </a:r>
          <a:r>
            <a:rPr lang="pl-PL" sz="14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(zarówno MŚP, jak i dużych przedsiębiorstw) o ograniczonym wpływie na środowisko na terenach poprzemysłowych, w tym </a:t>
          </a:r>
          <a:r>
            <a:rPr lang="pl-PL" sz="1400" kern="1200" dirty="0" err="1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pogórniczych</a:t>
          </a:r>
          <a:r>
            <a:rPr lang="pl-PL" sz="14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 </a:t>
          </a:r>
        </a:p>
      </dsp:txBody>
      <dsp:txXfrm>
        <a:off x="3987435" y="409227"/>
        <a:ext cx="3059558" cy="1940688"/>
      </dsp:txXfrm>
    </dsp:sp>
    <dsp:sp modelId="{D13EC760-F8C6-40EF-9193-9ED0749C635D}">
      <dsp:nvSpPr>
        <dsp:cNvPr id="0" name=""/>
        <dsp:cNvSpPr/>
      </dsp:nvSpPr>
      <dsp:spPr>
        <a:xfrm>
          <a:off x="884" y="2980131"/>
          <a:ext cx="3447706" cy="2511578"/>
        </a:xfrm>
        <a:prstGeom prst="snip2DiagRect">
          <a:avLst/>
        </a:prstGeom>
        <a:solidFill>
          <a:srgbClr val="FFD618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(9) Należy zwiększyć szanse na przyciągnięcie inwestycji do gmin szczególnie silnie uzależnionych gospodarczo od gospodarki węglowej, poprzez przygotowanie odpowiedniego </a:t>
          </a:r>
          <a:r>
            <a:rPr lang="pl-PL" sz="14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wsparcia doradczego</a:t>
          </a:r>
          <a:r>
            <a:rPr lang="pl-PL" sz="14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.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Dodatkowo warto zapewnić możliwość sfinansowania kompleksowego przygotowania terenów inwestycyjnych</a:t>
          </a:r>
        </a:p>
      </dsp:txBody>
      <dsp:txXfrm>
        <a:off x="210186" y="3189433"/>
        <a:ext cx="3029102" cy="2092974"/>
      </dsp:txXfrm>
    </dsp:sp>
    <dsp:sp modelId="{FAD2CB7B-B851-422A-9EDC-5DC594A4005A}">
      <dsp:nvSpPr>
        <dsp:cNvPr id="0" name=""/>
        <dsp:cNvSpPr/>
      </dsp:nvSpPr>
      <dsp:spPr>
        <a:xfrm>
          <a:off x="3793361" y="2980131"/>
          <a:ext cx="3447706" cy="2511578"/>
        </a:xfrm>
        <a:prstGeom prst="snip2DiagRect">
          <a:avLst/>
        </a:prstGeom>
        <a:solidFill>
          <a:srgbClr val="003399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(10) W ramach kontynuacji FST w nowej perspektywie finansowej należy jeszcze raz przeanalizować podejście do OSI i wprowadzić </a:t>
          </a:r>
          <a:r>
            <a:rPr lang="pl-PL" sz="1400" b="1" kern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silniejsze preferencje terytorialne </a:t>
          </a:r>
          <a:r>
            <a:rPr lang="pl-PL" sz="1400" kern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szczególnie w ramach wsparcia rozwoju przedsiębiorstw, oraz silniej je profilować pod konkretne typy przedsięwzięć </a:t>
          </a:r>
        </a:p>
      </dsp:txBody>
      <dsp:txXfrm>
        <a:off x="4002663" y="3189433"/>
        <a:ext cx="3029102" cy="20929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0CA3B-85B3-472F-8929-B82BE752A459}">
      <dsp:nvSpPr>
        <dsp:cNvPr id="0" name=""/>
        <dsp:cNvSpPr/>
      </dsp:nvSpPr>
      <dsp:spPr>
        <a:xfrm>
          <a:off x="0" y="0"/>
          <a:ext cx="6467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84010-D1A1-47E3-B772-244F405EAC82}">
      <dsp:nvSpPr>
        <dsp:cNvPr id="0" name=""/>
        <dsp:cNvSpPr/>
      </dsp:nvSpPr>
      <dsp:spPr>
        <a:xfrm>
          <a:off x="0" y="1524"/>
          <a:ext cx="2556887" cy="1039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2,1 mld</a:t>
          </a:r>
          <a:r>
            <a:rPr lang="pl-PL" sz="26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pl-PL" sz="23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zł na:</a:t>
          </a:r>
        </a:p>
      </dsp:txBody>
      <dsp:txXfrm>
        <a:off x="0" y="1524"/>
        <a:ext cx="2556887" cy="1039653"/>
      </dsp:txXfrm>
    </dsp:sp>
    <dsp:sp modelId="{7C08FEAC-AA27-4BD6-9434-3748D8995848}">
      <dsp:nvSpPr>
        <dsp:cNvPr id="0" name=""/>
        <dsp:cNvSpPr/>
      </dsp:nvSpPr>
      <dsp:spPr>
        <a:xfrm>
          <a:off x="2918048" y="86862"/>
          <a:ext cx="3506478" cy="944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Innowacje</a:t>
          </a:r>
        </a:p>
      </dsp:txBody>
      <dsp:txXfrm>
        <a:off x="2918048" y="86862"/>
        <a:ext cx="3506478" cy="944216"/>
      </dsp:txXfrm>
    </dsp:sp>
    <dsp:sp modelId="{630FC1F6-416E-4EB3-B867-2CB5654E5611}">
      <dsp:nvSpPr>
        <dsp:cNvPr id="0" name=""/>
        <dsp:cNvSpPr/>
      </dsp:nvSpPr>
      <dsp:spPr>
        <a:xfrm>
          <a:off x="2556887" y="992952"/>
          <a:ext cx="39056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84C812-5325-4A28-9200-CCC932939885}">
      <dsp:nvSpPr>
        <dsp:cNvPr id="0" name=""/>
        <dsp:cNvSpPr/>
      </dsp:nvSpPr>
      <dsp:spPr>
        <a:xfrm>
          <a:off x="0" y="1041178"/>
          <a:ext cx="6467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7A17C7-3C6B-41CA-87C6-D687DDEBC168}">
      <dsp:nvSpPr>
        <dsp:cNvPr id="0" name=""/>
        <dsp:cNvSpPr/>
      </dsp:nvSpPr>
      <dsp:spPr>
        <a:xfrm>
          <a:off x="0" y="1041178"/>
          <a:ext cx="2556887" cy="1039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2,7 mld zł </a:t>
          </a:r>
          <a:r>
            <a:rPr lang="pl-PL" sz="23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na:</a:t>
          </a:r>
        </a:p>
      </dsp:txBody>
      <dsp:txXfrm>
        <a:off x="0" y="1041178"/>
        <a:ext cx="2556887" cy="1039653"/>
      </dsp:txXfrm>
    </dsp:sp>
    <dsp:sp modelId="{618F7573-A9F3-4151-A22C-A7D8FE9D51BF}">
      <dsp:nvSpPr>
        <dsp:cNvPr id="0" name=""/>
        <dsp:cNvSpPr/>
      </dsp:nvSpPr>
      <dsp:spPr>
        <a:xfrm>
          <a:off x="2918048" y="1126516"/>
          <a:ext cx="3506478" cy="944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Transformację w firmach</a:t>
          </a:r>
        </a:p>
      </dsp:txBody>
      <dsp:txXfrm>
        <a:off x="2918048" y="1126516"/>
        <a:ext cx="3506478" cy="944216"/>
      </dsp:txXfrm>
    </dsp:sp>
    <dsp:sp modelId="{8780930B-F6D5-462E-A7B1-3A733AF5363F}">
      <dsp:nvSpPr>
        <dsp:cNvPr id="0" name=""/>
        <dsp:cNvSpPr/>
      </dsp:nvSpPr>
      <dsp:spPr>
        <a:xfrm>
          <a:off x="2556887" y="2032605"/>
          <a:ext cx="39056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46EC91-0E58-46EA-B34C-6C792C579590}">
      <dsp:nvSpPr>
        <dsp:cNvPr id="0" name=""/>
        <dsp:cNvSpPr/>
      </dsp:nvSpPr>
      <dsp:spPr>
        <a:xfrm>
          <a:off x="0" y="2080831"/>
          <a:ext cx="6467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C42E2F-6421-4147-BDA9-06BA5C5471C8}">
      <dsp:nvSpPr>
        <dsp:cNvPr id="0" name=""/>
        <dsp:cNvSpPr/>
      </dsp:nvSpPr>
      <dsp:spPr>
        <a:xfrm>
          <a:off x="0" y="2080831"/>
          <a:ext cx="2556887" cy="1039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162 mln zł</a:t>
          </a:r>
          <a:r>
            <a:rPr lang="pl-PL" sz="23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na</a:t>
          </a:r>
        </a:p>
      </dsp:txBody>
      <dsp:txXfrm>
        <a:off x="0" y="2080831"/>
        <a:ext cx="2556887" cy="1039653"/>
      </dsp:txXfrm>
    </dsp:sp>
    <dsp:sp modelId="{C41272A3-4E16-4EB9-B22D-84D511A61F8B}">
      <dsp:nvSpPr>
        <dsp:cNvPr id="0" name=""/>
        <dsp:cNvSpPr/>
      </dsp:nvSpPr>
      <dsp:spPr>
        <a:xfrm>
          <a:off x="2918048" y="2166170"/>
          <a:ext cx="3506478" cy="944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Założenie działalności gospodarczych</a:t>
          </a:r>
        </a:p>
      </dsp:txBody>
      <dsp:txXfrm>
        <a:off x="2918048" y="2166170"/>
        <a:ext cx="3506478" cy="944216"/>
      </dsp:txXfrm>
    </dsp:sp>
    <dsp:sp modelId="{188E7C47-42E9-489B-9892-1F90BA834F79}">
      <dsp:nvSpPr>
        <dsp:cNvPr id="0" name=""/>
        <dsp:cNvSpPr/>
      </dsp:nvSpPr>
      <dsp:spPr>
        <a:xfrm>
          <a:off x="2556887" y="3072259"/>
          <a:ext cx="39056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0CA3B-85B3-472F-8929-B82BE752A459}">
      <dsp:nvSpPr>
        <dsp:cNvPr id="0" name=""/>
        <dsp:cNvSpPr/>
      </dsp:nvSpPr>
      <dsp:spPr>
        <a:xfrm>
          <a:off x="0" y="0"/>
          <a:ext cx="62014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84010-D1A1-47E3-B772-244F405EAC82}">
      <dsp:nvSpPr>
        <dsp:cNvPr id="0" name=""/>
        <dsp:cNvSpPr/>
      </dsp:nvSpPr>
      <dsp:spPr>
        <a:xfrm>
          <a:off x="0" y="0"/>
          <a:ext cx="1732648" cy="780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172 mln </a:t>
          </a:r>
          <a:r>
            <a:rPr lang="pl-PL" sz="21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zł na:</a:t>
          </a:r>
        </a:p>
      </dsp:txBody>
      <dsp:txXfrm>
        <a:off x="0" y="0"/>
        <a:ext cx="1732648" cy="780502"/>
      </dsp:txXfrm>
    </dsp:sp>
    <dsp:sp modelId="{7C08FEAC-AA27-4BD6-9434-3748D8995848}">
      <dsp:nvSpPr>
        <dsp:cNvPr id="0" name=""/>
        <dsp:cNvSpPr/>
      </dsp:nvSpPr>
      <dsp:spPr>
        <a:xfrm>
          <a:off x="2166503" y="0"/>
          <a:ext cx="3793246" cy="708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Włączenie społeczne i integrację</a:t>
          </a:r>
        </a:p>
      </dsp:txBody>
      <dsp:txXfrm>
        <a:off x="2166503" y="0"/>
        <a:ext cx="3793246" cy="708854"/>
      </dsp:txXfrm>
    </dsp:sp>
    <dsp:sp modelId="{630FC1F6-416E-4EB3-B867-2CB5654E5611}">
      <dsp:nvSpPr>
        <dsp:cNvPr id="0" name=""/>
        <dsp:cNvSpPr/>
      </dsp:nvSpPr>
      <dsp:spPr>
        <a:xfrm>
          <a:off x="1732648" y="744297"/>
          <a:ext cx="44621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84C812-5325-4A28-9200-CCC932939885}">
      <dsp:nvSpPr>
        <dsp:cNvPr id="0" name=""/>
        <dsp:cNvSpPr/>
      </dsp:nvSpPr>
      <dsp:spPr>
        <a:xfrm>
          <a:off x="0" y="780502"/>
          <a:ext cx="62014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7A17C7-3C6B-41CA-87C6-D687DDEBC168}">
      <dsp:nvSpPr>
        <dsp:cNvPr id="0" name=""/>
        <dsp:cNvSpPr/>
      </dsp:nvSpPr>
      <dsp:spPr>
        <a:xfrm>
          <a:off x="0" y="780502"/>
          <a:ext cx="1732648" cy="780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507 mln zł </a:t>
          </a:r>
          <a:r>
            <a:rPr lang="pl-PL" sz="20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na:</a:t>
          </a:r>
        </a:p>
      </dsp:txBody>
      <dsp:txXfrm>
        <a:off x="0" y="780502"/>
        <a:ext cx="1732648" cy="780502"/>
      </dsp:txXfrm>
    </dsp:sp>
    <dsp:sp modelId="{618F7573-A9F3-4151-A22C-A7D8FE9D51BF}">
      <dsp:nvSpPr>
        <dsp:cNvPr id="0" name=""/>
        <dsp:cNvSpPr/>
      </dsp:nvSpPr>
      <dsp:spPr>
        <a:xfrm>
          <a:off x="2166503" y="812677"/>
          <a:ext cx="3793246" cy="708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Kształcenie dorosłych</a:t>
          </a:r>
        </a:p>
      </dsp:txBody>
      <dsp:txXfrm>
        <a:off x="2166503" y="812677"/>
        <a:ext cx="3793246" cy="708854"/>
      </dsp:txXfrm>
    </dsp:sp>
    <dsp:sp modelId="{8780930B-F6D5-462E-A7B1-3A733AF5363F}">
      <dsp:nvSpPr>
        <dsp:cNvPr id="0" name=""/>
        <dsp:cNvSpPr/>
      </dsp:nvSpPr>
      <dsp:spPr>
        <a:xfrm>
          <a:off x="1732648" y="1524800"/>
          <a:ext cx="44621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46EC91-0E58-46EA-B34C-6C792C579590}">
      <dsp:nvSpPr>
        <dsp:cNvPr id="0" name=""/>
        <dsp:cNvSpPr/>
      </dsp:nvSpPr>
      <dsp:spPr>
        <a:xfrm>
          <a:off x="0" y="1561004"/>
          <a:ext cx="62014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C42E2F-6421-4147-BDA9-06BA5C5471C8}">
      <dsp:nvSpPr>
        <dsp:cNvPr id="0" name=""/>
        <dsp:cNvSpPr/>
      </dsp:nvSpPr>
      <dsp:spPr>
        <a:xfrm>
          <a:off x="0" y="1561004"/>
          <a:ext cx="1732648" cy="780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311 mln zł </a:t>
          </a:r>
          <a:r>
            <a:rPr lang="pl-PL" sz="20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na:</a:t>
          </a:r>
        </a:p>
      </dsp:txBody>
      <dsp:txXfrm>
        <a:off x="0" y="1561004"/>
        <a:ext cx="1732648" cy="780502"/>
      </dsp:txXfrm>
    </dsp:sp>
    <dsp:sp modelId="{C41272A3-4E16-4EB9-B22D-84D511A61F8B}">
      <dsp:nvSpPr>
        <dsp:cNvPr id="0" name=""/>
        <dsp:cNvSpPr/>
      </dsp:nvSpPr>
      <dsp:spPr>
        <a:xfrm>
          <a:off x="2166503" y="1593179"/>
          <a:ext cx="3793246" cy="708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Programy rynku pracy</a:t>
          </a:r>
        </a:p>
      </dsp:txBody>
      <dsp:txXfrm>
        <a:off x="2166503" y="1593179"/>
        <a:ext cx="3793246" cy="708854"/>
      </dsp:txXfrm>
    </dsp:sp>
    <dsp:sp modelId="{188E7C47-42E9-489B-9892-1F90BA834F79}">
      <dsp:nvSpPr>
        <dsp:cNvPr id="0" name=""/>
        <dsp:cNvSpPr/>
      </dsp:nvSpPr>
      <dsp:spPr>
        <a:xfrm>
          <a:off x="1732648" y="2305302"/>
          <a:ext cx="44621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6E85AD-2C2D-4E41-87AB-DFC487AFC6EB}">
      <dsp:nvSpPr>
        <dsp:cNvPr id="0" name=""/>
        <dsp:cNvSpPr/>
      </dsp:nvSpPr>
      <dsp:spPr>
        <a:xfrm>
          <a:off x="0" y="2341507"/>
          <a:ext cx="62014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1DF4AD-0717-40C2-AC5F-877DBA5F417A}">
      <dsp:nvSpPr>
        <dsp:cNvPr id="0" name=""/>
        <dsp:cNvSpPr/>
      </dsp:nvSpPr>
      <dsp:spPr>
        <a:xfrm>
          <a:off x="0" y="2341507"/>
          <a:ext cx="1732648" cy="780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348 mln zł </a:t>
          </a:r>
          <a:r>
            <a:rPr lang="pl-PL" sz="20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na:</a:t>
          </a:r>
        </a:p>
      </dsp:txBody>
      <dsp:txXfrm>
        <a:off x="0" y="2341507"/>
        <a:ext cx="1732648" cy="780502"/>
      </dsp:txXfrm>
    </dsp:sp>
    <dsp:sp modelId="{9C29091E-8E06-4D92-A626-D695BDFE7234}">
      <dsp:nvSpPr>
        <dsp:cNvPr id="0" name=""/>
        <dsp:cNvSpPr/>
      </dsp:nvSpPr>
      <dsp:spPr>
        <a:xfrm>
          <a:off x="2166503" y="2298359"/>
          <a:ext cx="3793246" cy="708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Edukację w szkołach zawodowych i wyższych</a:t>
          </a:r>
        </a:p>
      </dsp:txBody>
      <dsp:txXfrm>
        <a:off x="2166503" y="2298359"/>
        <a:ext cx="3793246" cy="708854"/>
      </dsp:txXfrm>
    </dsp:sp>
    <dsp:sp modelId="{A7554CEF-CCC8-4803-BFA3-442986F82958}">
      <dsp:nvSpPr>
        <dsp:cNvPr id="0" name=""/>
        <dsp:cNvSpPr/>
      </dsp:nvSpPr>
      <dsp:spPr>
        <a:xfrm>
          <a:off x="1732648" y="3085805"/>
          <a:ext cx="44621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5FDA4-72F7-4C42-A1C2-513FAD8DC2FB}">
      <dsp:nvSpPr>
        <dsp:cNvPr id="0" name=""/>
        <dsp:cNvSpPr/>
      </dsp:nvSpPr>
      <dsp:spPr>
        <a:xfrm>
          <a:off x="0" y="186947"/>
          <a:ext cx="6797123" cy="192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532" tIns="249936" rIns="52753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Wypracowana demarkacja (tematyczna, terytorialna, odbiorców wsparcia) między działaniami finansowanymi z FST i EFRR / EFS+ (w tym działania „bliźniacze” – </a:t>
          </a:r>
          <a:r>
            <a:rPr lang="pl-PL" sz="16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outplacement</a:t>
          </a:r>
          <a:r>
            <a:rPr lang="pl-PL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kształcenie osób dorosłych)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Zintegrowanie wdrażania wsparcia z 3 funduszy w ramach jednej Instytucji Zarządzającej</a:t>
          </a:r>
        </a:p>
      </dsp:txBody>
      <dsp:txXfrm>
        <a:off x="0" y="186947"/>
        <a:ext cx="6797123" cy="1927800"/>
      </dsp:txXfrm>
    </dsp:sp>
    <dsp:sp modelId="{7BB935BA-CC0E-4354-8228-BDA1E034B709}">
      <dsp:nvSpPr>
        <dsp:cNvPr id="0" name=""/>
        <dsp:cNvSpPr/>
      </dsp:nvSpPr>
      <dsp:spPr>
        <a:xfrm>
          <a:off x="339856" y="9827"/>
          <a:ext cx="4757986" cy="3542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41" tIns="0" rIns="17984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Kluczowe dla zachowania spójności</a:t>
          </a:r>
        </a:p>
      </dsp:txBody>
      <dsp:txXfrm>
        <a:off x="339856" y="9827"/>
        <a:ext cx="4757986" cy="354240"/>
      </dsp:txXfrm>
    </dsp:sp>
    <dsp:sp modelId="{D27AC9B7-1A04-423F-ABEC-B5D8F439292F}">
      <dsp:nvSpPr>
        <dsp:cNvPr id="0" name=""/>
        <dsp:cNvSpPr/>
      </dsp:nvSpPr>
      <dsp:spPr>
        <a:xfrm>
          <a:off x="0" y="2552976"/>
          <a:ext cx="6797123" cy="2230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532" tIns="249936" rIns="52753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Finansowanie prac B+R przedsiębiorstw (Dz. 10.2 i 1.2)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Finansowanie inwestycji MŚP (dotacje w Dz. 10.3 vs. IF w Dz. 1.9)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Rekultywacja terenów zdegradowanych (demarkacja czasowa między Dz. 10.7 i 2.16)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Wsparcie kształcenia zawodowego w branżach RIS / PRT  (Dz. 10.23 i 6.3)</a:t>
          </a:r>
        </a:p>
      </dsp:txBody>
      <dsp:txXfrm>
        <a:off x="0" y="2552976"/>
        <a:ext cx="6797123" cy="2230200"/>
      </dsp:txXfrm>
    </dsp:sp>
    <dsp:sp modelId="{97F79255-4861-4DA7-A984-8F78C0DDA151}">
      <dsp:nvSpPr>
        <dsp:cNvPr id="0" name=""/>
        <dsp:cNvSpPr/>
      </dsp:nvSpPr>
      <dsp:spPr>
        <a:xfrm>
          <a:off x="339856" y="2179547"/>
          <a:ext cx="4757986" cy="550549"/>
        </a:xfrm>
        <a:prstGeom prst="rect">
          <a:avLst/>
        </a:prstGeom>
        <a:solidFill>
          <a:srgbClr val="FFD6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41" tIns="0" rIns="17984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Ryzyko konkurencji wsparcia z FST i EFRR / EFS+ w niektórych obszarach:</a:t>
          </a:r>
        </a:p>
      </dsp:txBody>
      <dsp:txXfrm>
        <a:off x="339856" y="2179547"/>
        <a:ext cx="4757986" cy="5505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0B0A7-9A2F-4675-9213-3561415EEF2B}">
      <dsp:nvSpPr>
        <dsp:cNvPr id="0" name=""/>
        <dsp:cNvSpPr/>
      </dsp:nvSpPr>
      <dsp:spPr>
        <a:xfrm>
          <a:off x="0" y="21670"/>
          <a:ext cx="6746426" cy="84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Ryzyko konkurencji – ograniczone </a:t>
          </a:r>
        </a:p>
      </dsp:txBody>
      <dsp:txXfrm>
        <a:off x="0" y="21670"/>
        <a:ext cx="6746426" cy="842400"/>
      </dsp:txXfrm>
    </dsp:sp>
    <dsp:sp modelId="{AC370047-5CE8-4490-AC73-04EEC9ECC572}">
      <dsp:nvSpPr>
        <dsp:cNvPr id="0" name=""/>
        <dsp:cNvSpPr/>
      </dsp:nvSpPr>
      <dsp:spPr>
        <a:xfrm>
          <a:off x="0" y="864070"/>
          <a:ext cx="6746426" cy="2468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199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Wsparcie przyznane górnikom w ramach Umowy Społecznej (w tym szkolenia)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Kompleksowe wsparcie dla MŚP – ścieżka SMART z FENG (w tym B+R, wdrożenia, cyfryzacja, zielone technologie)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„Mój prąd” z </a:t>
          </a:r>
          <a:r>
            <a:rPr lang="pl-PL" sz="14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FEnIKS</a:t>
          </a:r>
          <a:r>
            <a:rPr lang="pl-PL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i Dz. 10.6 (parasolowe i grantowe)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Wsparcie doktorantów z FERS (kompetencje dydaktyczne, kształcenie na potrzeby zielonej i cyfrowej gospodarki) i Dz. 10.25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Pożyczki z umorzeniami na kształcenie dorosłych z FERS i Dz. 10.17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Wsparcie transportu nisko i zeroemisyjnego z KPO i </a:t>
          </a:r>
          <a:r>
            <a:rPr lang="pl-PL" sz="14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FEnIKS</a:t>
          </a:r>
          <a:r>
            <a:rPr lang="pl-PL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(w tym zakup taboru autobusowego) i projekty priorytetowe z obszaru poprawy mobilności mieszkańców (Dz. 10.12, 10.15)</a:t>
          </a:r>
        </a:p>
      </dsp:txBody>
      <dsp:txXfrm>
        <a:off x="0" y="864070"/>
        <a:ext cx="6746426" cy="2468474"/>
      </dsp:txXfrm>
    </dsp:sp>
    <dsp:sp modelId="{D98D43E1-C808-4996-8256-837A995B8F05}">
      <dsp:nvSpPr>
        <dsp:cNvPr id="0" name=""/>
        <dsp:cNvSpPr/>
      </dsp:nvSpPr>
      <dsp:spPr>
        <a:xfrm>
          <a:off x="0" y="3332545"/>
          <a:ext cx="6746426" cy="842400"/>
        </a:xfrm>
        <a:prstGeom prst="rect">
          <a:avLst/>
        </a:prstGeom>
        <a:solidFill>
          <a:srgbClr val="FFD6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Komplementarne wsparcie</a:t>
          </a:r>
        </a:p>
      </dsp:txBody>
      <dsp:txXfrm>
        <a:off x="0" y="3332545"/>
        <a:ext cx="6746426" cy="842400"/>
      </dsp:txXfrm>
    </dsp:sp>
    <dsp:sp modelId="{5684E7EC-4F46-433C-A8FE-71562759600D}">
      <dsp:nvSpPr>
        <dsp:cNvPr id="0" name=""/>
        <dsp:cNvSpPr/>
      </dsp:nvSpPr>
      <dsp:spPr>
        <a:xfrm>
          <a:off x="0" y="4174945"/>
          <a:ext cx="6746426" cy="1234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199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Wsparcie OZE z KPO (projekty wielkoskalowe, np. farmy off-</a:t>
          </a:r>
          <a:r>
            <a:rPr lang="pl-PL" sz="14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shore</a:t>
          </a:r>
          <a:r>
            <a:rPr lang="pl-PL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)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Branżowe centra umiejętności – rozwój kształcenia zawodowego z KPO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Projekty z obszaru kształcenia zawodowego z FERS (rozwój współpracy szkół z pracodawcami, monitoring karier absolwentów, doradztwo zawodowe i promocja kształcenia zawodowego)</a:t>
          </a:r>
        </a:p>
      </dsp:txBody>
      <dsp:txXfrm>
        <a:off x="0" y="4174945"/>
        <a:ext cx="6746426" cy="12342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E0720A-FA8D-47DA-94C8-943F1B263B38}">
      <dsp:nvSpPr>
        <dsp:cNvPr id="0" name=""/>
        <dsp:cNvSpPr/>
      </dsp:nvSpPr>
      <dsp:spPr>
        <a:xfrm>
          <a:off x="2908352" y="1682"/>
          <a:ext cx="3788413" cy="597577"/>
        </a:xfrm>
        <a:prstGeom prst="rect">
          <a:avLst/>
        </a:prstGeom>
        <a:noFill/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 jej złagodzeniu – ograniczone ryzyko konieczności zmiany (przyspieszenia) harmonogramu zamykania kopalń</a:t>
          </a:r>
        </a:p>
      </dsp:txBody>
      <dsp:txXfrm>
        <a:off x="2908352" y="1682"/>
        <a:ext cx="3788413" cy="597577"/>
      </dsp:txXfrm>
    </dsp:sp>
    <dsp:sp modelId="{FE7E0587-D48E-463A-A286-C44FE3141FC7}">
      <dsp:nvSpPr>
        <dsp:cNvPr id="0" name=""/>
        <dsp:cNvSpPr/>
      </dsp:nvSpPr>
      <dsp:spPr>
        <a:xfrm>
          <a:off x="3295" y="1682"/>
          <a:ext cx="2905056" cy="597577"/>
        </a:xfrm>
        <a:prstGeom prst="homePlate">
          <a:avLst/>
        </a:prstGeom>
        <a:solidFill>
          <a:srgbClr val="A6D3FF"/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Przyjęcie przez Parlament Europejski i Radę UE tzw. Dyrektywy Metanowej</a:t>
          </a:r>
        </a:p>
      </dsp:txBody>
      <dsp:txXfrm>
        <a:off x="3295" y="1682"/>
        <a:ext cx="2755662" cy="597577"/>
      </dsp:txXfrm>
    </dsp:sp>
    <dsp:sp modelId="{854A6CCA-DFF1-450E-A35B-48E853E19730}">
      <dsp:nvSpPr>
        <dsp:cNvPr id="0" name=""/>
        <dsp:cNvSpPr/>
      </dsp:nvSpPr>
      <dsp:spPr>
        <a:xfrm>
          <a:off x="2908352" y="659017"/>
          <a:ext cx="3788413" cy="597577"/>
        </a:xfrm>
        <a:prstGeom prst="rect">
          <a:avLst/>
        </a:prstGeom>
        <a:noFill/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potencjalne przyjęcie ambitniejszych celów w obszarze redukcji emisji, potencjalna rewizja harmonogramu zamykania kopalń</a:t>
          </a:r>
        </a:p>
      </dsp:txBody>
      <dsp:txXfrm>
        <a:off x="2908352" y="659017"/>
        <a:ext cx="3788413" cy="597577"/>
      </dsp:txXfrm>
    </dsp:sp>
    <dsp:sp modelId="{68B43272-7EAC-4C58-A7F1-9674E638B27C}">
      <dsp:nvSpPr>
        <dsp:cNvPr id="0" name=""/>
        <dsp:cNvSpPr/>
      </dsp:nvSpPr>
      <dsp:spPr>
        <a:xfrm>
          <a:off x="3295" y="659017"/>
          <a:ext cx="2905056" cy="597577"/>
        </a:xfrm>
        <a:prstGeom prst="homePlate">
          <a:avLst/>
        </a:prstGeom>
        <a:solidFill>
          <a:srgbClr val="A6D3FF"/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Aktualizacje dokumentów strategicznych wyznaczających cele w obszarze energii i klimatu</a:t>
          </a:r>
          <a:r>
            <a:rPr lang="pl-PL" sz="1200" b="1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. </a:t>
          </a:r>
          <a:endParaRPr lang="pl-PL" sz="1200" kern="1200" dirty="0">
            <a:solidFill>
              <a:schemeClr val="tx2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295" y="659017"/>
        <a:ext cx="2755662" cy="597577"/>
      </dsp:txXfrm>
    </dsp:sp>
    <dsp:sp modelId="{3034C254-240D-4D62-89D2-5E9954462B4E}">
      <dsp:nvSpPr>
        <dsp:cNvPr id="0" name=""/>
        <dsp:cNvSpPr/>
      </dsp:nvSpPr>
      <dsp:spPr>
        <a:xfrm>
          <a:off x="2908352" y="1282075"/>
          <a:ext cx="3788413" cy="597577"/>
        </a:xfrm>
        <a:prstGeom prst="rect">
          <a:avLst/>
        </a:prstGeom>
        <a:noFill/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2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wpływ na bezpieczeństwo Polski i migracje uchodźców z Ukrainy</a:t>
          </a:r>
        </a:p>
      </dsp:txBody>
      <dsp:txXfrm>
        <a:off x="2908352" y="1282075"/>
        <a:ext cx="3788413" cy="597577"/>
      </dsp:txXfrm>
    </dsp:sp>
    <dsp:sp modelId="{47BD20F6-606A-4184-9CB2-A9892535712A}">
      <dsp:nvSpPr>
        <dsp:cNvPr id="0" name=""/>
        <dsp:cNvSpPr/>
      </dsp:nvSpPr>
      <dsp:spPr>
        <a:xfrm>
          <a:off x="3295" y="1316352"/>
          <a:ext cx="2905056" cy="597577"/>
        </a:xfrm>
        <a:prstGeom prst="homePlate">
          <a:avLst/>
        </a:prstGeom>
        <a:solidFill>
          <a:srgbClr val="A6D3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2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Wybuch </a:t>
          </a:r>
          <a:r>
            <a:rPr lang="pl-PL" sz="1200" kern="1200" dirty="0" err="1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pełnoskalowej</a:t>
          </a:r>
          <a:r>
            <a:rPr lang="pl-PL" sz="12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wojny na Ukrainie</a:t>
          </a:r>
        </a:p>
      </dsp:txBody>
      <dsp:txXfrm>
        <a:off x="3295" y="1316352"/>
        <a:ext cx="2755662" cy="597577"/>
      </dsp:txXfrm>
    </dsp:sp>
    <dsp:sp modelId="{16E092D4-8E6A-459B-9BE5-5CBDF767C50C}">
      <dsp:nvSpPr>
        <dsp:cNvPr id="0" name=""/>
        <dsp:cNvSpPr/>
      </dsp:nvSpPr>
      <dsp:spPr>
        <a:xfrm>
          <a:off x="2908352" y="1939410"/>
          <a:ext cx="3788413" cy="597577"/>
        </a:xfrm>
        <a:prstGeom prst="rect">
          <a:avLst/>
        </a:prstGeom>
        <a:noFill/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presja na wzrost kosztów, w tym w budownictwie, trudności ze znalezieniem wykonawców</a:t>
          </a:r>
        </a:p>
      </dsp:txBody>
      <dsp:txXfrm>
        <a:off x="2908352" y="1939410"/>
        <a:ext cx="3788413" cy="597577"/>
      </dsp:txXfrm>
    </dsp:sp>
    <dsp:sp modelId="{6155A010-C7FF-4361-92A7-F0E1DA6774B5}">
      <dsp:nvSpPr>
        <dsp:cNvPr id="0" name=""/>
        <dsp:cNvSpPr/>
      </dsp:nvSpPr>
      <dsp:spPr>
        <a:xfrm>
          <a:off x="3295" y="1973687"/>
          <a:ext cx="2905056" cy="597577"/>
        </a:xfrm>
        <a:prstGeom prst="homePlate">
          <a:avLst/>
        </a:prstGeom>
        <a:solidFill>
          <a:srgbClr val="A6D3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Gwałtowny wzrost inflacji</a:t>
          </a:r>
        </a:p>
      </dsp:txBody>
      <dsp:txXfrm>
        <a:off x="3295" y="1973687"/>
        <a:ext cx="2755662" cy="597577"/>
      </dsp:txXfrm>
    </dsp:sp>
    <dsp:sp modelId="{523B204A-CB6D-460D-BEF5-A23FB5814739}">
      <dsp:nvSpPr>
        <dsp:cNvPr id="0" name=""/>
        <dsp:cNvSpPr/>
      </dsp:nvSpPr>
      <dsp:spPr>
        <a:xfrm>
          <a:off x="2908352" y="2596745"/>
          <a:ext cx="3788413" cy="597577"/>
        </a:xfrm>
        <a:prstGeom prst="rect">
          <a:avLst/>
        </a:prstGeom>
        <a:noFill/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negatywne różnice kursowe, spadek alokacji w PLN</a:t>
          </a:r>
        </a:p>
      </dsp:txBody>
      <dsp:txXfrm>
        <a:off x="2908352" y="2596745"/>
        <a:ext cx="3788413" cy="597577"/>
      </dsp:txXfrm>
    </dsp:sp>
    <dsp:sp modelId="{E1EA19DD-083E-4605-852B-FCB775B981F2}">
      <dsp:nvSpPr>
        <dsp:cNvPr id="0" name=""/>
        <dsp:cNvSpPr/>
      </dsp:nvSpPr>
      <dsp:spPr>
        <a:xfrm>
          <a:off x="3295" y="2631022"/>
          <a:ext cx="2905056" cy="597577"/>
        </a:xfrm>
        <a:prstGeom prst="homePlate">
          <a:avLst/>
        </a:prstGeom>
        <a:solidFill>
          <a:srgbClr val="A6D3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Spadek kursu EUR/PLN</a:t>
          </a:r>
        </a:p>
      </dsp:txBody>
      <dsp:txXfrm>
        <a:off x="3295" y="2631022"/>
        <a:ext cx="2755662" cy="597577"/>
      </dsp:txXfrm>
    </dsp:sp>
    <dsp:sp modelId="{7EEF4AC5-BF80-4D27-98FB-13DB089BC823}">
      <dsp:nvSpPr>
        <dsp:cNvPr id="0" name=""/>
        <dsp:cNvSpPr/>
      </dsp:nvSpPr>
      <dsp:spPr>
        <a:xfrm>
          <a:off x="2908352" y="3254080"/>
          <a:ext cx="3788413" cy="597577"/>
        </a:xfrm>
        <a:prstGeom prst="rect">
          <a:avLst/>
        </a:prstGeom>
        <a:noFill/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złagodzona w 09.2024</a:t>
          </a:r>
        </a:p>
      </dsp:txBody>
      <dsp:txXfrm>
        <a:off x="2908352" y="3254080"/>
        <a:ext cx="3788413" cy="597577"/>
      </dsp:txXfrm>
    </dsp:sp>
    <dsp:sp modelId="{C6D08F2D-AFB7-49D7-AF53-978D63FD0B0C}">
      <dsp:nvSpPr>
        <dsp:cNvPr id="0" name=""/>
        <dsp:cNvSpPr/>
      </dsp:nvSpPr>
      <dsp:spPr>
        <a:xfrm>
          <a:off x="3295" y="3288357"/>
          <a:ext cx="2905056" cy="597577"/>
        </a:xfrm>
        <a:prstGeom prst="homePlate">
          <a:avLst/>
        </a:prstGeom>
        <a:solidFill>
          <a:srgbClr val="A6D3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Restrykcyjna interpretacja KE w sprawie maszyn i urządzeń na paliwa kopalne</a:t>
          </a:r>
        </a:p>
      </dsp:txBody>
      <dsp:txXfrm>
        <a:off x="3295" y="3288357"/>
        <a:ext cx="2755662" cy="597577"/>
      </dsp:txXfrm>
    </dsp:sp>
    <dsp:sp modelId="{A4C6BA61-0005-46BA-A4AF-97065628F942}">
      <dsp:nvSpPr>
        <dsp:cNvPr id="0" name=""/>
        <dsp:cNvSpPr/>
      </dsp:nvSpPr>
      <dsp:spPr>
        <a:xfrm>
          <a:off x="2908352" y="3911415"/>
          <a:ext cx="3788413" cy="597577"/>
        </a:xfrm>
        <a:prstGeom prst="rect">
          <a:avLst/>
        </a:prstGeom>
        <a:noFill/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zwiększenie atrakcyjności inwestycji w magazyny energii</a:t>
          </a:r>
        </a:p>
      </dsp:txBody>
      <dsp:txXfrm>
        <a:off x="2908352" y="3911415"/>
        <a:ext cx="3788413" cy="597577"/>
      </dsp:txXfrm>
    </dsp:sp>
    <dsp:sp modelId="{02A5EBB7-B6F1-4A68-A51D-071ADC5CA9A4}">
      <dsp:nvSpPr>
        <dsp:cNvPr id="0" name=""/>
        <dsp:cNvSpPr/>
      </dsp:nvSpPr>
      <dsp:spPr>
        <a:xfrm>
          <a:off x="3295" y="3945692"/>
          <a:ext cx="2905056" cy="597577"/>
        </a:xfrm>
        <a:prstGeom prst="homePlate">
          <a:avLst/>
        </a:prstGeom>
        <a:solidFill>
          <a:srgbClr val="A6D3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Zmiany legislacji w OZE, w tym rozliczeń energii z fotowoltaiki</a:t>
          </a:r>
        </a:p>
      </dsp:txBody>
      <dsp:txXfrm>
        <a:off x="3295" y="3945692"/>
        <a:ext cx="2755662" cy="597577"/>
      </dsp:txXfrm>
    </dsp:sp>
    <dsp:sp modelId="{4C782820-D883-4009-8708-5F5B8BE639F2}">
      <dsp:nvSpPr>
        <dsp:cNvPr id="0" name=""/>
        <dsp:cNvSpPr/>
      </dsp:nvSpPr>
      <dsp:spPr>
        <a:xfrm>
          <a:off x="2908352" y="4568749"/>
          <a:ext cx="3788413" cy="597577"/>
        </a:xfrm>
        <a:prstGeom prst="rect">
          <a:avLst/>
        </a:prstGeom>
        <a:noFill/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potencjalne wsparcie na obszary popowodziowe, zwiększone zapotrzebowanie na materiały i prace budowlane, problemy beneficjentów z terenów popowodziowych </a:t>
          </a:r>
        </a:p>
      </dsp:txBody>
      <dsp:txXfrm>
        <a:off x="2908352" y="4568749"/>
        <a:ext cx="3788413" cy="597577"/>
      </dsp:txXfrm>
    </dsp:sp>
    <dsp:sp modelId="{DC979AF2-5E96-4163-8519-2AA16E829F5C}">
      <dsp:nvSpPr>
        <dsp:cNvPr id="0" name=""/>
        <dsp:cNvSpPr/>
      </dsp:nvSpPr>
      <dsp:spPr>
        <a:xfrm>
          <a:off x="3295" y="4603026"/>
          <a:ext cx="2905056" cy="597577"/>
        </a:xfrm>
        <a:prstGeom prst="homePlate">
          <a:avLst/>
        </a:prstGeom>
        <a:solidFill>
          <a:srgbClr val="A6D3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Powódź w 09.2024</a:t>
          </a:r>
        </a:p>
      </dsp:txBody>
      <dsp:txXfrm>
        <a:off x="3295" y="4603026"/>
        <a:ext cx="2755662" cy="5975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83C5D-116C-43A8-9A71-F37CA8B897C6}">
      <dsp:nvSpPr>
        <dsp:cNvPr id="0" name=""/>
        <dsp:cNvSpPr/>
      </dsp:nvSpPr>
      <dsp:spPr>
        <a:xfrm rot="10800000">
          <a:off x="920711" y="0"/>
          <a:ext cx="6563659" cy="830041"/>
        </a:xfrm>
        <a:prstGeom prst="homePlate">
          <a:avLst/>
        </a:prstGeom>
        <a:solidFill>
          <a:srgbClr val="A6D3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025" tIns="49530" rIns="92456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Rzadko w naborach póki co wydzielono alokację dla gmin w OSI, kolejne są w planach. </a:t>
          </a:r>
        </a:p>
      </dsp:txBody>
      <dsp:txXfrm rot="10800000">
        <a:off x="1128221" y="0"/>
        <a:ext cx="6356149" cy="830041"/>
      </dsp:txXfrm>
    </dsp:sp>
    <dsp:sp modelId="{EA33D7B3-D531-4310-A55A-BF0223BEE65A}">
      <dsp:nvSpPr>
        <dsp:cNvPr id="0" name=""/>
        <dsp:cNvSpPr/>
      </dsp:nvSpPr>
      <dsp:spPr>
        <a:xfrm>
          <a:off x="0" y="37315"/>
          <a:ext cx="830041" cy="83004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A3D9D1-CC29-45E2-A257-EB9687501F0D}">
      <dsp:nvSpPr>
        <dsp:cNvPr id="0" name=""/>
        <dsp:cNvSpPr/>
      </dsp:nvSpPr>
      <dsp:spPr>
        <a:xfrm rot="10800000">
          <a:off x="920711" y="932587"/>
          <a:ext cx="6563659" cy="830041"/>
        </a:xfrm>
        <a:prstGeom prst="homePlate">
          <a:avLst/>
        </a:prstGeom>
        <a:solidFill>
          <a:srgbClr val="A6D3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025" tIns="49530" rIns="92456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OSI najsilniej premiowano punktami w FST: Dz. 10.20 (założenie działalności gospodarczej), 10.23 (edukacja zawodowa), 10.25 (edukacja wyższa), 10.24 (włączenie społeczne) – nawet kilkanaście punktów premiujących. </a:t>
          </a:r>
        </a:p>
      </dsp:txBody>
      <dsp:txXfrm rot="10800000">
        <a:off x="1128221" y="932587"/>
        <a:ext cx="6356149" cy="830041"/>
      </dsp:txXfrm>
    </dsp:sp>
    <dsp:sp modelId="{9B65691B-43A8-4965-9BDC-DAD3B33E36F6}">
      <dsp:nvSpPr>
        <dsp:cNvPr id="0" name=""/>
        <dsp:cNvSpPr/>
      </dsp:nvSpPr>
      <dsp:spPr>
        <a:xfrm>
          <a:off x="0" y="1122110"/>
          <a:ext cx="830041" cy="83004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2DD1CA-BADD-43FB-A7B6-6C470BB73E4E}">
      <dsp:nvSpPr>
        <dsp:cNvPr id="0" name=""/>
        <dsp:cNvSpPr/>
      </dsp:nvSpPr>
      <dsp:spPr>
        <a:xfrm rot="10800000">
          <a:off x="920711" y="2010402"/>
          <a:ext cx="6563659" cy="830041"/>
        </a:xfrm>
        <a:prstGeom prst="homePlate">
          <a:avLst/>
        </a:prstGeom>
        <a:solidFill>
          <a:srgbClr val="A6D3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025" tIns="49530" rIns="92456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Dotychczasowe sposoby wspierania OSI były w większości wystarczające dla skutecznego skierowania wsparcia na wybrane obszary.</a:t>
          </a:r>
        </a:p>
      </dsp:txBody>
      <dsp:txXfrm rot="10800000">
        <a:off x="1128221" y="2010402"/>
        <a:ext cx="6356149" cy="830041"/>
      </dsp:txXfrm>
    </dsp:sp>
    <dsp:sp modelId="{FF3774B9-6ADD-49BC-8118-207DD990E01B}">
      <dsp:nvSpPr>
        <dsp:cNvPr id="0" name=""/>
        <dsp:cNvSpPr/>
      </dsp:nvSpPr>
      <dsp:spPr>
        <a:xfrm>
          <a:off x="0" y="2192945"/>
          <a:ext cx="830041" cy="830041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EDE48-6EBD-4A72-B2EB-27C30ECE24E7}">
      <dsp:nvSpPr>
        <dsp:cNvPr id="0" name=""/>
        <dsp:cNvSpPr/>
      </dsp:nvSpPr>
      <dsp:spPr>
        <a:xfrm rot="10800000">
          <a:off x="920711" y="3088217"/>
          <a:ext cx="6563659" cy="830041"/>
        </a:xfrm>
        <a:prstGeom prst="homePlate">
          <a:avLst/>
        </a:prstGeom>
        <a:solidFill>
          <a:srgbClr val="A6D3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025" tIns="49530" rIns="92456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Sugeruje się modyfikację sposobu premiowania OSI w kolejnej perspektywie finansowej: w obszarze edukacji wyższej i zawodowej, ograniczając preferencje dla gmin w OSI, ponieważ wspierane placówki oddziałują znacznie poza granice gminy.</a:t>
          </a:r>
        </a:p>
      </dsp:txBody>
      <dsp:txXfrm rot="10800000">
        <a:off x="1128221" y="3088217"/>
        <a:ext cx="6356149" cy="830041"/>
      </dsp:txXfrm>
    </dsp:sp>
    <dsp:sp modelId="{6DB2360E-BCA2-46CD-BFDD-BF66899B192B}">
      <dsp:nvSpPr>
        <dsp:cNvPr id="0" name=""/>
        <dsp:cNvSpPr/>
      </dsp:nvSpPr>
      <dsp:spPr>
        <a:xfrm>
          <a:off x="0" y="3270760"/>
          <a:ext cx="830041" cy="830041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43F11A-2D7C-48BC-A29F-9AA928991907}">
      <dsp:nvSpPr>
        <dsp:cNvPr id="0" name=""/>
        <dsp:cNvSpPr/>
      </dsp:nvSpPr>
      <dsp:spPr>
        <a:xfrm rot="10800000">
          <a:off x="920711" y="4166033"/>
          <a:ext cx="6563659" cy="830041"/>
        </a:xfrm>
        <a:prstGeom prst="homePlate">
          <a:avLst/>
        </a:prstGeom>
        <a:solidFill>
          <a:srgbClr val="A6D3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025" tIns="49530" rIns="92456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Do rozważenia zwiększenie siły premiowania, np. w przypadku wsparcia przedsiębiorstw, i </a:t>
          </a:r>
          <a:r>
            <a:rPr lang="pl-PL" sz="1300" kern="1200" dirty="0" err="1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uspójnienie</a:t>
          </a:r>
          <a:r>
            <a:rPr lang="pl-PL" sz="13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premii w ramach tych samych działań oraz zróżnicowanie premii dla gmin o ponadprzeciętnych, przeciętnych i niskich walorach przyrodniczych lub ich braku.</a:t>
          </a:r>
        </a:p>
      </dsp:txBody>
      <dsp:txXfrm rot="10800000">
        <a:off x="1128221" y="4166033"/>
        <a:ext cx="6356149" cy="830041"/>
      </dsp:txXfrm>
    </dsp:sp>
    <dsp:sp modelId="{B1E7FADA-51CF-4030-8FD0-2F261AA4B9FA}">
      <dsp:nvSpPr>
        <dsp:cNvPr id="0" name=""/>
        <dsp:cNvSpPr/>
      </dsp:nvSpPr>
      <dsp:spPr>
        <a:xfrm>
          <a:off x="0" y="4313760"/>
          <a:ext cx="830041" cy="830041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A5F64-452F-4324-BAF2-3C78A344F7CB}">
      <dsp:nvSpPr>
        <dsp:cNvPr id="0" name=""/>
        <dsp:cNvSpPr/>
      </dsp:nvSpPr>
      <dsp:spPr>
        <a:xfrm rot="10800000">
          <a:off x="1454905" y="205"/>
          <a:ext cx="4921838" cy="860776"/>
        </a:xfrm>
        <a:prstGeom prst="homePlate">
          <a:avLst/>
        </a:prstGeom>
        <a:solidFill>
          <a:srgbClr val="0B4EA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578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>
              <a:solidFill>
                <a:schemeClr val="bg1"/>
              </a:solidFill>
            </a:rPr>
            <a:t>Ponad 10 tys. uczniów </a:t>
          </a:r>
          <a:r>
            <a:rPr lang="pl-PL" sz="1700" kern="1200" dirty="0">
              <a:solidFill>
                <a:schemeClr val="bg1"/>
              </a:solidFill>
            </a:rPr>
            <a:t>i słuchaczy szkół i placówek kształcenia zawodowego weźmie udział w projektach</a:t>
          </a:r>
        </a:p>
      </dsp:txBody>
      <dsp:txXfrm rot="10800000">
        <a:off x="1670099" y="205"/>
        <a:ext cx="4706644" cy="860776"/>
      </dsp:txXfrm>
    </dsp:sp>
    <dsp:sp modelId="{E710C926-A289-4E20-AD88-7A224BF8A01C}">
      <dsp:nvSpPr>
        <dsp:cNvPr id="0" name=""/>
        <dsp:cNvSpPr/>
      </dsp:nvSpPr>
      <dsp:spPr>
        <a:xfrm>
          <a:off x="445490" y="411"/>
          <a:ext cx="860776" cy="86077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59D4D7-2FF9-4691-90D0-23F97CD28422}">
      <dsp:nvSpPr>
        <dsp:cNvPr id="0" name=""/>
        <dsp:cNvSpPr/>
      </dsp:nvSpPr>
      <dsp:spPr>
        <a:xfrm rot="10800000">
          <a:off x="1454905" y="1117929"/>
          <a:ext cx="4921838" cy="860776"/>
        </a:xfrm>
        <a:prstGeom prst="homePlate">
          <a:avLst/>
        </a:prstGeom>
        <a:solidFill>
          <a:srgbClr val="FFD6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578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solidFill>
                <a:srgbClr val="003399"/>
              </a:solidFill>
            </a:rPr>
            <a:t>Prawie </a:t>
          </a:r>
          <a:r>
            <a:rPr lang="pl-PL" sz="2200" b="1" kern="1200" dirty="0">
              <a:solidFill>
                <a:srgbClr val="003399"/>
              </a:solidFill>
            </a:rPr>
            <a:t>3 tys. miejsc pracy </a:t>
          </a:r>
          <a:r>
            <a:rPr lang="pl-PL" sz="1700" kern="1200" dirty="0">
              <a:solidFill>
                <a:srgbClr val="003399"/>
              </a:solidFill>
            </a:rPr>
            <a:t>zostanie utworzonych we wspieranych podmiotach</a:t>
          </a:r>
        </a:p>
      </dsp:txBody>
      <dsp:txXfrm rot="10800000">
        <a:off x="1670099" y="1117929"/>
        <a:ext cx="4706644" cy="860776"/>
      </dsp:txXfrm>
    </dsp:sp>
    <dsp:sp modelId="{E6D44E19-0327-44ED-B66A-967E7ACE7DB4}">
      <dsp:nvSpPr>
        <dsp:cNvPr id="0" name=""/>
        <dsp:cNvSpPr/>
      </dsp:nvSpPr>
      <dsp:spPr>
        <a:xfrm>
          <a:off x="445490" y="1118135"/>
          <a:ext cx="860776" cy="86077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714B7-375B-4407-B2BE-E1FCE07DADCB}">
      <dsp:nvSpPr>
        <dsp:cNvPr id="0" name=""/>
        <dsp:cNvSpPr/>
      </dsp:nvSpPr>
      <dsp:spPr>
        <a:xfrm rot="10800000">
          <a:off x="1454905" y="2235653"/>
          <a:ext cx="4921838" cy="860776"/>
        </a:xfrm>
        <a:prstGeom prst="homePlate">
          <a:avLst/>
        </a:prstGeom>
        <a:solidFill>
          <a:srgbClr val="0B4EA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578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solidFill>
                <a:schemeClr val="bg1"/>
              </a:solidFill>
            </a:rPr>
            <a:t>Ponad </a:t>
          </a:r>
          <a:r>
            <a:rPr lang="pl-PL" sz="2200" b="1" kern="1200" dirty="0">
              <a:solidFill>
                <a:schemeClr val="bg1"/>
              </a:solidFill>
            </a:rPr>
            <a:t>100 tys. osób </a:t>
          </a:r>
          <a:r>
            <a:rPr lang="pl-PL" sz="1700" b="0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uzyska nowe kwalifikacje dzięki projektom</a:t>
          </a:r>
          <a:endParaRPr lang="pl-PL" sz="1700" kern="1200" dirty="0">
            <a:solidFill>
              <a:schemeClr val="bg1"/>
            </a:solidFill>
          </a:endParaRPr>
        </a:p>
      </dsp:txBody>
      <dsp:txXfrm rot="10800000">
        <a:off x="1670099" y="2235653"/>
        <a:ext cx="4706644" cy="860776"/>
      </dsp:txXfrm>
    </dsp:sp>
    <dsp:sp modelId="{900DBF5A-30F5-44BF-9DFD-B3102BF3A29A}">
      <dsp:nvSpPr>
        <dsp:cNvPr id="0" name=""/>
        <dsp:cNvSpPr/>
      </dsp:nvSpPr>
      <dsp:spPr>
        <a:xfrm>
          <a:off x="445490" y="2235860"/>
          <a:ext cx="860776" cy="86077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3A01CF-AADC-4F20-8100-7A8AB19209EC}">
      <dsp:nvSpPr>
        <dsp:cNvPr id="0" name=""/>
        <dsp:cNvSpPr/>
      </dsp:nvSpPr>
      <dsp:spPr>
        <a:xfrm rot="10800000">
          <a:off x="1454905" y="3353377"/>
          <a:ext cx="4921838" cy="860776"/>
        </a:xfrm>
        <a:prstGeom prst="homePlate">
          <a:avLst/>
        </a:prstGeom>
        <a:solidFill>
          <a:srgbClr val="FFD6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578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solidFill>
                <a:srgbClr val="003399"/>
              </a:solidFill>
            </a:rPr>
            <a:t>Ponad </a:t>
          </a:r>
          <a:r>
            <a:rPr lang="pl-PL" sz="2200" b="1" kern="1200" dirty="0">
              <a:solidFill>
                <a:srgbClr val="003399"/>
              </a:solidFill>
            </a:rPr>
            <a:t>600 firm </a:t>
          </a:r>
          <a:r>
            <a:rPr lang="pl-PL" sz="1700" kern="1200" dirty="0">
              <a:solidFill>
                <a:srgbClr val="003399"/>
              </a:solidFill>
            </a:rPr>
            <a:t>(w tym okołogórniczych) uzyska wsparcie w inwestycjach i przebranżowieniu</a:t>
          </a:r>
        </a:p>
      </dsp:txBody>
      <dsp:txXfrm rot="10800000">
        <a:off x="1670099" y="3353377"/>
        <a:ext cx="4706644" cy="860776"/>
      </dsp:txXfrm>
    </dsp:sp>
    <dsp:sp modelId="{3C56F0A6-6B0D-4DB1-BBF8-E03CD14498AD}">
      <dsp:nvSpPr>
        <dsp:cNvPr id="0" name=""/>
        <dsp:cNvSpPr/>
      </dsp:nvSpPr>
      <dsp:spPr>
        <a:xfrm>
          <a:off x="445490" y="3353584"/>
          <a:ext cx="860776" cy="860776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42C193-5C2D-43B2-A010-051B41026927}">
      <dsp:nvSpPr>
        <dsp:cNvPr id="0" name=""/>
        <dsp:cNvSpPr/>
      </dsp:nvSpPr>
      <dsp:spPr>
        <a:xfrm rot="10800000">
          <a:off x="1454905" y="4471101"/>
          <a:ext cx="4921838" cy="860776"/>
        </a:xfrm>
        <a:prstGeom prst="homePlate">
          <a:avLst/>
        </a:prstGeom>
        <a:solidFill>
          <a:srgbClr val="0B4EA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578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solidFill>
                <a:schemeClr val="bg1"/>
              </a:solidFill>
            </a:rPr>
            <a:t>Powstanie prawie </a:t>
          </a:r>
          <a:r>
            <a:rPr lang="pl-PL" sz="2200" b="1" kern="1200" dirty="0">
              <a:solidFill>
                <a:schemeClr val="bg1"/>
              </a:solidFill>
            </a:rPr>
            <a:t>400 MW nowych mocy </a:t>
          </a:r>
          <a:r>
            <a:rPr lang="pl-PL" sz="1700" kern="1200" dirty="0">
              <a:solidFill>
                <a:schemeClr val="bg1"/>
              </a:solidFill>
            </a:rPr>
            <a:t>w OZE</a:t>
          </a:r>
        </a:p>
      </dsp:txBody>
      <dsp:txXfrm rot="10800000">
        <a:off x="1670099" y="4471101"/>
        <a:ext cx="4706644" cy="860776"/>
      </dsp:txXfrm>
    </dsp:sp>
    <dsp:sp modelId="{9BBB38AF-F7B6-41D4-8F7A-E7C23D012E6D}">
      <dsp:nvSpPr>
        <dsp:cNvPr id="0" name=""/>
        <dsp:cNvSpPr/>
      </dsp:nvSpPr>
      <dsp:spPr>
        <a:xfrm>
          <a:off x="445490" y="4445114"/>
          <a:ext cx="860776" cy="860776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A83AA-EE3F-497B-8D6A-987533A2BC99}">
      <dsp:nvSpPr>
        <dsp:cNvPr id="0" name=""/>
        <dsp:cNvSpPr/>
      </dsp:nvSpPr>
      <dsp:spPr>
        <a:xfrm>
          <a:off x="0" y="301190"/>
          <a:ext cx="6058826" cy="1256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D61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0232" tIns="395732" rIns="47023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Pierwszeństwo przy dotacjach na samozatrudnienie i do udziału w projektach typu </a:t>
          </a:r>
          <a:r>
            <a:rPr lang="pl-PL" sz="1600" kern="1200" dirty="0" err="1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outplacement</a:t>
          </a:r>
          <a:r>
            <a:rPr lang="pl-PL" sz="16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dla osób zagrożonych zwolnieniami</a:t>
          </a:r>
        </a:p>
      </dsp:txBody>
      <dsp:txXfrm>
        <a:off x="0" y="301190"/>
        <a:ext cx="6058826" cy="1256850"/>
      </dsp:txXfrm>
    </dsp:sp>
    <dsp:sp modelId="{0D4104DD-567E-4287-829B-6E4C9BACD17C}">
      <dsp:nvSpPr>
        <dsp:cNvPr id="0" name=""/>
        <dsp:cNvSpPr/>
      </dsp:nvSpPr>
      <dsp:spPr>
        <a:xfrm>
          <a:off x="302941" y="25674"/>
          <a:ext cx="4241178" cy="560880"/>
        </a:xfrm>
        <a:prstGeom prst="rect">
          <a:avLst/>
        </a:prstGeom>
        <a:solidFill>
          <a:srgbClr val="FFD6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306" tIns="0" rIns="16030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Górnicy</a:t>
          </a:r>
        </a:p>
      </dsp:txBody>
      <dsp:txXfrm>
        <a:off x="302941" y="25674"/>
        <a:ext cx="4241178" cy="560880"/>
      </dsp:txXfrm>
    </dsp:sp>
    <dsp:sp modelId="{34BF4CCF-DE59-4059-AE0F-34D2700AD8D9}">
      <dsp:nvSpPr>
        <dsp:cNvPr id="0" name=""/>
        <dsp:cNvSpPr/>
      </dsp:nvSpPr>
      <dsp:spPr>
        <a:xfrm>
          <a:off x="0" y="1946004"/>
          <a:ext cx="6058826" cy="2334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6D3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0232" tIns="395732" rIns="47023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Zapewnione pierwszeństwo udziału w szkoleniach przygotowujących do zmiany stanowiska w firmie i na zmianę pracy, a także projektach typu </a:t>
          </a:r>
          <a:r>
            <a:rPr lang="pl-PL" sz="1600" kern="1200" dirty="0" err="1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outplacement</a:t>
          </a:r>
          <a:r>
            <a:rPr lang="pl-PL" sz="16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i dotacjach na założenie własnej firmy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Wsparcie inwestycyjne dla ich pracodawców, pozwalające zachować lub zwiększyć poziom zatrudnienia</a:t>
          </a:r>
        </a:p>
      </dsp:txBody>
      <dsp:txXfrm>
        <a:off x="0" y="1946004"/>
        <a:ext cx="6058826" cy="2334150"/>
      </dsp:txXfrm>
    </dsp:sp>
    <dsp:sp modelId="{353C291A-6550-4ECD-B39B-4BA8C604406D}">
      <dsp:nvSpPr>
        <dsp:cNvPr id="0" name=""/>
        <dsp:cNvSpPr/>
      </dsp:nvSpPr>
      <dsp:spPr>
        <a:xfrm>
          <a:off x="302941" y="1665564"/>
          <a:ext cx="4241178" cy="560880"/>
        </a:xfrm>
        <a:prstGeom prst="rect">
          <a:avLst/>
        </a:prstGeom>
        <a:solidFill>
          <a:srgbClr val="A6D3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306" tIns="0" rIns="16030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Pracownicy branży okołogórniczej </a:t>
          </a:r>
        </a:p>
      </dsp:txBody>
      <dsp:txXfrm>
        <a:off x="302941" y="1665564"/>
        <a:ext cx="4241178" cy="560880"/>
      </dsp:txXfrm>
    </dsp:sp>
    <dsp:sp modelId="{AF4C85D7-541F-43FD-BC30-B18366526291}">
      <dsp:nvSpPr>
        <dsp:cNvPr id="0" name=""/>
        <dsp:cNvSpPr/>
      </dsp:nvSpPr>
      <dsp:spPr>
        <a:xfrm>
          <a:off x="0" y="4663194"/>
          <a:ext cx="6058826" cy="1017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0232" tIns="395732" rIns="47023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Inwestycje i rozwój istniejących przedsiębiorstw (w tym małych, średnich i dużych)</a:t>
          </a:r>
        </a:p>
      </dsp:txBody>
      <dsp:txXfrm>
        <a:off x="0" y="4663194"/>
        <a:ext cx="6058826" cy="1017450"/>
      </dsp:txXfrm>
    </dsp:sp>
    <dsp:sp modelId="{8B3F5A51-B976-44D6-8543-2A7549248FF1}">
      <dsp:nvSpPr>
        <dsp:cNvPr id="0" name=""/>
        <dsp:cNvSpPr/>
      </dsp:nvSpPr>
      <dsp:spPr>
        <a:xfrm>
          <a:off x="302941" y="4382754"/>
          <a:ext cx="4241178" cy="560880"/>
        </a:xfrm>
        <a:prstGeom prst="rect">
          <a:avLst/>
        </a:prstGeom>
        <a:solidFill>
          <a:srgbClr val="00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306" tIns="0" rIns="16030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Pozostali pracownicy podregionów górniczych</a:t>
          </a:r>
        </a:p>
      </dsp:txBody>
      <dsp:txXfrm>
        <a:off x="302941" y="4382754"/>
        <a:ext cx="4241178" cy="560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773F4-221F-4672-8549-99EDAD6BFE5B}" type="datetimeFigureOut">
              <a:rPr lang="pl-PL" smtClean="0"/>
              <a:t>2025-01-24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19461-7264-4FB2-9A59-9B1A305028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8238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19461-7264-4FB2-9A59-9B1A305028F9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1980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B3562-5151-2B95-D439-BA9F5B904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335B4AA4-A8D8-643F-7564-D076B4ECFD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233DCCB5-3C09-DB31-1287-7677714401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3FC8D73-1B13-1131-8C0B-E64FEC6A40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19461-7264-4FB2-9A59-9B1A305028F9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2859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E35F3-C27E-DC37-DCB4-985B97D73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0B77208-E851-0F5B-FD54-C4984ED13E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A687C4E7-51A9-6485-4F92-2613E9E249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A3D6147-905F-3D17-BE8D-97590F5AA8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19461-7264-4FB2-9A59-9B1A305028F9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1364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19CEA-628E-F5A7-C0E2-F84F84CCD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E87796F8-7FA1-7E23-69EC-4DB14553D2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E7AACA9D-9BAE-CAAF-01E2-719D285355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7CAEE86-3638-6937-4423-4938112AE5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19461-7264-4FB2-9A59-9B1A305028F9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7287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F5C6E-C706-9FA3-D2E0-48B23D376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ABC3C72-7E0B-DFC9-FD91-22DCEC925A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8E20E034-17F6-583B-4155-BBEF8BB7EC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1A14BCF-2C13-BCB9-B2C6-8D6B95CA2E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19461-7264-4FB2-9A59-9B1A305028F9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946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E4629-0368-790D-4160-E4AEA2B7D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B88FA3A8-2FFA-64B7-2C64-E107298AAB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91AA4FE3-0231-D624-CF86-F464B978A1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3B9ED3C-B144-7736-C290-EF3EB24493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19461-7264-4FB2-9A59-9B1A305028F9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5964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A6DA9-607B-8732-0408-6F23B6F08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573E1CDE-D1F1-85FB-B2C1-0CAE480C15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4CFD1EAC-C526-4B76-798D-F272A34977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824B1CE-B08A-D8E3-1B16-46FFA1EB29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19461-7264-4FB2-9A59-9B1A305028F9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3696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023C3-9B43-9712-6162-10E8507AD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41A72BEC-5A07-E769-E305-F641485D5A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19583169-FC49-AF49-15CB-524EA94B35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7D5A52E-04ED-02C0-38D9-2D709DB2C4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19461-7264-4FB2-9A59-9B1A305028F9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7575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EC6C3A-2658-C6A0-B2F5-F916EA863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28BDAE1F-F4B8-4CB4-0110-F4A01D1382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53628904-6C90-F8FC-FF94-97490986C4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A5FF351-514F-C26B-3044-96AA0E336C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19461-7264-4FB2-9A59-9B1A305028F9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2423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73A7F-0AFE-C835-E672-1ABD2F9CB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426F5E8B-37BD-9A45-3113-26A5D86A58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CCC27D4C-5677-DDF8-51CD-5BA4810184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23C8FFD-5C09-EDA0-564B-6418F76630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19461-7264-4FB2-9A59-9B1A305028F9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1828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68146-1A8B-E009-7F9E-CB84D47A5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D9B4FFE2-2972-FF9E-8D61-7AA5FFE0A0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097E7F66-9DAD-EA8E-1519-97F0FAB30F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64365B5-D294-84F8-2A19-D571553EBE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19461-7264-4FB2-9A59-9B1A305028F9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0443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482E6-3BDE-4A93-08B7-2836D691E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41A38A1-1057-6608-539A-EF0C2E6FDB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475714A5-EB76-32DB-73ED-C44F43463C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9E94270-E61D-B3F8-BDE9-6F8DF5E40A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19461-7264-4FB2-9A59-9B1A305028F9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2043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237197"/>
            <a:ext cx="6425724" cy="2631887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3970580"/>
            <a:ext cx="5669756" cy="1825171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CE19-3762-4EC5-8AC4-55EB4292C883}" type="datetimeFigureOut">
              <a:rPr lang="pl-PL" smtClean="0"/>
              <a:t>2025-01-24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912C-D1AF-41C9-AF2F-EB84CC5947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640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CE19-3762-4EC5-8AC4-55EB4292C883}" type="datetimeFigureOut">
              <a:rPr lang="pl-PL" smtClean="0"/>
              <a:t>2025-01-24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912C-D1AF-41C9-AF2F-EB84CC5947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458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402483"/>
            <a:ext cx="1630055" cy="640647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402483"/>
            <a:ext cx="4795669" cy="640647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CE19-3762-4EC5-8AC4-55EB4292C883}" type="datetimeFigureOut">
              <a:rPr lang="pl-PL" smtClean="0"/>
              <a:t>2025-01-24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912C-D1AF-41C9-AF2F-EB84CC5947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8439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725870" y="1973819"/>
            <a:ext cx="610870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73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3525603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73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74" y="1973818"/>
            <a:ext cx="2799381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57" y="540402"/>
            <a:ext cx="763617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03" y="540402"/>
            <a:ext cx="763617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249" y="540402"/>
            <a:ext cx="763617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9888" y="3059114"/>
            <a:ext cx="5599939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2828"/>
              </a:lnSpc>
              <a:defRPr sz="2263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9896" y="4861794"/>
            <a:ext cx="5599883" cy="1080000"/>
          </a:xfrm>
        </p:spPr>
        <p:txBody>
          <a:bodyPr>
            <a:normAutofit/>
          </a:bodyPr>
          <a:lstStyle>
            <a:lvl1pPr marL="0" indent="0" algn="l">
              <a:lnSpc>
                <a:spcPts val="2475"/>
              </a:lnSpc>
              <a:buNone/>
              <a:defRPr sz="1980" b="1">
                <a:solidFill>
                  <a:schemeClr val="tx2"/>
                </a:solidFill>
              </a:defRPr>
            </a:lvl1pPr>
            <a:lvl2pPr marL="356359" indent="0" algn="ctr">
              <a:buNone/>
              <a:defRPr sz="1559"/>
            </a:lvl2pPr>
            <a:lvl3pPr marL="712716" indent="0" algn="ctr">
              <a:buNone/>
              <a:defRPr sz="1403"/>
            </a:lvl3pPr>
            <a:lvl4pPr marL="1069075" indent="0" algn="ctr">
              <a:buNone/>
              <a:defRPr sz="1247"/>
            </a:lvl4pPr>
            <a:lvl5pPr marL="1425433" indent="0" algn="ctr">
              <a:buNone/>
              <a:defRPr sz="1247"/>
            </a:lvl5pPr>
            <a:lvl6pPr marL="1781792" indent="0" algn="ctr">
              <a:buNone/>
              <a:defRPr sz="1247"/>
            </a:lvl6pPr>
            <a:lvl7pPr marL="2138149" indent="0" algn="ctr">
              <a:buNone/>
              <a:defRPr sz="1247"/>
            </a:lvl7pPr>
            <a:lvl8pPr marL="2494508" indent="0" algn="ctr">
              <a:buNone/>
              <a:defRPr sz="1247"/>
            </a:lvl8pPr>
            <a:lvl9pPr marL="2850866" indent="0" algn="ctr">
              <a:buNone/>
              <a:defRPr sz="1247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1221" y="540402"/>
            <a:ext cx="1272585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73"/>
              </a:lnSpc>
              <a:defRPr sz="99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2025-01-24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0030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725100" y="1983573"/>
            <a:ext cx="6109475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73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525603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73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00" y="1983572"/>
            <a:ext cx="2799381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9888" y="3070227"/>
            <a:ext cx="5599939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2828"/>
              </a:lnSpc>
              <a:defRPr sz="2263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9896" y="4861794"/>
            <a:ext cx="5599883" cy="1080000"/>
          </a:xfrm>
        </p:spPr>
        <p:txBody>
          <a:bodyPr>
            <a:normAutofit/>
          </a:bodyPr>
          <a:lstStyle>
            <a:lvl1pPr marL="0" indent="0" algn="l">
              <a:lnSpc>
                <a:spcPts val="2475"/>
              </a:lnSpc>
              <a:buNone/>
              <a:defRPr sz="1980" b="1">
                <a:solidFill>
                  <a:schemeClr val="tx2"/>
                </a:solidFill>
              </a:defRPr>
            </a:lvl1pPr>
            <a:lvl2pPr marL="356359" indent="0" algn="ctr">
              <a:buNone/>
              <a:defRPr sz="1559"/>
            </a:lvl2pPr>
            <a:lvl3pPr marL="712716" indent="0" algn="ctr">
              <a:buNone/>
              <a:defRPr sz="1403"/>
            </a:lvl3pPr>
            <a:lvl4pPr marL="1069075" indent="0" algn="ctr">
              <a:buNone/>
              <a:defRPr sz="1247"/>
            </a:lvl4pPr>
            <a:lvl5pPr marL="1425433" indent="0" algn="ctr">
              <a:buNone/>
              <a:defRPr sz="1247"/>
            </a:lvl5pPr>
            <a:lvl6pPr marL="1781792" indent="0" algn="ctr">
              <a:buNone/>
              <a:defRPr sz="1247"/>
            </a:lvl6pPr>
            <a:lvl7pPr marL="2138149" indent="0" algn="ctr">
              <a:buNone/>
              <a:defRPr sz="1247"/>
            </a:lvl7pPr>
            <a:lvl8pPr marL="2494508" indent="0" algn="ctr">
              <a:buNone/>
              <a:defRPr sz="1247"/>
            </a:lvl8pPr>
            <a:lvl9pPr marL="2850866" indent="0" algn="ctr">
              <a:buNone/>
              <a:defRPr sz="1247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1221" y="540402"/>
            <a:ext cx="1272585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73"/>
              </a:lnSpc>
              <a:defRPr sz="99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2025-01-24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34" y="1244366"/>
            <a:ext cx="269387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04" y="545866"/>
            <a:ext cx="269387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94" y="1244366"/>
            <a:ext cx="269387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135" y="538288"/>
            <a:ext cx="269387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13" y="545866"/>
            <a:ext cx="269387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846" y="1254829"/>
            <a:ext cx="269387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097" y="543567"/>
            <a:ext cx="269387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858" y="535269"/>
            <a:ext cx="269387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335" y="531095"/>
            <a:ext cx="269387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291" y="1251987"/>
            <a:ext cx="269387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013" y="1250549"/>
            <a:ext cx="269387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097" y="1250549"/>
            <a:ext cx="269387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56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79733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707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1997954" y="4500563"/>
            <a:ext cx="4836621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7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3343" y="5579563"/>
            <a:ext cx="433643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2475"/>
              </a:lnSpc>
              <a:defRPr sz="198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1990" y="539751"/>
            <a:ext cx="1272585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73"/>
              </a:lnSpc>
              <a:defRPr sz="99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2025-01-24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954" y="4500563"/>
            <a:ext cx="2799381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94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1997954" y="4500563"/>
            <a:ext cx="508804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73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3673" y="0"/>
            <a:ext cx="4833253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7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2761218" y="4500563"/>
            <a:ext cx="2545707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73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1997955" y="4500562"/>
            <a:ext cx="763263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7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2750" y="5195720"/>
            <a:ext cx="458182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2475"/>
              </a:lnSpc>
              <a:defRPr sz="198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156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3137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5370" y="1979837"/>
            <a:ext cx="2927198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07107" y="1979613"/>
            <a:ext cx="2927198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1280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837" y="899837"/>
            <a:ext cx="3054468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9837" y="1979837"/>
            <a:ext cx="3054738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3525604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7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6972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6070433" y="7380288"/>
            <a:ext cx="7641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73"/>
          </a:p>
        </p:txBody>
      </p:sp>
    </p:spTree>
    <p:extLst>
      <p:ext uri="{BB962C8B-B14F-4D97-AF65-F5344CB8AC3E}">
        <p14:creationId xmlns:p14="http://schemas.microsoft.com/office/powerpoint/2010/main" val="323995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CE19-3762-4EC5-8AC4-55EB4292C883}" type="datetimeFigureOut">
              <a:rPr lang="pl-PL" smtClean="0"/>
              <a:t>2025-01-24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912C-D1AF-41C9-AF2F-EB84CC5947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16023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5370" y="1979837"/>
            <a:ext cx="2927198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07107" y="1979613"/>
            <a:ext cx="2927198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6070433" y="7380288"/>
            <a:ext cx="7641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73"/>
          </a:p>
        </p:txBody>
      </p:sp>
    </p:spTree>
    <p:extLst>
      <p:ext uri="{BB962C8B-B14F-4D97-AF65-F5344CB8AC3E}">
        <p14:creationId xmlns:p14="http://schemas.microsoft.com/office/powerpoint/2010/main" val="3513165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1743159" y="4500563"/>
            <a:ext cx="5816517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73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5100" y="0"/>
            <a:ext cx="6109475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7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281" y="4500563"/>
            <a:ext cx="2799381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7955" y="5593629"/>
            <a:ext cx="5345088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6284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1884671"/>
            <a:ext cx="6520220" cy="3144614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5059035"/>
            <a:ext cx="6520220" cy="165367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CE19-3762-4EC5-8AC4-55EB4292C883}" type="datetimeFigureOut">
              <a:rPr lang="pl-PL" smtClean="0"/>
              <a:t>2025-01-24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912C-D1AF-41C9-AF2F-EB84CC5947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1799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012414"/>
            <a:ext cx="3212862" cy="479654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012414"/>
            <a:ext cx="3212862" cy="479654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CE19-3762-4EC5-8AC4-55EB4292C883}" type="datetimeFigureOut">
              <a:rPr lang="pl-PL" smtClean="0"/>
              <a:t>2025-01-24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912C-D1AF-41C9-AF2F-EB84CC5947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3685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402484"/>
            <a:ext cx="6520220" cy="146118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1853171"/>
            <a:ext cx="3198096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2761381"/>
            <a:ext cx="3198096" cy="40615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1853171"/>
            <a:ext cx="3213847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2761381"/>
            <a:ext cx="3213847" cy="40615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CE19-3762-4EC5-8AC4-55EB4292C883}" type="datetimeFigureOut">
              <a:rPr lang="pl-PL" smtClean="0"/>
              <a:t>2025-01-24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912C-D1AF-41C9-AF2F-EB84CC5947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7324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CE19-3762-4EC5-8AC4-55EB4292C883}" type="datetimeFigureOut">
              <a:rPr lang="pl-PL" smtClean="0"/>
              <a:t>2025-01-24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912C-D1AF-41C9-AF2F-EB84CC5947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7736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CE19-3762-4EC5-8AC4-55EB4292C883}" type="datetimeFigureOut">
              <a:rPr lang="pl-PL" smtClean="0"/>
              <a:t>2025-01-24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912C-D1AF-41C9-AF2F-EB84CC5947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0718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03978"/>
            <a:ext cx="2438192" cy="176392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088455"/>
            <a:ext cx="3827085" cy="5372269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2267902"/>
            <a:ext cx="2438192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CE19-3762-4EC5-8AC4-55EB4292C883}" type="datetimeFigureOut">
              <a:rPr lang="pl-PL" smtClean="0"/>
              <a:t>2025-01-24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912C-D1AF-41C9-AF2F-EB84CC5947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6433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03978"/>
            <a:ext cx="2438192" cy="176392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088455"/>
            <a:ext cx="3827085" cy="5372269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2267902"/>
            <a:ext cx="2438192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CE19-3762-4EC5-8AC4-55EB4292C883}" type="datetimeFigureOut">
              <a:rPr lang="pl-PL" smtClean="0"/>
              <a:t>2025-01-24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912C-D1AF-41C9-AF2F-EB84CC5947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3489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402484"/>
            <a:ext cx="6520220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012414"/>
            <a:ext cx="6520220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7006700"/>
            <a:ext cx="170092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DCE19-3762-4EC5-8AC4-55EB4292C883}" type="datetimeFigureOut">
              <a:rPr lang="pl-PL" smtClean="0"/>
              <a:t>2025-01-24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7006700"/>
            <a:ext cx="255139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7006700"/>
            <a:ext cx="170092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F912C-D1AF-41C9-AF2F-EB84CC5947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9430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5100" y="899837"/>
            <a:ext cx="6109205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5370" y="1979837"/>
            <a:ext cx="6109205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70189" y="7019837"/>
            <a:ext cx="763617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707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896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hdr="0" ftr="0"/>
  <p:txStyles>
    <p:titleStyle>
      <a:lvl1pPr algn="l" defTabSz="712716" rtl="0" eaLnBrk="1" latinLnBrk="0" hangingPunct="1">
        <a:lnSpc>
          <a:spcPts val="2546"/>
        </a:lnSpc>
        <a:spcBef>
          <a:spcPct val="0"/>
        </a:spcBef>
        <a:buNone/>
        <a:defRPr sz="198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178179" indent="-178179" algn="l" defTabSz="712716" rtl="0" eaLnBrk="1" latinLnBrk="0" hangingPunct="1">
        <a:lnSpc>
          <a:spcPts val="1697"/>
        </a:lnSpc>
        <a:spcBef>
          <a:spcPts val="779"/>
        </a:spcBef>
        <a:buClr>
          <a:schemeClr val="accent1"/>
        </a:buClr>
        <a:buFontTx/>
        <a:buBlip>
          <a:blip r:embed="rId12"/>
        </a:buBlip>
        <a:defRPr sz="127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534537" indent="-178179" algn="l" defTabSz="712716" rtl="0" eaLnBrk="1" latinLnBrk="0" hangingPunct="1">
        <a:lnSpc>
          <a:spcPts val="1697"/>
        </a:lnSpc>
        <a:spcBef>
          <a:spcPts val="390"/>
        </a:spcBef>
        <a:buFontTx/>
        <a:buBlip>
          <a:blip r:embed="rId13"/>
        </a:buBlip>
        <a:defRPr sz="127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890896" indent="-178179" algn="l" defTabSz="712716" rtl="0" eaLnBrk="1" latinLnBrk="0" hangingPunct="1">
        <a:lnSpc>
          <a:spcPts val="1697"/>
        </a:lnSpc>
        <a:spcBef>
          <a:spcPts val="390"/>
        </a:spcBef>
        <a:buFontTx/>
        <a:buBlip>
          <a:blip r:embed="rId14"/>
        </a:buBlip>
        <a:defRPr sz="127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247254" indent="-178179" algn="l" defTabSz="712716" rtl="0" eaLnBrk="1" latinLnBrk="0" hangingPunct="1">
        <a:lnSpc>
          <a:spcPts val="1697"/>
        </a:lnSpc>
        <a:spcBef>
          <a:spcPts val="390"/>
        </a:spcBef>
        <a:buFont typeface="Arial" panose="020B0604020202020204" pitchFamily="34" charset="0"/>
        <a:buChar char="•"/>
        <a:defRPr sz="127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1603612" indent="-178179" algn="l" defTabSz="712716" rtl="0" eaLnBrk="1" latinLnBrk="0" hangingPunct="1">
        <a:lnSpc>
          <a:spcPts val="1697"/>
        </a:lnSpc>
        <a:spcBef>
          <a:spcPts val="390"/>
        </a:spcBef>
        <a:buFont typeface="Arial" panose="020B0604020202020204" pitchFamily="34" charset="0"/>
        <a:buChar char="•"/>
        <a:defRPr sz="127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1959971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6pPr>
      <a:lvl7pPr marL="2316329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7pPr>
      <a:lvl8pPr marL="2672687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8pPr>
      <a:lvl9pPr marL="3029045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271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1pPr>
      <a:lvl2pPr marL="356359" algn="l" defTabSz="71271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2pPr>
      <a:lvl3pPr marL="712716" algn="l" defTabSz="71271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3pPr>
      <a:lvl4pPr marL="1069075" algn="l" defTabSz="71271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4pPr>
      <a:lvl5pPr marL="1425433" algn="l" defTabSz="71271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5pPr>
      <a:lvl6pPr marL="1781792" algn="l" defTabSz="71271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6pPr>
      <a:lvl7pPr marL="2138149" algn="l" defTabSz="71271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7pPr>
      <a:lvl8pPr marL="2494508" algn="l" defTabSz="71271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8pPr>
      <a:lvl9pPr marL="2850866" algn="l" defTabSz="71271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svg"/><Relationship Id="rId3" Type="http://schemas.openxmlformats.org/officeDocument/2006/relationships/diagramLayout" Target="../diagrams/layout7.xml"/><Relationship Id="rId7" Type="http://schemas.openxmlformats.org/officeDocument/2006/relationships/image" Target="../media/image8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9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sv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openxmlformats.org/officeDocument/2006/relationships/image" Target="../media/image10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image" Target="../media/image101.svg"/><Relationship Id="rId5" Type="http://schemas.openxmlformats.org/officeDocument/2006/relationships/diagramQuickStyle" Target="../diagrams/quickStyle9.xml"/><Relationship Id="rId15" Type="http://schemas.openxmlformats.org/officeDocument/2006/relationships/image" Target="../media/image105.svg"/><Relationship Id="rId10" Type="http://schemas.openxmlformats.org/officeDocument/2006/relationships/image" Target="../media/image100.png"/><Relationship Id="rId4" Type="http://schemas.openxmlformats.org/officeDocument/2006/relationships/diagramLayout" Target="../diagrams/layout9.xml"/><Relationship Id="rId9" Type="http://schemas.openxmlformats.org/officeDocument/2006/relationships/image" Target="../media/image99.svg"/><Relationship Id="rId14" Type="http://schemas.openxmlformats.org/officeDocument/2006/relationships/image" Target="../media/image10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10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10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10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105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sv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12" Type="http://schemas.openxmlformats.org/officeDocument/2006/relationships/image" Target="../media/image105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svg"/><Relationship Id="rId11" Type="http://schemas.openxmlformats.org/officeDocument/2006/relationships/image" Target="../media/image104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107.svg"/><Relationship Id="rId9" Type="http://schemas.openxmlformats.org/officeDocument/2006/relationships/image" Target="../media/image1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svg"/><Relationship Id="rId3" Type="http://schemas.openxmlformats.org/officeDocument/2006/relationships/diagramLayout" Target="../diagrams/layout14.xml"/><Relationship Id="rId7" Type="http://schemas.openxmlformats.org/officeDocument/2006/relationships/image" Target="../media/image114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svg"/><Relationship Id="rId3" Type="http://schemas.openxmlformats.org/officeDocument/2006/relationships/diagramLayout" Target="../diagrams/layout15.xml"/><Relationship Id="rId7" Type="http://schemas.openxmlformats.org/officeDocument/2006/relationships/image" Target="../media/image114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svg"/><Relationship Id="rId3" Type="http://schemas.openxmlformats.org/officeDocument/2006/relationships/diagramLayout" Target="../diagrams/layout16.xml"/><Relationship Id="rId7" Type="http://schemas.openxmlformats.org/officeDocument/2006/relationships/image" Target="../media/image114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laskie.pl/" TargetMode="External"/><Relationship Id="rId5" Type="http://schemas.openxmlformats.org/officeDocument/2006/relationships/hyperlink" Target="http://www.imapp.consulting/" TargetMode="External"/><Relationship Id="rId4" Type="http://schemas.microsoft.com/office/2007/relationships/hdphoto" Target="../media/hdphoto8.wdp"/><Relationship Id="rId9" Type="http://schemas.openxmlformats.org/officeDocument/2006/relationships/image" Target="../media/image118.tm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hdphoto" Target="../media/hdphoto3.wdp"/><Relationship Id="rId18" Type="http://schemas.openxmlformats.org/officeDocument/2006/relationships/chart" Target="../charts/char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6.png"/><Relationship Id="rId17" Type="http://schemas.openxmlformats.org/officeDocument/2006/relationships/image" Target="../media/image40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5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38.svg"/><Relationship Id="rId10" Type="http://schemas.openxmlformats.org/officeDocument/2006/relationships/image" Target="../media/image3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3.svg"/><Relationship Id="rId1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13" Type="http://schemas.openxmlformats.org/officeDocument/2006/relationships/image" Target="../media/image4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43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6.sv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42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45.png"/><Relationship Id="rId10" Type="http://schemas.microsoft.com/office/2007/relationships/hdphoto" Target="../media/hdphoto4.wdp"/><Relationship Id="rId4" Type="http://schemas.openxmlformats.org/officeDocument/2006/relationships/diagramLayout" Target="../diagrams/layout2.xml"/><Relationship Id="rId9" Type="http://schemas.openxmlformats.org/officeDocument/2006/relationships/image" Target="../media/image41.png"/><Relationship Id="rId1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49.png"/><Relationship Id="rId18" Type="http://schemas.openxmlformats.org/officeDocument/2006/relationships/image" Target="../media/image54.sv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hdphoto" Target="../media/hdphoto7.wdp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2.sv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48.png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51.png"/><Relationship Id="rId10" Type="http://schemas.openxmlformats.org/officeDocument/2006/relationships/chart" Target="../charts/chart3.xml"/><Relationship Id="rId4" Type="http://schemas.openxmlformats.org/officeDocument/2006/relationships/diagramLayout" Target="../diagrams/layout3.xml"/><Relationship Id="rId9" Type="http://schemas.microsoft.com/office/2007/relationships/hdphoto" Target="../media/hdphoto6.wdp"/><Relationship Id="rId14" Type="http://schemas.openxmlformats.org/officeDocument/2006/relationships/image" Target="../media/image5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diagramLayout" Target="../diagrams/layout4.xml"/><Relationship Id="rId7" Type="http://schemas.openxmlformats.org/officeDocument/2006/relationships/image" Target="../media/image5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diagramLayout" Target="../diagrams/layout5.xml"/><Relationship Id="rId7" Type="http://schemas.openxmlformats.org/officeDocument/2006/relationships/image" Target="../media/image5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13" Type="http://schemas.openxmlformats.org/officeDocument/2006/relationships/image" Target="../media/image63.png"/><Relationship Id="rId18" Type="http://schemas.openxmlformats.org/officeDocument/2006/relationships/image" Target="../media/image68.svg"/><Relationship Id="rId3" Type="http://schemas.openxmlformats.org/officeDocument/2006/relationships/diagramLayout" Target="../diagrams/layout6.xml"/><Relationship Id="rId21" Type="http://schemas.openxmlformats.org/officeDocument/2006/relationships/image" Target="../media/image71.png"/><Relationship Id="rId7" Type="http://schemas.openxmlformats.org/officeDocument/2006/relationships/image" Target="../media/image57.png"/><Relationship Id="rId12" Type="http://schemas.openxmlformats.org/officeDocument/2006/relationships/image" Target="../media/image62.svg"/><Relationship Id="rId17" Type="http://schemas.openxmlformats.org/officeDocument/2006/relationships/image" Target="../media/image67.png"/><Relationship Id="rId2" Type="http://schemas.openxmlformats.org/officeDocument/2006/relationships/diagramData" Target="../diagrams/data6.xml"/><Relationship Id="rId16" Type="http://schemas.openxmlformats.org/officeDocument/2006/relationships/image" Target="../media/image66.svg"/><Relationship Id="rId20" Type="http://schemas.openxmlformats.org/officeDocument/2006/relationships/image" Target="../media/image70.svg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11" Type="http://schemas.openxmlformats.org/officeDocument/2006/relationships/image" Target="../media/image61.png"/><Relationship Id="rId24" Type="http://schemas.openxmlformats.org/officeDocument/2006/relationships/image" Target="../media/image74.svg"/><Relationship Id="rId5" Type="http://schemas.openxmlformats.org/officeDocument/2006/relationships/diagramColors" Target="../diagrams/colors6.xml"/><Relationship Id="rId15" Type="http://schemas.openxmlformats.org/officeDocument/2006/relationships/image" Target="../media/image65.png"/><Relationship Id="rId23" Type="http://schemas.openxmlformats.org/officeDocument/2006/relationships/image" Target="../media/image73.png"/><Relationship Id="rId10" Type="http://schemas.openxmlformats.org/officeDocument/2006/relationships/image" Target="../media/image60.svg"/><Relationship Id="rId19" Type="http://schemas.openxmlformats.org/officeDocument/2006/relationships/image" Target="../media/image69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59.png"/><Relationship Id="rId14" Type="http://schemas.openxmlformats.org/officeDocument/2006/relationships/image" Target="../media/image64.svg"/><Relationship Id="rId22" Type="http://schemas.openxmlformats.org/officeDocument/2006/relationships/image" Target="../media/image7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zawierający trawa, noc, na wolnym powietrzu, niebo&#10;&#10;Opis wygenerowany automatycznie">
            <a:extLst>
              <a:ext uri="{FF2B5EF4-FFF2-40B4-BE49-F238E27FC236}">
                <a16:creationId xmlns:a16="http://schemas.microsoft.com/office/drawing/2014/main" id="{640D5031-75A4-97D0-4159-FA8E9F5245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71" t="9038" r="66" b="28570"/>
          <a:stretch/>
        </p:blipFill>
        <p:spPr bwMode="auto">
          <a:xfrm>
            <a:off x="956945" y="628602"/>
            <a:ext cx="5878830" cy="42306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36888777-54E8-B074-8C73-D570CD2703F5}"/>
              </a:ext>
            </a:extLst>
          </p:cNvPr>
          <p:cNvSpPr/>
          <p:nvPr/>
        </p:nvSpPr>
        <p:spPr>
          <a:xfrm>
            <a:off x="2874963" y="4146348"/>
            <a:ext cx="4379278" cy="2300751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ytuł 1">
            <a:extLst>
              <a:ext uri="{FF2B5EF4-FFF2-40B4-BE49-F238E27FC236}">
                <a16:creationId xmlns:a16="http://schemas.microsoft.com/office/drawing/2014/main" id="{44BB0390-170B-41FC-AC8A-F4EA5C6FE354}"/>
              </a:ext>
            </a:extLst>
          </p:cNvPr>
          <p:cNvSpPr txBox="1">
            <a:spLocks/>
          </p:cNvSpPr>
          <p:nvPr/>
        </p:nvSpPr>
        <p:spPr>
          <a:xfrm>
            <a:off x="2997843" y="4859248"/>
            <a:ext cx="4256398" cy="14399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Ewaluacja dotycząca postępu rzeczowego i finansowego FE SL 2021-2027 w zakresie funduszu FST na potrzeby przeglądu śródokresowego</a:t>
            </a:r>
          </a:p>
        </p:txBody>
      </p:sp>
      <p:pic>
        <p:nvPicPr>
          <p:cNvPr id="14" name="Obraz 13" descr="Obraz zawierający tekst&#10;&#10;Opis wygenerowany automatycznie">
            <a:extLst>
              <a:ext uri="{FF2B5EF4-FFF2-40B4-BE49-F238E27FC236}">
                <a16:creationId xmlns:a16="http://schemas.microsoft.com/office/drawing/2014/main" id="{DA5E01BF-EC94-AC49-0A11-453F23C0190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50" y="4139248"/>
            <a:ext cx="3959225" cy="720090"/>
          </a:xfrm>
          <a:prstGeom prst="rect">
            <a:avLst/>
          </a:prstGeom>
        </p:spPr>
      </p:pic>
      <p:pic>
        <p:nvPicPr>
          <p:cNvPr id="19" name="Obraz 18" descr="Wersja pełnokolorowa: Logo Funduszy Europejskich i napis Fundusze Europejskie dla Śląskiego, barwy Rzeczpospolitej z dopiskiem Rzeczpospolita Polska, napis Dofinansowane przez Unię Europejską, flaga UE, pionowa kreska, znak Województwa Śląskiego" title="Zestaw logotypów dla FE SL 2021-2027- poziom">
            <a:extLst>
              <a:ext uri="{FF2B5EF4-FFF2-40B4-BE49-F238E27FC236}">
                <a16:creationId xmlns:a16="http://schemas.microsoft.com/office/drawing/2014/main" id="{8C5AB6D1-1AEB-5428-8C77-33FD9C7576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8" y="6717423"/>
            <a:ext cx="6709297" cy="4887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611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9DED4-B07C-5EAB-BEC0-E70198026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1C87270B-A896-E187-F2C0-54F16C6A8B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23286"/>
            <a:fld id="{EB4015AA-59F6-416B-87A6-8E3D940284E2}" type="slidenum">
              <a:rPr lang="pl-PL">
                <a:solidFill>
                  <a:srgbClr val="002073"/>
                </a:solidFill>
              </a:rPr>
              <a:pPr defTabSz="323286"/>
              <a:t>10</a:t>
            </a:fld>
            <a:endParaRPr lang="pl-PL" dirty="0">
              <a:solidFill>
                <a:srgbClr val="002073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708D36C-E67A-8D4C-F682-07F3731F20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4012605"/>
              </p:ext>
            </p:extLst>
          </p:nvPr>
        </p:nvGraphicFramePr>
        <p:xfrm>
          <a:off x="32274" y="2273109"/>
          <a:ext cx="7484371" cy="5143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wal 3" descr="Cel">
            <a:extLst>
              <a:ext uri="{FF2B5EF4-FFF2-40B4-BE49-F238E27FC236}">
                <a16:creationId xmlns:a16="http://schemas.microsoft.com/office/drawing/2014/main" id="{16F18000-6D7D-1518-42A0-3784C836D439}"/>
              </a:ext>
            </a:extLst>
          </p:cNvPr>
          <p:cNvSpPr/>
          <p:nvPr/>
        </p:nvSpPr>
        <p:spPr>
          <a:xfrm>
            <a:off x="-1" y="102229"/>
            <a:ext cx="753035" cy="753035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C40B135-C19B-6DB3-FAC3-65B8B46451AB}"/>
              </a:ext>
            </a:extLst>
          </p:cNvPr>
          <p:cNvSpPr txBox="1"/>
          <p:nvPr/>
        </p:nvSpPr>
        <p:spPr>
          <a:xfrm>
            <a:off x="1" y="1552328"/>
            <a:ext cx="7561992" cy="484107"/>
          </a:xfrm>
          <a:prstGeom prst="rect">
            <a:avLst/>
          </a:prstGeom>
          <a:solidFill>
            <a:srgbClr val="003399"/>
          </a:solidFill>
        </p:spPr>
        <p:txBody>
          <a:bodyPr wrap="square">
            <a:spAutoFit/>
          </a:bodyPr>
          <a:lstStyle/>
          <a:p>
            <a:pPr defTabSz="323286"/>
            <a:r>
              <a:rPr lang="pl-PL" sz="1273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Wyznaczenie OSI ma na celu koncentrację odpowiedniego wsparcia na tych terenach za pomocą instrumentów terytorialnych dopasowanych do ich specyficznych potrzeb rozwojowych.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633D989-676D-A8CA-037C-A8FD457840F6}"/>
              </a:ext>
            </a:extLst>
          </p:cNvPr>
          <p:cNvSpPr txBox="1"/>
          <p:nvPr/>
        </p:nvSpPr>
        <p:spPr>
          <a:xfrm>
            <a:off x="903642" y="142764"/>
            <a:ext cx="66560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Obszary Strategicznej Interwencji (OSI)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707B751E-450E-B5B1-A807-8D0A65A9DDAB}"/>
              </a:ext>
            </a:extLst>
          </p:cNvPr>
          <p:cNvSpPr/>
          <p:nvPr/>
        </p:nvSpPr>
        <p:spPr>
          <a:xfrm>
            <a:off x="0" y="1106641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473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E162B-2781-E8B3-B444-25E5C4BF9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le tekstowe 16">
            <a:extLst>
              <a:ext uri="{FF2B5EF4-FFF2-40B4-BE49-F238E27FC236}">
                <a16:creationId xmlns:a16="http://schemas.microsoft.com/office/drawing/2014/main" id="{2FF4C7C8-3748-902B-1D22-58FD7DE73963}"/>
              </a:ext>
            </a:extLst>
          </p:cNvPr>
          <p:cNvSpPr txBox="1"/>
          <p:nvPr/>
        </p:nvSpPr>
        <p:spPr>
          <a:xfrm>
            <a:off x="1516828" y="142764"/>
            <a:ext cx="60428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FST</a:t>
            </a:r>
          </a:p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Oczekiwane efekty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BFF3CC9-9CFE-DAF8-2834-A9B8ABC855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6986347"/>
              </p:ext>
            </p:extLst>
          </p:nvPr>
        </p:nvGraphicFramePr>
        <p:xfrm>
          <a:off x="158414" y="1790945"/>
          <a:ext cx="7401261" cy="5332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Grafika 3" descr="Miernik">
            <a:extLst>
              <a:ext uri="{FF2B5EF4-FFF2-40B4-BE49-F238E27FC236}">
                <a16:creationId xmlns:a16="http://schemas.microsoft.com/office/drawing/2014/main" id="{F05065C9-EBC6-1D82-61A3-082FC4965D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4546" y="29798"/>
            <a:ext cx="1020243" cy="1020243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5EB29389-94B2-5C87-D277-B693E8026C46}"/>
              </a:ext>
            </a:extLst>
          </p:cNvPr>
          <p:cNvSpPr/>
          <p:nvPr/>
        </p:nvSpPr>
        <p:spPr>
          <a:xfrm>
            <a:off x="0" y="1106641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529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E5FC0-0207-92A9-2CCE-4D18D3096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le tekstowe 16">
            <a:extLst>
              <a:ext uri="{FF2B5EF4-FFF2-40B4-BE49-F238E27FC236}">
                <a16:creationId xmlns:a16="http://schemas.microsoft.com/office/drawing/2014/main" id="{B57FEF7B-EA6D-8689-2E2D-4CD4B1428A3F}"/>
              </a:ext>
            </a:extLst>
          </p:cNvPr>
          <p:cNvSpPr txBox="1"/>
          <p:nvPr/>
        </p:nvSpPr>
        <p:spPr>
          <a:xfrm>
            <a:off x="1645920" y="142764"/>
            <a:ext cx="59137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Wpływ FST na </a:t>
            </a:r>
          </a:p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ZATRUDNIENIE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7D8F34D-1C58-4629-B2CA-0041B10698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3468023"/>
              </p:ext>
            </p:extLst>
          </p:nvPr>
        </p:nvGraphicFramePr>
        <p:xfrm>
          <a:off x="1268211" y="1551008"/>
          <a:ext cx="6058826" cy="5706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Grafika 3" descr="Narzędzia wydobywcze">
            <a:extLst>
              <a:ext uri="{FF2B5EF4-FFF2-40B4-BE49-F238E27FC236}">
                <a16:creationId xmlns:a16="http://schemas.microsoft.com/office/drawing/2014/main" id="{7D97FAA5-E7F3-6A1D-88F0-5C87D5A3AC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7519" y="1987572"/>
            <a:ext cx="914400" cy="914400"/>
          </a:xfrm>
          <a:prstGeom prst="rect">
            <a:avLst/>
          </a:prstGeom>
        </p:spPr>
      </p:pic>
      <p:pic>
        <p:nvPicPr>
          <p:cNvPr id="5" name="Grafika 4" descr="Fabryka">
            <a:extLst>
              <a:ext uri="{FF2B5EF4-FFF2-40B4-BE49-F238E27FC236}">
                <a16:creationId xmlns:a16="http://schemas.microsoft.com/office/drawing/2014/main" id="{CD875BCF-EEF7-A408-ACD4-0D6236030A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3225" y="4114845"/>
            <a:ext cx="914400" cy="914400"/>
          </a:xfrm>
          <a:prstGeom prst="rect">
            <a:avLst/>
          </a:prstGeom>
        </p:spPr>
      </p:pic>
      <p:pic>
        <p:nvPicPr>
          <p:cNvPr id="6" name="Grafika 5" descr="Mapa z pinezką">
            <a:extLst>
              <a:ext uri="{FF2B5EF4-FFF2-40B4-BE49-F238E27FC236}">
                <a16:creationId xmlns:a16="http://schemas.microsoft.com/office/drawing/2014/main" id="{A9C0AB2D-729E-5BD1-29BC-46C12E9E40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1227" y="6144637"/>
            <a:ext cx="914400" cy="914400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C6D84C4C-31B8-B258-79E4-B961CF13CF58}"/>
              </a:ext>
            </a:extLst>
          </p:cNvPr>
          <p:cNvSpPr/>
          <p:nvPr/>
        </p:nvSpPr>
        <p:spPr>
          <a:xfrm>
            <a:off x="0" y="1106641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fika 7" descr="Diagram decyzji">
            <a:extLst>
              <a:ext uri="{FF2B5EF4-FFF2-40B4-BE49-F238E27FC236}">
                <a16:creationId xmlns:a16="http://schemas.microsoft.com/office/drawing/2014/main" id="{EF426541-9136-1CFB-FD93-4546D09D29D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93215" y="876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77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E8C6D-2665-4D58-98CC-F6CD5494D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le tekstowe 16">
            <a:extLst>
              <a:ext uri="{FF2B5EF4-FFF2-40B4-BE49-F238E27FC236}">
                <a16:creationId xmlns:a16="http://schemas.microsoft.com/office/drawing/2014/main" id="{36283C0F-5B49-45AC-3DCD-6FC0FB4EF599}"/>
              </a:ext>
            </a:extLst>
          </p:cNvPr>
          <p:cNvSpPr txBox="1"/>
          <p:nvPr/>
        </p:nvSpPr>
        <p:spPr>
          <a:xfrm>
            <a:off x="1645920" y="142764"/>
            <a:ext cx="59137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Wpływ FST na </a:t>
            </a:r>
          </a:p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GOSPODARKĘ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DB084C5-F0EA-AB1D-FC81-9C4B5AC806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0439013"/>
              </p:ext>
            </p:extLst>
          </p:nvPr>
        </p:nvGraphicFramePr>
        <p:xfrm>
          <a:off x="209884" y="2926046"/>
          <a:ext cx="7349791" cy="4065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Prostokąt 6">
            <a:extLst>
              <a:ext uri="{FF2B5EF4-FFF2-40B4-BE49-F238E27FC236}">
                <a16:creationId xmlns:a16="http://schemas.microsoft.com/office/drawing/2014/main" id="{D47411F5-144F-CC47-C276-80A0F478D51B}"/>
              </a:ext>
            </a:extLst>
          </p:cNvPr>
          <p:cNvSpPr/>
          <p:nvPr/>
        </p:nvSpPr>
        <p:spPr>
          <a:xfrm>
            <a:off x="457311" y="1615074"/>
            <a:ext cx="6645052" cy="985985"/>
          </a:xfrm>
          <a:prstGeom prst="rect">
            <a:avLst/>
          </a:prstGeom>
          <a:solidFill>
            <a:srgbClr val="003399"/>
          </a:solidFill>
          <a:ln w="127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DEFENSYWNE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(ograniczenie strat gospodarczych)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11017FE4-2C35-1D53-32B8-74E8344A0A5A}"/>
              </a:ext>
            </a:extLst>
          </p:cNvPr>
          <p:cNvSpPr/>
          <p:nvPr/>
        </p:nvSpPr>
        <p:spPr>
          <a:xfrm>
            <a:off x="0" y="1106641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fika 12" descr="Diagram decyzji">
            <a:extLst>
              <a:ext uri="{FF2B5EF4-FFF2-40B4-BE49-F238E27FC236}">
                <a16:creationId xmlns:a16="http://schemas.microsoft.com/office/drawing/2014/main" id="{97B5DD83-EE9C-8E27-8BD4-EEC2304181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3215" y="876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35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5A95A-EB49-D235-7372-2DC7D2099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FFAEC1A-A6A6-5C57-209C-FF5978F838C9}"/>
              </a:ext>
            </a:extLst>
          </p:cNvPr>
          <p:cNvSpPr txBox="1"/>
          <p:nvPr/>
        </p:nvSpPr>
        <p:spPr>
          <a:xfrm>
            <a:off x="1645920" y="142764"/>
            <a:ext cx="59137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Wpływ FST na </a:t>
            </a:r>
          </a:p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GOSPODARKĘ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90DD42A-5709-CCD6-904A-E081580495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5237036"/>
              </p:ext>
            </p:extLst>
          </p:nvPr>
        </p:nvGraphicFramePr>
        <p:xfrm>
          <a:off x="197314" y="2459181"/>
          <a:ext cx="7269035" cy="4957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Prostokąt 6">
            <a:extLst>
              <a:ext uri="{FF2B5EF4-FFF2-40B4-BE49-F238E27FC236}">
                <a16:creationId xmlns:a16="http://schemas.microsoft.com/office/drawing/2014/main" id="{DB4FA42D-A5F8-30FB-7E80-65857C1EC277}"/>
              </a:ext>
            </a:extLst>
          </p:cNvPr>
          <p:cNvSpPr/>
          <p:nvPr/>
        </p:nvSpPr>
        <p:spPr>
          <a:xfrm>
            <a:off x="93324" y="1535686"/>
            <a:ext cx="7373025" cy="853853"/>
          </a:xfrm>
          <a:prstGeom prst="rect">
            <a:avLst/>
          </a:prstGeom>
          <a:solidFill>
            <a:srgbClr val="003399"/>
          </a:solidFill>
          <a:ln w="127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/>
            <a:r>
              <a:rPr lang="pl-PL" sz="2200" b="1" kern="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OFENSYWNE</a:t>
            </a:r>
          </a:p>
          <a:p>
            <a:pPr algn="ctr" defTabSz="914400"/>
            <a:r>
              <a:rPr lang="pl-PL" sz="2200" b="1" kern="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(nowe motory wzrostu)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704C182A-048D-FA59-3CB5-2F8AE5923B55}"/>
              </a:ext>
            </a:extLst>
          </p:cNvPr>
          <p:cNvSpPr/>
          <p:nvPr/>
        </p:nvSpPr>
        <p:spPr>
          <a:xfrm>
            <a:off x="0" y="1106641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a 3" descr="Diagram decyzji">
            <a:extLst>
              <a:ext uri="{FF2B5EF4-FFF2-40B4-BE49-F238E27FC236}">
                <a16:creationId xmlns:a16="http://schemas.microsoft.com/office/drawing/2014/main" id="{58FCAEB3-C35A-7A0A-A9AA-FAA2F6D045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3215" y="876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48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6A62D-F012-1782-9EE8-9BFAB70F1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le tekstowe 16">
            <a:extLst>
              <a:ext uri="{FF2B5EF4-FFF2-40B4-BE49-F238E27FC236}">
                <a16:creationId xmlns:a16="http://schemas.microsoft.com/office/drawing/2014/main" id="{337D644F-6DF7-2DB3-4D86-A4AB3891536E}"/>
              </a:ext>
            </a:extLst>
          </p:cNvPr>
          <p:cNvSpPr txBox="1"/>
          <p:nvPr/>
        </p:nvSpPr>
        <p:spPr>
          <a:xfrm>
            <a:off x="1645920" y="142764"/>
            <a:ext cx="59137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Wpływ FST na </a:t>
            </a:r>
          </a:p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SPOŁECZEŃSTWO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1F22150-CC70-F6B4-68E1-100CF62A2D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770379"/>
              </p:ext>
            </p:extLst>
          </p:nvPr>
        </p:nvGraphicFramePr>
        <p:xfrm>
          <a:off x="161041" y="1512829"/>
          <a:ext cx="7237591" cy="573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rostokąt 3">
            <a:extLst>
              <a:ext uri="{FF2B5EF4-FFF2-40B4-BE49-F238E27FC236}">
                <a16:creationId xmlns:a16="http://schemas.microsoft.com/office/drawing/2014/main" id="{E958EC3C-8B51-3E6D-DBCC-64BB3740A88F}"/>
              </a:ext>
            </a:extLst>
          </p:cNvPr>
          <p:cNvSpPr/>
          <p:nvPr/>
        </p:nvSpPr>
        <p:spPr>
          <a:xfrm>
            <a:off x="0" y="1106641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a 4" descr="Diagram decyzji">
            <a:extLst>
              <a:ext uri="{FF2B5EF4-FFF2-40B4-BE49-F238E27FC236}">
                <a16:creationId xmlns:a16="http://schemas.microsoft.com/office/drawing/2014/main" id="{68595174-9238-78FF-20AF-B66715D272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3215" y="876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21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1E4F7-47C2-5E63-F622-4FCA1F9B2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le tekstowe 16">
            <a:extLst>
              <a:ext uri="{FF2B5EF4-FFF2-40B4-BE49-F238E27FC236}">
                <a16:creationId xmlns:a16="http://schemas.microsoft.com/office/drawing/2014/main" id="{B26ED3A0-3839-A856-2509-3205D1F7295A}"/>
              </a:ext>
            </a:extLst>
          </p:cNvPr>
          <p:cNvSpPr txBox="1"/>
          <p:nvPr/>
        </p:nvSpPr>
        <p:spPr>
          <a:xfrm>
            <a:off x="1645920" y="142764"/>
            <a:ext cx="59137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Wpływ FST na </a:t>
            </a:r>
          </a:p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ŚRODOWISKO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6B94FAA-DDD1-C916-CD1D-12866B0250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1336761"/>
              </p:ext>
            </p:extLst>
          </p:nvPr>
        </p:nvGraphicFramePr>
        <p:xfrm>
          <a:off x="222352" y="1574334"/>
          <a:ext cx="7114970" cy="5665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rostokąt 3">
            <a:extLst>
              <a:ext uri="{FF2B5EF4-FFF2-40B4-BE49-F238E27FC236}">
                <a16:creationId xmlns:a16="http://schemas.microsoft.com/office/drawing/2014/main" id="{258158A0-22E5-E016-989B-EE257F77B7B7}"/>
              </a:ext>
            </a:extLst>
          </p:cNvPr>
          <p:cNvSpPr/>
          <p:nvPr/>
        </p:nvSpPr>
        <p:spPr>
          <a:xfrm>
            <a:off x="0" y="1106641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a 4" descr="Diagram decyzji">
            <a:extLst>
              <a:ext uri="{FF2B5EF4-FFF2-40B4-BE49-F238E27FC236}">
                <a16:creationId xmlns:a16="http://schemas.microsoft.com/office/drawing/2014/main" id="{50083F69-8D00-C658-F123-F26CCB7007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3215" y="876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34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EC49B-9F61-A0C2-1416-8A7F4BDAB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le tekstowe 16">
            <a:extLst>
              <a:ext uri="{FF2B5EF4-FFF2-40B4-BE49-F238E27FC236}">
                <a16:creationId xmlns:a16="http://schemas.microsoft.com/office/drawing/2014/main" id="{D1E3FEB8-FD8F-B37E-76D0-9A30C2D58E77}"/>
              </a:ext>
            </a:extLst>
          </p:cNvPr>
          <p:cNvSpPr txBox="1"/>
          <p:nvPr/>
        </p:nvSpPr>
        <p:spPr>
          <a:xfrm>
            <a:off x="1645920" y="142764"/>
            <a:ext cx="59137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Wpływ FST </a:t>
            </a:r>
          </a:p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globalne zmiany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388CD17-B69B-FD5D-17E7-3A196CA7E663}"/>
              </a:ext>
            </a:extLst>
          </p:cNvPr>
          <p:cNvSpPr txBox="1"/>
          <p:nvPr/>
        </p:nvSpPr>
        <p:spPr>
          <a:xfrm>
            <a:off x="100212" y="1590969"/>
            <a:ext cx="74594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FST ma wpływ na realizację zasad Europejskiego Filaru Praw Socjalnych, obejmującego </a:t>
            </a: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ochronę socjalną i integrację społeczną, równe szanse i dostęp do zatrudnienia, poprzez:</a:t>
            </a:r>
          </a:p>
        </p:txBody>
      </p:sp>
      <p:sp>
        <p:nvSpPr>
          <p:cNvPr id="15" name="Prostokąt: zaokrąglone rogi 14" descr="Szkoła">
            <a:extLst>
              <a:ext uri="{FF2B5EF4-FFF2-40B4-BE49-F238E27FC236}">
                <a16:creationId xmlns:a16="http://schemas.microsoft.com/office/drawing/2014/main" id="{C2E1D7BD-3761-0566-5E16-F1FC0C338C5A}"/>
              </a:ext>
            </a:extLst>
          </p:cNvPr>
          <p:cNvSpPr/>
          <p:nvPr/>
        </p:nvSpPr>
        <p:spPr>
          <a:xfrm>
            <a:off x="397029" y="4746106"/>
            <a:ext cx="950177" cy="894473"/>
          </a:xfrm>
          <a:prstGeom prst="round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CB1FD669-1116-908D-79A9-F7BBD42B6D8E}"/>
              </a:ext>
            </a:extLst>
          </p:cNvPr>
          <p:cNvSpPr txBox="1"/>
          <p:nvPr/>
        </p:nvSpPr>
        <p:spPr>
          <a:xfrm>
            <a:off x="1517284" y="2643974"/>
            <a:ext cx="5754145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b="1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Projekty dotyczące kształcenia, szkolenia i uczenia się przez całe życie</a:t>
            </a:r>
            <a:r>
              <a:rPr lang="pl-PL" sz="1600" b="1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pl-PL" sz="16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szczególności</a:t>
            </a:r>
            <a:r>
              <a:rPr lang="pl-PL" sz="1600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wsparcia osób dorosłych, które planują podnieść swoje umiejętności lub nabyć kwalifikacje oraz uczniów i studentów.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b="1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Aktywne wsparcie na rzecz zatrudnienia: </a:t>
            </a:r>
            <a:r>
              <a:rPr lang="pl-PL" sz="1600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szczególności dzięki</a:t>
            </a:r>
            <a:r>
              <a:rPr lang="pl-PL" sz="1600" b="1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600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szerokiej gamie instrumentów na rzecz zatrudnienia, w szczególności skierowanych do osób odchodzących z górnictwa i branż okołogórniczych.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Projekty infrastrukturalne i wyposażenie na potrzeby kształcenia,</a:t>
            </a: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 tym w szczególności na potrzeby praktycznej nauki zawodu w zielonych branżach. 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Lepszy dostęp dla ludności do niezbędnych usług wysokiej jakości, </a:t>
            </a: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tym w szczególności zielonej energii i zeroemisyjnego transportu.</a:t>
            </a:r>
            <a:endParaRPr lang="pl-PL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l-PL" sz="1600" kern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Owal 21" descr="Ładowanie baterii">
            <a:extLst>
              <a:ext uri="{FF2B5EF4-FFF2-40B4-BE49-F238E27FC236}">
                <a16:creationId xmlns:a16="http://schemas.microsoft.com/office/drawing/2014/main" id="{4DCC5F17-2561-73DD-4B8F-97A9384E407C}"/>
              </a:ext>
            </a:extLst>
          </p:cNvPr>
          <p:cNvSpPr/>
          <p:nvPr/>
        </p:nvSpPr>
        <p:spPr>
          <a:xfrm>
            <a:off x="519370" y="5722693"/>
            <a:ext cx="1041721" cy="1041721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Owal 22" descr="Autobus">
            <a:extLst>
              <a:ext uri="{FF2B5EF4-FFF2-40B4-BE49-F238E27FC236}">
                <a16:creationId xmlns:a16="http://schemas.microsoft.com/office/drawing/2014/main" id="{09C5BA26-039D-2C14-FE7B-786B75DC06CA}"/>
              </a:ext>
            </a:extLst>
          </p:cNvPr>
          <p:cNvSpPr/>
          <p:nvPr/>
        </p:nvSpPr>
        <p:spPr>
          <a:xfrm>
            <a:off x="6459944" y="6757415"/>
            <a:ext cx="1041721" cy="1041721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7" name="Obraz 26">
            <a:extLst>
              <a:ext uri="{FF2B5EF4-FFF2-40B4-BE49-F238E27FC236}">
                <a16:creationId xmlns:a16="http://schemas.microsoft.com/office/drawing/2014/main" id="{B508E4B2-0502-7F06-D257-B90165E2223B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5598" y="2806505"/>
            <a:ext cx="804975" cy="590633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0B013B3A-FCCC-E767-F4B6-89AB2BA2919D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7749" y="3986076"/>
            <a:ext cx="637077" cy="677916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DDEA2D57-5516-59C2-3DC3-1EFF839B0000}"/>
              </a:ext>
            </a:extLst>
          </p:cNvPr>
          <p:cNvSpPr/>
          <p:nvPr/>
        </p:nvSpPr>
        <p:spPr>
          <a:xfrm>
            <a:off x="0" y="1106641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a 4" descr="Diagram decyzji">
            <a:extLst>
              <a:ext uri="{FF2B5EF4-FFF2-40B4-BE49-F238E27FC236}">
                <a16:creationId xmlns:a16="http://schemas.microsoft.com/office/drawing/2014/main" id="{097D073D-A4B1-0F64-6660-41269129478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3215" y="876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63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9E81D-4FEC-3430-3745-9158A05EB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EE68CE75-526D-B8EC-F00F-3D9A058604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19728" y="7060488"/>
            <a:ext cx="1700927" cy="402483"/>
          </a:xfrm>
        </p:spPr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ECE4EF4-8A7F-EB76-4BD6-6F70F019E3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4250048"/>
              </p:ext>
            </p:extLst>
          </p:nvPr>
        </p:nvGraphicFramePr>
        <p:xfrm>
          <a:off x="158227" y="1463462"/>
          <a:ext cx="7241952" cy="5861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AA703CFB-74CC-FDC3-DEC0-084ED09EA409}"/>
              </a:ext>
            </a:extLst>
          </p:cNvPr>
          <p:cNvSpPr txBox="1"/>
          <p:nvPr/>
        </p:nvSpPr>
        <p:spPr>
          <a:xfrm>
            <a:off x="1645920" y="196552"/>
            <a:ext cx="59137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Proponowane zmiany 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7FDB569C-DF2C-1E4F-5DFB-FC8606697319}"/>
              </a:ext>
            </a:extLst>
          </p:cNvPr>
          <p:cNvSpPr/>
          <p:nvPr/>
        </p:nvSpPr>
        <p:spPr>
          <a:xfrm>
            <a:off x="0" y="1160429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fika 11" descr="Drogowskaz">
            <a:extLst>
              <a:ext uri="{FF2B5EF4-FFF2-40B4-BE49-F238E27FC236}">
                <a16:creationId xmlns:a16="http://schemas.microsoft.com/office/drawing/2014/main" id="{F15DEE8D-C897-3F8A-9788-C9840DC73A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8227" y="15204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65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C433E-3926-8103-71A3-46D1854AD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69506EA-D257-40E3-634F-DA1E9453F0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19</a:t>
            </a:fld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FF5CB1E-66DE-1D33-7577-06BED5589895}"/>
              </a:ext>
            </a:extLst>
          </p:cNvPr>
          <p:cNvSpPr txBox="1"/>
          <p:nvPr/>
        </p:nvSpPr>
        <p:spPr>
          <a:xfrm>
            <a:off x="1645920" y="142764"/>
            <a:ext cx="59137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Proponowane zmiany 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A43A9C7A-F902-899E-0BDC-A2C6B14F7D9E}"/>
              </a:ext>
            </a:extLst>
          </p:cNvPr>
          <p:cNvSpPr/>
          <p:nvPr/>
        </p:nvSpPr>
        <p:spPr>
          <a:xfrm>
            <a:off x="0" y="1106641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08C51A4-2C0B-545D-F8FE-B7ABD02D1E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3529097"/>
              </p:ext>
            </p:extLst>
          </p:nvPr>
        </p:nvGraphicFramePr>
        <p:xfrm>
          <a:off x="158861" y="1114370"/>
          <a:ext cx="7241952" cy="6302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Grafika 3" descr="Drogowskaz">
            <a:extLst>
              <a:ext uri="{FF2B5EF4-FFF2-40B4-BE49-F238E27FC236}">
                <a16:creationId xmlns:a16="http://schemas.microsoft.com/office/drawing/2014/main" id="{21A88E44-AC13-C5D4-2A15-C843F9275C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8227" y="15204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79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3B354-A495-E724-6935-B604C268A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674337B3-6A73-E44A-FD00-D55362E9127B}"/>
              </a:ext>
            </a:extLst>
          </p:cNvPr>
          <p:cNvSpPr/>
          <p:nvPr/>
        </p:nvSpPr>
        <p:spPr>
          <a:xfrm>
            <a:off x="633566" y="652647"/>
            <a:ext cx="6547817" cy="1567102"/>
          </a:xfrm>
          <a:prstGeom prst="rect">
            <a:avLst/>
          </a:prstGeom>
          <a:solidFill>
            <a:srgbClr val="FFD61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529046E-4C7B-29F5-03DC-E56052C3BE34}"/>
              </a:ext>
            </a:extLst>
          </p:cNvPr>
          <p:cNvSpPr txBox="1"/>
          <p:nvPr/>
        </p:nvSpPr>
        <p:spPr>
          <a:xfrm>
            <a:off x="981482" y="142763"/>
            <a:ext cx="63337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badaniu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D12D97F-58AC-6027-2B26-C7C23D5EB0CB}"/>
              </a:ext>
            </a:extLst>
          </p:cNvPr>
          <p:cNvSpPr txBox="1"/>
          <p:nvPr/>
        </p:nvSpPr>
        <p:spPr>
          <a:xfrm>
            <a:off x="1468985" y="703604"/>
            <a:ext cx="571239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200" b="1" dirty="0">
                <a:solidFill>
                  <a:srgbClr val="11306E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Ewaluacja dotycząca postępu rzeczowego i finansowego FE SL 2021-2027 w zakresie funduszu FST na potrzeby przeglądu śródokresowego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E07C485-4AE9-F445-3721-CA1541C3EA10}"/>
              </a:ext>
            </a:extLst>
          </p:cNvPr>
          <p:cNvSpPr txBox="1"/>
          <p:nvPr/>
        </p:nvSpPr>
        <p:spPr>
          <a:xfrm>
            <a:off x="199769" y="6779155"/>
            <a:ext cx="7160136" cy="62299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1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Badanie współfinansowane w 85 % ze środków Funduszu na rzecz Sprawiedliwej Transformacji w ramach Priorytetu FESL.13 Fundusze Europejskie na Pomoc Techniczną FST Działanie FESL.13.01 Pomoc Techniczna FST oraz w 15 % z wkładu budżetu województwa śląskiego.</a:t>
            </a:r>
            <a:endParaRPr lang="pl-PL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Prostokąt: zaokrąglone rogi 4" descr="identyfikacja wpływu RPO WL 2014-2020 na poprawę sytuacji na obszarach zdegradowanych, w tym na poprawę jakości życia mieszkańców oraz ożywienie społeczne i gospodarcze na terenach, które zostały poddane rewitalizacji.&#10;">
            <a:extLst>
              <a:ext uri="{FF2B5EF4-FFF2-40B4-BE49-F238E27FC236}">
                <a16:creationId xmlns:a16="http://schemas.microsoft.com/office/drawing/2014/main" id="{B2CCC426-0D38-8133-5505-33678C9E1EEF}"/>
              </a:ext>
            </a:extLst>
          </p:cNvPr>
          <p:cNvSpPr txBox="1"/>
          <p:nvPr/>
        </p:nvSpPr>
        <p:spPr>
          <a:xfrm>
            <a:off x="633565" y="2283215"/>
            <a:ext cx="6547817" cy="1270068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80000" tIns="0" rIns="0" bIns="0" rtlCol="0" anchor="ctr"/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algn="l"/>
            <a:r>
              <a:rPr lang="pl-PL" sz="2200" b="1" kern="1200" dirty="0">
                <a:solidFill>
                  <a:srgbClr val="002073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Główny cel badania: </a:t>
            </a:r>
            <a:r>
              <a:rPr lang="pl-PL" sz="1500" kern="1200" dirty="0">
                <a:solidFill>
                  <a:schemeClr val="tx1"/>
                </a:solidFill>
                <a:latin typeface="+mn-lt"/>
              </a:rPr>
              <a:t>ocena postępów Programu w zakresie FST, w tym jego celów, weryfikacja wyzwań w województwie śląskim i przygotowanie propozycji zmian, a także ocena aktualności zapisów Terytorialnego Planu Sprawiedliwej Transformacji Województwa Śląskiego 2030</a:t>
            </a:r>
            <a:r>
              <a:rPr lang="pl-PL" kern="1200" dirty="0">
                <a:solidFill>
                  <a:schemeClr val="tx1"/>
                </a:solidFill>
                <a:latin typeface="+mn-lt"/>
              </a:rPr>
              <a:t>. </a:t>
            </a:r>
          </a:p>
        </p:txBody>
      </p:sp>
      <p:sp>
        <p:nvSpPr>
          <p:cNvPr id="25" name="Prostokąt: zaokrąglone rogi 4" descr="identyfikacja wpływu RPO WL 2014-2020 na poprawę sytuacji na obszarach zdegradowanych, w tym na poprawę jakości życia mieszkańców oraz ożywienie społeczne i gospodarcze na terenach, które zostały poddane rewitalizacji.&#10;">
            <a:extLst>
              <a:ext uri="{FF2B5EF4-FFF2-40B4-BE49-F238E27FC236}">
                <a16:creationId xmlns:a16="http://schemas.microsoft.com/office/drawing/2014/main" id="{AF34F782-06B7-A7F7-6973-EF7022716B2E}"/>
              </a:ext>
            </a:extLst>
          </p:cNvPr>
          <p:cNvSpPr txBox="1"/>
          <p:nvPr/>
        </p:nvSpPr>
        <p:spPr>
          <a:xfrm>
            <a:off x="633564" y="3632367"/>
            <a:ext cx="6547817" cy="447441"/>
          </a:xfrm>
          <a:prstGeom prst="rect">
            <a:avLst/>
          </a:prstGeom>
          <a:solidFill>
            <a:srgbClr val="0033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80000" tIns="0" rIns="0" bIns="0" rtlCol="0" anchor="ctr"/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algn="l"/>
            <a:r>
              <a:rPr lang="pl-PL" sz="2200" b="1" kern="12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Metodologia:</a:t>
            </a:r>
            <a:endParaRPr lang="pl-PL" kern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15DB09C0-5B2E-382B-5CFD-E5036C8106A6}"/>
              </a:ext>
            </a:extLst>
          </p:cNvPr>
          <p:cNvSpPr txBox="1"/>
          <p:nvPr/>
        </p:nvSpPr>
        <p:spPr>
          <a:xfrm>
            <a:off x="1607540" y="6046885"/>
            <a:ext cx="543528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Okres realizacji</a:t>
            </a:r>
            <a:r>
              <a:rPr lang="pl-PL" sz="140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pl-PL" sz="1400" b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maj-grudzień </a:t>
            </a:r>
            <a:r>
              <a:rPr lang="pl-PL" sz="14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2024</a:t>
            </a:r>
            <a:r>
              <a:rPr lang="pl-PL" sz="14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r>
              <a:rPr lang="pl-PL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Dane prezentowane wg stanu na </a:t>
            </a:r>
            <a:r>
              <a:rPr lang="pl-PL" sz="1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30.06.2024</a:t>
            </a:r>
            <a:r>
              <a:rPr lang="pl-PL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pl-PL" sz="14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4" name="Obraz 33">
            <a:extLst>
              <a:ext uri="{FF2B5EF4-FFF2-40B4-BE49-F238E27FC236}">
                <a16:creationId xmlns:a16="http://schemas.microsoft.com/office/drawing/2014/main" id="{11DC7158-3861-C35E-2968-28DE7B5C703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1150" y="6046885"/>
            <a:ext cx="536280" cy="523220"/>
          </a:xfrm>
          <a:prstGeom prst="rect">
            <a:avLst/>
          </a:prstGeom>
        </p:spPr>
      </p:pic>
      <p:pic>
        <p:nvPicPr>
          <p:cNvPr id="36" name="Obraz 35">
            <a:extLst>
              <a:ext uri="{FF2B5EF4-FFF2-40B4-BE49-F238E27FC236}">
                <a16:creationId xmlns:a16="http://schemas.microsoft.com/office/drawing/2014/main" id="{9F400903-0F7A-FA2D-7B23-AD94CBE5C1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36" b="94866" l="9867" r="91467">
                        <a14:foregroundMark x1="51733" y1="8259" x2="51733" y2="8259"/>
                        <a14:foregroundMark x1="48533" y1="91295" x2="48533" y2="91295"/>
                        <a14:foregroundMark x1="91733" y1="52902" x2="91733" y2="52902"/>
                        <a14:foregroundMark x1="48533" y1="95089" x2="48533" y2="95089"/>
                        <a14:foregroundMark x1="39200" y1="8036" x2="39200" y2="803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9595" y="938762"/>
            <a:ext cx="739390" cy="883325"/>
          </a:xfrm>
          <a:prstGeom prst="rect">
            <a:avLst/>
          </a:prstGeom>
        </p:spPr>
      </p:pic>
      <p:sp>
        <p:nvSpPr>
          <p:cNvPr id="3" name="Prostokąt: zaokrąglone rogi 4" descr="identyfikacja wpływu RPO WL 2014-2020 na poprawę sytuacji na obszarach zdegradowanych, w tym na poprawę jakości życia mieszkańców oraz ożywienie społeczne i gospodarcze na terenach, które zostały poddane rewitalizacji.&#10;">
            <a:extLst>
              <a:ext uri="{FF2B5EF4-FFF2-40B4-BE49-F238E27FC236}">
                <a16:creationId xmlns:a16="http://schemas.microsoft.com/office/drawing/2014/main" id="{BDBF652D-CB40-8543-9A78-F096152F0FD4}"/>
              </a:ext>
            </a:extLst>
          </p:cNvPr>
          <p:cNvSpPr txBox="1"/>
          <p:nvPr/>
        </p:nvSpPr>
        <p:spPr>
          <a:xfrm>
            <a:off x="633564" y="4150752"/>
            <a:ext cx="2124000" cy="864521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80000" tIns="0" rIns="0" bIns="0" rtlCol="0" anchor="ctr"/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algn="l"/>
            <a:r>
              <a:rPr lang="pl-PL" sz="1200" kern="1200" dirty="0">
                <a:solidFill>
                  <a:srgbClr val="002073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Analiza danych i publikacji</a:t>
            </a:r>
          </a:p>
        </p:txBody>
      </p:sp>
      <p:sp>
        <p:nvSpPr>
          <p:cNvPr id="7" name="Prostokąt: zaokrąglone rogi 4" descr="identyfikacja wpływu RPO WL 2014-2020 na poprawę sytuacji na obszarach zdegradowanych, w tym na poprawę jakości życia mieszkańców oraz ożywienie społeczne i gospodarcze na terenach, które zostały poddane rewitalizacji.&#10;">
            <a:extLst>
              <a:ext uri="{FF2B5EF4-FFF2-40B4-BE49-F238E27FC236}">
                <a16:creationId xmlns:a16="http://schemas.microsoft.com/office/drawing/2014/main" id="{86091BC6-9316-5022-496A-95BFBD0A9D53}"/>
              </a:ext>
            </a:extLst>
          </p:cNvPr>
          <p:cNvSpPr txBox="1"/>
          <p:nvPr/>
        </p:nvSpPr>
        <p:spPr>
          <a:xfrm>
            <a:off x="2843565" y="4150752"/>
            <a:ext cx="2124000" cy="864521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80000" tIns="0" rIns="0" bIns="0" rtlCol="0" anchor="ctr"/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algn="l"/>
            <a:r>
              <a:rPr lang="pl-PL" sz="1200" kern="1200" dirty="0">
                <a:solidFill>
                  <a:srgbClr val="002073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Wywiady indywidualne</a:t>
            </a:r>
          </a:p>
          <a:p>
            <a:pPr algn="l"/>
            <a:r>
              <a:rPr lang="pl-PL" sz="1200" kern="1200" dirty="0">
                <a:solidFill>
                  <a:srgbClr val="002073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 wywiad grupowy </a:t>
            </a:r>
          </a:p>
          <a:p>
            <a:pPr algn="l"/>
            <a:r>
              <a:rPr lang="pl-PL" sz="1200" kern="1200" dirty="0">
                <a:solidFill>
                  <a:srgbClr val="002073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z przedstawicielami IZ i IP w Programie</a:t>
            </a:r>
          </a:p>
        </p:txBody>
      </p:sp>
      <p:sp>
        <p:nvSpPr>
          <p:cNvPr id="8" name="Prostokąt: zaokrąglone rogi 4" descr="identyfikacja wpływu RPO WL 2014-2020 na poprawę sytuacji na obszarach zdegradowanych, w tym na poprawę jakości życia mieszkańców oraz ożywienie społeczne i gospodarcze na terenach, które zostały poddane rewitalizacji.&#10;">
            <a:extLst>
              <a:ext uri="{FF2B5EF4-FFF2-40B4-BE49-F238E27FC236}">
                <a16:creationId xmlns:a16="http://schemas.microsoft.com/office/drawing/2014/main" id="{28497451-4A86-9448-CE92-A02D2B27FCA1}"/>
              </a:ext>
            </a:extLst>
          </p:cNvPr>
          <p:cNvSpPr txBox="1"/>
          <p:nvPr/>
        </p:nvSpPr>
        <p:spPr>
          <a:xfrm>
            <a:off x="5041992" y="4150752"/>
            <a:ext cx="2124000" cy="864521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80000" tIns="0" rIns="0" bIns="0" rtlCol="0" anchor="ctr"/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algn="l"/>
            <a:r>
              <a:rPr lang="pl-PL" sz="1200" kern="1200" dirty="0">
                <a:solidFill>
                  <a:srgbClr val="002073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Ankieta on-line samorządów</a:t>
            </a:r>
          </a:p>
        </p:txBody>
      </p:sp>
      <p:sp>
        <p:nvSpPr>
          <p:cNvPr id="10" name="Prostokąt: zaokrąglone rogi 4" descr="identyfikacja wpływu RPO WL 2014-2020 na poprawę sytuacji na obszarach zdegradowanych, w tym na poprawę jakości życia mieszkańców oraz ożywienie społeczne i gospodarcze na terenach, które zostały poddane rewitalizacji.&#10;">
            <a:extLst>
              <a:ext uri="{FF2B5EF4-FFF2-40B4-BE49-F238E27FC236}">
                <a16:creationId xmlns:a16="http://schemas.microsoft.com/office/drawing/2014/main" id="{6E0A0FF9-09C5-90F0-4691-7D8B3A60C676}"/>
              </a:ext>
            </a:extLst>
          </p:cNvPr>
          <p:cNvSpPr txBox="1"/>
          <p:nvPr/>
        </p:nvSpPr>
        <p:spPr>
          <a:xfrm>
            <a:off x="622634" y="5066058"/>
            <a:ext cx="3226653" cy="864521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80000" tIns="0" rIns="0" bIns="0" rtlCol="0" anchor="ctr"/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algn="l"/>
            <a:r>
              <a:rPr lang="pl-PL" sz="1200" kern="1200" dirty="0">
                <a:solidFill>
                  <a:srgbClr val="002073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Wywiady pogłębione z realizatorami kluczowych projektów, ekspertami i interesariuszami</a:t>
            </a:r>
          </a:p>
        </p:txBody>
      </p:sp>
      <p:sp>
        <p:nvSpPr>
          <p:cNvPr id="11" name="Prostokąt: zaokrąglone rogi 4" descr="identyfikacja wpływu RPO WL 2014-2020 na poprawę sytuacji na obszarach zdegradowanych, w tym na poprawę jakości życia mieszkańców oraz ożywienie społeczne i gospodarcze na terenach, które zostały poddane rewitalizacji.&#10;">
            <a:extLst>
              <a:ext uri="{FF2B5EF4-FFF2-40B4-BE49-F238E27FC236}">
                <a16:creationId xmlns:a16="http://schemas.microsoft.com/office/drawing/2014/main" id="{89CE10A5-5CFB-E642-493F-44C23983D004}"/>
              </a:ext>
            </a:extLst>
          </p:cNvPr>
          <p:cNvSpPr txBox="1"/>
          <p:nvPr/>
        </p:nvSpPr>
        <p:spPr>
          <a:xfrm>
            <a:off x="3912244" y="5066058"/>
            <a:ext cx="3226653" cy="864521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80000" tIns="0" rIns="0" bIns="0" rtlCol="0" anchor="ctr"/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algn="l"/>
            <a:r>
              <a:rPr lang="pl-PL" sz="1200" kern="1200" dirty="0">
                <a:solidFill>
                  <a:srgbClr val="002073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Analiza porównawcza z innymi regionami krajowymi i zagranicznymi</a:t>
            </a:r>
          </a:p>
        </p:txBody>
      </p:sp>
    </p:spTree>
    <p:extLst>
      <p:ext uri="{BB962C8B-B14F-4D97-AF65-F5344CB8AC3E}">
        <p14:creationId xmlns:p14="http://schemas.microsoft.com/office/powerpoint/2010/main" val="1513640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37D8E-9AC4-F6B8-2EED-18E504EFF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04128F80-04E4-22BA-B428-569DC5ADB6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20</a:t>
            </a:fld>
            <a:endParaRPr lang="pl-PL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9FEFE15-736D-C1C7-DA26-986E23C404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5116874"/>
              </p:ext>
            </p:extLst>
          </p:nvPr>
        </p:nvGraphicFramePr>
        <p:xfrm>
          <a:off x="158227" y="1516828"/>
          <a:ext cx="7241952" cy="5615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9C075340-9D15-C210-DAD9-BB1213D3DD49}"/>
              </a:ext>
            </a:extLst>
          </p:cNvPr>
          <p:cNvSpPr txBox="1"/>
          <p:nvPr/>
        </p:nvSpPr>
        <p:spPr>
          <a:xfrm>
            <a:off x="1645920" y="196552"/>
            <a:ext cx="59137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Proponowane zmiany 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E8CCBA9-8723-8D18-3A5E-5F2AA90E872D}"/>
              </a:ext>
            </a:extLst>
          </p:cNvPr>
          <p:cNvSpPr/>
          <p:nvPr/>
        </p:nvSpPr>
        <p:spPr>
          <a:xfrm>
            <a:off x="0" y="1160429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fika 10" descr="Drogowskaz">
            <a:extLst>
              <a:ext uri="{FF2B5EF4-FFF2-40B4-BE49-F238E27FC236}">
                <a16:creationId xmlns:a16="http://schemas.microsoft.com/office/drawing/2014/main" id="{7809239A-40F8-D12F-6531-C892615571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8227" y="15204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27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D7B5A-E2B5-C3BF-D783-0BEE795CA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F393B270-A218-9C2E-FF9B-C06797BD4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7000"/>
                    </a14:imgEffect>
                    <a14:imgEffect>
                      <a14:colorTemperature colorTemp="6319"/>
                    </a14:imgEffect>
                    <a14:imgEffect>
                      <a14:saturation sat="318000"/>
                    </a14:imgEffect>
                    <a14:imgEffect>
                      <a14:brightnessContrast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739" t="7123" b="14355"/>
          <a:stretch/>
        </p:blipFill>
        <p:spPr>
          <a:xfrm>
            <a:off x="0" y="-91091"/>
            <a:ext cx="7559674" cy="6524164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FCBBB754-470B-CD5F-BF12-79D33D08C5ED}"/>
              </a:ext>
            </a:extLst>
          </p:cNvPr>
          <p:cNvSpPr/>
          <p:nvPr/>
        </p:nvSpPr>
        <p:spPr>
          <a:xfrm>
            <a:off x="-1" y="353495"/>
            <a:ext cx="7559676" cy="6122609"/>
          </a:xfrm>
          <a:prstGeom prst="rect">
            <a:avLst/>
          </a:prstGeom>
          <a:solidFill>
            <a:srgbClr val="FFFFFF">
              <a:alpha val="870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B26AC920-0A8F-590C-82E6-D3C824F0CB10}"/>
              </a:ext>
            </a:extLst>
          </p:cNvPr>
          <p:cNvSpPr/>
          <p:nvPr/>
        </p:nvSpPr>
        <p:spPr>
          <a:xfrm>
            <a:off x="-1" y="1688123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3DDC323-973A-D1D0-C3EC-FD9FB4806B03}"/>
              </a:ext>
            </a:extLst>
          </p:cNvPr>
          <p:cNvSpPr txBox="1"/>
          <p:nvPr/>
        </p:nvSpPr>
        <p:spPr>
          <a:xfrm>
            <a:off x="428898" y="1005400"/>
            <a:ext cx="4632960" cy="3888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Aft>
                <a:spcPts val="800"/>
              </a:spcAft>
            </a:pPr>
            <a:r>
              <a:rPr lang="pl-PL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Wykonawca badania</a:t>
            </a:r>
            <a:r>
              <a:rPr lang="pl-PL" sz="1800" b="1" kern="1200" dirty="0">
                <a:solidFill>
                  <a:srgbClr val="00207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pl-PL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lnSpc>
                <a:spcPct val="115000"/>
              </a:lnSpc>
              <a:spcAft>
                <a:spcPts val="800"/>
              </a:spcAft>
            </a:pPr>
            <a:r>
              <a:rPr lang="pl-PL" sz="1800" b="1" kern="1200" dirty="0">
                <a:solidFill>
                  <a:srgbClr val="00207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endParaRPr lang="pl-PL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lnSpc>
                <a:spcPct val="115000"/>
              </a:lnSpc>
              <a:spcAft>
                <a:spcPts val="800"/>
              </a:spcAft>
            </a:pPr>
            <a:r>
              <a:rPr lang="pl-PL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Imapp Consulting sp. z o.o.</a:t>
            </a:r>
          </a:p>
          <a:p>
            <a:pPr fontAlgn="base">
              <a:lnSpc>
                <a:spcPct val="115000"/>
              </a:lnSpc>
              <a:spcAft>
                <a:spcPts val="800"/>
              </a:spcAft>
            </a:pPr>
            <a:endParaRPr lang="pl-PL" b="1" dirty="0">
              <a:solidFill>
                <a:srgbClr val="0B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lnSpc>
                <a:spcPct val="115000"/>
              </a:lnSpc>
              <a:spcAft>
                <a:spcPts val="800"/>
              </a:spcAft>
            </a:pPr>
            <a:r>
              <a:rPr lang="pl-PL" sz="1800" kern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ul. Twarda 44 </a:t>
            </a:r>
            <a:endParaRPr lang="pl-PL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lnSpc>
                <a:spcPct val="115000"/>
              </a:lnSpc>
              <a:spcAft>
                <a:spcPts val="800"/>
              </a:spcAft>
            </a:pPr>
            <a:r>
              <a:rPr lang="pl-PL" sz="1800" kern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00-831 Warszawa</a:t>
            </a:r>
            <a:endParaRPr lang="pl-PL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lnSpc>
                <a:spcPct val="115000"/>
              </a:lnSpc>
              <a:spcAft>
                <a:spcPts val="800"/>
              </a:spcAft>
            </a:pPr>
            <a:r>
              <a:rPr lang="pl-PL" sz="1800" u="sng" kern="1200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www.imapp.consulting</a:t>
            </a:r>
            <a:r>
              <a:rPr lang="pl-PL" sz="1800" b="1" kern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pl-PL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lnSpc>
                <a:spcPct val="115000"/>
              </a:lnSpc>
              <a:spcAft>
                <a:spcPts val="800"/>
              </a:spcAft>
            </a:pPr>
            <a:r>
              <a:rPr lang="pl-PL" sz="1800" kern="12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hello@imapp.consulting</a:t>
            </a:r>
            <a:endParaRPr lang="pl-PL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lnSpc>
                <a:spcPct val="150000"/>
              </a:lnSpc>
              <a:spcAft>
                <a:spcPts val="800"/>
              </a:spcAft>
            </a:pPr>
            <a:endParaRPr lang="pl-PL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6C21812-7DCE-ECE4-CE5C-8440E12A5463}"/>
              </a:ext>
            </a:extLst>
          </p:cNvPr>
          <p:cNvSpPr txBox="1"/>
          <p:nvPr/>
        </p:nvSpPr>
        <p:spPr>
          <a:xfrm>
            <a:off x="4175760" y="982826"/>
            <a:ext cx="3779520" cy="3334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Aft>
                <a:spcPts val="800"/>
              </a:spcAft>
            </a:pPr>
            <a:r>
              <a:rPr lang="pl-PL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Zamawiający:</a:t>
            </a:r>
          </a:p>
          <a:p>
            <a:pPr fontAlgn="base">
              <a:lnSpc>
                <a:spcPct val="115000"/>
              </a:lnSpc>
              <a:spcAft>
                <a:spcPts val="800"/>
              </a:spcAft>
            </a:pPr>
            <a:r>
              <a:rPr lang="pl-PL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 fontAlgn="base">
              <a:lnSpc>
                <a:spcPct val="115000"/>
              </a:lnSpc>
              <a:spcAft>
                <a:spcPts val="800"/>
              </a:spcAft>
            </a:pPr>
            <a:r>
              <a:rPr lang="pl-PL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Urząd Marszałkowski Województwa Śląskiego</a:t>
            </a:r>
          </a:p>
          <a:p>
            <a:pPr fontAlgn="base">
              <a:lnSpc>
                <a:spcPct val="115000"/>
              </a:lnSpc>
              <a:spcAft>
                <a:spcPts val="800"/>
              </a:spcAft>
            </a:pPr>
            <a:r>
              <a:rPr lang="pl-PL" sz="1800" kern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ul. Ligonia 46 </a:t>
            </a:r>
            <a:endParaRPr lang="pl-PL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lnSpc>
                <a:spcPct val="115000"/>
              </a:lnSpc>
              <a:spcAft>
                <a:spcPts val="800"/>
              </a:spcAft>
            </a:pPr>
            <a:r>
              <a:rPr lang="pl-PL" sz="1800" kern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40 - 037 Katowice</a:t>
            </a:r>
            <a:endParaRPr lang="pl-PL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lnSpc>
                <a:spcPct val="115000"/>
              </a:lnSpc>
              <a:spcAft>
                <a:spcPts val="800"/>
              </a:spcAft>
            </a:pPr>
            <a:r>
              <a:rPr lang="pl-PL" sz="1800" u="sng" kern="1200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www.slaskie.pl</a:t>
            </a:r>
            <a:endParaRPr lang="pl-PL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lnSpc>
                <a:spcPct val="115000"/>
              </a:lnSpc>
              <a:spcAft>
                <a:spcPts val="800"/>
              </a:spcAft>
            </a:pPr>
            <a:r>
              <a:rPr lang="pl-PL" sz="1800" kern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kancelaria@slaskie.pl</a:t>
            </a:r>
            <a:endParaRPr lang="pl-PL" dirty="0"/>
          </a:p>
        </p:txBody>
      </p:sp>
      <p:pic>
        <p:nvPicPr>
          <p:cNvPr id="9" name="Obraz 8" descr="Wersja pełnokolorowa: Logo Funduszy Europejskich i napis Fundusze Europejskie dla Śląskiego, barwy Rzeczpospolitej z dopiskiem Rzeczpospolita Polska, napis Dofinansowane przez Unię Europejską, flaga UE, pionowa kreska, znak Województwa Śląskiego" title="Zestaw logotypów dla FE SL 2021-2027- poziom">
            <a:extLst>
              <a:ext uri="{FF2B5EF4-FFF2-40B4-BE49-F238E27FC236}">
                <a16:creationId xmlns:a16="http://schemas.microsoft.com/office/drawing/2014/main" id="{22B4B59F-2AE9-BC7A-0711-DD94458015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8" y="6717423"/>
            <a:ext cx="6709297" cy="488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B6432183-AABC-66C3-948B-072402628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638" y="4624935"/>
            <a:ext cx="1234440" cy="1354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 descr="logo imapp consulting">
            <a:extLst>
              <a:ext uri="{FF2B5EF4-FFF2-40B4-BE49-F238E27FC236}">
                <a16:creationId xmlns:a16="http://schemas.microsoft.com/office/drawing/2014/main" id="{6BA04698-6F0A-E765-AE1A-0B9BAB2675E7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98" y="4790490"/>
            <a:ext cx="2318385" cy="48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25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0EB3A-0D06-DC68-61AC-508A629D6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F2749637-398F-EB9F-353C-41FD26FA0852}"/>
              </a:ext>
            </a:extLst>
          </p:cNvPr>
          <p:cNvSpPr/>
          <p:nvPr/>
        </p:nvSpPr>
        <p:spPr>
          <a:xfrm>
            <a:off x="-33419" y="6302467"/>
            <a:ext cx="7593093" cy="1257207"/>
          </a:xfrm>
          <a:prstGeom prst="rect">
            <a:avLst/>
          </a:prstGeom>
          <a:solidFill>
            <a:srgbClr val="FFD61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892175" lvl="1" indent="-434975" defTabSz="914400">
              <a:defRPr/>
            </a:pPr>
            <a:endParaRPr lang="pl-PL" sz="2000" b="1" kern="0" dirty="0">
              <a:solidFill>
                <a:srgbClr val="11306E"/>
              </a:solidFill>
              <a:latin typeface="Calibri" panose="020F0502020204030204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45175039-C8D1-7C1C-44D3-69239289C167}"/>
              </a:ext>
            </a:extLst>
          </p:cNvPr>
          <p:cNvSpPr txBox="1"/>
          <p:nvPr/>
        </p:nvSpPr>
        <p:spPr>
          <a:xfrm>
            <a:off x="1207476" y="142763"/>
            <a:ext cx="635219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6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Fundusz Sprawiedliwej Transformacji dla Śląska na lata 2021–2027</a:t>
            </a:r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D381070A-E2CD-1EDE-402E-5A144D00E96E}"/>
              </a:ext>
            </a:extLst>
          </p:cNvPr>
          <p:cNvSpPr/>
          <p:nvPr/>
        </p:nvSpPr>
        <p:spPr>
          <a:xfrm>
            <a:off x="0" y="1106641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5F66743-3D10-D6EE-C023-2D487963E84C}"/>
              </a:ext>
            </a:extLst>
          </p:cNvPr>
          <p:cNvSpPr txBox="1"/>
          <p:nvPr/>
        </p:nvSpPr>
        <p:spPr>
          <a:xfrm>
            <a:off x="275526" y="1407711"/>
            <a:ext cx="6913667" cy="4905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4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 to jest Fundusz Sprawiedliwej Transformacji (FST)?</a:t>
            </a:r>
          </a:p>
          <a:p>
            <a:pPr>
              <a:lnSpc>
                <a:spcPct val="150000"/>
              </a:lnSpc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FST to dodatkowe środki unijne, jakie skierowano do regionów odchodzących od gospodarki opartej o paliwa kopalne, aby łagodzić skutki tej transformacji </a:t>
            </a:r>
          </a:p>
          <a:p>
            <a:pPr>
              <a:lnSpc>
                <a:spcPct val="150000"/>
              </a:lnSpc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społeczeństwo, zatrudnienie, gospodarkę i środowisko.</a:t>
            </a:r>
          </a:p>
          <a:p>
            <a:pPr>
              <a:lnSpc>
                <a:spcPct val="150000"/>
              </a:lnSpc>
            </a:pPr>
            <a:r>
              <a:rPr lang="pl-PL" sz="14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co środki?</a:t>
            </a:r>
          </a:p>
          <a:p>
            <a:pPr marL="285750" indent="-285750">
              <a:lnSpc>
                <a:spcPct val="150000"/>
              </a:lnSpc>
              <a:buSzPct val="20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inwestycje infrastrukturalne, w szczególności wspierające rozwój zielonej i cyfrowej gospodarki oraz na rekultywację terenów poprzemysłowych. </a:t>
            </a:r>
          </a:p>
          <a:p>
            <a:pPr marL="285750" indent="-285750">
              <a:lnSpc>
                <a:spcPct val="150000"/>
              </a:lnSpc>
              <a:buSzPct val="20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działania w zakresie edukacji dla przyszłości, aktywizacji zawodowej i społecznej mieszkańców regionów dotkniętych transformacją. </a:t>
            </a:r>
          </a:p>
          <a:p>
            <a:pPr>
              <a:lnSpc>
                <a:spcPct val="150000"/>
              </a:lnSpc>
            </a:pPr>
            <a:r>
              <a:rPr lang="pl-PL" sz="14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Gdzie projekty?</a:t>
            </a:r>
          </a:p>
          <a:p>
            <a:pPr lvl="2">
              <a:lnSpc>
                <a:spcPct val="150000"/>
              </a:lnSpc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Projekty są realizowane w 7 z 8 podregionów województwa śląskiego: katowickim, sosnowieckim, tyskim, bytomskim, gliwickim, rybnickim oraz bielskim.  Są to tereny najsilniej odczuwające skutki transformacji energetycznej. Pierwszeństwo mają gminy w transformacji górniczej i tracące funkcje społeczno-gospodarcze.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131675D4-9650-0DC2-499E-D4B459988660}"/>
              </a:ext>
            </a:extLst>
          </p:cNvPr>
          <p:cNvSpPr/>
          <p:nvPr/>
        </p:nvSpPr>
        <p:spPr>
          <a:xfrm>
            <a:off x="1" y="6292574"/>
            <a:ext cx="7559674" cy="1059789"/>
          </a:xfrm>
          <a:prstGeom prst="rect">
            <a:avLst/>
          </a:prstGeom>
          <a:solidFill>
            <a:srgbClr val="FFD61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892175" lvl="1" indent="-434975" defTabSz="914400"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srgbClr val="1130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Dostępne wsparcie to ponad </a:t>
            </a:r>
            <a:r>
              <a:rPr lang="pl-PL" sz="3200" b="1" kern="0" dirty="0">
                <a:solidFill>
                  <a:srgbClr val="11306E"/>
                </a:solidFill>
                <a:latin typeface="Calibri" panose="020F0502020204030204"/>
              </a:rPr>
              <a:t>11</a:t>
            </a:r>
            <a:r>
              <a: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1130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,8</a:t>
            </a: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srgbClr val="1130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1130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mld zł</a:t>
            </a:r>
          </a:p>
          <a:p>
            <a:pPr marL="892175" lvl="1" indent="-434975" defTabSz="914400">
              <a:defRPr/>
            </a:pPr>
            <a:r>
              <a:rPr lang="pl-PL" sz="2000" b="1" kern="0" dirty="0">
                <a:solidFill>
                  <a:srgbClr val="11306E"/>
                </a:solidFill>
                <a:latin typeface="Calibri" panose="020F0502020204030204"/>
              </a:rPr>
              <a:t>Do połowy 2024 r. uruchomiono </a:t>
            </a:r>
            <a:r>
              <a:rPr lang="pl-PL" sz="3200" b="1" kern="0" dirty="0">
                <a:solidFill>
                  <a:srgbClr val="11306E"/>
                </a:solidFill>
                <a:latin typeface="Calibri" panose="020F0502020204030204"/>
              </a:rPr>
              <a:t>67% </a:t>
            </a:r>
            <a:r>
              <a:rPr lang="pl-PL" sz="2000" b="1" kern="0" dirty="0">
                <a:solidFill>
                  <a:srgbClr val="11306E"/>
                </a:solidFill>
                <a:latin typeface="Calibri" panose="020F0502020204030204"/>
              </a:rPr>
              <a:t>tych środków</a:t>
            </a:r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78209C3C-93E6-3271-CC6B-EDE3A831072C}"/>
              </a:ext>
            </a:extLst>
          </p:cNvPr>
          <p:cNvGrpSpPr/>
          <p:nvPr/>
        </p:nvGrpSpPr>
        <p:grpSpPr>
          <a:xfrm>
            <a:off x="6646268" y="3321653"/>
            <a:ext cx="655343" cy="658641"/>
            <a:chOff x="6832666" y="3999275"/>
            <a:chExt cx="655343" cy="658641"/>
          </a:xfrm>
        </p:grpSpPr>
        <p:sp>
          <p:nvSpPr>
            <p:cNvPr id="30" name="Dowolny kształt: kształt 29">
              <a:extLst>
                <a:ext uri="{FF2B5EF4-FFF2-40B4-BE49-F238E27FC236}">
                  <a16:creationId xmlns:a16="http://schemas.microsoft.com/office/drawing/2014/main" id="{FC255A0B-31D6-CC52-D7A4-313791401DEA}"/>
                </a:ext>
              </a:extLst>
            </p:cNvPr>
            <p:cNvSpPr/>
            <p:nvPr/>
          </p:nvSpPr>
          <p:spPr>
            <a:xfrm>
              <a:off x="7124947" y="3999275"/>
              <a:ext cx="363062" cy="325469"/>
            </a:xfrm>
            <a:custGeom>
              <a:avLst/>
              <a:gdLst>
                <a:gd name="connsiteX0" fmla="*/ 37021 w 363062"/>
                <a:gd name="connsiteY0" fmla="*/ 229838 h 325469"/>
                <a:gd name="connsiteX1" fmla="*/ 37021 w 363062"/>
                <a:gd name="connsiteY1" fmla="*/ 229838 h 325469"/>
                <a:gd name="connsiteX2" fmla="*/ 90647 w 363062"/>
                <a:gd name="connsiteY2" fmla="*/ 252031 h 325469"/>
                <a:gd name="connsiteX3" fmla="*/ 157839 w 363062"/>
                <a:gd name="connsiteY3" fmla="*/ 191777 h 325469"/>
                <a:gd name="connsiteX4" fmla="*/ 213329 w 363062"/>
                <a:gd name="connsiteY4" fmla="*/ 231076 h 325469"/>
                <a:gd name="connsiteX5" fmla="*/ 202185 w 363062"/>
                <a:gd name="connsiteY5" fmla="*/ 298228 h 325469"/>
                <a:gd name="connsiteX6" fmla="*/ 266764 w 363062"/>
                <a:gd name="connsiteY6" fmla="*/ 324993 h 325469"/>
                <a:gd name="connsiteX7" fmla="*/ 267907 w 363062"/>
                <a:gd name="connsiteY7" fmla="*/ 325469 h 325469"/>
                <a:gd name="connsiteX8" fmla="*/ 363062 w 363062"/>
                <a:gd name="connsiteY8" fmla="*/ 95250 h 325469"/>
                <a:gd name="connsiteX9" fmla="*/ 132176 w 363062"/>
                <a:gd name="connsiteY9" fmla="*/ 0 h 325469"/>
                <a:gd name="connsiteX10" fmla="*/ 96267 w 363062"/>
                <a:gd name="connsiteY10" fmla="*/ 88297 h 325469"/>
                <a:gd name="connsiteX11" fmla="*/ 96267 w 363062"/>
                <a:gd name="connsiteY11" fmla="*/ 88297 h 325469"/>
                <a:gd name="connsiteX12" fmla="*/ 93505 w 363062"/>
                <a:gd name="connsiteY12" fmla="*/ 94869 h 325469"/>
                <a:gd name="connsiteX13" fmla="*/ 92743 w 363062"/>
                <a:gd name="connsiteY13" fmla="*/ 91821 h 325469"/>
                <a:gd name="connsiteX14" fmla="*/ 28163 w 363062"/>
                <a:gd name="connsiteY14" fmla="*/ 65056 h 325469"/>
                <a:gd name="connsiteX15" fmla="*/ 2731 w 363062"/>
                <a:gd name="connsiteY15" fmla="*/ 89154 h 325469"/>
                <a:gd name="connsiteX16" fmla="*/ 33203 w 363062"/>
                <a:gd name="connsiteY16" fmla="*/ 151926 h 325469"/>
                <a:gd name="connsiteX17" fmla="*/ 68263 w 363062"/>
                <a:gd name="connsiteY17" fmla="*/ 150876 h 325469"/>
                <a:gd name="connsiteX18" fmla="*/ 71311 w 363062"/>
                <a:gd name="connsiteY18" fmla="*/ 149638 h 325469"/>
                <a:gd name="connsiteX19" fmla="*/ 69502 w 363062"/>
                <a:gd name="connsiteY19" fmla="*/ 154019 h 325469"/>
                <a:gd name="connsiteX20" fmla="*/ 69502 w 363062"/>
                <a:gd name="connsiteY20" fmla="*/ 154019 h 325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3062" h="325469">
                  <a:moveTo>
                    <a:pt x="37021" y="229838"/>
                  </a:moveTo>
                  <a:lnTo>
                    <a:pt x="37021" y="229838"/>
                  </a:lnTo>
                  <a:lnTo>
                    <a:pt x="90647" y="252031"/>
                  </a:lnTo>
                  <a:cubicBezTo>
                    <a:pt x="92563" y="216839"/>
                    <a:pt x="122645" y="189862"/>
                    <a:pt x="157839" y="191777"/>
                  </a:cubicBezTo>
                  <a:cubicBezTo>
                    <a:pt x="182356" y="193112"/>
                    <a:pt x="203933" y="208393"/>
                    <a:pt x="213329" y="231076"/>
                  </a:cubicBezTo>
                  <a:cubicBezTo>
                    <a:pt x="222421" y="253788"/>
                    <a:pt x="218125" y="279670"/>
                    <a:pt x="202185" y="298228"/>
                  </a:cubicBezTo>
                  <a:lnTo>
                    <a:pt x="266764" y="324993"/>
                  </a:lnTo>
                  <a:lnTo>
                    <a:pt x="267907" y="325469"/>
                  </a:lnTo>
                  <a:lnTo>
                    <a:pt x="363062" y="95250"/>
                  </a:lnTo>
                  <a:lnTo>
                    <a:pt x="132176" y="0"/>
                  </a:lnTo>
                  <a:lnTo>
                    <a:pt x="96267" y="88297"/>
                  </a:lnTo>
                  <a:lnTo>
                    <a:pt x="96267" y="88297"/>
                  </a:lnTo>
                  <a:lnTo>
                    <a:pt x="93505" y="94869"/>
                  </a:lnTo>
                  <a:lnTo>
                    <a:pt x="92743" y="91821"/>
                  </a:lnTo>
                  <a:cubicBezTo>
                    <a:pt x="82259" y="66639"/>
                    <a:pt x="53387" y="54673"/>
                    <a:pt x="28163" y="65056"/>
                  </a:cubicBezTo>
                  <a:cubicBezTo>
                    <a:pt x="17105" y="69831"/>
                    <a:pt x="8094" y="78368"/>
                    <a:pt x="2731" y="89154"/>
                  </a:cubicBezTo>
                  <a:cubicBezTo>
                    <a:pt x="-6188" y="114902"/>
                    <a:pt x="7454" y="143006"/>
                    <a:pt x="33203" y="151926"/>
                  </a:cubicBezTo>
                  <a:cubicBezTo>
                    <a:pt x="44623" y="155882"/>
                    <a:pt x="57099" y="155509"/>
                    <a:pt x="68263" y="150876"/>
                  </a:cubicBezTo>
                  <a:lnTo>
                    <a:pt x="71311" y="149638"/>
                  </a:lnTo>
                  <a:lnTo>
                    <a:pt x="69502" y="154019"/>
                  </a:lnTo>
                  <a:lnTo>
                    <a:pt x="69502" y="154019"/>
                  </a:lnTo>
                  <a:close/>
                </a:path>
              </a:pathLst>
            </a:custGeom>
            <a:solidFill>
              <a:srgbClr val="FFD6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" name="Dowolny kształt: kształt 30">
              <a:extLst>
                <a:ext uri="{FF2B5EF4-FFF2-40B4-BE49-F238E27FC236}">
                  <a16:creationId xmlns:a16="http://schemas.microsoft.com/office/drawing/2014/main" id="{0BFD3928-5750-64AA-6FBC-0485C8E780F9}"/>
                </a:ext>
              </a:extLst>
            </p:cNvPr>
            <p:cNvSpPr/>
            <p:nvPr/>
          </p:nvSpPr>
          <p:spPr>
            <a:xfrm>
              <a:off x="6832666" y="4410266"/>
              <a:ext cx="352907" cy="247650"/>
            </a:xfrm>
            <a:custGeom>
              <a:avLst/>
              <a:gdLst>
                <a:gd name="connsiteX0" fmla="*/ 320231 w 352907"/>
                <a:gd name="connsiteY0" fmla="*/ 158877 h 247650"/>
                <a:gd name="connsiteX1" fmla="*/ 350484 w 352907"/>
                <a:gd name="connsiteY1" fmla="*/ 98702 h 247650"/>
                <a:gd name="connsiteX2" fmla="*/ 290309 w 352907"/>
                <a:gd name="connsiteY2" fmla="*/ 68449 h 247650"/>
                <a:gd name="connsiteX3" fmla="*/ 266700 w 352907"/>
                <a:gd name="connsiteY3" fmla="*/ 85725 h 247650"/>
                <a:gd name="connsiteX4" fmla="*/ 266700 w 352907"/>
                <a:gd name="connsiteY4" fmla="*/ 0 h 247650"/>
                <a:gd name="connsiteX5" fmla="*/ 208883 w 352907"/>
                <a:gd name="connsiteY5" fmla="*/ 0 h 247650"/>
                <a:gd name="connsiteX6" fmla="*/ 209550 w 352907"/>
                <a:gd name="connsiteY6" fmla="*/ 9525 h 247650"/>
                <a:gd name="connsiteX7" fmla="*/ 133350 w 352907"/>
                <a:gd name="connsiteY7" fmla="*/ 85725 h 247650"/>
                <a:gd name="connsiteX8" fmla="*/ 57150 w 352907"/>
                <a:gd name="connsiteY8" fmla="*/ 9525 h 247650"/>
                <a:gd name="connsiteX9" fmla="*/ 57817 w 352907"/>
                <a:gd name="connsiteY9" fmla="*/ 0 h 247650"/>
                <a:gd name="connsiteX10" fmla="*/ 0 w 352907"/>
                <a:gd name="connsiteY10" fmla="*/ 0 h 247650"/>
                <a:gd name="connsiteX11" fmla="*/ 0 w 352907"/>
                <a:gd name="connsiteY11" fmla="*/ 247650 h 247650"/>
                <a:gd name="connsiteX12" fmla="*/ 266700 w 352907"/>
                <a:gd name="connsiteY12" fmla="*/ 247650 h 247650"/>
                <a:gd name="connsiteX13" fmla="*/ 266700 w 352907"/>
                <a:gd name="connsiteY13" fmla="*/ 142875 h 247650"/>
                <a:gd name="connsiteX14" fmla="*/ 270129 w 352907"/>
                <a:gd name="connsiteY14" fmla="*/ 147066 h 247650"/>
                <a:gd name="connsiteX15" fmla="*/ 271939 w 352907"/>
                <a:gd name="connsiteY15" fmla="*/ 149828 h 247650"/>
                <a:gd name="connsiteX16" fmla="*/ 314325 w 352907"/>
                <a:gd name="connsiteY16" fmla="*/ 160782 h 247650"/>
                <a:gd name="connsiteX17" fmla="*/ 318992 w 352907"/>
                <a:gd name="connsiteY17" fmla="*/ 159353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2907" h="247650">
                  <a:moveTo>
                    <a:pt x="320231" y="158877"/>
                  </a:moveTo>
                  <a:cubicBezTo>
                    <a:pt x="345201" y="150614"/>
                    <a:pt x="358747" y="123673"/>
                    <a:pt x="350484" y="98702"/>
                  </a:cubicBezTo>
                  <a:cubicBezTo>
                    <a:pt x="342221" y="73731"/>
                    <a:pt x="315279" y="60187"/>
                    <a:pt x="290309" y="68449"/>
                  </a:cubicBezTo>
                  <a:cubicBezTo>
                    <a:pt x="280822" y="71588"/>
                    <a:pt x="272562" y="77632"/>
                    <a:pt x="266700" y="85725"/>
                  </a:cubicBezTo>
                  <a:lnTo>
                    <a:pt x="266700" y="0"/>
                  </a:lnTo>
                  <a:lnTo>
                    <a:pt x="208883" y="0"/>
                  </a:lnTo>
                  <a:cubicBezTo>
                    <a:pt x="209301" y="3158"/>
                    <a:pt x="209524" y="6339"/>
                    <a:pt x="209550" y="9525"/>
                  </a:cubicBezTo>
                  <a:cubicBezTo>
                    <a:pt x="209550" y="51609"/>
                    <a:pt x="175434" y="85725"/>
                    <a:pt x="133350" y="85725"/>
                  </a:cubicBezTo>
                  <a:cubicBezTo>
                    <a:pt x="91266" y="85725"/>
                    <a:pt x="57150" y="51609"/>
                    <a:pt x="57150" y="9525"/>
                  </a:cubicBezTo>
                  <a:cubicBezTo>
                    <a:pt x="57176" y="6339"/>
                    <a:pt x="57399" y="3158"/>
                    <a:pt x="57817" y="0"/>
                  </a:cubicBezTo>
                  <a:lnTo>
                    <a:pt x="0" y="0"/>
                  </a:lnTo>
                  <a:lnTo>
                    <a:pt x="0" y="247650"/>
                  </a:lnTo>
                  <a:lnTo>
                    <a:pt x="266700" y="247650"/>
                  </a:lnTo>
                  <a:lnTo>
                    <a:pt x="266700" y="142875"/>
                  </a:lnTo>
                  <a:cubicBezTo>
                    <a:pt x="267762" y="144337"/>
                    <a:pt x="268907" y="145736"/>
                    <a:pt x="270129" y="147066"/>
                  </a:cubicBezTo>
                  <a:cubicBezTo>
                    <a:pt x="270642" y="148042"/>
                    <a:pt x="271248" y="148967"/>
                    <a:pt x="271939" y="149828"/>
                  </a:cubicBezTo>
                  <a:cubicBezTo>
                    <a:pt x="283197" y="160610"/>
                    <a:pt x="299253" y="164760"/>
                    <a:pt x="314325" y="160782"/>
                  </a:cubicBezTo>
                  <a:cubicBezTo>
                    <a:pt x="315944" y="160782"/>
                    <a:pt x="317468" y="159829"/>
                    <a:pt x="318992" y="159353"/>
                  </a:cubicBezTo>
                  <a:close/>
                </a:path>
              </a:pathLst>
            </a:custGeom>
            <a:solidFill>
              <a:srgbClr val="0B4EA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id="{DC341650-F28E-9844-641C-35B93DC04B1E}"/>
                </a:ext>
              </a:extLst>
            </p:cNvPr>
            <p:cNvSpPr/>
            <p:nvPr/>
          </p:nvSpPr>
          <p:spPr>
            <a:xfrm>
              <a:off x="7127941" y="4324934"/>
              <a:ext cx="247650" cy="332792"/>
            </a:xfrm>
            <a:custGeom>
              <a:avLst/>
              <a:gdLst>
                <a:gd name="connsiteX0" fmla="*/ 142875 w 247650"/>
                <a:gd name="connsiteY0" fmla="*/ 85142 h 332792"/>
                <a:gd name="connsiteX1" fmla="*/ 147066 w 247650"/>
                <a:gd name="connsiteY1" fmla="*/ 81618 h 332792"/>
                <a:gd name="connsiteX2" fmla="*/ 149828 w 247650"/>
                <a:gd name="connsiteY2" fmla="*/ 79808 h 332792"/>
                <a:gd name="connsiteX3" fmla="*/ 159925 w 247650"/>
                <a:gd name="connsiteY3" fmla="*/ 33041 h 332792"/>
                <a:gd name="connsiteX4" fmla="*/ 159925 w 247650"/>
                <a:gd name="connsiteY4" fmla="*/ 31612 h 332792"/>
                <a:gd name="connsiteX5" fmla="*/ 99051 w 247650"/>
                <a:gd name="connsiteY5" fmla="*/ 2790 h 332792"/>
                <a:gd name="connsiteX6" fmla="*/ 70230 w 247650"/>
                <a:gd name="connsiteY6" fmla="*/ 63664 h 332792"/>
                <a:gd name="connsiteX7" fmla="*/ 85725 w 247650"/>
                <a:gd name="connsiteY7" fmla="*/ 85142 h 332792"/>
                <a:gd name="connsiteX8" fmla="*/ 0 w 247650"/>
                <a:gd name="connsiteY8" fmla="*/ 85142 h 332792"/>
                <a:gd name="connsiteX9" fmla="*/ 0 w 247650"/>
                <a:gd name="connsiteY9" fmla="*/ 124195 h 332792"/>
                <a:gd name="connsiteX10" fmla="*/ 9525 w 247650"/>
                <a:gd name="connsiteY10" fmla="*/ 123623 h 332792"/>
                <a:gd name="connsiteX11" fmla="*/ 85725 w 247650"/>
                <a:gd name="connsiteY11" fmla="*/ 199823 h 332792"/>
                <a:gd name="connsiteX12" fmla="*/ 9525 w 247650"/>
                <a:gd name="connsiteY12" fmla="*/ 276023 h 332792"/>
                <a:gd name="connsiteX13" fmla="*/ 0 w 247650"/>
                <a:gd name="connsiteY13" fmla="*/ 275357 h 332792"/>
                <a:gd name="connsiteX14" fmla="*/ 0 w 247650"/>
                <a:gd name="connsiteY14" fmla="*/ 332792 h 332792"/>
                <a:gd name="connsiteX15" fmla="*/ 247650 w 247650"/>
                <a:gd name="connsiteY15" fmla="*/ 332792 h 332792"/>
                <a:gd name="connsiteX16" fmla="*/ 247650 w 247650"/>
                <a:gd name="connsiteY16" fmla="*/ 85142 h 33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332792">
                  <a:moveTo>
                    <a:pt x="142875" y="85142"/>
                  </a:moveTo>
                  <a:cubicBezTo>
                    <a:pt x="144353" y="84067"/>
                    <a:pt x="145753" y="82890"/>
                    <a:pt x="147066" y="81618"/>
                  </a:cubicBezTo>
                  <a:cubicBezTo>
                    <a:pt x="148106" y="81221"/>
                    <a:pt x="149049" y="80604"/>
                    <a:pt x="149828" y="79808"/>
                  </a:cubicBezTo>
                  <a:cubicBezTo>
                    <a:pt x="161536" y="67261"/>
                    <a:pt x="165413" y="49301"/>
                    <a:pt x="159925" y="33041"/>
                  </a:cubicBezTo>
                  <a:lnTo>
                    <a:pt x="159925" y="31612"/>
                  </a:lnTo>
                  <a:cubicBezTo>
                    <a:pt x="151074" y="6843"/>
                    <a:pt x="123820" y="-6060"/>
                    <a:pt x="99051" y="2790"/>
                  </a:cubicBezTo>
                  <a:cubicBezTo>
                    <a:pt x="74283" y="11641"/>
                    <a:pt x="61379" y="38895"/>
                    <a:pt x="70230" y="63664"/>
                  </a:cubicBezTo>
                  <a:cubicBezTo>
                    <a:pt x="73260" y="72145"/>
                    <a:pt x="78633" y="79592"/>
                    <a:pt x="85725" y="85142"/>
                  </a:cubicBezTo>
                  <a:lnTo>
                    <a:pt x="0" y="85142"/>
                  </a:lnTo>
                  <a:lnTo>
                    <a:pt x="0" y="124195"/>
                  </a:lnTo>
                  <a:cubicBezTo>
                    <a:pt x="3160" y="123812"/>
                    <a:pt x="6342" y="123622"/>
                    <a:pt x="9525" y="123623"/>
                  </a:cubicBezTo>
                  <a:cubicBezTo>
                    <a:pt x="51609" y="123623"/>
                    <a:pt x="85725" y="157739"/>
                    <a:pt x="85725" y="199823"/>
                  </a:cubicBezTo>
                  <a:cubicBezTo>
                    <a:pt x="85725" y="241908"/>
                    <a:pt x="51609" y="276023"/>
                    <a:pt x="9525" y="276023"/>
                  </a:cubicBezTo>
                  <a:cubicBezTo>
                    <a:pt x="6340" y="275994"/>
                    <a:pt x="3158" y="275772"/>
                    <a:pt x="0" y="275357"/>
                  </a:cubicBezTo>
                  <a:lnTo>
                    <a:pt x="0" y="332792"/>
                  </a:lnTo>
                  <a:lnTo>
                    <a:pt x="247650" y="332792"/>
                  </a:lnTo>
                  <a:lnTo>
                    <a:pt x="247650" y="85142"/>
                  </a:lnTo>
                  <a:close/>
                </a:path>
              </a:pathLst>
            </a:custGeom>
            <a:solidFill>
              <a:srgbClr val="0B4EA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" name="Dowolny kształt: kształt 33">
              <a:extLst>
                <a:ext uri="{FF2B5EF4-FFF2-40B4-BE49-F238E27FC236}">
                  <a16:creationId xmlns:a16="http://schemas.microsoft.com/office/drawing/2014/main" id="{72A7ADC4-8236-9E5A-53C7-8607165D124A}"/>
                </a:ext>
              </a:extLst>
            </p:cNvPr>
            <p:cNvSpPr/>
            <p:nvPr/>
          </p:nvSpPr>
          <p:spPr>
            <a:xfrm>
              <a:off x="6832666" y="4114801"/>
              <a:ext cx="266700" cy="352425"/>
            </a:xfrm>
            <a:custGeom>
              <a:avLst/>
              <a:gdLst>
                <a:gd name="connsiteX0" fmla="*/ 266700 w 266700"/>
                <a:gd name="connsiteY0" fmla="*/ 98869 h 352425"/>
                <a:gd name="connsiteX1" fmla="*/ 266700 w 266700"/>
                <a:gd name="connsiteY1" fmla="*/ 0 h 352425"/>
                <a:gd name="connsiteX2" fmla="*/ 0 w 266700"/>
                <a:gd name="connsiteY2" fmla="*/ 0 h 352425"/>
                <a:gd name="connsiteX3" fmla="*/ 0 w 266700"/>
                <a:gd name="connsiteY3" fmla="*/ 266700 h 352425"/>
                <a:gd name="connsiteX4" fmla="*/ 104775 w 266700"/>
                <a:gd name="connsiteY4" fmla="*/ 266700 h 352425"/>
                <a:gd name="connsiteX5" fmla="*/ 85725 w 266700"/>
                <a:gd name="connsiteY5" fmla="*/ 304800 h 352425"/>
                <a:gd name="connsiteX6" fmla="*/ 133350 w 266700"/>
                <a:gd name="connsiteY6" fmla="*/ 352425 h 352425"/>
                <a:gd name="connsiteX7" fmla="*/ 180975 w 266700"/>
                <a:gd name="connsiteY7" fmla="*/ 304800 h 352425"/>
                <a:gd name="connsiteX8" fmla="*/ 161925 w 266700"/>
                <a:gd name="connsiteY8" fmla="*/ 266700 h 352425"/>
                <a:gd name="connsiteX9" fmla="*/ 266700 w 266700"/>
                <a:gd name="connsiteY9" fmla="*/ 266700 h 352425"/>
                <a:gd name="connsiteX10" fmla="*/ 266700 w 266700"/>
                <a:gd name="connsiteY10" fmla="*/ 168783 h 352425"/>
                <a:gd name="connsiteX11" fmla="*/ 193834 w 266700"/>
                <a:gd name="connsiteY11" fmla="*/ 168783 h 352425"/>
                <a:gd name="connsiteX12" fmla="*/ 193018 w 266700"/>
                <a:gd name="connsiteY12" fmla="*/ 99685 h 352425"/>
                <a:gd name="connsiteX13" fmla="*/ 193834 w 266700"/>
                <a:gd name="connsiteY13" fmla="*/ 98869 h 352425"/>
                <a:gd name="connsiteX14" fmla="*/ 266700 w 266700"/>
                <a:gd name="connsiteY14" fmla="*/ 98869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6700" h="352425">
                  <a:moveTo>
                    <a:pt x="266700" y="98869"/>
                  </a:moveTo>
                  <a:lnTo>
                    <a:pt x="266700" y="0"/>
                  </a:lnTo>
                  <a:lnTo>
                    <a:pt x="0" y="0"/>
                  </a:lnTo>
                  <a:lnTo>
                    <a:pt x="0" y="266700"/>
                  </a:lnTo>
                  <a:lnTo>
                    <a:pt x="104775" y="266700"/>
                  </a:lnTo>
                  <a:cubicBezTo>
                    <a:pt x="92783" y="275694"/>
                    <a:pt x="85725" y="289810"/>
                    <a:pt x="85725" y="304800"/>
                  </a:cubicBezTo>
                  <a:cubicBezTo>
                    <a:pt x="85725" y="331102"/>
                    <a:pt x="107048" y="352425"/>
                    <a:pt x="133350" y="352425"/>
                  </a:cubicBezTo>
                  <a:cubicBezTo>
                    <a:pt x="159652" y="352425"/>
                    <a:pt x="180975" y="331102"/>
                    <a:pt x="180975" y="304800"/>
                  </a:cubicBezTo>
                  <a:cubicBezTo>
                    <a:pt x="180975" y="289810"/>
                    <a:pt x="173917" y="275694"/>
                    <a:pt x="161925" y="266700"/>
                  </a:cubicBezTo>
                  <a:lnTo>
                    <a:pt x="266700" y="266700"/>
                  </a:lnTo>
                  <a:lnTo>
                    <a:pt x="266700" y="168783"/>
                  </a:lnTo>
                  <a:cubicBezTo>
                    <a:pt x="246215" y="188005"/>
                    <a:pt x="214319" y="188005"/>
                    <a:pt x="193834" y="168783"/>
                  </a:cubicBezTo>
                  <a:cubicBezTo>
                    <a:pt x="174528" y="149927"/>
                    <a:pt x="174163" y="118991"/>
                    <a:pt x="193018" y="99685"/>
                  </a:cubicBezTo>
                  <a:cubicBezTo>
                    <a:pt x="193287" y="99410"/>
                    <a:pt x="193558" y="99138"/>
                    <a:pt x="193834" y="98869"/>
                  </a:cubicBezTo>
                  <a:cubicBezTo>
                    <a:pt x="214319" y="79647"/>
                    <a:pt x="246215" y="79647"/>
                    <a:pt x="266700" y="98869"/>
                  </a:cubicBezTo>
                  <a:close/>
                </a:path>
              </a:pathLst>
            </a:custGeom>
            <a:solidFill>
              <a:srgbClr val="0B4EA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pic>
        <p:nvPicPr>
          <p:cNvPr id="28" name="Grafika 27" descr="Mapa z pinezką">
            <a:extLst>
              <a:ext uri="{FF2B5EF4-FFF2-40B4-BE49-F238E27FC236}">
                <a16:creationId xmlns:a16="http://schemas.microsoft.com/office/drawing/2014/main" id="{AA16F3EA-A3FB-7B14-EC7E-8E39EE4856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3633" y="4961101"/>
            <a:ext cx="710708" cy="710708"/>
          </a:xfrm>
          <a:prstGeom prst="rect">
            <a:avLst/>
          </a:prstGeom>
        </p:spPr>
      </p:pic>
      <p:pic>
        <p:nvPicPr>
          <p:cNvPr id="4" name="Grafika 3" descr="Narzędzia wydobywcze">
            <a:extLst>
              <a:ext uri="{FF2B5EF4-FFF2-40B4-BE49-F238E27FC236}">
                <a16:creationId xmlns:a16="http://schemas.microsoft.com/office/drawing/2014/main" id="{CF581004-BE4D-6A12-7E40-6E40914171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1787" y="113910"/>
            <a:ext cx="914400" cy="914400"/>
          </a:xfrm>
          <a:prstGeom prst="rect">
            <a:avLst/>
          </a:prstGeom>
        </p:spPr>
      </p:pic>
      <p:pic>
        <p:nvPicPr>
          <p:cNvPr id="6" name="Grafika 5" descr="Monety">
            <a:extLst>
              <a:ext uri="{FF2B5EF4-FFF2-40B4-BE49-F238E27FC236}">
                <a16:creationId xmlns:a16="http://schemas.microsoft.com/office/drawing/2014/main" id="{6CC24F4E-6256-F190-0A7B-AB89CEEEBA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34694" y="2081262"/>
            <a:ext cx="710708" cy="710708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0EEC72F9-EEFA-4E73-6113-4EE7E5981967}"/>
              </a:ext>
            </a:extLst>
          </p:cNvPr>
          <p:cNvSpPr txBox="1"/>
          <p:nvPr/>
        </p:nvSpPr>
        <p:spPr>
          <a:xfrm>
            <a:off x="-108304" y="7359497"/>
            <a:ext cx="671815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900" b="0" i="0" u="none" strike="noStrike" dirty="0">
                <a:solidFill>
                  <a:srgbClr val="00339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Finansowanie ogółem</a:t>
            </a:r>
            <a:r>
              <a:rPr lang="pl-PL" sz="9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przeliczone wg kursu 1 EUR=4,31 PLN, stan na 30.06.2024 r.</a:t>
            </a:r>
          </a:p>
        </p:txBody>
      </p:sp>
    </p:spTree>
    <p:extLst>
      <p:ext uri="{BB962C8B-B14F-4D97-AF65-F5344CB8AC3E}">
        <p14:creationId xmlns:p14="http://schemas.microsoft.com/office/powerpoint/2010/main" val="1212037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E7621-E0C7-DCB7-2C5E-EFCC82D95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4550DDE9-F35A-A0D9-FAD7-CD3301D10E88}"/>
              </a:ext>
            </a:extLst>
          </p:cNvPr>
          <p:cNvSpPr/>
          <p:nvPr/>
        </p:nvSpPr>
        <p:spPr>
          <a:xfrm>
            <a:off x="-33419" y="6302467"/>
            <a:ext cx="7593093" cy="1257207"/>
          </a:xfrm>
          <a:prstGeom prst="rect">
            <a:avLst/>
          </a:prstGeom>
          <a:solidFill>
            <a:srgbClr val="FFD61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892175" lvl="1" indent="-434975" defTabSz="914400">
              <a:defRPr/>
            </a:pPr>
            <a:endParaRPr lang="pl-PL" sz="2000" b="1" kern="0" dirty="0">
              <a:solidFill>
                <a:srgbClr val="11306E"/>
              </a:solidFill>
              <a:latin typeface="Calibri" panose="020F0502020204030204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CBDEE3A-D38B-8A03-93DA-148AA35CA980}"/>
              </a:ext>
            </a:extLst>
          </p:cNvPr>
          <p:cNvSpPr txBox="1"/>
          <p:nvPr/>
        </p:nvSpPr>
        <p:spPr>
          <a:xfrm>
            <a:off x="1261544" y="62404"/>
            <a:ext cx="617853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6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FST na</a:t>
            </a:r>
          </a:p>
          <a:p>
            <a:r>
              <a:rPr lang="pl-PL" sz="2600" b="1" cap="all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infrastrukturę w regionie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9224213-D9F4-4364-F603-CB746565BB32}"/>
              </a:ext>
            </a:extLst>
          </p:cNvPr>
          <p:cNvSpPr txBox="1"/>
          <p:nvPr/>
        </p:nvSpPr>
        <p:spPr>
          <a:xfrm>
            <a:off x="238700" y="1633889"/>
            <a:ext cx="5189145" cy="2000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Fundusz Sprawiedliwej Transformacji (FST) to źródło finansowania: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FFD618"/>
              </a:buClr>
              <a:buSzPct val="252000"/>
              <a:buFont typeface="Arial" panose="020B0604020202020204" pitchFamily="34" charset="0"/>
              <a:buChar char="•"/>
            </a:pPr>
            <a:r>
              <a:rPr lang="pl-PL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inwestycji przywracających mieszkańcom i przedsiębiorcom zdegradowane obszary </a:t>
            </a:r>
            <a:r>
              <a:rPr lang="pl-PL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pogórnicze</a:t>
            </a:r>
            <a:r>
              <a:rPr lang="pl-PL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 poprzemysłowe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FFD618"/>
              </a:buClr>
              <a:buSzPct val="252000"/>
              <a:buFont typeface="Arial" panose="020B0604020202020204" pitchFamily="34" charset="0"/>
              <a:buChar char="•"/>
            </a:pPr>
            <a:r>
              <a:rPr lang="pl-PL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inwestycji w odnawialne źródła energii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FFD618"/>
              </a:buClr>
              <a:buSzPct val="252000"/>
              <a:buFont typeface="Arial" panose="020B0604020202020204" pitchFamily="34" charset="0"/>
              <a:buChar char="•"/>
            </a:pPr>
            <a:r>
              <a:rPr lang="pl-PL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rozwoju czystego transportu publicznego i ścieżek rowerowych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FFD618"/>
              </a:buClr>
              <a:buSzPct val="252000"/>
              <a:buFont typeface="Arial" panose="020B0604020202020204" pitchFamily="34" charset="0"/>
              <a:buChar char="•"/>
            </a:pPr>
            <a:r>
              <a:rPr lang="pl-PL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nowoczesnej infrastruktury w szkołach zawodowych i na uczelniach wyższych, służącej do praktycznej nauki zawodu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E81FCFA5-5C75-884C-1427-E319DC3FA506}"/>
              </a:ext>
            </a:extLst>
          </p:cNvPr>
          <p:cNvSpPr/>
          <p:nvPr/>
        </p:nvSpPr>
        <p:spPr>
          <a:xfrm>
            <a:off x="0" y="4405391"/>
            <a:ext cx="7559674" cy="3122009"/>
          </a:xfrm>
          <a:prstGeom prst="rect">
            <a:avLst/>
          </a:prstGeom>
          <a:solidFill>
            <a:srgbClr val="FFD61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1" defTabSz="914400">
              <a:defRPr/>
            </a:pPr>
            <a:endParaRPr lang="pl-PL" b="1" kern="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defTabSz="914400">
              <a:defRPr/>
            </a:pPr>
            <a:endParaRPr lang="pl-PL" b="1" kern="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defTabSz="914400">
              <a:defRPr/>
            </a:pPr>
            <a:r>
              <a:rPr lang="pl-PL" b="1" kern="0" dirty="0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endParaRPr kumimoji="0" lang="pl-PL" b="1" i="0" u="none" strike="noStrike" kern="0" cap="none" spc="0" normalizeH="0" baseline="0" noProof="0" dirty="0">
              <a:ln>
                <a:noFill/>
              </a:ln>
              <a:solidFill>
                <a:srgbClr val="11306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0A97A55-DD19-1D2C-116F-C13A89A0D4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5299804"/>
              </p:ext>
            </p:extLst>
          </p:nvPr>
        </p:nvGraphicFramePr>
        <p:xfrm>
          <a:off x="84083" y="4405391"/>
          <a:ext cx="6201452" cy="3154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Grafika 7" descr="Buldożer">
            <a:extLst>
              <a:ext uri="{FF2B5EF4-FFF2-40B4-BE49-F238E27FC236}">
                <a16:creationId xmlns:a16="http://schemas.microsoft.com/office/drawing/2014/main" id="{CEB6632F-1E22-2ED0-27FF-325A2D0D51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19128" y="4437663"/>
            <a:ext cx="781131" cy="781131"/>
          </a:xfrm>
          <a:prstGeom prst="rect">
            <a:avLst/>
          </a:prstGeom>
        </p:spPr>
      </p:pic>
      <p:pic>
        <p:nvPicPr>
          <p:cNvPr id="10" name="Grafika 9" descr="Słońce">
            <a:extLst>
              <a:ext uri="{FF2B5EF4-FFF2-40B4-BE49-F238E27FC236}">
                <a16:creationId xmlns:a16="http://schemas.microsoft.com/office/drawing/2014/main" id="{BB457F60-362B-8325-FC74-4A0903BC41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19128" y="5265786"/>
            <a:ext cx="781131" cy="781131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700F14AC-A91E-A1DA-871C-7C7EC1C2E7CC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627" b="90964" l="9551" r="92978">
                        <a14:foregroundMark x1="26124" y1="6627" x2="26124" y2="6627"/>
                        <a14:foregroundMark x1="92978" y1="67470" x2="92978" y2="67470"/>
                        <a14:foregroundMark x1="82303" y1="70482" x2="82303" y2="70482"/>
                        <a14:foregroundMark x1="52528" y1="71386" x2="52528" y2="71386"/>
                        <a14:foregroundMark x1="24157" y1="59337" x2="24157" y2="59337"/>
                        <a14:foregroundMark x1="47753" y1="90663" x2="47753" y2="90663"/>
                        <a14:foregroundMark x1="88202" y1="90964" x2="88202" y2="90964"/>
                        <a14:backgroundMark x1="79775" y1="15060" x2="96629" y2="28313"/>
                        <a14:backgroundMark x1="4494" y1="11446" x2="11236" y2="92169"/>
                        <a14:backgroundMark x1="58427" y1="51205" x2="75281" y2="51205"/>
                        <a14:backgroundMark x1="23596" y1="33133" x2="47191" y2="319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9619" y="6113957"/>
            <a:ext cx="673198" cy="627814"/>
          </a:xfrm>
          <a:prstGeom prst="rect">
            <a:avLst/>
          </a:prstGeom>
        </p:spPr>
      </p:pic>
      <p:pic>
        <p:nvPicPr>
          <p:cNvPr id="16" name="Grafika 15" descr="Szkoła">
            <a:extLst>
              <a:ext uri="{FF2B5EF4-FFF2-40B4-BE49-F238E27FC236}">
                <a16:creationId xmlns:a16="http://schemas.microsoft.com/office/drawing/2014/main" id="{8A7BFB64-860E-0A10-FCBF-232704F57AF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319128" y="6748689"/>
            <a:ext cx="781131" cy="781131"/>
          </a:xfrm>
          <a:prstGeom prst="rect">
            <a:avLst/>
          </a:prstGeom>
        </p:spPr>
      </p:pic>
      <p:pic>
        <p:nvPicPr>
          <p:cNvPr id="19" name="Grafika 18" descr="Żuraw">
            <a:extLst>
              <a:ext uri="{FF2B5EF4-FFF2-40B4-BE49-F238E27FC236}">
                <a16:creationId xmlns:a16="http://schemas.microsoft.com/office/drawing/2014/main" id="{548D974F-D4EE-0EAD-797F-51151E20093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2042" y="-4208"/>
            <a:ext cx="1177461" cy="1177461"/>
          </a:xfrm>
          <a:prstGeom prst="rect">
            <a:avLst/>
          </a:prstGeom>
        </p:spPr>
      </p:pic>
      <p:graphicFrame>
        <p:nvGraphicFramePr>
          <p:cNvPr id="23" name="Symbol zastępczy zawartości 8">
            <a:extLst>
              <a:ext uri="{FF2B5EF4-FFF2-40B4-BE49-F238E27FC236}">
                <a16:creationId xmlns:a16="http://schemas.microsoft.com/office/drawing/2014/main" id="{D35AB2F9-BDB6-4A8D-609F-723221F029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4743700"/>
              </p:ext>
            </p:extLst>
          </p:nvPr>
        </p:nvGraphicFramePr>
        <p:xfrm>
          <a:off x="5565781" y="2145999"/>
          <a:ext cx="2088133" cy="1944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25" name="pole tekstowe 24">
            <a:extLst>
              <a:ext uri="{FF2B5EF4-FFF2-40B4-BE49-F238E27FC236}">
                <a16:creationId xmlns:a16="http://schemas.microsoft.com/office/drawing/2014/main" id="{A588CA7A-051F-E733-87B6-EA5F2599967C}"/>
              </a:ext>
            </a:extLst>
          </p:cNvPr>
          <p:cNvSpPr txBox="1"/>
          <p:nvPr/>
        </p:nvSpPr>
        <p:spPr>
          <a:xfrm>
            <a:off x="5565781" y="1537754"/>
            <a:ext cx="21800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Uruchomione środki: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7A45FE25-8A01-BF42-5F9B-DC51E5DD033D}"/>
              </a:ext>
            </a:extLst>
          </p:cNvPr>
          <p:cNvSpPr/>
          <p:nvPr/>
        </p:nvSpPr>
        <p:spPr>
          <a:xfrm>
            <a:off x="0" y="1106641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60B3499-B515-E46A-6BC2-CE529BA5B662}"/>
              </a:ext>
            </a:extLst>
          </p:cNvPr>
          <p:cNvSpPr txBox="1"/>
          <p:nvPr/>
        </p:nvSpPr>
        <p:spPr>
          <a:xfrm>
            <a:off x="-108304" y="7359497"/>
            <a:ext cx="671815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900" b="0" i="0" u="none" strike="noStrike" dirty="0">
                <a:solidFill>
                  <a:srgbClr val="00339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Finansowanie ogółem</a:t>
            </a:r>
            <a:r>
              <a:rPr lang="pl-PL" sz="9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przeliczone wg kursu 1 EUR=4,31 PLN, stan na 30.06.2024 r.</a:t>
            </a:r>
          </a:p>
        </p:txBody>
      </p:sp>
    </p:spTree>
    <p:extLst>
      <p:ext uri="{BB962C8B-B14F-4D97-AF65-F5344CB8AC3E}">
        <p14:creationId xmlns:p14="http://schemas.microsoft.com/office/powerpoint/2010/main" val="4400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4718B-965B-553D-B89E-90BF42788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DD4194B1-E796-97F1-A254-DC976C8490BE}"/>
              </a:ext>
            </a:extLst>
          </p:cNvPr>
          <p:cNvSpPr/>
          <p:nvPr/>
        </p:nvSpPr>
        <p:spPr>
          <a:xfrm>
            <a:off x="-33419" y="6302467"/>
            <a:ext cx="7593093" cy="1257207"/>
          </a:xfrm>
          <a:prstGeom prst="rect">
            <a:avLst/>
          </a:prstGeom>
          <a:solidFill>
            <a:srgbClr val="FFD61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892175" lvl="1" indent="-434975" defTabSz="914400">
              <a:defRPr/>
            </a:pPr>
            <a:endParaRPr lang="pl-PL" sz="2000" b="1" kern="0" dirty="0">
              <a:solidFill>
                <a:srgbClr val="11306E"/>
              </a:solidFill>
              <a:latin typeface="Calibri" panose="020F0502020204030204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E9BC206C-9717-6237-30A5-049808C02F00}"/>
              </a:ext>
            </a:extLst>
          </p:cNvPr>
          <p:cNvSpPr txBox="1"/>
          <p:nvPr/>
        </p:nvSpPr>
        <p:spPr>
          <a:xfrm>
            <a:off x="1261544" y="62404"/>
            <a:ext cx="617853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6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FST na</a:t>
            </a:r>
          </a:p>
          <a:p>
            <a:r>
              <a:rPr lang="pl-PL" sz="2600" b="1" cap="all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ROZWÓJ GOSPODARCZY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43A0463-2B6D-4CCD-3C68-4C15E1C04D75}"/>
              </a:ext>
            </a:extLst>
          </p:cNvPr>
          <p:cNvSpPr txBox="1"/>
          <p:nvPr/>
        </p:nvSpPr>
        <p:spPr>
          <a:xfrm>
            <a:off x="219282" y="1819304"/>
            <a:ext cx="5189145" cy="2204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Fundusz Sprawiedliwej Transformacji (FST) to wsparcie: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FFD618"/>
              </a:buClr>
              <a:buSzPct val="252000"/>
              <a:buFont typeface="Arial" panose="020B0604020202020204" pitchFamily="34" charset="0"/>
              <a:buChar char="•"/>
            </a:pPr>
            <a:r>
              <a:rPr lang="pl-PL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Innowacji, badań i rozwoju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FFD618"/>
              </a:buClr>
              <a:buSzPct val="252000"/>
              <a:buFont typeface="Arial" panose="020B0604020202020204" pitchFamily="34" charset="0"/>
              <a:buChar char="•"/>
            </a:pPr>
            <a:r>
              <a:rPr lang="pl-PL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Transformacji w firmach poprzez zmianę działalności lub procesu produkcji albo zwiększenie zdolności produkcyjnych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FFD618"/>
              </a:buClr>
              <a:buSzPct val="252000"/>
              <a:buFont typeface="Arial" panose="020B0604020202020204" pitchFamily="34" charset="0"/>
              <a:buChar char="•"/>
            </a:pPr>
            <a:r>
              <a:rPr lang="pl-PL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Nowych działalności gospodarczych poprzez dotacje i wsparcie szkoleniowo-doradcze dla osób zagrożonych zwolnieniem lub zwolnionych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970D3D93-398B-EB48-1A4D-7379C9A3EC63}"/>
              </a:ext>
            </a:extLst>
          </p:cNvPr>
          <p:cNvSpPr/>
          <p:nvPr/>
        </p:nvSpPr>
        <p:spPr>
          <a:xfrm>
            <a:off x="0" y="4373117"/>
            <a:ext cx="7559674" cy="3122009"/>
          </a:xfrm>
          <a:prstGeom prst="rect">
            <a:avLst/>
          </a:prstGeom>
          <a:solidFill>
            <a:srgbClr val="FFD61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1" defTabSz="914400">
              <a:defRPr/>
            </a:pPr>
            <a:endParaRPr lang="pl-PL" b="1" kern="0" dirty="0">
              <a:solidFill>
                <a:srgbClr val="003399"/>
              </a:solidFill>
              <a:latin typeface="Calibri" panose="020F0502020204030204"/>
            </a:endParaRPr>
          </a:p>
          <a:p>
            <a:pPr lvl="1" defTabSz="914400">
              <a:defRPr/>
            </a:pPr>
            <a:endParaRPr lang="pl-PL" b="1" kern="0" dirty="0">
              <a:solidFill>
                <a:srgbClr val="003399"/>
              </a:solidFill>
              <a:latin typeface="Calibri" panose="020F0502020204030204"/>
            </a:endParaRPr>
          </a:p>
          <a:p>
            <a:pPr lvl="1" defTabSz="914400">
              <a:defRPr/>
            </a:pPr>
            <a:r>
              <a:rPr lang="pl-PL" b="1" kern="0" dirty="0">
                <a:solidFill>
                  <a:srgbClr val="003399"/>
                </a:solidFill>
                <a:latin typeface="Calibri" panose="020F0502020204030204"/>
              </a:rPr>
              <a:t>  </a:t>
            </a:r>
            <a:endParaRPr kumimoji="0" lang="pl-PL" b="1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D3B7DCD-53D3-5F83-3B1C-FC7300DE4C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5866338"/>
              </p:ext>
            </p:extLst>
          </p:nvPr>
        </p:nvGraphicFramePr>
        <p:xfrm>
          <a:off x="84083" y="4373117"/>
          <a:ext cx="6467324" cy="3122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3" name="Symbol zastępczy zawartości 8">
            <a:extLst>
              <a:ext uri="{FF2B5EF4-FFF2-40B4-BE49-F238E27FC236}">
                <a16:creationId xmlns:a16="http://schemas.microsoft.com/office/drawing/2014/main" id="{045C9AE9-5BA4-74B0-3432-71F3B6B754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7085446"/>
              </p:ext>
            </p:extLst>
          </p:nvPr>
        </p:nvGraphicFramePr>
        <p:xfrm>
          <a:off x="5565781" y="2145999"/>
          <a:ext cx="2088133" cy="1944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5" name="pole tekstowe 24">
            <a:extLst>
              <a:ext uri="{FF2B5EF4-FFF2-40B4-BE49-F238E27FC236}">
                <a16:creationId xmlns:a16="http://schemas.microsoft.com/office/drawing/2014/main" id="{48247349-7C16-C7C3-0961-A00B4CCA92AE}"/>
              </a:ext>
            </a:extLst>
          </p:cNvPr>
          <p:cNvSpPr txBox="1"/>
          <p:nvPr/>
        </p:nvSpPr>
        <p:spPr>
          <a:xfrm>
            <a:off x="5473824" y="1633889"/>
            <a:ext cx="21800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Uruchomione środki:</a:t>
            </a: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626761D-CE60-9933-B799-57C2A3C6F2CA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012" b="94065" l="9632" r="92635">
                        <a14:foregroundMark x1="52408" y1="8012" x2="52408" y2="8012"/>
                        <a14:foregroundMark x1="92635" y1="45104" x2="92635" y2="45104"/>
                        <a14:foregroundMark x1="64873" y1="47774" x2="64873" y2="47774"/>
                        <a14:foregroundMark x1="60907" y1="60237" x2="60907" y2="60237"/>
                        <a14:foregroundMark x1="58640" y1="71810" x2="58640" y2="71810"/>
                        <a14:foregroundMark x1="39943" y1="94065" x2="39943" y2="940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9618" y="4537801"/>
            <a:ext cx="823140" cy="785831"/>
          </a:xfrm>
          <a:prstGeom prst="rect">
            <a:avLst/>
          </a:prstGeom>
        </p:spPr>
      </p:pic>
      <p:pic>
        <p:nvPicPr>
          <p:cNvPr id="11" name="Grafika 10" descr="Rozłączony">
            <a:extLst>
              <a:ext uri="{FF2B5EF4-FFF2-40B4-BE49-F238E27FC236}">
                <a16:creationId xmlns:a16="http://schemas.microsoft.com/office/drawing/2014/main" id="{658E46B6-8918-FA46-D312-9B6D861282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76107" y="5499629"/>
            <a:ext cx="914400" cy="9144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5A8DAFC-71F8-121B-CFC5-B0AA4D83C603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808" b="92133" l="9838" r="89868">
                        <a14:foregroundMark x1="52423" y1="6808" x2="52423" y2="6808"/>
                        <a14:foregroundMark x1="53157" y1="33737" x2="53157" y2="33737"/>
                        <a14:foregroundMark x1="55213" y1="53707" x2="55213" y2="53707"/>
                        <a14:foregroundMark x1="18355" y1="92133" x2="18355" y2="92133"/>
                        <a14:foregroundMark x1="88987" y1="90318" x2="88987" y2="903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71084" y="6509232"/>
            <a:ext cx="753297" cy="731174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92559854-F801-3B55-4660-6A2DEA70E565}"/>
              </a:ext>
            </a:extLst>
          </p:cNvPr>
          <p:cNvSpPr/>
          <p:nvPr/>
        </p:nvSpPr>
        <p:spPr>
          <a:xfrm>
            <a:off x="0" y="1106641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98B4E87-CB9E-15D8-F4EA-EC1A54C2C846}"/>
              </a:ext>
            </a:extLst>
          </p:cNvPr>
          <p:cNvSpPr txBox="1"/>
          <p:nvPr/>
        </p:nvSpPr>
        <p:spPr>
          <a:xfrm>
            <a:off x="-108304" y="7359497"/>
            <a:ext cx="671815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900" b="0" i="0" u="none" strike="noStrike" dirty="0">
                <a:solidFill>
                  <a:srgbClr val="00339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Finansowanie ogółem</a:t>
            </a:r>
            <a:r>
              <a:rPr lang="pl-PL" sz="9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przeliczone wg kursu 1 EUR=4,31 PLN, stan na 30.06.2024 r.</a:t>
            </a:r>
          </a:p>
        </p:txBody>
      </p:sp>
      <p:pic>
        <p:nvPicPr>
          <p:cNvPr id="12" name="Grafika 11" descr="Statystyki">
            <a:extLst>
              <a:ext uri="{FF2B5EF4-FFF2-40B4-BE49-F238E27FC236}">
                <a16:creationId xmlns:a16="http://schemas.microsoft.com/office/drawing/2014/main" id="{2525D453-B21E-D839-3ED8-AC0AFFE8392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19282" y="11639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38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154C2-10BF-EAED-184E-8681655E2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ECAD90CF-B8AB-9E37-B085-440A063AA1CF}"/>
              </a:ext>
            </a:extLst>
          </p:cNvPr>
          <p:cNvSpPr/>
          <p:nvPr/>
        </p:nvSpPr>
        <p:spPr>
          <a:xfrm>
            <a:off x="-33419" y="6302467"/>
            <a:ext cx="7593093" cy="1257207"/>
          </a:xfrm>
          <a:prstGeom prst="rect">
            <a:avLst/>
          </a:prstGeom>
          <a:solidFill>
            <a:srgbClr val="FFD61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892175" lvl="1" indent="-434975" defTabSz="914400">
              <a:defRPr/>
            </a:pPr>
            <a:endParaRPr lang="pl-PL" sz="2000" b="1" kern="0" dirty="0">
              <a:solidFill>
                <a:srgbClr val="11306E"/>
              </a:solidFill>
              <a:latin typeface="Calibri" panose="020F0502020204030204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3FC03F5A-7C7D-3170-A730-3DC9A73D1252}"/>
              </a:ext>
            </a:extLst>
          </p:cNvPr>
          <p:cNvSpPr txBox="1"/>
          <p:nvPr/>
        </p:nvSpPr>
        <p:spPr>
          <a:xfrm>
            <a:off x="1261544" y="62404"/>
            <a:ext cx="617853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6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FST na</a:t>
            </a:r>
          </a:p>
          <a:p>
            <a:r>
              <a:rPr lang="pl-PL" sz="2600" b="1" cap="all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WSPARCIE MIESZKAŃCÓW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173E343-875C-A892-0E52-09178F6BCF39}"/>
              </a:ext>
            </a:extLst>
          </p:cNvPr>
          <p:cNvSpPr txBox="1"/>
          <p:nvPr/>
        </p:nvSpPr>
        <p:spPr>
          <a:xfrm>
            <a:off x="283828" y="1542102"/>
            <a:ext cx="5465238" cy="2521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Fundusz Sprawiedliwej Transformacji (FST) to działania w zakresie: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FFD618"/>
              </a:buClr>
              <a:buSzPct val="252000"/>
              <a:buFont typeface="Arial" panose="020B0604020202020204" pitchFamily="34" charset="0"/>
              <a:buChar char="•"/>
            </a:pPr>
            <a:r>
              <a:rPr lang="pl-PL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Włączenia społecznego i integracji społeczności lokalnych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FFD618"/>
              </a:buClr>
              <a:buSzPct val="252000"/>
              <a:buFont typeface="Arial" panose="020B0604020202020204" pitchFamily="34" charset="0"/>
              <a:buChar char="•"/>
            </a:pPr>
            <a:r>
              <a:rPr lang="pl-PL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Kształcenia osób dorosłych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FFD618"/>
              </a:buClr>
              <a:buSzPct val="252000"/>
              <a:buFont typeface="Arial" panose="020B0604020202020204" pitchFamily="34" charset="0"/>
              <a:buChar char="•"/>
            </a:pPr>
            <a:r>
              <a:rPr lang="pl-PL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Programów rynku pracy, w tym przekwalifikowanie, w szczególności dla osób zagrożonych zwolnieniem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FFD618"/>
              </a:buClr>
              <a:buSzPct val="252000"/>
              <a:buFont typeface="Arial" panose="020B0604020202020204" pitchFamily="34" charset="0"/>
              <a:buChar char="•"/>
            </a:pPr>
            <a:r>
              <a:rPr lang="pl-PL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Wsparcie szkół zawodowych i  ich uczniów pod kątem  potrzeb transformacji regionu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FFD618"/>
              </a:buClr>
              <a:buSzPct val="252000"/>
              <a:buFont typeface="Arial" panose="020B0604020202020204" pitchFamily="34" charset="0"/>
              <a:buChar char="•"/>
            </a:pPr>
            <a:r>
              <a:rPr lang="pl-PL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Rozwój kształcenia wyższego zgodnie z potrzebami zielonej gospodarki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707FD8ED-F0D3-C41B-E079-CB6F68BC442A}"/>
              </a:ext>
            </a:extLst>
          </p:cNvPr>
          <p:cNvSpPr/>
          <p:nvPr/>
        </p:nvSpPr>
        <p:spPr>
          <a:xfrm>
            <a:off x="0" y="4330085"/>
            <a:ext cx="7559674" cy="3122009"/>
          </a:xfrm>
          <a:prstGeom prst="rect">
            <a:avLst/>
          </a:prstGeom>
          <a:solidFill>
            <a:srgbClr val="FFD61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1" defTabSz="914400">
              <a:defRPr/>
            </a:pPr>
            <a:endParaRPr lang="pl-PL" b="1" kern="0" dirty="0">
              <a:solidFill>
                <a:srgbClr val="11306E"/>
              </a:solidFill>
              <a:latin typeface="Calibri" panose="020F0502020204030204"/>
            </a:endParaRPr>
          </a:p>
          <a:p>
            <a:pPr lvl="1" defTabSz="914400">
              <a:defRPr/>
            </a:pPr>
            <a:endParaRPr lang="pl-PL" b="1" kern="0" dirty="0">
              <a:solidFill>
                <a:srgbClr val="11306E"/>
              </a:solidFill>
              <a:latin typeface="Calibri" panose="020F0502020204030204"/>
            </a:endParaRPr>
          </a:p>
          <a:p>
            <a:pPr lvl="1" defTabSz="914400">
              <a:defRPr/>
            </a:pPr>
            <a:r>
              <a:rPr lang="pl-PL" b="1" kern="0" dirty="0">
                <a:solidFill>
                  <a:srgbClr val="11306E"/>
                </a:solidFill>
                <a:latin typeface="Calibri" panose="020F0502020204030204"/>
              </a:rPr>
              <a:t>  </a:t>
            </a:r>
            <a:endParaRPr kumimoji="0" lang="pl-PL" b="1" i="0" u="none" strike="noStrike" kern="0" cap="none" spc="0" normalizeH="0" baseline="0" noProof="0" dirty="0">
              <a:ln>
                <a:noFill/>
              </a:ln>
              <a:solidFill>
                <a:srgbClr val="11306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788FECF-BB6A-1292-92AE-E994E7BCD2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5771886"/>
              </p:ext>
            </p:extLst>
          </p:nvPr>
        </p:nvGraphicFramePr>
        <p:xfrm>
          <a:off x="84083" y="4330085"/>
          <a:ext cx="6201452" cy="3122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Obraz 13">
            <a:extLst>
              <a:ext uri="{FF2B5EF4-FFF2-40B4-BE49-F238E27FC236}">
                <a16:creationId xmlns:a16="http://schemas.microsoft.com/office/drawing/2014/main" id="{BFDE0C2E-81AA-225B-3BAD-109D238F059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987" b="95197" l="8861" r="91456">
                        <a14:foregroundMark x1="8861" y1="37555" x2="8861" y2="37555"/>
                        <a14:foregroundMark x1="48418" y1="89083" x2="48418" y2="89083"/>
                        <a14:foregroundMark x1="48734" y1="95197" x2="48734" y2="95197"/>
                        <a14:foregroundMark x1="50316" y1="6987" x2="50316" y2="6987"/>
                        <a14:foregroundMark x1="91456" y1="37555" x2="91456" y2="375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7790" y="6577976"/>
            <a:ext cx="909629" cy="659193"/>
          </a:xfrm>
          <a:prstGeom prst="rect">
            <a:avLst/>
          </a:prstGeom>
        </p:spPr>
      </p:pic>
      <p:graphicFrame>
        <p:nvGraphicFramePr>
          <p:cNvPr id="23" name="Symbol zastępczy zawartości 8">
            <a:extLst>
              <a:ext uri="{FF2B5EF4-FFF2-40B4-BE49-F238E27FC236}">
                <a16:creationId xmlns:a16="http://schemas.microsoft.com/office/drawing/2014/main" id="{66F9CCDD-67C5-2CD3-C428-D04FD6DA20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6874503"/>
              </p:ext>
            </p:extLst>
          </p:nvPr>
        </p:nvGraphicFramePr>
        <p:xfrm>
          <a:off x="5565781" y="2145999"/>
          <a:ext cx="2088133" cy="1944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5" name="pole tekstowe 24">
            <a:extLst>
              <a:ext uri="{FF2B5EF4-FFF2-40B4-BE49-F238E27FC236}">
                <a16:creationId xmlns:a16="http://schemas.microsoft.com/office/drawing/2014/main" id="{973333CC-11F1-0D2E-68E0-63161CFF013B}"/>
              </a:ext>
            </a:extLst>
          </p:cNvPr>
          <p:cNvSpPr txBox="1"/>
          <p:nvPr/>
        </p:nvSpPr>
        <p:spPr>
          <a:xfrm>
            <a:off x="5473824" y="1633889"/>
            <a:ext cx="21800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Uruchomione środki:</a:t>
            </a: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76B0908-1F03-8BFB-01B7-B5F95F14C2C8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593" b="92216" l="4192" r="91617">
                        <a14:foregroundMark x1="32335" y1="7485" x2="32335" y2="7485"/>
                        <a14:foregroundMark x1="61078" y1="8084" x2="61078" y2="8084"/>
                        <a14:foregroundMark x1="91916" y1="32335" x2="91916" y2="32335"/>
                        <a14:foregroundMark x1="8084" y1="34731" x2="8084" y2="34731"/>
                        <a14:foregroundMark x1="4491" y1="33533" x2="4491" y2="33533"/>
                        <a14:foregroundMark x1="70060" y1="5689" x2="70060" y2="5689"/>
                        <a14:foregroundMark x1="33832" y1="5090" x2="33832" y2="5090"/>
                        <a14:foregroundMark x1="56886" y1="92216" x2="56886" y2="92216"/>
                        <a14:foregroundMark x1="65868" y1="3593" x2="65868" y2="35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54372" y="4330084"/>
            <a:ext cx="675130" cy="675130"/>
          </a:xfrm>
          <a:prstGeom prst="rect">
            <a:avLst/>
          </a:prstGeom>
        </p:spPr>
      </p:pic>
      <p:pic>
        <p:nvPicPr>
          <p:cNvPr id="9" name="Grafika 8" descr="Klasa">
            <a:extLst>
              <a:ext uri="{FF2B5EF4-FFF2-40B4-BE49-F238E27FC236}">
                <a16:creationId xmlns:a16="http://schemas.microsoft.com/office/drawing/2014/main" id="{318347DC-3948-4534-96DF-E9EBE7E27AE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33663" y="5042586"/>
            <a:ext cx="806953" cy="806953"/>
          </a:xfrm>
          <a:prstGeom prst="rect">
            <a:avLst/>
          </a:prstGeom>
        </p:spPr>
      </p:pic>
      <p:pic>
        <p:nvPicPr>
          <p:cNvPr id="11" name="Grafika 10" descr="Sala konferencyjna">
            <a:extLst>
              <a:ext uri="{FF2B5EF4-FFF2-40B4-BE49-F238E27FC236}">
                <a16:creationId xmlns:a16="http://schemas.microsoft.com/office/drawing/2014/main" id="{40CFD447-040D-4247-E9F1-90F76111FE1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433663" y="5717715"/>
            <a:ext cx="914400" cy="914400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C57D2648-2220-836E-8E9C-561AEF7BB989}"/>
              </a:ext>
            </a:extLst>
          </p:cNvPr>
          <p:cNvSpPr/>
          <p:nvPr/>
        </p:nvSpPr>
        <p:spPr>
          <a:xfrm>
            <a:off x="0" y="1106641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2F45A57-5CEC-D15B-4E91-857CC6D709E2}"/>
              </a:ext>
            </a:extLst>
          </p:cNvPr>
          <p:cNvSpPr txBox="1"/>
          <p:nvPr/>
        </p:nvSpPr>
        <p:spPr>
          <a:xfrm>
            <a:off x="0" y="7374050"/>
            <a:ext cx="671815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900" b="0" i="0" u="none" strike="noStrike" dirty="0">
                <a:solidFill>
                  <a:srgbClr val="00339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Finansowanie ogółem</a:t>
            </a:r>
            <a:r>
              <a:rPr lang="pl-PL" sz="9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przeliczone wg kursu 1 EUR=4,31 PLN, stan na 30.06.2024 r.</a:t>
            </a:r>
          </a:p>
        </p:txBody>
      </p:sp>
      <p:pic>
        <p:nvPicPr>
          <p:cNvPr id="13" name="Grafika 12" descr="Grupa">
            <a:extLst>
              <a:ext uri="{FF2B5EF4-FFF2-40B4-BE49-F238E27FC236}">
                <a16:creationId xmlns:a16="http://schemas.microsoft.com/office/drawing/2014/main" id="{700B7105-05C2-53DC-4DFF-A7BDE68A3CC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33943" y="7231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49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0EE67-E531-64C7-F8E9-98B5832DA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3F8035A-ADF7-FF4A-39D1-8EDF23801E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23286"/>
            <a:fld id="{EB4015AA-59F6-416B-87A6-8E3D940284E2}" type="slidenum">
              <a:rPr lang="pl-PL">
                <a:solidFill>
                  <a:srgbClr val="002073"/>
                </a:solidFill>
              </a:rPr>
              <a:pPr defTabSz="323286"/>
              <a:t>7</a:t>
            </a:fld>
            <a:endParaRPr lang="pl-PL" dirty="0">
              <a:solidFill>
                <a:srgbClr val="002073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7F76257-B664-01C5-52DD-533EBC2845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6995212"/>
              </p:ext>
            </p:extLst>
          </p:nvPr>
        </p:nvGraphicFramePr>
        <p:xfrm>
          <a:off x="495742" y="2226834"/>
          <a:ext cx="6797123" cy="4793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270CFE3D-83E8-E159-A41C-0C6598813FD0}"/>
              </a:ext>
            </a:extLst>
          </p:cNvPr>
          <p:cNvSpPr txBox="1"/>
          <p:nvPr/>
        </p:nvSpPr>
        <p:spPr>
          <a:xfrm>
            <a:off x="-1" y="1588622"/>
            <a:ext cx="7559675" cy="484107"/>
          </a:xfrm>
          <a:prstGeom prst="rect">
            <a:avLst/>
          </a:prstGeom>
          <a:solidFill>
            <a:srgbClr val="003399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lvl="0" defTabSz="323286">
              <a:defRPr sz="1273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pl-PL" dirty="0"/>
              <a:t>Udało się w dużym stopniu zachować spójność wewnętrzną między wsparciem w ramach FST i EFRR / EFS+</a:t>
            </a:r>
          </a:p>
        </p:txBody>
      </p:sp>
      <p:pic>
        <p:nvPicPr>
          <p:cNvPr id="6" name="Grafika 5" descr="Części układanki">
            <a:extLst>
              <a:ext uri="{FF2B5EF4-FFF2-40B4-BE49-F238E27FC236}">
                <a16:creationId xmlns:a16="http://schemas.microsoft.com/office/drawing/2014/main" id="{7375A2AF-F201-6DE1-3F78-36B7F5196A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6554" y="22701"/>
            <a:ext cx="824698" cy="824698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8E9EE232-E338-A623-2E81-F91D582401AD}"/>
              </a:ext>
            </a:extLst>
          </p:cNvPr>
          <p:cNvSpPr txBox="1"/>
          <p:nvPr/>
        </p:nvSpPr>
        <p:spPr>
          <a:xfrm>
            <a:off x="1261544" y="62404"/>
            <a:ext cx="617853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6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Spójność wewnętrzna </a:t>
            </a:r>
          </a:p>
          <a:p>
            <a:r>
              <a:rPr lang="pl-PL" sz="26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FESL 2021-2027</a:t>
            </a:r>
            <a:endParaRPr lang="pl-PL" sz="2600" b="1" cap="all" dirty="0">
              <a:solidFill>
                <a:srgbClr val="0B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5D807569-41DC-D3FB-532F-75AED57D8925}"/>
              </a:ext>
            </a:extLst>
          </p:cNvPr>
          <p:cNvSpPr/>
          <p:nvPr/>
        </p:nvSpPr>
        <p:spPr>
          <a:xfrm>
            <a:off x="0" y="1106641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18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1AFAB-4F37-BD46-0AC0-EE90A2491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5185CF6-A3B3-EA93-7DD8-73A5A8E991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23286"/>
            <a:fld id="{EB4015AA-59F6-416B-87A6-8E3D940284E2}" type="slidenum">
              <a:rPr lang="pl-PL">
                <a:solidFill>
                  <a:srgbClr val="002073"/>
                </a:solidFill>
              </a:rPr>
              <a:pPr defTabSz="323286"/>
              <a:t>8</a:t>
            </a:fld>
            <a:endParaRPr lang="pl-PL" dirty="0">
              <a:solidFill>
                <a:srgbClr val="002073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D95AFCA-56F7-02CD-233A-45E0DAA58E7E}"/>
              </a:ext>
            </a:extLst>
          </p:cNvPr>
          <p:cNvSpPr txBox="1"/>
          <p:nvPr/>
        </p:nvSpPr>
        <p:spPr>
          <a:xfrm>
            <a:off x="2899" y="1553789"/>
            <a:ext cx="7559675" cy="288220"/>
          </a:xfrm>
          <a:prstGeom prst="rect">
            <a:avLst/>
          </a:prstGeom>
          <a:solidFill>
            <a:srgbClr val="003399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lvl="0" defTabSz="323286">
              <a:defRPr sz="1273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pl-PL" dirty="0"/>
              <a:t>Brak istotnego negatywnego wpływu środków zewnętrznych na wdrażanie wsparcia z FST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896F3A8-7C27-D2B7-14C8-AA4956D533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3983565"/>
              </p:ext>
            </p:extLst>
          </p:nvPr>
        </p:nvGraphicFramePr>
        <p:xfrm>
          <a:off x="206554" y="1958842"/>
          <a:ext cx="6746426" cy="5430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Grafika 7" descr="Części układanki">
            <a:extLst>
              <a:ext uri="{FF2B5EF4-FFF2-40B4-BE49-F238E27FC236}">
                <a16:creationId xmlns:a16="http://schemas.microsoft.com/office/drawing/2014/main" id="{4CEE3E8F-CEE0-7629-8F01-9398BD8907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6554" y="22701"/>
            <a:ext cx="824698" cy="824698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0CD56790-C79B-FE65-2368-21245EEF4FDD}"/>
              </a:ext>
            </a:extLst>
          </p:cNvPr>
          <p:cNvSpPr txBox="1"/>
          <p:nvPr/>
        </p:nvSpPr>
        <p:spPr>
          <a:xfrm>
            <a:off x="1261544" y="71369"/>
            <a:ext cx="617853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6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Spójność zewnętrzna </a:t>
            </a:r>
          </a:p>
          <a:p>
            <a:r>
              <a:rPr lang="pl-PL" sz="26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FESL 2021-2027</a:t>
            </a:r>
            <a:endParaRPr lang="pl-PL" sz="2600" b="1" cap="all" dirty="0">
              <a:solidFill>
                <a:srgbClr val="0B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EEDB1126-F76D-80AB-E515-944BB0710980}"/>
              </a:ext>
            </a:extLst>
          </p:cNvPr>
          <p:cNvSpPr/>
          <p:nvPr/>
        </p:nvSpPr>
        <p:spPr>
          <a:xfrm>
            <a:off x="0" y="1106641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786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F1FF8-6C1E-ED4B-0AA2-49CCC1A06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88D7BB9F-3EEB-7BE3-F7B3-F1A7D996EF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23286"/>
            <a:fld id="{EB4015AA-59F6-416B-87A6-8E3D940284E2}" type="slidenum">
              <a:rPr lang="pl-PL">
                <a:solidFill>
                  <a:srgbClr val="002073"/>
                </a:solidFill>
              </a:rPr>
              <a:pPr defTabSz="323286"/>
              <a:t>9</a:t>
            </a:fld>
            <a:endParaRPr lang="pl-PL" dirty="0">
              <a:solidFill>
                <a:srgbClr val="002073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CA9F45C-7D80-DCF2-F0FA-56C2CA6EEF37}"/>
              </a:ext>
            </a:extLst>
          </p:cNvPr>
          <p:cNvSpPr txBox="1"/>
          <p:nvPr/>
        </p:nvSpPr>
        <p:spPr>
          <a:xfrm>
            <a:off x="-4604" y="1610144"/>
            <a:ext cx="7559675" cy="484107"/>
          </a:xfrm>
          <a:prstGeom prst="rect">
            <a:avLst/>
          </a:prstGeom>
          <a:solidFill>
            <a:srgbClr val="003399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lvl="0"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defTabSz="323286"/>
            <a:r>
              <a:rPr lang="pl-PL" sz="1273" dirty="0">
                <a:solidFill>
                  <a:srgbClr val="FFFFFF"/>
                </a:solidFill>
              </a:rPr>
              <a:t>Brak istotnych zmian wskaźników rozwoju społeczno – gospodarczego w regionie</a:t>
            </a:r>
          </a:p>
          <a:p>
            <a:pPr defTabSz="323286"/>
            <a:r>
              <a:rPr lang="pl-PL" sz="1273" dirty="0">
                <a:solidFill>
                  <a:srgbClr val="FFFFFF"/>
                </a:solidFill>
              </a:rPr>
              <a:t>Istotne zmiany legislacyjne, społeczne, gospodarcze: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945CB57-F7FB-23AD-583F-D21BECD78E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7910450"/>
              </p:ext>
            </p:extLst>
          </p:nvPr>
        </p:nvGraphicFramePr>
        <p:xfrm>
          <a:off x="722471" y="2198974"/>
          <a:ext cx="6700061" cy="5202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Grafika 7" descr="Żołnierz">
            <a:extLst>
              <a:ext uri="{FF2B5EF4-FFF2-40B4-BE49-F238E27FC236}">
                <a16:creationId xmlns:a16="http://schemas.microsoft.com/office/drawing/2014/main" id="{50BF6F83-5D3E-9072-708F-9A0FD0A5E7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6700" y="3650808"/>
            <a:ext cx="353664" cy="353664"/>
          </a:xfrm>
          <a:prstGeom prst="rect">
            <a:avLst/>
          </a:prstGeom>
        </p:spPr>
      </p:pic>
      <p:pic>
        <p:nvPicPr>
          <p:cNvPr id="9" name="Grafika 8" descr="Trend wzrostowy">
            <a:extLst>
              <a:ext uri="{FF2B5EF4-FFF2-40B4-BE49-F238E27FC236}">
                <a16:creationId xmlns:a16="http://schemas.microsoft.com/office/drawing/2014/main" id="{97C1156A-0BC5-E6E4-1260-87C3113F0E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06700" y="4272969"/>
            <a:ext cx="353664" cy="353664"/>
          </a:xfrm>
          <a:prstGeom prst="rect">
            <a:avLst/>
          </a:prstGeom>
        </p:spPr>
      </p:pic>
      <p:pic>
        <p:nvPicPr>
          <p:cNvPr id="10" name="Grafika 9" descr="Narzędzia wydobywcze">
            <a:extLst>
              <a:ext uri="{FF2B5EF4-FFF2-40B4-BE49-F238E27FC236}">
                <a16:creationId xmlns:a16="http://schemas.microsoft.com/office/drawing/2014/main" id="{9BE5DB06-88A2-93D1-43E4-6752C2CD57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7247" y="5595867"/>
            <a:ext cx="353664" cy="353664"/>
          </a:xfrm>
          <a:prstGeom prst="rect">
            <a:avLst/>
          </a:prstGeom>
        </p:spPr>
      </p:pic>
      <p:pic>
        <p:nvPicPr>
          <p:cNvPr id="11" name="Grafika 10" descr="Słońce">
            <a:extLst>
              <a:ext uri="{FF2B5EF4-FFF2-40B4-BE49-F238E27FC236}">
                <a16:creationId xmlns:a16="http://schemas.microsoft.com/office/drawing/2014/main" id="{B34E5099-EDD8-15D4-BF83-996EB856BEA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09406" y="6342779"/>
            <a:ext cx="353664" cy="353664"/>
          </a:xfrm>
          <a:prstGeom prst="rect">
            <a:avLst/>
          </a:prstGeom>
        </p:spPr>
      </p:pic>
      <p:pic>
        <p:nvPicPr>
          <p:cNvPr id="12" name="Grafika 11" descr="Fala">
            <a:extLst>
              <a:ext uri="{FF2B5EF4-FFF2-40B4-BE49-F238E27FC236}">
                <a16:creationId xmlns:a16="http://schemas.microsoft.com/office/drawing/2014/main" id="{5101277B-AB81-0BFC-510E-E2700045870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26836" y="6977359"/>
            <a:ext cx="353665" cy="353665"/>
          </a:xfrm>
          <a:prstGeom prst="rect">
            <a:avLst/>
          </a:prstGeom>
        </p:spPr>
      </p:pic>
      <p:pic>
        <p:nvPicPr>
          <p:cNvPr id="13" name="Grafika 12" descr="Wykres słupkowy z trendem spadkowym">
            <a:extLst>
              <a:ext uri="{FF2B5EF4-FFF2-40B4-BE49-F238E27FC236}">
                <a16:creationId xmlns:a16="http://schemas.microsoft.com/office/drawing/2014/main" id="{97438647-6EEA-7F25-1492-96D27D10D64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17247" y="4832914"/>
            <a:ext cx="353664" cy="353664"/>
          </a:xfrm>
          <a:prstGeom prst="rect">
            <a:avLst/>
          </a:prstGeom>
        </p:spPr>
      </p:pic>
      <p:pic>
        <p:nvPicPr>
          <p:cNvPr id="14" name="Grafika 13" descr="Dokument">
            <a:extLst>
              <a:ext uri="{FF2B5EF4-FFF2-40B4-BE49-F238E27FC236}">
                <a16:creationId xmlns:a16="http://schemas.microsoft.com/office/drawing/2014/main" id="{C27C1F89-00F6-C766-0DA3-FDC8F6D1C6D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06700" y="2967818"/>
            <a:ext cx="353664" cy="353664"/>
          </a:xfrm>
          <a:prstGeom prst="rect">
            <a:avLst/>
          </a:prstGeom>
        </p:spPr>
      </p:pic>
      <p:pic>
        <p:nvPicPr>
          <p:cNvPr id="15" name="Grafika 14" descr="Sąd">
            <a:extLst>
              <a:ext uri="{FF2B5EF4-FFF2-40B4-BE49-F238E27FC236}">
                <a16:creationId xmlns:a16="http://schemas.microsoft.com/office/drawing/2014/main" id="{BD7B365A-42A2-FB58-D669-F3BDEFE50FC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17247" y="2273535"/>
            <a:ext cx="353664" cy="353664"/>
          </a:xfrm>
          <a:prstGeom prst="rect">
            <a:avLst/>
          </a:prstGeom>
        </p:spPr>
      </p:pic>
      <p:pic>
        <p:nvPicPr>
          <p:cNvPr id="17" name="Grafika 16" descr="Labirynt">
            <a:extLst>
              <a:ext uri="{FF2B5EF4-FFF2-40B4-BE49-F238E27FC236}">
                <a16:creationId xmlns:a16="http://schemas.microsoft.com/office/drawing/2014/main" id="{F73DDE7C-FF5C-E910-6B33-A4BD8DA0E55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73726" y="41446"/>
            <a:ext cx="897489" cy="897489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15E3C8E-8A20-1A86-6BC3-A888D2EAB0C8}"/>
              </a:ext>
            </a:extLst>
          </p:cNvPr>
          <p:cNvSpPr txBox="1"/>
          <p:nvPr/>
        </p:nvSpPr>
        <p:spPr>
          <a:xfrm>
            <a:off x="1261544" y="62404"/>
            <a:ext cx="61785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6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Aktualność wyzwań</a:t>
            </a:r>
            <a:endParaRPr lang="pl-PL" sz="2600" b="1" cap="all" dirty="0">
              <a:solidFill>
                <a:srgbClr val="0B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C56AF3CF-5734-DD96-7C7D-C0208E88D234}"/>
              </a:ext>
            </a:extLst>
          </p:cNvPr>
          <p:cNvSpPr/>
          <p:nvPr/>
        </p:nvSpPr>
        <p:spPr>
          <a:xfrm>
            <a:off x="0" y="1106641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32055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iestandardowy 8">
    <a:dk1>
      <a:srgbClr val="000000"/>
    </a:dk1>
    <a:lt1>
      <a:srgbClr val="FFFFFF"/>
    </a:lt1>
    <a:dk2>
      <a:srgbClr val="002073"/>
    </a:dk2>
    <a:lt2>
      <a:srgbClr val="FFFFFF"/>
    </a:lt2>
    <a:accent1>
      <a:srgbClr val="003399"/>
    </a:accent1>
    <a:accent2>
      <a:srgbClr val="A6D3FF"/>
    </a:accent2>
    <a:accent3>
      <a:srgbClr val="FFD618"/>
    </a:accent3>
    <a:accent4>
      <a:srgbClr val="0051B0"/>
    </a:accent4>
    <a:accent5>
      <a:srgbClr val="6BB1E2"/>
    </a:accent5>
    <a:accent6>
      <a:srgbClr val="FFE60B"/>
    </a:accent6>
    <a:hlink>
      <a:srgbClr val="0563C1"/>
    </a:hlink>
    <a:folHlink>
      <a:srgbClr val="954F72"/>
    </a:folHlink>
  </a:clrScheme>
  <a:fontScheme name="Motyw pakietu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Motyw pakietu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Niestandardowy 8">
    <a:dk1>
      <a:srgbClr val="000000"/>
    </a:dk1>
    <a:lt1>
      <a:srgbClr val="FFFFFF"/>
    </a:lt1>
    <a:dk2>
      <a:srgbClr val="002073"/>
    </a:dk2>
    <a:lt2>
      <a:srgbClr val="FFFFFF"/>
    </a:lt2>
    <a:accent1>
      <a:srgbClr val="003399"/>
    </a:accent1>
    <a:accent2>
      <a:srgbClr val="A6D3FF"/>
    </a:accent2>
    <a:accent3>
      <a:srgbClr val="FFD618"/>
    </a:accent3>
    <a:accent4>
      <a:srgbClr val="0051B0"/>
    </a:accent4>
    <a:accent5>
      <a:srgbClr val="6BB1E2"/>
    </a:accent5>
    <a:accent6>
      <a:srgbClr val="FFE60B"/>
    </a:accent6>
    <a:hlink>
      <a:srgbClr val="0563C1"/>
    </a:hlink>
    <a:folHlink>
      <a:srgbClr val="954F72"/>
    </a:folHlink>
  </a:clrScheme>
  <a:fontScheme name="Motyw pakietu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Motyw pakietu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Niestandardowy 8">
    <a:dk1>
      <a:srgbClr val="000000"/>
    </a:dk1>
    <a:lt1>
      <a:srgbClr val="FFFFFF"/>
    </a:lt1>
    <a:dk2>
      <a:srgbClr val="002073"/>
    </a:dk2>
    <a:lt2>
      <a:srgbClr val="FFFFFF"/>
    </a:lt2>
    <a:accent1>
      <a:srgbClr val="003399"/>
    </a:accent1>
    <a:accent2>
      <a:srgbClr val="A6D3FF"/>
    </a:accent2>
    <a:accent3>
      <a:srgbClr val="FFD618"/>
    </a:accent3>
    <a:accent4>
      <a:srgbClr val="0051B0"/>
    </a:accent4>
    <a:accent5>
      <a:srgbClr val="6BB1E2"/>
    </a:accent5>
    <a:accent6>
      <a:srgbClr val="FFE60B"/>
    </a:accent6>
    <a:hlink>
      <a:srgbClr val="0563C1"/>
    </a:hlink>
    <a:folHlink>
      <a:srgbClr val="954F72"/>
    </a:folHlink>
  </a:clrScheme>
  <a:fontScheme name="Motyw pakietu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Motyw pakietu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d923e78-97f0-4770-8d88-52d928478cb8">
      <Terms xmlns="http://schemas.microsoft.com/office/infopath/2007/PartnerControls"/>
    </lcf76f155ced4ddcb4097134ff3c332f>
    <TaxCatchAll xmlns="8a2d8800-91b9-4637-8fd6-918cc8b9765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E03DD7CDC32D34AAF41115F56D72253" ma:contentTypeVersion="18" ma:contentTypeDescription="Utwórz nowy dokument." ma:contentTypeScope="" ma:versionID="06630ba011e23a5e47c3e38a6fe8e578">
  <xsd:schema xmlns:xsd="http://www.w3.org/2001/XMLSchema" xmlns:xs="http://www.w3.org/2001/XMLSchema" xmlns:p="http://schemas.microsoft.com/office/2006/metadata/properties" xmlns:ns2="dd923e78-97f0-4770-8d88-52d928478cb8" xmlns:ns3="8a2d8800-91b9-4637-8fd6-918cc8b97657" targetNamespace="http://schemas.microsoft.com/office/2006/metadata/properties" ma:root="true" ma:fieldsID="efaf8862f6c5be3925bff8fad1c0ec4a" ns2:_="" ns3:_="">
    <xsd:import namespace="dd923e78-97f0-4770-8d88-52d928478cb8"/>
    <xsd:import namespace="8a2d8800-91b9-4637-8fd6-918cc8b976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923e78-97f0-4770-8d88-52d928478c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Tagi obrazów" ma:readOnly="false" ma:fieldId="{5cf76f15-5ced-4ddc-b409-7134ff3c332f}" ma:taxonomyMulti="true" ma:sspId="54914f52-495d-4bb6-95e8-b9da89695b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2d8800-91b9-4637-8fd6-918cc8b9765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b1b5ce88-e526-48ce-a46c-cf01a8e5cca3}" ma:internalName="TaxCatchAll" ma:showField="CatchAllData" ma:web="8a2d8800-91b9-4637-8fd6-918cc8b976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49D9BE-F3BC-4030-B136-9C7014A549A9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8a2d8800-91b9-4637-8fd6-918cc8b97657"/>
    <ds:schemaRef ds:uri="http://purl.org/dc/elements/1.1/"/>
    <ds:schemaRef ds:uri="http://schemas.openxmlformats.org/package/2006/metadata/core-properties"/>
    <ds:schemaRef ds:uri="dd923e78-97f0-4770-8d88-52d928478cb8"/>
    <ds:schemaRef ds:uri="http://purl.org/dc/terms/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702DDA8-0F66-47F9-9E97-4436A3912F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923e78-97f0-4770-8d88-52d928478cb8"/>
    <ds:schemaRef ds:uri="8a2d8800-91b9-4637-8fd6-918cc8b976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9B9F1F-7D0A-4AD7-9244-8B67CF5288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7698</TotalTime>
  <Words>2566</Words>
  <Application>Microsoft Office PowerPoint</Application>
  <PresentationFormat>Niestandardowy</PresentationFormat>
  <Paragraphs>259</Paragraphs>
  <Slides>21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Open Sans</vt:lpstr>
      <vt:lpstr>Motyw pakietu Office</vt:lpstr>
      <vt:lpstr>1_Motyw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Broszura FST</dc:title>
  <dc:creator>Anna Matejczuk-Rosa</dc:creator>
  <cp:lastModifiedBy>Mrozek Beata</cp:lastModifiedBy>
  <cp:revision>166</cp:revision>
  <dcterms:created xsi:type="dcterms:W3CDTF">2024-10-25T09:36:41Z</dcterms:created>
  <dcterms:modified xsi:type="dcterms:W3CDTF">2025-01-24T08:09:14Z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0x010100FE03DD7CDC32D34AAF41115F56D72253</vt:lpwstr>
  </property>
  <property fmtid="{D5CDD505-2E9C-101B-9397-08002B2CF9AE}" pid="3" name="MediaServiceImageTags">
    <vt:lpwstr/>
  </property>
</Properties>
</file>