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5"/>
  </p:notesMasterIdLst>
  <p:sldIdLst>
    <p:sldId id="289" r:id="rId3"/>
    <p:sldId id="260" r:id="rId4"/>
    <p:sldId id="261" r:id="rId5"/>
    <p:sldId id="292" r:id="rId6"/>
    <p:sldId id="293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99" r:id="rId17"/>
    <p:sldId id="274" r:id="rId18"/>
    <p:sldId id="275" r:id="rId19"/>
    <p:sldId id="296" r:id="rId20"/>
    <p:sldId id="277" r:id="rId21"/>
    <p:sldId id="278" r:id="rId22"/>
    <p:sldId id="279" r:id="rId23"/>
    <p:sldId id="280" r:id="rId24"/>
    <p:sldId id="281" r:id="rId25"/>
    <p:sldId id="282" r:id="rId26"/>
    <p:sldId id="297" r:id="rId27"/>
    <p:sldId id="284" r:id="rId28"/>
    <p:sldId id="285" r:id="rId29"/>
    <p:sldId id="286" r:id="rId30"/>
    <p:sldId id="287" r:id="rId31"/>
    <p:sldId id="288" r:id="rId32"/>
    <p:sldId id="294" r:id="rId33"/>
    <p:sldId id="295" r:id="rId3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nieszka Śnieżek" initials="AŚnieżek" lastIdx="5" clrIdx="0"/>
  <p:cmAuthor id="1" name="Pawel" initials="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A9E3"/>
    <a:srgbClr val="FE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6" autoAdjust="0"/>
    <p:restoredTop sz="95097" autoAdjust="0"/>
  </p:normalViewPr>
  <p:slideViewPr>
    <p:cSldViewPr snapToGrid="0">
      <p:cViewPr varScale="1">
        <p:scale>
          <a:sx n="79" d="100"/>
          <a:sy n="79" d="100"/>
        </p:scale>
        <p:origin x="36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0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BD4EC-048F-4154-A734-AA32290DCD51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6B98B-8090-4546-B55D-0F356053E4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2362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3B66A7-115B-4478-88A9-4C1DE537F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B41C22C-84BD-4CCB-9E16-4985177F5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05AA0F-F67C-48F1-9FE7-86C6F19B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5CB2DB6-35C3-4935-9FB5-91741682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EF7793C-42BE-45D6-A1DA-70F4D9AC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8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304AA2-B7AE-4991-A93D-B04458FBC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0D9914E-FE9E-471D-9FE1-7ACC0F7E6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6473CD-1B64-4900-B0D7-7260160CE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91FCA07-AEE4-4155-BC33-ACA5C2D9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AC33AE-CB80-43CB-9A6E-58124E33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83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614B1F4-A6F6-4278-B35F-8D0BCCD53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45B1740-93F1-4B43-AFC8-AF5762E0F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F32A64-76FE-49B4-9065-AA203D951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60C12-8524-49CD-A53E-E683702E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EB49C0-569A-4379-93CF-A1B85DF55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652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3B66A7-115B-4478-88A9-4C1DE537F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B41C22C-84BD-4CCB-9E16-4985177F5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05AA0F-F67C-48F1-9FE7-86C6F19B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5CB2DB6-35C3-4935-9FB5-91741682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EF7793C-42BE-45D6-A1DA-70F4D9AC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678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65B6AB-A6FF-48CB-9B04-7C918DEB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022065-3A62-468A-BC06-934909587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1E388F-84E6-418A-9AB4-D85D1245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54AB44-CF43-41D0-9821-655FBC45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CB35E56-22ED-42B3-B02A-4DE2558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808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9E251D-68B9-4CEA-A565-C5DDC7AD6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1D9C0E-8CD1-4A00-B622-0267A6ABC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57EE4B-C87C-4424-A88C-112A73C2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F1C060-1BEB-4F50-89A6-B95D840F0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7B0843-B733-47C1-9E0F-056681D73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54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A14513-B253-4D7B-9E93-006E1778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3015BE-479E-4B39-85A1-5AA5E11E4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EB0599-0748-424E-8697-2BFED0189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371A13E-71C7-4F5D-A260-89C6ED41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C9315B-914A-4A25-AC82-C969B489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CFDB80F-C269-4F7E-9733-4E560D6B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962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D5A95F-C087-481D-A364-32540775B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9787D5-2C71-4DED-8C07-AA895665F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4D8E94F-7AA8-4369-BF55-F240C4652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0FD08B1-5263-4D95-B69E-C041CEE7C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93F217C-7CC2-412F-8365-758B7E8E2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DBED16B-B4BB-4001-8C59-7FE40B226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0A574A9-AD4D-433C-B6C2-1A3DF546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9246584-E58C-4D6F-8A32-896A7AB2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254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4CFA67-FE0C-401C-919B-DF5CA5EAD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3A56116-12F7-4739-81EA-83B4D24C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8DAA23E-696D-4BB2-B893-B79D39071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1139925-2D84-4028-BBC6-0AA523F6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447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EC7EC3A-DCE7-4321-B28A-8F87D9CE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CC26113-0629-44B1-938A-230E315A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7BBC70-A6E8-4F96-9323-7EBD84CE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597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3A71E0-D711-4691-9022-9DA67A69E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6F1322-5A5F-4273-B2D7-5CB0F2C6B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BD9B5EA-E2FB-492D-BB87-D1C7E9DBC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880CB5D-02AE-4D63-AD33-18393387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9039B9B-6491-4681-AC81-69D42570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F31DB4B-76F5-4B21-8DBB-47CB675D4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54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65B6AB-A6FF-48CB-9B04-7C918DEB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022065-3A62-468A-BC06-934909587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1E388F-84E6-418A-9AB4-D85D1245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54AB44-CF43-41D0-9821-655FBC45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CB35E56-22ED-42B3-B02A-4DE2558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8138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25ECDB-5C83-43FE-9DD4-825BD561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B401275-5502-416F-B8BB-6AB2205BC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D7A53D1-245E-4B13-9730-C68254B5A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BB8632-CF5C-4BE5-8FE5-354FC66E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186D1E5-3237-4CA2-B9AF-4E1A16A55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AB60536-4815-426D-9B60-5E007286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56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304AA2-B7AE-4991-A93D-B04458FBC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0D9914E-FE9E-471D-9FE1-7ACC0F7E6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6473CD-1B64-4900-B0D7-7260160CE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91FCA07-AEE4-4155-BC33-ACA5C2D9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AC33AE-CB80-43CB-9A6E-58124E33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34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614B1F4-A6F6-4278-B35F-8D0BCCD53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45B1740-93F1-4B43-AFC8-AF5762E0F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F32A64-76FE-49B4-9065-AA203D951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60C12-8524-49CD-A53E-E683702E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EB49C0-569A-4379-93CF-A1B85DF55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7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9E251D-68B9-4CEA-A565-C5DDC7AD6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1D9C0E-8CD1-4A00-B622-0267A6ABC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57EE4B-C87C-4424-A88C-112A73C2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F1C060-1BEB-4F50-89A6-B95D840F0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7B0843-B733-47C1-9E0F-056681D73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508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A14513-B253-4D7B-9E93-006E1778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3015BE-479E-4B39-85A1-5AA5E11E4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EB0599-0748-424E-8697-2BFED0189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371A13E-71C7-4F5D-A260-89C6ED41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C9315B-914A-4A25-AC82-C969B489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CFDB80F-C269-4F7E-9733-4E560D6B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830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D5A95F-C087-481D-A364-32540775B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9787D5-2C71-4DED-8C07-AA895665F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4D8E94F-7AA8-4369-BF55-F240C4652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0FD08B1-5263-4D95-B69E-C041CEE7C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93F217C-7CC2-412F-8365-758B7E8E2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DBED16B-B4BB-4001-8C59-7FE40B226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0A574A9-AD4D-433C-B6C2-1A3DF546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9246584-E58C-4D6F-8A32-896A7AB2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90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4CFA67-FE0C-401C-919B-DF5CA5EAD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3A56116-12F7-4739-81EA-83B4D24C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8DAA23E-696D-4BB2-B893-B79D39071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1139925-2D84-4028-BBC6-0AA523F6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05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EC7EC3A-DCE7-4321-B28A-8F87D9CE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CC26113-0629-44B1-938A-230E315A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7BBC70-A6E8-4F96-9323-7EBD84CE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419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3A71E0-D711-4691-9022-9DA67A69E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6F1322-5A5F-4273-B2D7-5CB0F2C6B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BD9B5EA-E2FB-492D-BB87-D1C7E9DBC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880CB5D-02AE-4D63-AD33-18393387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9039B9B-6491-4681-AC81-69D42570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F31DB4B-76F5-4B21-8DBB-47CB675D4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389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25ECDB-5C83-43FE-9DD4-825BD561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B401275-5502-416F-B8BB-6AB2205BC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D7A53D1-245E-4B13-9730-C68254B5A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BB8632-CF5C-4BE5-8FE5-354FC66E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186D1E5-3237-4CA2-B9AF-4E1A16A55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AB60536-4815-426D-9B60-5E007286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2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B0403FA-FA1C-4CFD-A474-74E2FAF5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9E30B61-FE12-4B3B-ABD3-E78D1071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9572EB1-4C42-4F22-97FD-F9338CA0E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5A0EE-8A46-4E64-9095-971C5659AF86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8A83E56-93E4-47C6-900A-8FD0E2AD5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478AE57-D23D-463A-8DC2-0E567F241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6F0E-BC86-43CF-8C57-1F2D551910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74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B0403FA-FA1C-4CFD-A474-74E2FAF5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9E30B61-FE12-4B3B-ABD3-E78D1071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9572EB1-4C42-4F22-97FD-F9338CA0E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5A0EE-8A46-4E64-9095-971C5659AF86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19.01.2022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8A83E56-93E4-47C6-900A-8FD0E2AD5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478AE57-D23D-463A-8DC2-0E567F241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6F0E-BC86-43CF-8C57-1F2D5519107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82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Schematy logiki interwencji dla poszczególnych celów szczegółowych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Załącznik 9.5</a:t>
            </a:r>
          </a:p>
          <a:p>
            <a:r>
              <a:rPr lang="pl-PL" dirty="0"/>
              <a:t>Ewaluacja ex-</a:t>
            </a:r>
            <a:r>
              <a:rPr lang="pl-PL" dirty="0" err="1"/>
              <a:t>ante</a:t>
            </a:r>
            <a:r>
              <a:rPr lang="pl-PL" dirty="0"/>
              <a:t> programu Fundusze Europejskie dla Śląskiego </a:t>
            </a:r>
            <a:br>
              <a:rPr lang="pl-PL" dirty="0"/>
            </a:br>
            <a:r>
              <a:rPr lang="pl-PL" dirty="0"/>
              <a:t>na lata 2021-2027</a:t>
            </a:r>
          </a:p>
        </p:txBody>
      </p:sp>
    </p:spTree>
    <p:extLst>
      <p:ext uri="{BB962C8B-B14F-4D97-AF65-F5344CB8AC3E}">
        <p14:creationId xmlns:p14="http://schemas.microsoft.com/office/powerpoint/2010/main" val="671472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9</a:t>
            </a:r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C319DEE4-0105-41AF-8F8D-3F18A0630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6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upa 2" descr="Logika interwencji&#10;EFRR – Cel szczegółowy 9">
            <a:extLst>
              <a:ext uri="{FF2B5EF4-FFF2-40B4-BE49-F238E27FC236}">
                <a16:creationId xmlns:a16="http://schemas.microsoft.com/office/drawing/2014/main" id="{A946F9F5-484A-4E00-AF75-5831B4EE2950}"/>
              </a:ext>
            </a:extLst>
          </p:cNvPr>
          <p:cNvGrpSpPr/>
          <p:nvPr/>
        </p:nvGrpSpPr>
        <p:grpSpPr>
          <a:xfrm>
            <a:off x="214832" y="847129"/>
            <a:ext cx="11981931" cy="5978985"/>
            <a:chOff x="214832" y="847129"/>
            <a:chExt cx="11981931" cy="5978985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7590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500400" y="3033595"/>
              <a:ext cx="1838968" cy="4021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Inwestycje w obiekty do selektywnego zbierania </a:t>
              </a:r>
              <a:r>
                <a:rPr lang="pl-PL" sz="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odpadów [EUR]</a:t>
              </a:r>
              <a:endParaRPr lang="pl-PL" sz="800" dirty="0"/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913446" y="2421479"/>
              <a:ext cx="1495620" cy="48273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Liczba osób objętych selektywnym zbieraniem odpadów komunalnych [szt.]</a:t>
              </a:r>
            </a:p>
            <a:p>
              <a:endParaRPr lang="pl-PL" sz="800" dirty="0"/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533463" y="3965843"/>
              <a:ext cx="1769158" cy="4127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Przedsiębiorstwa objęte wsparciem z instrumentów finansowych [przedsiębiorstwa] </a:t>
              </a:r>
              <a:endParaRPr lang="pl-PL" sz="800" dirty="0"/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5270" y="1347096"/>
              <a:ext cx="2166730" cy="5026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zmiany struktury gospodarczej regionu (wynikające głównie z planowanej transformacji energetycznej) warunkujące m.in. wolumen oraz rodzaj powstających odpadów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700" dirty="0"/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43500" y="3241973"/>
              <a:ext cx="184731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5270" y="3452360"/>
              <a:ext cx="2166730" cy="58784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rozwój nowych technologii (efektywna gospodarka funkcjonująca w ramach modelu GOZ, innowacyjne i inteligentne rozwiązania w zakresie: zagospodarowywania odpadów oraz przetwarzania osadów ściekowych)</a:t>
              </a:r>
              <a:endParaRPr lang="pl-PL" sz="700" dirty="0"/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7592" cy="4848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ze strzałką 100"/>
            <p:cNvCxnSpPr/>
            <p:nvPr/>
          </p:nvCxnSpPr>
          <p:spPr>
            <a:xfrm>
              <a:off x="9904525" y="6474106"/>
              <a:ext cx="16401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898546"/>
              <a:ext cx="1880359" cy="8211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 </a:t>
              </a:r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zanieczyszczenie środowiska (wtórne i pierwotne) powodowane przez gospodarowanie odpadami (zbyt niski stan wiedzy o gospodarowaniu odpadami wśród mieszkańców regionu)</a:t>
              </a:r>
              <a:endParaRPr lang="pl-PL" sz="800" dirty="0"/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36850" y="1334926"/>
              <a:ext cx="1975904" cy="30543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inwestycje z zakresu systemów selektywnej zbiórki odpadów (Dz. 2.9)</a:t>
              </a:r>
              <a:endParaRPr lang="pl-PL" sz="700" dirty="0"/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5270" y="2799310"/>
              <a:ext cx="2166730" cy="60627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sytuacja epidemiologiczna (mogąca wymusić konieczność zmian w zakresie stosowanych rozwiązań i technologii zagospodarowywania odpadów oraz oczyszczania ścieków i zagospodarowywania osadów ściekowych)</a:t>
              </a:r>
              <a:endParaRPr lang="pl-PL" sz="700" dirty="0"/>
            </a:p>
          </p:txBody>
        </p:sp>
        <p:sp>
          <p:nvSpPr>
            <p:cNvPr id="165" name="pole tekstowe 164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5838" y="6283188"/>
              <a:ext cx="2153781" cy="5429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poprawa stanu regionalnej gospodarki wod-kan (wzrost stopnia zwodociągowania oraz skanalizowania przyczyni się do wzrostu wolumenu powstających osadów ściekowych)</a:t>
              </a:r>
              <a:endParaRPr lang="pl-PL" sz="7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5270" y="1875014"/>
              <a:ext cx="2166730" cy="89455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sytuacja społeczno gospodarcza na świecie (popyt na surowce pochodzące z odzysku i recyklingu; koszty prowadzenia działalności przedsiębiorstw branżowych: energia elektryczna, paliwa, koszty osobowe, koszty związane z koniecznością spełnienia ustawowych obowiązków w zakresie prowadzenia działalności)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700" dirty="0"/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347583"/>
              <a:ext cx="1880359" cy="50219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zbyt duży wolumen wytwarzanych odpadów (przemysłowych i komunalnych)</a:t>
              </a:r>
              <a:endParaRPr lang="pl-PL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8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23156" y="2777360"/>
              <a:ext cx="1880359" cy="120720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 </a:t>
              </a:r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konieczność zwiększenia poziomu odzysku i recyclingu odpadów (ukierunkowanie na selektywną zbiórkę  odpadów u źródła i inwestycje w tym zakresie; poprawa efektywności przetwarzania odpadów; ograniczenie ilości odpadów deponowanych na składowiskach)</a:t>
              </a:r>
              <a:endParaRPr lang="pl-PL" sz="800" dirty="0"/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4777" y="5242475"/>
              <a:ext cx="1880359" cy="8312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kontynuacja usuwania wyrobów zawierających azbest (w celu minimalizacji negatywnego oddziaływania na życie i zdrowie mieszkańców oraz środowisko w regionie)</a:t>
              </a:r>
              <a:endParaRPr lang="pl-PL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800" dirty="0"/>
            </a:p>
          </p:txBody>
        </p:sp>
        <p:cxnSp>
          <p:nvCxnSpPr>
            <p:cNvPr id="42" name="Łącznik prosty ze strzałką 41"/>
            <p:cNvCxnSpPr>
              <a:cxnSpLocks/>
              <a:endCxn id="164" idx="1"/>
            </p:cNvCxnSpPr>
            <p:nvPr/>
          </p:nvCxnSpPr>
          <p:spPr>
            <a:xfrm flipV="1">
              <a:off x="9889349" y="3102445"/>
              <a:ext cx="135921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>
              <a:cxnSpLocks/>
            </p:cNvCxnSpPr>
            <p:nvPr/>
          </p:nvCxnSpPr>
          <p:spPr>
            <a:xfrm>
              <a:off x="9889349" y="3756145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>
              <a:cxnSpLocks/>
              <a:endCxn id="166" idx="1"/>
            </p:cNvCxnSpPr>
            <p:nvPr/>
          </p:nvCxnSpPr>
          <p:spPr>
            <a:xfrm>
              <a:off x="9889349" y="2322288"/>
              <a:ext cx="135921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>
              <a:cxnSpLocks/>
            </p:cNvCxnSpPr>
            <p:nvPr/>
          </p:nvCxnSpPr>
          <p:spPr>
            <a:xfrm>
              <a:off x="9889349" y="4872395"/>
              <a:ext cx="14239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5270" y="4069536"/>
              <a:ext cx="2166730" cy="49899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rozwój społeczno-gospodarczy oparty w dalszym ciągu na konsumpcjonizmie (wzrost produkcji wolumenu odpadów komunalnych oraz zużycia wody), nie modelu GOZ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700" dirty="0"/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1742" y="4606174"/>
              <a:ext cx="2160258" cy="79688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zmiany legislacyjne (zmiany w ustawie o odpadach - rozszerzona odpowiedzialność producenta, system kaucyjny itp.) i polityka rozliczeniowa za gospodarowanie odpadami oraz zbiorowe zaopatrzenie w wodę i odprowadzanie ścieków (stawki opłat, szczelność systemów  rozliczeniowych)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700" dirty="0">
                <a:solidFill>
                  <a:schemeClr val="tx1"/>
                </a:solidFill>
              </a:endParaRP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696629"/>
              <a:ext cx="1975904" cy="42358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wsparcie istotnych z punktu widzenia hierarchii postępowania z odpadami instalacji do recyklingu i/lub odzysku (Dz. 2.9) </a:t>
              </a:r>
              <a:endParaRPr lang="pl-PL" sz="700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52345" y="4852340"/>
              <a:ext cx="1973954" cy="37667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oczyszczenie terenów i budynków z odpadów zawierających azbest (Dz. 2.9)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9" name="Łącznik prosty ze strzałką 88"/>
            <p:cNvCxnSpPr>
              <a:cxnSpLocks/>
              <a:stCxn id="24" idx="3"/>
              <a:endCxn id="28" idx="1"/>
            </p:cNvCxnSpPr>
            <p:nvPr/>
          </p:nvCxnSpPr>
          <p:spPr>
            <a:xfrm flipV="1">
              <a:off x="7339368" y="2662849"/>
              <a:ext cx="574078" cy="5718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/>
            <p:cNvCxnSpPr>
              <a:cxnSpLocks/>
              <a:stCxn id="94" idx="3"/>
              <a:endCxn id="72" idx="1"/>
            </p:cNvCxnSpPr>
            <p:nvPr/>
          </p:nvCxnSpPr>
          <p:spPr>
            <a:xfrm flipV="1">
              <a:off x="4734926" y="4172211"/>
              <a:ext cx="798537" cy="15453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51650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51650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51650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75979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4E84A592-4250-4382-B4BB-54C534663B32}"/>
                </a:ext>
              </a:extLst>
            </p:cNvPr>
            <p:cNvSpPr txBox="1"/>
            <p:nvPr/>
          </p:nvSpPr>
          <p:spPr>
            <a:xfrm>
              <a:off x="2741938" y="3907708"/>
              <a:ext cx="1973955" cy="81269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wspieranie inwestycji w przedsiębiorstwach mających na celu zmniejszenie </a:t>
              </a:r>
              <a:r>
                <a:rPr lang="pl-PL" sz="7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zasobo</a:t>
              </a: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 i materiałochłonności procesów produkcyjnych i logistycznych oraz zapobieganie powstawania odpadów (Dz. 2.10)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2000"/>
                </a:lnSpc>
                <a:spcAft>
                  <a:spcPts val="1000"/>
                </a:spcAft>
              </a:pP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0" name="Łącznik prostoliniowy 91">
              <a:extLst>
                <a:ext uri="{FF2B5EF4-FFF2-40B4-BE49-F238E27FC236}">
                  <a16:creationId xmlns:a16="http://schemas.microsoft.com/office/drawing/2014/main" id="{07B49CAA-63C7-4A88-86D9-D7D3ACE4FFC0}"/>
                </a:ext>
              </a:extLst>
            </p:cNvPr>
            <p:cNvCxnSpPr>
              <a:cxnSpLocks/>
            </p:cNvCxnSpPr>
            <p:nvPr/>
          </p:nvCxnSpPr>
          <p:spPr>
            <a:xfrm>
              <a:off x="2408149" y="1426124"/>
              <a:ext cx="0" cy="18878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Łącznik prosty ze strzałką 110">
              <a:extLst>
                <a:ext uri="{FF2B5EF4-FFF2-40B4-BE49-F238E27FC236}">
                  <a16:creationId xmlns:a16="http://schemas.microsoft.com/office/drawing/2014/main" id="{DA5634FB-685C-418C-9804-934280BD70F7}"/>
                </a:ext>
              </a:extLst>
            </p:cNvPr>
            <p:cNvCxnSpPr>
              <a:cxnSpLocks/>
              <a:endCxn id="52" idx="3"/>
            </p:cNvCxnSpPr>
            <p:nvPr/>
          </p:nvCxnSpPr>
          <p:spPr>
            <a:xfrm flipH="1">
              <a:off x="2097529" y="1598681"/>
              <a:ext cx="3106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Łącznik prosty ze strzałką 116">
              <a:extLst>
                <a:ext uri="{FF2B5EF4-FFF2-40B4-BE49-F238E27FC236}">
                  <a16:creationId xmlns:a16="http://schemas.microsoft.com/office/drawing/2014/main" id="{8BFE24F4-ECE0-461F-A349-144CAEE3E1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03515" y="3313935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Łącznik prosty ze strzałką 120">
              <a:extLst>
                <a:ext uri="{FF2B5EF4-FFF2-40B4-BE49-F238E27FC236}">
                  <a16:creationId xmlns:a16="http://schemas.microsoft.com/office/drawing/2014/main" id="{A9458E49-A146-4FE8-94DD-BDDA0863AA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1797" y="1898546"/>
              <a:ext cx="33505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6B58243F-2331-4840-991F-4EF9512240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08149" y="2418073"/>
              <a:ext cx="317503" cy="3947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ADF2FB52-9C7B-4626-A7B8-F234EFDE10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8149" y="3033595"/>
              <a:ext cx="3287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ze strzałką 70">
              <a:extLst>
                <a:ext uri="{FF2B5EF4-FFF2-40B4-BE49-F238E27FC236}">
                  <a16:creationId xmlns:a16="http://schemas.microsoft.com/office/drawing/2014/main" id="{D690E00B-0429-43AB-90E8-246EE1B977DF}"/>
                </a:ext>
              </a:extLst>
            </p:cNvPr>
            <p:cNvCxnSpPr>
              <a:cxnSpLocks/>
              <a:stCxn id="72" idx="3"/>
              <a:endCxn id="96" idx="1"/>
            </p:cNvCxnSpPr>
            <p:nvPr/>
          </p:nvCxnSpPr>
          <p:spPr>
            <a:xfrm flipV="1">
              <a:off x="7302621" y="4165303"/>
              <a:ext cx="650626" cy="69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91">
              <a:extLst>
                <a:ext uri="{FF2B5EF4-FFF2-40B4-BE49-F238E27FC236}">
                  <a16:creationId xmlns:a16="http://schemas.microsoft.com/office/drawing/2014/main" id="{741BFAC2-B52F-42B9-A2AD-ECE533BAF819}"/>
                </a:ext>
              </a:extLst>
            </p:cNvPr>
            <p:cNvCxnSpPr>
              <a:cxnSpLocks/>
            </p:cNvCxnSpPr>
            <p:nvPr/>
          </p:nvCxnSpPr>
          <p:spPr>
            <a:xfrm>
              <a:off x="4910914" y="1487643"/>
              <a:ext cx="0" cy="1747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Łącznik prosty ze strzałką 83">
              <a:extLst>
                <a:ext uri="{FF2B5EF4-FFF2-40B4-BE49-F238E27FC236}">
                  <a16:creationId xmlns:a16="http://schemas.microsoft.com/office/drawing/2014/main" id="{E9B1741C-C819-46EF-A307-0E9A08DDDAA4}"/>
                </a:ext>
              </a:extLst>
            </p:cNvPr>
            <p:cNvCxnSpPr>
              <a:cxnSpLocks/>
              <a:stCxn id="88" idx="1"/>
            </p:cNvCxnSpPr>
            <p:nvPr/>
          </p:nvCxnSpPr>
          <p:spPr>
            <a:xfrm flipH="1" flipV="1">
              <a:off x="4909180" y="2114787"/>
              <a:ext cx="58313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607EA3DF-0754-4DAA-A018-188DC70BCD85}"/>
                </a:ext>
              </a:extLst>
            </p:cNvPr>
            <p:cNvCxnSpPr>
              <a:cxnSpLocks/>
              <a:stCxn id="24" idx="1"/>
            </p:cNvCxnSpPr>
            <p:nvPr/>
          </p:nvCxnSpPr>
          <p:spPr>
            <a:xfrm flipH="1">
              <a:off x="4917264" y="3234691"/>
              <a:ext cx="58313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C6534B99-F8C8-4744-A88C-871401399BB9}"/>
                </a:ext>
              </a:extLst>
            </p:cNvPr>
            <p:cNvSpPr/>
            <p:nvPr/>
          </p:nvSpPr>
          <p:spPr>
            <a:xfrm>
              <a:off x="5492316" y="1861237"/>
              <a:ext cx="1769158" cy="50710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Liczba wspartych punktów selektywnego zbierania odpadów komunalnych [szt</a:t>
              </a:r>
              <a:r>
                <a:rPr lang="pl-PL" sz="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.]</a:t>
              </a:r>
              <a:endParaRPr lang="pl-PL" sz="8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pole tekstowe 95">
              <a:extLst>
                <a:ext uri="{FF2B5EF4-FFF2-40B4-BE49-F238E27FC236}">
                  <a16:creationId xmlns:a16="http://schemas.microsoft.com/office/drawing/2014/main" id="{8C457508-8426-4E16-8FDF-C6D2AB57A42B}"/>
                </a:ext>
              </a:extLst>
            </p:cNvPr>
            <p:cNvSpPr txBox="1"/>
            <p:nvPr/>
          </p:nvSpPr>
          <p:spPr>
            <a:xfrm>
              <a:off x="7953247" y="3961881"/>
              <a:ext cx="1495620" cy="406844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sz="8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Odpady poddane recyklingowi [t/rok]</a:t>
              </a: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FA119705-9015-4415-9AE8-692931D3D687}"/>
                </a:ext>
              </a:extLst>
            </p:cNvPr>
            <p:cNvSpPr txBox="1"/>
            <p:nvPr/>
          </p:nvSpPr>
          <p:spPr>
            <a:xfrm>
              <a:off x="221895" y="4105302"/>
              <a:ext cx="1880359" cy="104336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poprawa efektywności funkcjonowania gospodarki w kierunku wyzwań stawianych przez GOZ – szczególnie w odniesieniu do sektora MŚP (odchodzenie od liniowego charakteru procesów produkcji i konsumpcji, zmniejszenie negatywnego wpływu na środowisko) </a:t>
              </a:r>
              <a:endParaRPr lang="pl-PL" sz="800" dirty="0"/>
            </a:p>
          </p:txBody>
        </p:sp>
        <p:sp>
          <p:nvSpPr>
            <p:cNvPr id="63" name="pole tekstowe 62">
              <a:extLst>
                <a:ext uri="{FF2B5EF4-FFF2-40B4-BE49-F238E27FC236}">
                  <a16:creationId xmlns:a16="http://schemas.microsoft.com/office/drawing/2014/main" id="{142A3A5E-FE4F-4B5D-AABF-5E2CF0167CF0}"/>
                </a:ext>
              </a:extLst>
            </p:cNvPr>
            <p:cNvSpPr txBox="1"/>
            <p:nvPr/>
          </p:nvSpPr>
          <p:spPr>
            <a:xfrm>
              <a:off x="214832" y="6159530"/>
              <a:ext cx="1880359" cy="6386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zbyt duży wolumen wytwarzanych osadów ściekowych (nieefektywne sposoby przetwarzania i zagospodarowywania osadów)</a:t>
              </a:r>
              <a:endParaRPr lang="pl-PL" sz="800" dirty="0"/>
            </a:p>
          </p:txBody>
        </p:sp>
        <p:sp>
          <p:nvSpPr>
            <p:cNvPr id="66" name="pole tekstowe 65">
              <a:extLst>
                <a:ext uri="{FF2B5EF4-FFF2-40B4-BE49-F238E27FC236}">
                  <a16:creationId xmlns:a16="http://schemas.microsoft.com/office/drawing/2014/main" id="{199368F1-DB5C-48C7-9C83-5C4E66F90F16}"/>
                </a:ext>
              </a:extLst>
            </p:cNvPr>
            <p:cNvSpPr txBox="1"/>
            <p:nvPr/>
          </p:nvSpPr>
          <p:spPr>
            <a:xfrm>
              <a:off x="2736849" y="2192536"/>
              <a:ext cx="1992221" cy="38728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7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działania informacyjno–edukacyjne dotyczące hierarchii postępowania z odpadami komunalnymi (Dz. 2.9) </a:t>
              </a:r>
              <a:endParaRPr kumimoji="0" lang="pl-PL" alt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BD8FD2F3-B284-45FD-965E-189BEC5CA7D0}"/>
                </a:ext>
              </a:extLst>
            </p:cNvPr>
            <p:cNvSpPr txBox="1"/>
            <p:nvPr/>
          </p:nvSpPr>
          <p:spPr>
            <a:xfrm>
              <a:off x="2730986" y="2747063"/>
              <a:ext cx="1998083" cy="90801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stosowanie rozwiązań w zakresie obiegu cyrkularnego (w tym efektywności energetycznej i użycia energii ze źródeł odnawialnych) jak również sprzyjających adaptacji do zmian klimatu (w szczególności zielona i niebieska infrastruktura) (Dz. 2.9, Dz. 2.10, Dz. 2.11)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BE209D41-FA50-4BA2-8077-736B34FC5876}"/>
                </a:ext>
              </a:extLst>
            </p:cNvPr>
            <p:cNvSpPr txBox="1"/>
            <p:nvPr/>
          </p:nvSpPr>
          <p:spPr>
            <a:xfrm>
              <a:off x="2763513" y="5311173"/>
              <a:ext cx="1971413" cy="81269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wspieranie inwestycji w przedsiębiorstwach mających na celu m.in. zagospodarowanie osadów ściekowych poprzez wdrażanie innowacyjnych technologii do ich przetwarzania (Dz. 2.11)</a:t>
              </a:r>
              <a:endParaRPr lang="pl-PL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2000"/>
                </a:lnSpc>
                <a:spcAft>
                  <a:spcPts val="1000"/>
                </a:spcAft>
              </a:pP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pole tekstowe 99">
              <a:extLst>
                <a:ext uri="{FF2B5EF4-FFF2-40B4-BE49-F238E27FC236}">
                  <a16:creationId xmlns:a16="http://schemas.microsoft.com/office/drawing/2014/main" id="{87B49D04-6028-4F8F-9D2F-A318D0C64CF1}"/>
                </a:ext>
              </a:extLst>
            </p:cNvPr>
            <p:cNvSpPr txBox="1"/>
            <p:nvPr/>
          </p:nvSpPr>
          <p:spPr>
            <a:xfrm>
              <a:off x="2761535" y="6283188"/>
              <a:ext cx="1992221" cy="514967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działania informacyjno – edukacyjne z zakresu należytego gospodarowania zasobami wodnymi i powstałymi w wyniku ściekami (Dz. 2.11) </a:t>
              </a:r>
              <a:endParaRPr kumimoji="0" lang="pl-PL" alt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8DD890BF-FFD7-4DD9-BAC6-A5ACB2D820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1797" y="1426124"/>
              <a:ext cx="33505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6D1E0B4F-B792-429B-BA71-FF01042EC5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1172" y="2183912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ze strzałką 106">
              <a:extLst>
                <a:ext uri="{FF2B5EF4-FFF2-40B4-BE49-F238E27FC236}">
                  <a16:creationId xmlns:a16="http://schemas.microsoft.com/office/drawing/2014/main" id="{FC7F5646-43AC-436A-A245-21BAAA17C364}"/>
                </a:ext>
              </a:extLst>
            </p:cNvPr>
            <p:cNvCxnSpPr>
              <a:cxnSpLocks/>
              <a:stCxn id="63" idx="3"/>
              <a:endCxn id="100" idx="1"/>
            </p:cNvCxnSpPr>
            <p:nvPr/>
          </p:nvCxnSpPr>
          <p:spPr>
            <a:xfrm>
              <a:off x="2095191" y="6478843"/>
              <a:ext cx="666344" cy="618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ze strzałką 111">
              <a:extLst>
                <a:ext uri="{FF2B5EF4-FFF2-40B4-BE49-F238E27FC236}">
                  <a16:creationId xmlns:a16="http://schemas.microsoft.com/office/drawing/2014/main" id="{40A98EEA-1AAD-4990-A65A-400CB0088F88}"/>
                </a:ext>
              </a:extLst>
            </p:cNvPr>
            <p:cNvCxnSpPr>
              <a:cxnSpLocks/>
              <a:stCxn id="63" idx="3"/>
              <a:endCxn id="94" idx="1"/>
            </p:cNvCxnSpPr>
            <p:nvPr/>
          </p:nvCxnSpPr>
          <p:spPr>
            <a:xfrm flipV="1">
              <a:off x="2095191" y="5717521"/>
              <a:ext cx="668322" cy="7613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Łącznik prosty ze strzałką 113">
              <a:extLst>
                <a:ext uri="{FF2B5EF4-FFF2-40B4-BE49-F238E27FC236}">
                  <a16:creationId xmlns:a16="http://schemas.microsoft.com/office/drawing/2014/main" id="{C4376B33-56E7-4DC4-92AA-A04E3DE56E9F}"/>
                </a:ext>
              </a:extLst>
            </p:cNvPr>
            <p:cNvCxnSpPr>
              <a:cxnSpLocks/>
              <a:stCxn id="54" idx="3"/>
              <a:endCxn id="73" idx="1"/>
            </p:cNvCxnSpPr>
            <p:nvPr/>
          </p:nvCxnSpPr>
          <p:spPr>
            <a:xfrm flipV="1">
              <a:off x="2115136" y="5040675"/>
              <a:ext cx="637209" cy="61742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Łącznik prosty ze strzałką 119">
              <a:extLst>
                <a:ext uri="{FF2B5EF4-FFF2-40B4-BE49-F238E27FC236}">
                  <a16:creationId xmlns:a16="http://schemas.microsoft.com/office/drawing/2014/main" id="{4D612C87-79B2-461A-AF11-1D0A382DE7BB}"/>
                </a:ext>
              </a:extLst>
            </p:cNvPr>
            <p:cNvCxnSpPr>
              <a:cxnSpLocks/>
              <a:stCxn id="62" idx="3"/>
              <a:endCxn id="83" idx="1"/>
            </p:cNvCxnSpPr>
            <p:nvPr/>
          </p:nvCxnSpPr>
          <p:spPr>
            <a:xfrm flipV="1">
              <a:off x="2102254" y="4314056"/>
              <a:ext cx="639684" cy="3129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FA93A317-2FFD-454C-9E3E-D827A0914179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2095191" y="3028951"/>
              <a:ext cx="630461" cy="3449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Łącznik prosty ze strzałką 137">
              <a:extLst>
                <a:ext uri="{FF2B5EF4-FFF2-40B4-BE49-F238E27FC236}">
                  <a16:creationId xmlns:a16="http://schemas.microsoft.com/office/drawing/2014/main" id="{6159B963-A361-4CD3-A855-11FA8038E7E8}"/>
                </a:ext>
              </a:extLst>
            </p:cNvPr>
            <p:cNvCxnSpPr>
              <a:cxnSpLocks/>
              <a:stCxn id="62" idx="3"/>
            </p:cNvCxnSpPr>
            <p:nvPr/>
          </p:nvCxnSpPr>
          <p:spPr>
            <a:xfrm flipV="1">
              <a:off x="2102254" y="3027875"/>
              <a:ext cx="606999" cy="15991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Łącznik prosty ze strzałką 140">
              <a:extLst>
                <a:ext uri="{FF2B5EF4-FFF2-40B4-BE49-F238E27FC236}">
                  <a16:creationId xmlns:a16="http://schemas.microsoft.com/office/drawing/2014/main" id="{413649C7-7913-411A-9B0E-E253B513D8B4}"/>
                </a:ext>
              </a:extLst>
            </p:cNvPr>
            <p:cNvCxnSpPr>
              <a:cxnSpLocks/>
              <a:stCxn id="54" idx="3"/>
            </p:cNvCxnSpPr>
            <p:nvPr/>
          </p:nvCxnSpPr>
          <p:spPr>
            <a:xfrm flipV="1">
              <a:off x="2115136" y="3047579"/>
              <a:ext cx="610516" cy="26105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pole tekstowe 143">
              <a:extLst>
                <a:ext uri="{FF2B5EF4-FFF2-40B4-BE49-F238E27FC236}">
                  <a16:creationId xmlns:a16="http://schemas.microsoft.com/office/drawing/2014/main" id="{35F6BFF1-56EB-4F4E-BFEC-564616E8FACE}"/>
                </a:ext>
              </a:extLst>
            </p:cNvPr>
            <p:cNvSpPr txBox="1"/>
            <p:nvPr/>
          </p:nvSpPr>
          <p:spPr>
            <a:xfrm>
              <a:off x="10035390" y="5425905"/>
              <a:ext cx="2161373" cy="824874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wymagająca poprawy świadomość ekonomiczna i ekologiczna społeczeństwa. Problemy związane z efektywnym użytkowaniem wody skutkujące powstawaniem nadmiernego wolumenu osadów ściekowych. Gospodarowanie odpadami w sposób niezgodny z hierarchią sposobów postępowania</a:t>
              </a:r>
              <a:endParaRPr lang="pl-PL" sz="700" dirty="0">
                <a:solidFill>
                  <a:schemeClr val="tx1"/>
                </a:solidFill>
              </a:endParaRPr>
            </a:p>
          </p:txBody>
        </p:sp>
        <p:cxnSp>
          <p:nvCxnSpPr>
            <p:cNvPr id="151" name="Łącznik prosty ze strzałką 150">
              <a:extLst>
                <a:ext uri="{FF2B5EF4-FFF2-40B4-BE49-F238E27FC236}">
                  <a16:creationId xmlns:a16="http://schemas.microsoft.com/office/drawing/2014/main" id="{72546377-0FB2-4C71-9038-5F13334F844A}"/>
                </a:ext>
              </a:extLst>
            </p:cNvPr>
            <p:cNvCxnSpPr>
              <a:cxnSpLocks/>
            </p:cNvCxnSpPr>
            <p:nvPr/>
          </p:nvCxnSpPr>
          <p:spPr>
            <a:xfrm>
              <a:off x="9895745" y="4314056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Łącznik prosty ze strzałką 152">
              <a:extLst>
                <a:ext uri="{FF2B5EF4-FFF2-40B4-BE49-F238E27FC236}">
                  <a16:creationId xmlns:a16="http://schemas.microsoft.com/office/drawing/2014/main" id="{71DF3403-3CE6-4B9F-BC74-12033DF8946F}"/>
                </a:ext>
              </a:extLst>
            </p:cNvPr>
            <p:cNvCxnSpPr>
              <a:cxnSpLocks/>
            </p:cNvCxnSpPr>
            <p:nvPr/>
          </p:nvCxnSpPr>
          <p:spPr>
            <a:xfrm>
              <a:off x="9895745" y="5808227"/>
              <a:ext cx="14239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Łącznik prosty ze strzałką 191">
              <a:extLst>
                <a:ext uri="{FF2B5EF4-FFF2-40B4-BE49-F238E27FC236}">
                  <a16:creationId xmlns:a16="http://schemas.microsoft.com/office/drawing/2014/main" id="{ACA5FF25-2C3F-487D-92B4-ABF41348FF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03700" y="1487643"/>
              <a:ext cx="20721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Łącznik prosty ze strzałką 192">
              <a:extLst>
                <a:ext uri="{FF2B5EF4-FFF2-40B4-BE49-F238E27FC236}">
                  <a16:creationId xmlns:a16="http://schemas.microsoft.com/office/drawing/2014/main" id="{286F1102-A9FE-438A-96F5-0583AF458C2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12754" y="1873582"/>
              <a:ext cx="198160" cy="1432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Łącznik prosty ze strzałką 193">
              <a:extLst>
                <a:ext uri="{FF2B5EF4-FFF2-40B4-BE49-F238E27FC236}">
                  <a16:creationId xmlns:a16="http://schemas.microsoft.com/office/drawing/2014/main" id="{5E6DD1B1-0F5F-493D-B762-1FB4574FCDA0}"/>
                </a:ext>
              </a:extLst>
            </p:cNvPr>
            <p:cNvCxnSpPr>
              <a:cxnSpLocks/>
              <a:endCxn id="66" idx="3"/>
            </p:cNvCxnSpPr>
            <p:nvPr/>
          </p:nvCxnSpPr>
          <p:spPr>
            <a:xfrm flipH="1">
              <a:off x="4729070" y="2385721"/>
              <a:ext cx="181844" cy="455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Łącznik prosty ze strzałką 194">
              <a:extLst>
                <a:ext uri="{FF2B5EF4-FFF2-40B4-BE49-F238E27FC236}">
                  <a16:creationId xmlns:a16="http://schemas.microsoft.com/office/drawing/2014/main" id="{187BC26C-0CD6-4EFB-92C2-AB435DB2A121}"/>
                </a:ext>
              </a:extLst>
            </p:cNvPr>
            <p:cNvCxnSpPr>
              <a:cxnSpLocks/>
              <a:stCxn id="100" idx="3"/>
              <a:endCxn id="72" idx="1"/>
            </p:cNvCxnSpPr>
            <p:nvPr/>
          </p:nvCxnSpPr>
          <p:spPr>
            <a:xfrm flipV="1">
              <a:off x="4753756" y="4172211"/>
              <a:ext cx="779707" cy="23684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Łącznik prosty ze strzałką 195">
              <a:extLst>
                <a:ext uri="{FF2B5EF4-FFF2-40B4-BE49-F238E27FC236}">
                  <a16:creationId xmlns:a16="http://schemas.microsoft.com/office/drawing/2014/main" id="{0F0BFC5D-C802-4A55-BF69-6698869FDA06}"/>
                </a:ext>
              </a:extLst>
            </p:cNvPr>
            <p:cNvCxnSpPr>
              <a:cxnSpLocks/>
              <a:stCxn id="83" idx="3"/>
              <a:endCxn id="72" idx="1"/>
            </p:cNvCxnSpPr>
            <p:nvPr/>
          </p:nvCxnSpPr>
          <p:spPr>
            <a:xfrm flipV="1">
              <a:off x="4715893" y="4172211"/>
              <a:ext cx="817570" cy="1418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Łącznik prosty ze strzałką 203">
              <a:extLst>
                <a:ext uri="{FF2B5EF4-FFF2-40B4-BE49-F238E27FC236}">
                  <a16:creationId xmlns:a16="http://schemas.microsoft.com/office/drawing/2014/main" id="{D91B5866-A562-4CE7-8920-1409AD03B4B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35420" y="3042381"/>
              <a:ext cx="181844" cy="455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Łącznik prosty ze strzałką 206">
              <a:extLst>
                <a:ext uri="{FF2B5EF4-FFF2-40B4-BE49-F238E27FC236}">
                  <a16:creationId xmlns:a16="http://schemas.microsoft.com/office/drawing/2014/main" id="{75DC2DD9-CE01-43F4-9875-C54D7741560A}"/>
                </a:ext>
              </a:extLst>
            </p:cNvPr>
            <p:cNvCxnSpPr>
              <a:cxnSpLocks/>
              <a:stCxn id="88" idx="3"/>
              <a:endCxn id="28" idx="1"/>
            </p:cNvCxnSpPr>
            <p:nvPr/>
          </p:nvCxnSpPr>
          <p:spPr>
            <a:xfrm>
              <a:off x="7261474" y="2114788"/>
              <a:ext cx="651972" cy="5480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Łącznik prosty ze strzałką 211">
              <a:extLst>
                <a:ext uri="{FF2B5EF4-FFF2-40B4-BE49-F238E27FC236}">
                  <a16:creationId xmlns:a16="http://schemas.microsoft.com/office/drawing/2014/main" id="{34866D2B-1EB5-4C19-8DBF-B90D6DFA9B38}"/>
                </a:ext>
              </a:extLst>
            </p:cNvPr>
            <p:cNvCxnSpPr>
              <a:cxnSpLocks/>
              <a:endCxn id="28" idx="3"/>
            </p:cNvCxnSpPr>
            <p:nvPr/>
          </p:nvCxnSpPr>
          <p:spPr>
            <a:xfrm flipH="1">
              <a:off x="9409066" y="2662848"/>
              <a:ext cx="486679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Łącznik prosty ze strzałką 214">
              <a:extLst>
                <a:ext uri="{FF2B5EF4-FFF2-40B4-BE49-F238E27FC236}">
                  <a16:creationId xmlns:a16="http://schemas.microsoft.com/office/drawing/2014/main" id="{E348103D-3AE0-4111-99FE-C83A0D393F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50063" y="4202393"/>
              <a:ext cx="44568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0254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10</a:t>
            </a:r>
          </a:p>
        </p:txBody>
      </p:sp>
      <p:cxnSp>
        <p:nvCxnSpPr>
          <p:cNvPr id="89" name="Łącznik prosty ze strzałką 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0923" y="6909547"/>
            <a:ext cx="223215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2" descr="Logika interwencji&#10;EFRR – Cel szczegółowy 10">
            <a:extLst>
              <a:ext uri="{FF2B5EF4-FFF2-40B4-BE49-F238E27FC236}">
                <a16:creationId xmlns:a16="http://schemas.microsoft.com/office/drawing/2014/main" id="{F5EE8356-488B-47D0-8AC5-AAB7A4DA4585}"/>
              </a:ext>
            </a:extLst>
          </p:cNvPr>
          <p:cNvGrpSpPr/>
          <p:nvPr/>
        </p:nvGrpSpPr>
        <p:grpSpPr>
          <a:xfrm>
            <a:off x="217167" y="847129"/>
            <a:ext cx="11859790" cy="5869864"/>
            <a:chOff x="217167" y="847129"/>
            <a:chExt cx="11859790" cy="5869864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080154" y="5254278"/>
              <a:ext cx="2520044" cy="4021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Powierzchnia wspieranych zrekultywowanych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gruntów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(ha)</a:t>
              </a:r>
              <a:endParaRPr lang="pl-PL" sz="800" dirty="0"/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2758028"/>
              <a:ext cx="2520044" cy="4956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Zielona infrastruktura objęta wsparciem do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celów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innych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niz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̇ przystosowanie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sie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̨ do zmian klimatu (ha)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4152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zmiany klimatyczne wpływające na rozmieszczenie siedlisk, gatunków i wielkość populacji (bioróżnorodność)</a:t>
              </a:r>
              <a:endParaRPr lang="pl-PL" sz="800" dirty="0"/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34674" y="3198618"/>
              <a:ext cx="184731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3706095"/>
              <a:ext cx="1992060" cy="7192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wymagający aktualizacji stan wiedzy o cennych siedliskach przyrodniczych oraz cennych gatunkach zwierząt, roślin i grzybów w regionie</a:t>
              </a:r>
              <a:endParaRPr lang="pl-PL" sz="800" dirty="0"/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7592" cy="4848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ze strzałką 100"/>
            <p:cNvCxnSpPr/>
            <p:nvPr/>
          </p:nvCxnSpPr>
          <p:spPr>
            <a:xfrm>
              <a:off x="9904525" y="6474106"/>
              <a:ext cx="16401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2412032"/>
              <a:ext cx="1880359" cy="10714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silna presja (antropopresja, zmiany klimatu, rozprzestrzenianie się gatunków inwazyjnych) na zasoby przyrodnicze regionu (w tym na bioróżnorodność) skutkująca zmniejszaniem liczby stanowisk oraz liczebności i różnorodności populacji gatunków fauny, flory i </a:t>
              </a:r>
              <a:r>
                <a:rPr lang="pl-PL" sz="800" dirty="0" err="1">
                  <a:effectLst/>
                  <a:ea typeface="Calibri" panose="020F0502020204030204" pitchFamily="34" charset="0"/>
                </a:rPr>
                <a:t>fungów</a:t>
              </a:r>
              <a:r>
                <a:rPr lang="pl-PL" sz="800" dirty="0">
                  <a:effectLst/>
                  <a:ea typeface="Calibri" panose="020F0502020204030204" pitchFamily="34" charset="0"/>
                </a:rPr>
                <a:t> </a:t>
              </a:r>
              <a:endParaRPr lang="pl-PL" sz="800" dirty="0"/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599418"/>
              <a:ext cx="1944914" cy="70054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wsparcie kompleksowych działań na rzecz ochrony siedlisk przyrodniczych oraz priorytetowe wsparcie na rzecz ochrony gatunków rodzimych (Dz. 2.12) </a:t>
              </a:r>
              <a:endParaRPr lang="pl-PL" sz="800" dirty="0"/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119" y="2947743"/>
              <a:ext cx="1981335" cy="60627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rozprzestrzenianie się gatunków inwazyjnych, powodujących bezpośrednie zagrożenie dla rodzimej </a:t>
              </a:r>
              <a:r>
                <a:rPr lang="pl-PL" sz="8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bioróżnorodności</a:t>
              </a:r>
              <a:endParaRPr lang="pl-PL" sz="800" dirty="0"/>
            </a:p>
          </p:txBody>
        </p:sp>
        <p:sp>
          <p:nvSpPr>
            <p:cNvPr id="165" name="pole tekstowe 164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5849384"/>
              <a:ext cx="2019912" cy="86760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przyszła sytuacja społeczno-gospodarcza (priorytety i realne możliwości finansowania projektów - głównie przez JST - na rzecz wspierania obszarów prawnie chronionych, bioróżnorodności, rekultywacji gruntów)</a:t>
              </a:r>
              <a:endParaRPr lang="pl-PL" sz="8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118" y="1973670"/>
              <a:ext cx="1981335" cy="89455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niekorzystne zmiany sposobów użytkowania powierzchni ziemi i przekształcanie dolin rzecznych, rozwój społeczno-gospodarczy regionu (w tym szczególnie infrastrukturalny i przemysłowy – antropopresja, emisja zanieczyszczeń) </a:t>
              </a:r>
              <a:endParaRPr lang="pl-PL" sz="800" dirty="0"/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3"/>
              <a:ext cx="1880359" cy="82116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konieczność ochrony regionalnych walorów przyrodniczych i środowiskowych (w tym bioróżnorodności). Potrzeba dążenia do przywrócenia właściwego stanu siedlisk przyrodniczych i gatunków</a:t>
              </a:r>
              <a:endParaRPr lang="pl-PL" sz="8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7" y="3750489"/>
              <a:ext cx="1880359" cy="121289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duży odsetek terenów zdegradowanych i zdewastowanych (konieczność ich przywrócenie do ponownego użytkowania poprzez rekultywację, </a:t>
              </a:r>
              <a:r>
                <a:rPr lang="pl-PL" sz="800" dirty="0" err="1">
                  <a:effectLst/>
                  <a:ea typeface="Calibri" panose="020F0502020204030204" pitchFamily="34" charset="0"/>
                </a:rPr>
                <a:t>remediację</a:t>
              </a:r>
              <a:r>
                <a:rPr lang="pl-PL" sz="800" dirty="0">
                  <a:effectLst/>
                  <a:ea typeface="Calibri" panose="020F0502020204030204" pitchFamily="34" charset="0"/>
                </a:rPr>
                <a:t> wraz z usuwaniem odpadów). Zbyt niskie tempo rekultywacji i zagospodarowania terenów zdegradowanych</a:t>
              </a:r>
              <a:endParaRPr lang="pl-PL" sz="800" dirty="0"/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5697753"/>
              <a:ext cx="1880359" cy="60826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powstrzymanie  utraty bioróżnorodności ekosystemów miejskich</a:t>
              </a:r>
              <a:endParaRPr lang="pl-PL" sz="800" dirty="0"/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892812" y="3286896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/>
            <p:nvPr/>
          </p:nvCxnSpPr>
          <p:spPr>
            <a:xfrm>
              <a:off x="9896936" y="4065707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>
              <a:cxnSpLocks/>
            </p:cNvCxnSpPr>
            <p:nvPr/>
          </p:nvCxnSpPr>
          <p:spPr>
            <a:xfrm>
              <a:off x="9895745" y="4751848"/>
              <a:ext cx="17279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118" y="4485757"/>
              <a:ext cx="1992058" cy="566607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wymagający poprawy poziom świadomości ekologicznej mieszkańców oraz turystów wizytujących region</a:t>
              </a:r>
              <a:endParaRPr lang="pl-PL" sz="800" dirty="0"/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7315" y="5325241"/>
              <a:ext cx="1999642" cy="389757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wymagający poprawy stan jakości infrastruktury turystycznej w regionie </a:t>
              </a:r>
              <a:endParaRPr lang="pl-PL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Łącznik prosty ze strzałką 59"/>
            <p:cNvCxnSpPr>
              <a:endCxn id="59" idx="1"/>
            </p:cNvCxnSpPr>
            <p:nvPr/>
          </p:nvCxnSpPr>
          <p:spPr>
            <a:xfrm>
              <a:off x="9896941" y="5520119"/>
              <a:ext cx="180374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436967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rozwój infrastruktury mającej na celu ukierunkowanie ruchu turystycznego (Dz. 2.12)</a:t>
              </a:r>
              <a:endParaRPr lang="pl-PL" sz="800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3182325"/>
              <a:ext cx="1944914" cy="135810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tworzenie miejsc ochrony różnorodności biologicznej na obszarach miejskich i pozamiejskich priorytetowo w oparciu o gatunki rodzime, np.: banki genowe, rewaloryzacja parków miejskich, ogrody botaniczne,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ekoparki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. Rozwój zielonej infrastruktury i zazielenianie obszarów miejskich i podmiejskich (Dz. 2.13)</a:t>
              </a:r>
            </a:p>
          </p:txBody>
        </p:sp>
        <p:cxnSp>
          <p:nvCxnSpPr>
            <p:cNvPr id="97" name="Łącznik prosty ze strzałką 96"/>
            <p:cNvCxnSpPr>
              <a:cxnSpLocks/>
              <a:stCxn id="83" idx="3"/>
              <a:endCxn id="24" idx="1"/>
            </p:cNvCxnSpPr>
            <p:nvPr/>
          </p:nvCxnSpPr>
          <p:spPr>
            <a:xfrm flipV="1">
              <a:off x="4681764" y="5455374"/>
              <a:ext cx="398390" cy="519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51650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51650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51650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75979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4E84A592-4250-4382-B4BB-54C534663B32}"/>
                </a:ext>
              </a:extLst>
            </p:cNvPr>
            <p:cNvSpPr txBox="1"/>
            <p:nvPr/>
          </p:nvSpPr>
          <p:spPr>
            <a:xfrm>
              <a:off x="2736850" y="4810424"/>
              <a:ext cx="1944914" cy="1393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inwestycje z zakresu rekultywacji powierzchni ziemi zdegradowanej działalnością człowieka. Przywrócenie wartości użytkowych lub przyrodniczych poprzez usunięcie odpadów, </a:t>
              </a:r>
              <a:r>
                <a:rPr lang="pl-PL" sz="8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remediację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oraz ponowne kształtowanie na cele środowiskowe np. parki i lasy miejskie, zieleńce, przyrodnicze ścieżki edukacyjne, miejskie geoparki itp. (Dz. 2.14)</a:t>
              </a:r>
            </a:p>
          </p:txBody>
        </p:sp>
        <p:cxnSp>
          <p:nvCxnSpPr>
            <p:cNvPr id="110" name="Łącznik prostoliniowy 91">
              <a:extLst>
                <a:ext uri="{FF2B5EF4-FFF2-40B4-BE49-F238E27FC236}">
                  <a16:creationId xmlns:a16="http://schemas.microsoft.com/office/drawing/2014/main" id="{07B49CAA-63C7-4A88-86D9-D7D3ACE4FFC0}"/>
                </a:ext>
              </a:extLst>
            </p:cNvPr>
            <p:cNvCxnSpPr>
              <a:cxnSpLocks/>
            </p:cNvCxnSpPr>
            <p:nvPr/>
          </p:nvCxnSpPr>
          <p:spPr>
            <a:xfrm>
              <a:off x="2408154" y="1893854"/>
              <a:ext cx="0" cy="40691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Łącznik prosty ze strzałką 110">
              <a:extLst>
                <a:ext uri="{FF2B5EF4-FFF2-40B4-BE49-F238E27FC236}">
                  <a16:creationId xmlns:a16="http://schemas.microsoft.com/office/drawing/2014/main" id="{DA5634FB-685C-418C-9804-934280BD70F7}"/>
                </a:ext>
              </a:extLst>
            </p:cNvPr>
            <p:cNvCxnSpPr>
              <a:cxnSpLocks/>
              <a:endCxn id="52" idx="3"/>
            </p:cNvCxnSpPr>
            <p:nvPr/>
          </p:nvCxnSpPr>
          <p:spPr>
            <a:xfrm flipH="1">
              <a:off x="2097529" y="1893854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Łącznik prosty ze strzałką 116">
              <a:extLst>
                <a:ext uri="{FF2B5EF4-FFF2-40B4-BE49-F238E27FC236}">
                  <a16:creationId xmlns:a16="http://schemas.microsoft.com/office/drawing/2014/main" id="{8BFE24F4-ECE0-461F-A349-144CAEE3E1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7526" y="2814689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Łącznik prosty ze strzałką 117">
              <a:extLst>
                <a:ext uri="{FF2B5EF4-FFF2-40B4-BE49-F238E27FC236}">
                  <a16:creationId xmlns:a16="http://schemas.microsoft.com/office/drawing/2014/main" id="{6286B6CC-D4E9-4C0B-A5A9-7C3192A56C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7525" y="4356936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Łącznik prosty ze strzałką 118">
              <a:extLst>
                <a:ext uri="{FF2B5EF4-FFF2-40B4-BE49-F238E27FC236}">
                  <a16:creationId xmlns:a16="http://schemas.microsoft.com/office/drawing/2014/main" id="{7C7ED0AC-8782-4031-9C3D-D51E91967C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7524" y="5962965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Łącznik prosty ze strzałką 120">
              <a:extLst>
                <a:ext uri="{FF2B5EF4-FFF2-40B4-BE49-F238E27FC236}">
                  <a16:creationId xmlns:a16="http://schemas.microsoft.com/office/drawing/2014/main" id="{A9458E49-A146-4FE8-94DD-BDDA0863AA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8149" y="2058287"/>
              <a:ext cx="33505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6B58243F-2331-4840-991F-4EF9512240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8149" y="2734447"/>
              <a:ext cx="33505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ADF2FB52-9C7B-4626-A7B8-F234EFDE10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32575" y="3856700"/>
              <a:ext cx="31062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>
              <a:extLst>
                <a:ext uri="{FF2B5EF4-FFF2-40B4-BE49-F238E27FC236}">
                  <a16:creationId xmlns:a16="http://schemas.microsoft.com/office/drawing/2014/main" id="{9E342346-BE1B-4BD8-8157-7D458E04E3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32575" y="5381629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ze strzałką 70">
              <a:extLst>
                <a:ext uri="{FF2B5EF4-FFF2-40B4-BE49-F238E27FC236}">
                  <a16:creationId xmlns:a16="http://schemas.microsoft.com/office/drawing/2014/main" id="{D690E00B-0429-43AB-90E8-246EE1B977DF}"/>
                </a:ext>
              </a:extLst>
            </p:cNvPr>
            <p:cNvCxnSpPr>
              <a:cxnSpLocks/>
              <a:stCxn id="88" idx="3"/>
            </p:cNvCxnSpPr>
            <p:nvPr/>
          </p:nvCxnSpPr>
          <p:spPr>
            <a:xfrm flipV="1">
              <a:off x="9554325" y="4177918"/>
              <a:ext cx="341420" cy="107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C6534B99-F8C8-4744-A88C-871401399BB9}"/>
                </a:ext>
              </a:extLst>
            </p:cNvPr>
            <p:cNvSpPr/>
            <p:nvPr/>
          </p:nvSpPr>
          <p:spPr>
            <a:xfrm>
              <a:off x="7799936" y="3922460"/>
              <a:ext cx="1754389" cy="53243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a typeface="Calibri" panose="020F0502020204030204" pitchFamily="34" charset="0"/>
                  <a:cs typeface="Times New Roman" panose="02020603050405020304" pitchFamily="18" charset="0"/>
                </a:rPr>
                <a:t>Ludność mająca dostęp do nowej lub udoskonalonej zielonej infrastruktury (osoby)</a:t>
              </a:r>
            </a:p>
          </p:txBody>
        </p:sp>
        <p:cxnSp>
          <p:nvCxnSpPr>
            <p:cNvPr id="65" name="Łącznik prosty ze strzałką 64">
              <a:extLst>
                <a:ext uri="{FF2B5EF4-FFF2-40B4-BE49-F238E27FC236}">
                  <a16:creationId xmlns:a16="http://schemas.microsoft.com/office/drawing/2014/main" id="{B6046C03-5408-4EBF-9C96-56DA2A879005}"/>
                </a:ext>
              </a:extLst>
            </p:cNvPr>
            <p:cNvCxnSpPr>
              <a:cxnSpLocks/>
              <a:stCxn id="73" idx="3"/>
              <a:endCxn id="72" idx="1"/>
            </p:cNvCxnSpPr>
            <p:nvPr/>
          </p:nvCxnSpPr>
          <p:spPr>
            <a:xfrm flipV="1">
              <a:off x="4688114" y="3005839"/>
              <a:ext cx="455386" cy="8555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Łącznik prosty ze strzałką 69">
              <a:extLst>
                <a:ext uri="{FF2B5EF4-FFF2-40B4-BE49-F238E27FC236}">
                  <a16:creationId xmlns:a16="http://schemas.microsoft.com/office/drawing/2014/main" id="{01FCD39B-FE13-41E8-99F1-877C3F0A8433}"/>
                </a:ext>
              </a:extLst>
            </p:cNvPr>
            <p:cNvCxnSpPr>
              <a:cxnSpLocks/>
              <a:stCxn id="83" idx="3"/>
              <a:endCxn id="72" idx="2"/>
            </p:cNvCxnSpPr>
            <p:nvPr/>
          </p:nvCxnSpPr>
          <p:spPr>
            <a:xfrm flipV="1">
              <a:off x="4681764" y="3253650"/>
              <a:ext cx="1721758" cy="22536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A36D232A-32E2-4ABE-9AF5-22993B87D75D}"/>
                </a:ext>
              </a:extLst>
            </p:cNvPr>
            <p:cNvCxnSpPr>
              <a:cxnSpLocks/>
              <a:stCxn id="73" idx="3"/>
              <a:endCxn id="24" idx="0"/>
            </p:cNvCxnSpPr>
            <p:nvPr/>
          </p:nvCxnSpPr>
          <p:spPr>
            <a:xfrm>
              <a:off x="4688114" y="3861379"/>
              <a:ext cx="1652062" cy="13928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Łącznik prosty ze strzałką 81">
              <a:extLst>
                <a:ext uri="{FF2B5EF4-FFF2-40B4-BE49-F238E27FC236}">
                  <a16:creationId xmlns:a16="http://schemas.microsoft.com/office/drawing/2014/main" id="{0C2937AE-EC67-415F-B77F-6EFABAFE2DC4}"/>
                </a:ext>
              </a:extLst>
            </p:cNvPr>
            <p:cNvCxnSpPr>
              <a:cxnSpLocks/>
              <a:stCxn id="72" idx="3"/>
              <a:endCxn id="88" idx="0"/>
            </p:cNvCxnSpPr>
            <p:nvPr/>
          </p:nvCxnSpPr>
          <p:spPr>
            <a:xfrm>
              <a:off x="7663544" y="3005839"/>
              <a:ext cx="1013587" cy="9166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y ze strzałką 84">
              <a:extLst>
                <a:ext uri="{FF2B5EF4-FFF2-40B4-BE49-F238E27FC236}">
                  <a16:creationId xmlns:a16="http://schemas.microsoft.com/office/drawing/2014/main" id="{82317227-19BC-4112-B79F-EBCA8837EEF2}"/>
                </a:ext>
              </a:extLst>
            </p:cNvPr>
            <p:cNvCxnSpPr>
              <a:cxnSpLocks/>
              <a:endCxn id="88" idx="2"/>
            </p:cNvCxnSpPr>
            <p:nvPr/>
          </p:nvCxnSpPr>
          <p:spPr>
            <a:xfrm flipV="1">
              <a:off x="7663544" y="4454896"/>
              <a:ext cx="1013587" cy="10004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4761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32310" y="224971"/>
            <a:ext cx="1212738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11: Wspieranie zrównoważonej multimodalnej mobilności miejskiej jako elementu transformacji w kierunku gospodarki zeroemisyjnej (1)</a:t>
            </a:r>
          </a:p>
        </p:txBody>
      </p:sp>
      <p:grpSp>
        <p:nvGrpSpPr>
          <p:cNvPr id="8" name="Grupa 7" descr="Logika interwencji&#10;EFRR – Cel szczegółowy 11: Wspieranie zrównoważonej multimodalnej mobilności miejskiej jako elementu transformacji w kierunku gospodarki zeroemisyjnej (1)">
            <a:extLst>
              <a:ext uri="{FF2B5EF4-FFF2-40B4-BE49-F238E27FC236}">
                <a16:creationId xmlns:a16="http://schemas.microsoft.com/office/drawing/2014/main" id="{258E101B-258E-401D-8976-3202832F8EF7}"/>
              </a:ext>
            </a:extLst>
          </p:cNvPr>
          <p:cNvGrpSpPr/>
          <p:nvPr/>
        </p:nvGrpSpPr>
        <p:grpSpPr>
          <a:xfrm>
            <a:off x="22809" y="829963"/>
            <a:ext cx="12091548" cy="6048179"/>
            <a:chOff x="22809" y="829963"/>
            <a:chExt cx="12091548" cy="6048179"/>
          </a:xfrm>
        </p:grpSpPr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1BCC2F77-7370-4356-8E04-C3C66CAB4A8B}"/>
                </a:ext>
              </a:extLst>
            </p:cNvPr>
            <p:cNvCxnSpPr>
              <a:cxnSpLocks/>
              <a:endCxn id="24" idx="2"/>
            </p:cNvCxnSpPr>
            <p:nvPr/>
          </p:nvCxnSpPr>
          <p:spPr>
            <a:xfrm flipV="1">
              <a:off x="4950647" y="2331088"/>
              <a:ext cx="1458766" cy="34962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32310" y="829963"/>
              <a:ext cx="1443941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9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181108" y="847130"/>
              <a:ext cx="2759513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9391" y="1942375"/>
              <a:ext cx="2520044" cy="3887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Pojemność ekologicznego taboru do transportu publicznego (RCO 57)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18639" y="2588872"/>
              <a:ext cx="1495620" cy="8401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Roczna liczba użytkowników nowego lub zmodernizowanego transportu publicznego (RCR 62)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342866"/>
              <a:ext cx="2004734" cy="7567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Prowadzenie niezależnych analiz i pomiarów mających na celu identyfikację miejsc w miastach mogących pełnić rolę węzłów/centrów przesiadkowych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4" y="3025551"/>
              <a:ext cx="2001605" cy="46166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Szerokie konsultacje społeczne, identyfikujące  oczekiwania społeczne </a:t>
              </a:r>
              <a:endParaRPr lang="pl-PL" sz="900" dirty="0">
                <a:cs typeface="Calibri"/>
              </a:endParaRP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4573131"/>
              <a:ext cx="1992060" cy="3153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Przepisy </a:t>
              </a:r>
              <a:r>
                <a:rPr lang="pl-PL" sz="900" dirty="0" err="1"/>
                <a:t>Pzp</a:t>
              </a:r>
              <a:r>
                <a:rPr lang="pl-PL" sz="900" dirty="0"/>
                <a:t>, zasada konkurencyjności </a:t>
              </a:r>
              <a:endParaRPr lang="pl-PL" sz="900" dirty="0">
                <a:cs typeface="Calibri"/>
              </a:endParaRPr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7592" cy="4848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ze strzałką 100"/>
            <p:cNvCxnSpPr/>
            <p:nvPr/>
          </p:nvCxnSpPr>
          <p:spPr>
            <a:xfrm>
              <a:off x="9904525" y="6474106"/>
              <a:ext cx="16401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32310" y="2733970"/>
              <a:ext cx="1443941" cy="122625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Niski udział pojazdów niskoemisyjnych w rynku motoryzacyjnym oraz ograniczona</a:t>
              </a:r>
            </a:p>
            <a:p>
              <a:r>
                <a:rPr lang="pl-PL" sz="900" dirty="0"/>
                <a:t>popularność pojazdów elektrycznych, hybrydowych i opartych na ogniwach paliwowych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201072" y="2981872"/>
              <a:ext cx="2759513" cy="5061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Węzły/centra przesiadkowe wraz z infrastrukturą towarzyszącą (w tym do tankowania/ładowania pojazdów); Parkingi P&amp;R poza centrami miast</a:t>
              </a:r>
            </a:p>
          </p:txBody>
        </p:sp>
        <p:sp>
          <p:nvSpPr>
            <p:cNvPr id="165" name="pole tekstowe 164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94445" y="6286159"/>
              <a:ext cx="2019912" cy="34686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Ceny materiałów i usług budowlanych i innych / koszty pracy </a:t>
              </a:r>
              <a:endParaRPr lang="pl-PL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280479"/>
              <a:ext cx="1981335" cy="6060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Prowadzenie kampanii społecznych oraz innych działań zachęcających do korzystania z komunikacji publicznej </a:t>
              </a:r>
              <a:endParaRPr lang="pl-PL" sz="900" dirty="0">
                <a:cs typeface="Calibri"/>
              </a:endParaRP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32310" y="1348224"/>
              <a:ext cx="1443941" cy="7643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Duże zanieczyszczenie powietrza związane z tzw. niską emisją (przede wszystkim pochodzącej z transportu drogowego)</a:t>
              </a:r>
            </a:p>
          </p:txBody>
        </p:sp>
        <p:cxnSp>
          <p:nvCxnSpPr>
            <p:cNvPr id="45" name="Łącznik prosty ze strzałką 44"/>
            <p:cNvCxnSpPr/>
            <p:nvPr/>
          </p:nvCxnSpPr>
          <p:spPr>
            <a:xfrm>
              <a:off x="9879216" y="3264576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>
              <a:cxnSpLocks/>
            </p:cNvCxnSpPr>
            <p:nvPr/>
          </p:nvCxnSpPr>
          <p:spPr>
            <a:xfrm>
              <a:off x="9904525" y="4328503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71628" y="2646243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/>
            <p:nvPr/>
          </p:nvCxnSpPr>
          <p:spPr>
            <a:xfrm>
              <a:off x="9894979" y="5156013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6591" y="5450359"/>
              <a:ext cx="1992058" cy="359609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Sytuacja ekonomiczna beneficjentów / wykonawców / podwykonawców </a:t>
              </a:r>
              <a:endParaRPr lang="pl-PL" dirty="0"/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7315" y="5910468"/>
              <a:ext cx="1999642" cy="194878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Postęp technologiczny</a:t>
              </a:r>
              <a:endParaRPr lang="pl-PL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Łącznik prosty ze strzałką 17"/>
            <p:cNvCxnSpPr>
              <a:cxnSpLocks/>
            </p:cNvCxnSpPr>
            <p:nvPr/>
          </p:nvCxnSpPr>
          <p:spPr>
            <a:xfrm flipH="1">
              <a:off x="9756775" y="2998073"/>
              <a:ext cx="14016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194645" y="5259419"/>
              <a:ext cx="2759512" cy="4681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Rozwiązania cyfrowe ułatwiające i zachęcające do korzystania z transportu </a:t>
              </a:r>
              <a:r>
                <a:rPr lang="pl-PL" sz="900" dirty="0" err="1"/>
                <a:t>publ</a:t>
              </a:r>
              <a:r>
                <a:rPr lang="pl-PL" sz="900" dirty="0"/>
                <a:t>. (w tym integrujące), np. SIP, aplikacje, wspólny bilet, ITS</a:t>
              </a:r>
            </a:p>
          </p:txBody>
        </p:sp>
        <p:sp>
          <p:nvSpPr>
            <p:cNvPr id="81" name="pole tekstowe 80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66852" y="3161141"/>
              <a:ext cx="2520044" cy="38408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wspartych zintegrowanych węzłów przesiadkowych (PLRO 97)</a:t>
              </a:r>
            </a:p>
          </p:txBody>
        </p:sp>
        <p:cxnSp>
          <p:nvCxnSpPr>
            <p:cNvPr id="89" name="Łącznik prosty ze strzałką 88"/>
            <p:cNvCxnSpPr>
              <a:cxnSpLocks/>
              <a:stCxn id="24" idx="3"/>
              <a:endCxn id="28" idx="1"/>
            </p:cNvCxnSpPr>
            <p:nvPr/>
          </p:nvCxnSpPr>
          <p:spPr>
            <a:xfrm>
              <a:off x="7669435" y="2136732"/>
              <a:ext cx="449204" cy="8722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/>
            <p:cNvCxnSpPr>
              <a:cxnSpLocks/>
              <a:stCxn id="81" idx="3"/>
            </p:cNvCxnSpPr>
            <p:nvPr/>
          </p:nvCxnSpPr>
          <p:spPr>
            <a:xfrm flipV="1">
              <a:off x="7686896" y="2975211"/>
              <a:ext cx="455095" cy="3779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95583" y="5689215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95583" y="5960678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95583" y="6232141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56969" y="5785535"/>
              <a:ext cx="3666810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900" dirty="0"/>
                <a:t>Element logiki odtworzony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9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900" dirty="0"/>
                <a:t>Element logiki rekomendowany do usunięcia</a:t>
              </a:r>
            </a:p>
            <a:p>
              <a:pPr>
                <a:spcBef>
                  <a:spcPts val="600"/>
                </a:spcBef>
              </a:pPr>
              <a:endParaRPr lang="pl-PL" sz="900" dirty="0"/>
            </a:p>
            <a:p>
              <a:pPr>
                <a:spcBef>
                  <a:spcPts val="600"/>
                </a:spcBef>
              </a:pPr>
              <a:r>
                <a:rPr lang="pl-PL" sz="900" dirty="0"/>
                <a:t>* Jako element innego projektu</a:t>
              </a:r>
            </a:p>
          </p:txBody>
        </p:sp>
        <p:sp>
          <p:nvSpPr>
            <p:cNvPr id="70" name="pole tekstowe 69">
              <a:extLst>
                <a:ext uri="{FF2B5EF4-FFF2-40B4-BE49-F238E27FC236}">
                  <a16:creationId xmlns:a16="http://schemas.microsoft.com/office/drawing/2014/main" id="{3093F38A-3E90-444F-9561-B8FC8EEA7095}"/>
                </a:ext>
              </a:extLst>
            </p:cNvPr>
            <p:cNvSpPr txBox="1"/>
            <p:nvPr/>
          </p:nvSpPr>
          <p:spPr>
            <a:xfrm>
              <a:off x="2187666" y="4842196"/>
              <a:ext cx="2767206" cy="3654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Przebudowa infrastruktury (poprawa bezpieczeństwa) dla celów komunikacji publicznej *</a:t>
              </a:r>
            </a:p>
          </p:txBody>
        </p:sp>
        <p:sp>
          <p:nvSpPr>
            <p:cNvPr id="76" name="pole tekstowe 75">
              <a:extLst>
                <a:ext uri="{FF2B5EF4-FFF2-40B4-BE49-F238E27FC236}">
                  <a16:creationId xmlns:a16="http://schemas.microsoft.com/office/drawing/2014/main" id="{409D3E7B-541D-4C1E-A7FE-56952E1F2ACA}"/>
                </a:ext>
              </a:extLst>
            </p:cNvPr>
            <p:cNvSpPr txBox="1"/>
            <p:nvPr/>
          </p:nvSpPr>
          <p:spPr>
            <a:xfrm>
              <a:off x="2194928" y="3571568"/>
              <a:ext cx="2759499" cy="52309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Budowa dróg rowerowych, ciągów pieszo-rowerowych prowadzących do centrów/węzłów przesiadkowych</a:t>
              </a:r>
            </a:p>
          </p:txBody>
        </p:sp>
        <p:sp>
          <p:nvSpPr>
            <p:cNvPr id="77" name="pole tekstowe 76">
              <a:extLst>
                <a:ext uri="{FF2B5EF4-FFF2-40B4-BE49-F238E27FC236}">
                  <a16:creationId xmlns:a16="http://schemas.microsoft.com/office/drawing/2014/main" id="{13427152-E41B-44A7-8B4D-591BFE206FC6}"/>
                </a:ext>
              </a:extLst>
            </p:cNvPr>
            <p:cNvSpPr txBox="1"/>
            <p:nvPr/>
          </p:nvSpPr>
          <p:spPr>
            <a:xfrm>
              <a:off x="2172782" y="1342866"/>
              <a:ext cx="2767839" cy="46166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Ograniczanie indywidulanego ruchu samochodowego w centrach MOF (wyznaczanie stref wyłączonych, nadawanie priorytetów, buspasy, itp.)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BC2FEE06-6DF4-4BE9-8DBB-8F420EC804A0}"/>
                </a:ext>
              </a:extLst>
            </p:cNvPr>
            <p:cNvSpPr txBox="1"/>
            <p:nvPr/>
          </p:nvSpPr>
          <p:spPr>
            <a:xfrm>
              <a:off x="2190482" y="1890940"/>
              <a:ext cx="2767838" cy="35373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Zakup taboru niskoemisyjnego wraz z infrastrukturą do obsługi, tankowania i zasilania</a:t>
              </a:r>
            </a:p>
          </p:txBody>
        </p:sp>
        <p:sp>
          <p:nvSpPr>
            <p:cNvPr id="74" name="pole tekstowe 73">
              <a:extLst>
                <a:ext uri="{FF2B5EF4-FFF2-40B4-BE49-F238E27FC236}">
                  <a16:creationId xmlns:a16="http://schemas.microsoft.com/office/drawing/2014/main" id="{9E52C2FC-18FF-426B-B8D3-6E1ABD7DC6B1}"/>
                </a:ext>
              </a:extLst>
            </p:cNvPr>
            <p:cNvSpPr txBox="1"/>
            <p:nvPr/>
          </p:nvSpPr>
          <p:spPr>
            <a:xfrm>
              <a:off x="22809" y="4190007"/>
              <a:ext cx="1443941" cy="74864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Postępujący spadek liczby pasażerów komunikacji miejskiej, spadek znaczenia transportu publicznego</a:t>
              </a:r>
            </a:p>
          </p:txBody>
        </p: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E47B4366-6A47-4668-8EB2-A4B91AB65F05}"/>
                </a:ext>
              </a:extLst>
            </p:cNvPr>
            <p:cNvSpPr txBox="1"/>
            <p:nvPr/>
          </p:nvSpPr>
          <p:spPr>
            <a:xfrm>
              <a:off x="2181622" y="2353400"/>
              <a:ext cx="2767838" cy="500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Promowanie alternatywnych, zeroemisyjnych form transportu (rowery, pojazdy autonomiczne, itp.) wraz infrastrukturą do ładowania pojazdów </a:t>
              </a:r>
            </a:p>
          </p:txBody>
        </p:sp>
        <p:cxnSp>
          <p:nvCxnSpPr>
            <p:cNvPr id="102" name="Łącznik prosty ze strzałką 101">
              <a:extLst>
                <a:ext uri="{FF2B5EF4-FFF2-40B4-BE49-F238E27FC236}">
                  <a16:creationId xmlns:a16="http://schemas.microsoft.com/office/drawing/2014/main" id="{4ED4E830-095E-449A-9F9B-24AAB8E58749}"/>
                </a:ext>
              </a:extLst>
            </p:cNvPr>
            <p:cNvCxnSpPr>
              <a:cxnSpLocks/>
              <a:stCxn id="52" idx="3"/>
              <a:endCxn id="77" idx="1"/>
            </p:cNvCxnSpPr>
            <p:nvPr/>
          </p:nvCxnSpPr>
          <p:spPr>
            <a:xfrm flipV="1">
              <a:off x="1476251" y="1573699"/>
              <a:ext cx="696531" cy="1566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1BABCB0B-11D8-446F-A05D-843468932CA7}"/>
                </a:ext>
              </a:extLst>
            </p:cNvPr>
            <p:cNvCxnSpPr>
              <a:cxnSpLocks/>
              <a:stCxn id="52" idx="3"/>
              <a:endCxn id="83" idx="1"/>
            </p:cNvCxnSpPr>
            <p:nvPr/>
          </p:nvCxnSpPr>
          <p:spPr>
            <a:xfrm>
              <a:off x="1476251" y="1730381"/>
              <a:ext cx="714231" cy="3374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Łącznik prosty ze strzałką 109">
              <a:extLst>
                <a:ext uri="{FF2B5EF4-FFF2-40B4-BE49-F238E27FC236}">
                  <a16:creationId xmlns:a16="http://schemas.microsoft.com/office/drawing/2014/main" id="{778708BE-12DD-481C-96D8-BA7B85456C90}"/>
                </a:ext>
              </a:extLst>
            </p:cNvPr>
            <p:cNvCxnSpPr>
              <a:cxnSpLocks/>
              <a:stCxn id="52" idx="3"/>
              <a:endCxn id="94" idx="1"/>
            </p:cNvCxnSpPr>
            <p:nvPr/>
          </p:nvCxnSpPr>
          <p:spPr>
            <a:xfrm>
              <a:off x="1476251" y="1730381"/>
              <a:ext cx="705371" cy="8731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ze strzałką 111">
              <a:extLst>
                <a:ext uri="{FF2B5EF4-FFF2-40B4-BE49-F238E27FC236}">
                  <a16:creationId xmlns:a16="http://schemas.microsoft.com/office/drawing/2014/main" id="{6694D428-9EE4-41FE-9093-5BF8397BCDA9}"/>
                </a:ext>
              </a:extLst>
            </p:cNvPr>
            <p:cNvCxnSpPr>
              <a:cxnSpLocks/>
              <a:stCxn id="44" idx="3"/>
              <a:endCxn id="83" idx="1"/>
            </p:cNvCxnSpPr>
            <p:nvPr/>
          </p:nvCxnSpPr>
          <p:spPr>
            <a:xfrm flipV="1">
              <a:off x="1476251" y="2067810"/>
              <a:ext cx="714231" cy="12792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Łącznik prosty ze strzałką 113">
              <a:extLst>
                <a:ext uri="{FF2B5EF4-FFF2-40B4-BE49-F238E27FC236}">
                  <a16:creationId xmlns:a16="http://schemas.microsoft.com/office/drawing/2014/main" id="{4EB686E2-FAB2-4310-B5BC-6582E9FA1C06}"/>
                </a:ext>
              </a:extLst>
            </p:cNvPr>
            <p:cNvCxnSpPr>
              <a:cxnSpLocks/>
              <a:stCxn id="44" idx="3"/>
              <a:endCxn id="94" idx="1"/>
            </p:cNvCxnSpPr>
            <p:nvPr/>
          </p:nvCxnSpPr>
          <p:spPr>
            <a:xfrm flipV="1">
              <a:off x="1476251" y="2603523"/>
              <a:ext cx="705371" cy="7435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Łącznik prosty ze strzałką 116">
              <a:extLst>
                <a:ext uri="{FF2B5EF4-FFF2-40B4-BE49-F238E27FC236}">
                  <a16:creationId xmlns:a16="http://schemas.microsoft.com/office/drawing/2014/main" id="{EC0F9D69-9D8C-482F-9D3A-47C98907B7F1}"/>
                </a:ext>
              </a:extLst>
            </p:cNvPr>
            <p:cNvCxnSpPr>
              <a:cxnSpLocks/>
              <a:stCxn id="44" idx="3"/>
              <a:endCxn id="61" idx="1"/>
            </p:cNvCxnSpPr>
            <p:nvPr/>
          </p:nvCxnSpPr>
          <p:spPr>
            <a:xfrm flipV="1">
              <a:off x="1476251" y="3234963"/>
              <a:ext cx="724821" cy="1121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Łącznik prosty ze strzałką 120">
              <a:extLst>
                <a:ext uri="{FF2B5EF4-FFF2-40B4-BE49-F238E27FC236}">
                  <a16:creationId xmlns:a16="http://schemas.microsoft.com/office/drawing/2014/main" id="{A0006988-240F-4B7E-A2DD-805E6043A2D1}"/>
                </a:ext>
              </a:extLst>
            </p:cNvPr>
            <p:cNvCxnSpPr>
              <a:cxnSpLocks/>
              <a:stCxn id="74" idx="3"/>
              <a:endCxn id="69" idx="1"/>
            </p:cNvCxnSpPr>
            <p:nvPr/>
          </p:nvCxnSpPr>
          <p:spPr>
            <a:xfrm>
              <a:off x="1466750" y="4564329"/>
              <a:ext cx="727895" cy="9291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Łącznik prosty ze strzałką 125">
              <a:extLst>
                <a:ext uri="{FF2B5EF4-FFF2-40B4-BE49-F238E27FC236}">
                  <a16:creationId xmlns:a16="http://schemas.microsoft.com/office/drawing/2014/main" id="{89B336A0-5F1A-41D2-8B75-3307F402AB0E}"/>
                </a:ext>
              </a:extLst>
            </p:cNvPr>
            <p:cNvCxnSpPr>
              <a:cxnSpLocks/>
              <a:stCxn id="74" idx="3"/>
              <a:endCxn id="70" idx="1"/>
            </p:cNvCxnSpPr>
            <p:nvPr/>
          </p:nvCxnSpPr>
          <p:spPr>
            <a:xfrm>
              <a:off x="1466750" y="4564329"/>
              <a:ext cx="720916" cy="4605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Łącznik prosty ze strzałką 127">
              <a:extLst>
                <a:ext uri="{FF2B5EF4-FFF2-40B4-BE49-F238E27FC236}">
                  <a16:creationId xmlns:a16="http://schemas.microsoft.com/office/drawing/2014/main" id="{1CC7F2DE-2B99-4744-B844-4FB65E87710F}"/>
                </a:ext>
              </a:extLst>
            </p:cNvPr>
            <p:cNvCxnSpPr>
              <a:cxnSpLocks/>
              <a:stCxn id="74" idx="3"/>
              <a:endCxn id="76" idx="1"/>
            </p:cNvCxnSpPr>
            <p:nvPr/>
          </p:nvCxnSpPr>
          <p:spPr>
            <a:xfrm flipV="1">
              <a:off x="1466750" y="3833116"/>
              <a:ext cx="728178" cy="7312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5D6131B3-5D27-4B0E-A358-C861C02DB15A}"/>
                </a:ext>
              </a:extLst>
            </p:cNvPr>
            <p:cNvCxnSpPr>
              <a:cxnSpLocks/>
              <a:stCxn id="52" idx="3"/>
              <a:endCxn id="61" idx="1"/>
            </p:cNvCxnSpPr>
            <p:nvPr/>
          </p:nvCxnSpPr>
          <p:spPr>
            <a:xfrm>
              <a:off x="1476251" y="1730381"/>
              <a:ext cx="724821" cy="15045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Łącznik prosty ze strzałką 137">
              <a:extLst>
                <a:ext uri="{FF2B5EF4-FFF2-40B4-BE49-F238E27FC236}">
                  <a16:creationId xmlns:a16="http://schemas.microsoft.com/office/drawing/2014/main" id="{2AE76F8E-BD3D-4C7E-A8AE-EBA2BD9D500E}"/>
                </a:ext>
              </a:extLst>
            </p:cNvPr>
            <p:cNvCxnSpPr/>
            <p:nvPr/>
          </p:nvCxnSpPr>
          <p:spPr>
            <a:xfrm>
              <a:off x="9894979" y="5590006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Łącznik prosty ze strzałką 138">
              <a:extLst>
                <a:ext uri="{FF2B5EF4-FFF2-40B4-BE49-F238E27FC236}">
                  <a16:creationId xmlns:a16="http://schemas.microsoft.com/office/drawing/2014/main" id="{C4765445-D747-436C-8CB4-2F32127EC621}"/>
                </a:ext>
              </a:extLst>
            </p:cNvPr>
            <p:cNvCxnSpPr/>
            <p:nvPr/>
          </p:nvCxnSpPr>
          <p:spPr>
            <a:xfrm>
              <a:off x="9887150" y="6007654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pole tekstowe 139">
              <a:extLst>
                <a:ext uri="{FF2B5EF4-FFF2-40B4-BE49-F238E27FC236}">
                  <a16:creationId xmlns:a16="http://schemas.microsoft.com/office/drawing/2014/main" id="{796446A3-804B-41CB-B55E-17008B32941A}"/>
                </a:ext>
              </a:extLst>
            </p:cNvPr>
            <p:cNvSpPr txBox="1"/>
            <p:nvPr/>
          </p:nvSpPr>
          <p:spPr>
            <a:xfrm>
              <a:off x="10057045" y="4032701"/>
              <a:ext cx="1992060" cy="3596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Przedłużająca się w czasie pandemia COVID-19 </a:t>
              </a:r>
              <a:endParaRPr lang="pl-PL" dirty="0"/>
            </a:p>
          </p:txBody>
        </p:sp>
        <p:sp>
          <p:nvSpPr>
            <p:cNvPr id="142" name="pole tekstowe 141">
              <a:extLst>
                <a:ext uri="{FF2B5EF4-FFF2-40B4-BE49-F238E27FC236}">
                  <a16:creationId xmlns:a16="http://schemas.microsoft.com/office/drawing/2014/main" id="{3F8D66EA-E6A5-4D12-9943-B3EC0018E0A0}"/>
                </a:ext>
              </a:extLst>
            </p:cNvPr>
            <p:cNvSpPr txBox="1"/>
            <p:nvPr/>
          </p:nvSpPr>
          <p:spPr>
            <a:xfrm>
              <a:off x="10039324" y="5069322"/>
              <a:ext cx="1992060" cy="2002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Polityka klimatyczna UE </a:t>
              </a:r>
            </a:p>
          </p:txBody>
        </p:sp>
        <p:cxnSp>
          <p:nvCxnSpPr>
            <p:cNvPr id="143" name="Łącznik prosty ze strzałką 142">
              <a:extLst>
                <a:ext uri="{FF2B5EF4-FFF2-40B4-BE49-F238E27FC236}">
                  <a16:creationId xmlns:a16="http://schemas.microsoft.com/office/drawing/2014/main" id="{C0757DA2-39DB-4FB1-A5B8-E725DD2CC764}"/>
                </a:ext>
              </a:extLst>
            </p:cNvPr>
            <p:cNvCxnSpPr/>
            <p:nvPr/>
          </p:nvCxnSpPr>
          <p:spPr>
            <a:xfrm>
              <a:off x="9904525" y="4730818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ze strzałką 70">
              <a:extLst>
                <a:ext uri="{FF2B5EF4-FFF2-40B4-BE49-F238E27FC236}">
                  <a16:creationId xmlns:a16="http://schemas.microsoft.com/office/drawing/2014/main" id="{9456C865-306C-4072-8DB3-3F3772717292}"/>
                </a:ext>
              </a:extLst>
            </p:cNvPr>
            <p:cNvCxnSpPr>
              <a:cxnSpLocks/>
              <a:stCxn id="83" idx="3"/>
              <a:endCxn id="24" idx="1"/>
            </p:cNvCxnSpPr>
            <p:nvPr/>
          </p:nvCxnSpPr>
          <p:spPr>
            <a:xfrm>
              <a:off x="4958320" y="2067810"/>
              <a:ext cx="191071" cy="689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3AF5502C-E080-440F-99D3-67C1FA6D25A9}"/>
                </a:ext>
              </a:extLst>
            </p:cNvPr>
            <p:cNvCxnSpPr>
              <a:cxnSpLocks/>
              <a:stCxn id="61" idx="3"/>
            </p:cNvCxnSpPr>
            <p:nvPr/>
          </p:nvCxnSpPr>
          <p:spPr>
            <a:xfrm flipV="1">
              <a:off x="4960585" y="3161141"/>
              <a:ext cx="196135" cy="738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ze strzałką 90">
              <a:extLst>
                <a:ext uri="{FF2B5EF4-FFF2-40B4-BE49-F238E27FC236}">
                  <a16:creationId xmlns:a16="http://schemas.microsoft.com/office/drawing/2014/main" id="{BD46DA05-DC02-4C38-9B43-4AD28F6D36C9}"/>
                </a:ext>
              </a:extLst>
            </p:cNvPr>
            <p:cNvCxnSpPr>
              <a:cxnSpLocks/>
              <a:stCxn id="74" idx="3"/>
              <a:endCxn id="94" idx="1"/>
            </p:cNvCxnSpPr>
            <p:nvPr/>
          </p:nvCxnSpPr>
          <p:spPr>
            <a:xfrm flipV="1">
              <a:off x="1466750" y="2603523"/>
              <a:ext cx="714872" cy="196080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pole tekstowe 95">
              <a:extLst>
                <a:ext uri="{FF2B5EF4-FFF2-40B4-BE49-F238E27FC236}">
                  <a16:creationId xmlns:a16="http://schemas.microsoft.com/office/drawing/2014/main" id="{DB6DDE73-83B1-407D-9A33-6DB4A2BE3693}"/>
                </a:ext>
              </a:extLst>
            </p:cNvPr>
            <p:cNvSpPr txBox="1"/>
            <p:nvPr/>
          </p:nvSpPr>
          <p:spPr>
            <a:xfrm>
              <a:off x="42900" y="2230108"/>
              <a:ext cx="1443941" cy="37905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Duże natężenie ruchu w miastach</a:t>
              </a:r>
            </a:p>
          </p:txBody>
        </p:sp>
        <p:cxnSp>
          <p:nvCxnSpPr>
            <p:cNvPr id="99" name="Łącznik prosty ze strzałką 98">
              <a:extLst>
                <a:ext uri="{FF2B5EF4-FFF2-40B4-BE49-F238E27FC236}">
                  <a16:creationId xmlns:a16="http://schemas.microsoft.com/office/drawing/2014/main" id="{F217102C-81B9-440F-964B-05FC6FA2E9E6}"/>
                </a:ext>
              </a:extLst>
            </p:cNvPr>
            <p:cNvCxnSpPr>
              <a:cxnSpLocks/>
              <a:stCxn id="96" idx="3"/>
              <a:endCxn id="77" idx="1"/>
            </p:cNvCxnSpPr>
            <p:nvPr/>
          </p:nvCxnSpPr>
          <p:spPr>
            <a:xfrm flipV="1">
              <a:off x="1486841" y="1573699"/>
              <a:ext cx="685941" cy="8459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y ze strzałką 103">
              <a:extLst>
                <a:ext uri="{FF2B5EF4-FFF2-40B4-BE49-F238E27FC236}">
                  <a16:creationId xmlns:a16="http://schemas.microsoft.com/office/drawing/2014/main" id="{614B0825-C939-41A7-BE38-3A33D624D681}"/>
                </a:ext>
              </a:extLst>
            </p:cNvPr>
            <p:cNvCxnSpPr>
              <a:cxnSpLocks/>
              <a:endCxn id="76" idx="1"/>
            </p:cNvCxnSpPr>
            <p:nvPr/>
          </p:nvCxnSpPr>
          <p:spPr>
            <a:xfrm>
              <a:off x="1464170" y="1481279"/>
              <a:ext cx="730758" cy="23518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>
              <a:extLst>
                <a:ext uri="{FF2B5EF4-FFF2-40B4-BE49-F238E27FC236}">
                  <a16:creationId xmlns:a16="http://schemas.microsoft.com/office/drawing/2014/main" id="{5E961D24-562B-4528-B431-A115C03E1840}"/>
                </a:ext>
              </a:extLst>
            </p:cNvPr>
            <p:cNvCxnSpPr>
              <a:cxnSpLocks/>
              <a:stCxn id="96" idx="3"/>
              <a:endCxn id="94" idx="1"/>
            </p:cNvCxnSpPr>
            <p:nvPr/>
          </p:nvCxnSpPr>
          <p:spPr>
            <a:xfrm>
              <a:off x="1486841" y="2419636"/>
              <a:ext cx="694781" cy="1838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ze strzałką 87">
              <a:extLst>
                <a:ext uri="{FF2B5EF4-FFF2-40B4-BE49-F238E27FC236}">
                  <a16:creationId xmlns:a16="http://schemas.microsoft.com/office/drawing/2014/main" id="{C6D03430-249B-4DB4-88E3-A44FCA5198B1}"/>
                </a:ext>
              </a:extLst>
            </p:cNvPr>
            <p:cNvCxnSpPr>
              <a:cxnSpLocks/>
              <a:stCxn id="96" idx="3"/>
              <a:endCxn id="76" idx="1"/>
            </p:cNvCxnSpPr>
            <p:nvPr/>
          </p:nvCxnSpPr>
          <p:spPr>
            <a:xfrm>
              <a:off x="1486841" y="2419636"/>
              <a:ext cx="708087" cy="14134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>
              <a:extLst>
                <a:ext uri="{FF2B5EF4-FFF2-40B4-BE49-F238E27FC236}">
                  <a16:creationId xmlns:a16="http://schemas.microsoft.com/office/drawing/2014/main" id="{A1EBA61B-FDFA-4EF9-9A0B-6EE48FCC68F3}"/>
                </a:ext>
              </a:extLst>
            </p:cNvPr>
            <p:cNvCxnSpPr>
              <a:cxnSpLocks/>
              <a:stCxn id="74" idx="3"/>
              <a:endCxn id="83" idx="1"/>
            </p:cNvCxnSpPr>
            <p:nvPr/>
          </p:nvCxnSpPr>
          <p:spPr>
            <a:xfrm flipV="1">
              <a:off x="1466750" y="2067810"/>
              <a:ext cx="723732" cy="24965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pole tekstowe 119">
              <a:extLst>
                <a:ext uri="{FF2B5EF4-FFF2-40B4-BE49-F238E27FC236}">
                  <a16:creationId xmlns:a16="http://schemas.microsoft.com/office/drawing/2014/main" id="{A1810DB9-6D7A-4AF7-894E-DA1B84B9B0E6}"/>
                </a:ext>
              </a:extLst>
            </p:cNvPr>
            <p:cNvSpPr txBox="1"/>
            <p:nvPr/>
          </p:nvSpPr>
          <p:spPr>
            <a:xfrm>
              <a:off x="10057045" y="3571047"/>
              <a:ext cx="1992060" cy="3153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nieuregulowany stan działek </a:t>
              </a:r>
            </a:p>
          </p:txBody>
        </p:sp>
        <p:cxnSp>
          <p:nvCxnSpPr>
            <p:cNvPr id="130" name="Łącznik prosty ze strzałką 129">
              <a:extLst>
                <a:ext uri="{FF2B5EF4-FFF2-40B4-BE49-F238E27FC236}">
                  <a16:creationId xmlns:a16="http://schemas.microsoft.com/office/drawing/2014/main" id="{5EC206CA-135E-4680-B998-A9C27DC64192}"/>
                </a:ext>
              </a:extLst>
            </p:cNvPr>
            <p:cNvCxnSpPr/>
            <p:nvPr/>
          </p:nvCxnSpPr>
          <p:spPr>
            <a:xfrm>
              <a:off x="9884301" y="3691199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pole tekstowe 121">
              <a:extLst>
                <a:ext uri="{FF2B5EF4-FFF2-40B4-BE49-F238E27FC236}">
                  <a16:creationId xmlns:a16="http://schemas.microsoft.com/office/drawing/2014/main" id="{24555736-F9F9-4311-ABBD-89DE03E9E7A1}"/>
                </a:ext>
              </a:extLst>
            </p:cNvPr>
            <p:cNvSpPr txBox="1"/>
            <p:nvPr/>
          </p:nvSpPr>
          <p:spPr>
            <a:xfrm>
              <a:off x="2205234" y="5841631"/>
              <a:ext cx="2759512" cy="25176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Kampanie społeczne * </a:t>
              </a:r>
            </a:p>
          </p:txBody>
        </p:sp>
        <p:cxnSp>
          <p:nvCxnSpPr>
            <p:cNvPr id="127" name="Łącznik prosty ze strzałką 126">
              <a:extLst>
                <a:ext uri="{FF2B5EF4-FFF2-40B4-BE49-F238E27FC236}">
                  <a16:creationId xmlns:a16="http://schemas.microsoft.com/office/drawing/2014/main" id="{86FC874F-92B3-4678-A3E4-1FCD237A0AFF}"/>
                </a:ext>
              </a:extLst>
            </p:cNvPr>
            <p:cNvCxnSpPr>
              <a:cxnSpLocks/>
              <a:stCxn id="74" idx="3"/>
            </p:cNvCxnSpPr>
            <p:nvPr/>
          </p:nvCxnSpPr>
          <p:spPr>
            <a:xfrm>
              <a:off x="1466750" y="4564329"/>
              <a:ext cx="718612" cy="14226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pole tekstowe 81">
              <a:extLst>
                <a:ext uri="{FF2B5EF4-FFF2-40B4-BE49-F238E27FC236}">
                  <a16:creationId xmlns:a16="http://schemas.microsoft.com/office/drawing/2014/main" id="{03621757-E4CC-40A0-A0DA-FE549F4E35CC}"/>
                </a:ext>
              </a:extLst>
            </p:cNvPr>
            <p:cNvSpPr txBox="1"/>
            <p:nvPr/>
          </p:nvSpPr>
          <p:spPr>
            <a:xfrm>
              <a:off x="42900" y="5976827"/>
              <a:ext cx="1443941" cy="80409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Zagrożenie peryferyzacji komunikacyjnej obszarów o niskiej dostępności infrastruktury transportowej</a:t>
              </a:r>
            </a:p>
          </p:txBody>
        </p:sp>
        <p:sp>
          <p:nvSpPr>
            <p:cNvPr id="84" name="pole tekstowe 83">
              <a:extLst>
                <a:ext uri="{FF2B5EF4-FFF2-40B4-BE49-F238E27FC236}">
                  <a16:creationId xmlns:a16="http://schemas.microsoft.com/office/drawing/2014/main" id="{12C6C644-1BAA-4F28-A6A1-6ABE898C3B2C}"/>
                </a:ext>
              </a:extLst>
            </p:cNvPr>
            <p:cNvSpPr txBox="1"/>
            <p:nvPr/>
          </p:nvSpPr>
          <p:spPr>
            <a:xfrm>
              <a:off x="2183105" y="6159774"/>
              <a:ext cx="2782591" cy="63498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Rozwój infrastruktury </a:t>
              </a:r>
              <a:r>
                <a:rPr lang="pl-PL" sz="900" dirty="0" err="1"/>
                <a:t>subregionalnych</a:t>
              </a:r>
              <a:r>
                <a:rPr lang="pl-PL" sz="900" dirty="0"/>
                <a:t> przewozów autobusowych (przystanki, wiaty, zajezdnie), zakup taboru, rozwój infrastruktury towarzyszącej (węzły przesiadkowe, drogi rowerowe, systemy IT)</a:t>
              </a:r>
            </a:p>
          </p:txBody>
        </p:sp>
        <p:cxnSp>
          <p:nvCxnSpPr>
            <p:cNvPr id="85" name="Łącznik prosty ze strzałką 84">
              <a:extLst>
                <a:ext uri="{FF2B5EF4-FFF2-40B4-BE49-F238E27FC236}">
                  <a16:creationId xmlns:a16="http://schemas.microsoft.com/office/drawing/2014/main" id="{DB8CDA1F-9DAD-49D0-98E6-B8C98B119DD8}"/>
                </a:ext>
              </a:extLst>
            </p:cNvPr>
            <p:cNvCxnSpPr>
              <a:cxnSpLocks/>
              <a:stCxn id="82" idx="3"/>
            </p:cNvCxnSpPr>
            <p:nvPr/>
          </p:nvCxnSpPr>
          <p:spPr>
            <a:xfrm>
              <a:off x="1486841" y="6378875"/>
              <a:ext cx="673411" cy="1297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pole tekstowe 99">
              <a:extLst>
                <a:ext uri="{FF2B5EF4-FFF2-40B4-BE49-F238E27FC236}">
                  <a16:creationId xmlns:a16="http://schemas.microsoft.com/office/drawing/2014/main" id="{625F40C8-179B-4999-9013-5D636F223E45}"/>
                </a:ext>
              </a:extLst>
            </p:cNvPr>
            <p:cNvSpPr txBox="1"/>
            <p:nvPr/>
          </p:nvSpPr>
          <p:spPr>
            <a:xfrm>
              <a:off x="2196909" y="4143930"/>
              <a:ext cx="2767837" cy="63498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Przebudowa dworców/przystanków kolejowych na terenie MOF – dostosowanie ich do potrzeb OzN, zapewnienie bezpieczeństwa, komfortu i dostępu do infrastruktury towarzyszącej</a:t>
              </a:r>
            </a:p>
          </p:txBody>
        </p: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F8E1E691-227B-4000-980D-253C3A45212A}"/>
                </a:ext>
              </a:extLst>
            </p:cNvPr>
            <p:cNvCxnSpPr>
              <a:cxnSpLocks/>
              <a:stCxn id="74" idx="3"/>
            </p:cNvCxnSpPr>
            <p:nvPr/>
          </p:nvCxnSpPr>
          <p:spPr>
            <a:xfrm flipV="1">
              <a:off x="1466750" y="4437219"/>
              <a:ext cx="703089" cy="1271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63096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1" y="224970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(11): Wspieranie zrównoważonej multimodalnej mobilności miejskiej jako elementu transformacji w kierunku gospodarki zeroemisyjnej (2)</a:t>
            </a:r>
          </a:p>
        </p:txBody>
      </p:sp>
      <p:grpSp>
        <p:nvGrpSpPr>
          <p:cNvPr id="3" name="Grupa 2" descr="Logika interwencji&#10;EFRR – Cel szczegółowy (11): Wspieranie zrównoważonej multimodalnej mobilności miejskiej jako elementu transformacji w kierunku gospodarki zeroemisyjnej (2)">
            <a:extLst>
              <a:ext uri="{FF2B5EF4-FFF2-40B4-BE49-F238E27FC236}">
                <a16:creationId xmlns:a16="http://schemas.microsoft.com/office/drawing/2014/main" id="{82C4F9F5-BA37-44A1-9838-3AFA680F1789}"/>
              </a:ext>
            </a:extLst>
          </p:cNvPr>
          <p:cNvGrpSpPr/>
          <p:nvPr/>
        </p:nvGrpSpPr>
        <p:grpSpPr>
          <a:xfrm>
            <a:off x="32311" y="847129"/>
            <a:ext cx="12010444" cy="5783307"/>
            <a:chOff x="32311" y="847129"/>
            <a:chExt cx="12010444" cy="5783307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32311" y="847129"/>
              <a:ext cx="1443940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9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003598" y="855829"/>
              <a:ext cx="2782591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1857610"/>
              <a:ext cx="2520044" cy="25996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Wspierana infrastruktura rowerowa (RCO 58)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4152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Nawiązywanie partnerstw między JST </a:t>
              </a:r>
              <a:endParaRPr lang="pl-PL" sz="900" dirty="0">
                <a:cs typeface="Calibri"/>
              </a:endParaRP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9349" y="1628372"/>
              <a:ext cx="0" cy="29771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3271" y="2628566"/>
              <a:ext cx="1999056" cy="93675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Identyfikowane różnice</a:t>
              </a:r>
            </a:p>
            <a:p>
              <a:r>
                <a:rPr lang="pl-PL" sz="900" dirty="0"/>
                <a:t>między dokonaną inwentaryzacją terenu, a stanem zastanym powodujące konieczność prowadzenia dodatkowych prac lub zmiany technologii </a:t>
              </a:r>
              <a:endParaRPr lang="pl-PL" sz="900" dirty="0">
                <a:cs typeface="Calibri"/>
              </a:endParaRP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889349" y="3946023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>
              <a:cxnSpLocks/>
            </p:cNvCxnSpPr>
            <p:nvPr/>
          </p:nvCxnSpPr>
          <p:spPr>
            <a:xfrm>
              <a:off x="9889349" y="2252230"/>
              <a:ext cx="1627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</p:cNvCxnSpPr>
            <p:nvPr/>
          </p:nvCxnSpPr>
          <p:spPr>
            <a:xfrm flipH="1">
              <a:off x="9689247" y="2252229"/>
              <a:ext cx="2163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endCxn id="73" idx="1"/>
            </p:cNvCxnSpPr>
            <p:nvPr/>
          </p:nvCxnSpPr>
          <p:spPr>
            <a:xfrm flipV="1">
              <a:off x="1434517" y="1963473"/>
              <a:ext cx="579744" cy="85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014261" y="1708720"/>
              <a:ext cx="2782591" cy="5095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Rozwój regionalnych sieci rowerowych wraz z niezbędną infrastrukturą towarzyszącą</a:t>
              </a:r>
            </a:p>
          </p:txBody>
        </p:sp>
        <p:cxnSp>
          <p:nvCxnSpPr>
            <p:cNvPr id="63" name="Łącznik prosty ze strzałką 62"/>
            <p:cNvCxnSpPr>
              <a:cxnSpLocks/>
              <a:endCxn id="24" idx="1"/>
            </p:cNvCxnSpPr>
            <p:nvPr/>
          </p:nvCxnSpPr>
          <p:spPr>
            <a:xfrm>
              <a:off x="4794884" y="1832192"/>
              <a:ext cx="348616" cy="1554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78681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78681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78681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215906" y="5909050"/>
              <a:ext cx="3666810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9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9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900" dirty="0"/>
                <a:t>Element logiki rekomendowany do usunięcia</a:t>
              </a: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4ACE2103-44D5-4DE0-B6E6-711A325E395A}"/>
                </a:ext>
              </a:extLst>
            </p:cNvPr>
            <p:cNvSpPr txBox="1"/>
            <p:nvPr/>
          </p:nvSpPr>
          <p:spPr>
            <a:xfrm>
              <a:off x="42974" y="1717290"/>
              <a:ext cx="1443941" cy="4061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Brak spójnej regionalnej sieci tras rowerowych</a:t>
              </a:r>
            </a:p>
          </p:txBody>
        </p:sp>
        <p:sp>
          <p:nvSpPr>
            <p:cNvPr id="75" name="pole tekstowe 74">
              <a:extLst>
                <a:ext uri="{FF2B5EF4-FFF2-40B4-BE49-F238E27FC236}">
                  <a16:creationId xmlns:a16="http://schemas.microsoft.com/office/drawing/2014/main" id="{C57EA597-C7A9-489C-9C40-3B09B417E0B5}"/>
                </a:ext>
              </a:extLst>
            </p:cNvPr>
            <p:cNvSpPr txBox="1"/>
            <p:nvPr/>
          </p:nvSpPr>
          <p:spPr>
            <a:xfrm>
              <a:off x="10025270" y="2012376"/>
              <a:ext cx="2001605" cy="4771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Konieczność przeprowadzania dodatkowych uzgodnień z różnymi instytucjami/operatorami sieci </a:t>
              </a:r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128DF0FF-DADA-40F3-8CD8-2297CC26BFFA}"/>
                </a:ext>
              </a:extLst>
            </p:cNvPr>
            <p:cNvSpPr/>
            <p:nvPr/>
          </p:nvSpPr>
          <p:spPr>
            <a:xfrm>
              <a:off x="8134908" y="1857610"/>
              <a:ext cx="1495617" cy="58182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schemeClr val="dk1"/>
                  </a:solidFill>
                </a:rPr>
                <a:t>Roczna liczba użytkowników infrastruktury rowerowej (RCR64) – wskaźnik na poziomie projektów</a:t>
              </a:r>
            </a:p>
          </p:txBody>
        </p:sp>
        <p:cxnSp>
          <p:nvCxnSpPr>
            <p:cNvPr id="37" name="Łącznik prosty ze strzałką 36">
              <a:extLst>
                <a:ext uri="{FF2B5EF4-FFF2-40B4-BE49-F238E27FC236}">
                  <a16:creationId xmlns:a16="http://schemas.microsoft.com/office/drawing/2014/main" id="{903D74F4-1F82-4696-9E40-183AD0476C7F}"/>
                </a:ext>
              </a:extLst>
            </p:cNvPr>
            <p:cNvCxnSpPr>
              <a:cxnSpLocks/>
            </p:cNvCxnSpPr>
            <p:nvPr/>
          </p:nvCxnSpPr>
          <p:spPr>
            <a:xfrm>
              <a:off x="7677807" y="2006551"/>
              <a:ext cx="471365" cy="58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pole tekstowe 37">
              <a:extLst>
                <a:ext uri="{FF2B5EF4-FFF2-40B4-BE49-F238E27FC236}">
                  <a16:creationId xmlns:a16="http://schemas.microsoft.com/office/drawing/2014/main" id="{6ACA6632-50EB-4D69-95BA-F7A31055F1FA}"/>
                </a:ext>
              </a:extLst>
            </p:cNvPr>
            <p:cNvSpPr txBox="1"/>
            <p:nvPr/>
          </p:nvSpPr>
          <p:spPr>
            <a:xfrm>
              <a:off x="10022843" y="3711644"/>
              <a:ext cx="2019912" cy="51318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Nawyki transportowe oraz zmiany sposobu pracy i spędzania czasu wypracowane w trakcie pandemii </a:t>
              </a:r>
              <a:endParaRPr lang="pl-PL" dirty="0"/>
            </a:p>
          </p:txBody>
        </p:sp>
        <p:cxnSp>
          <p:nvCxnSpPr>
            <p:cNvPr id="41" name="Łącznik prosty ze strzałką 40">
              <a:extLst>
                <a:ext uri="{FF2B5EF4-FFF2-40B4-BE49-F238E27FC236}">
                  <a16:creationId xmlns:a16="http://schemas.microsoft.com/office/drawing/2014/main" id="{B689F353-BD0C-42D5-B35F-4FCF333F91D5}"/>
                </a:ext>
              </a:extLst>
            </p:cNvPr>
            <p:cNvCxnSpPr/>
            <p:nvPr/>
          </p:nvCxnSpPr>
          <p:spPr>
            <a:xfrm>
              <a:off x="9889349" y="4605539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ole tekstowe 42">
              <a:extLst>
                <a:ext uri="{FF2B5EF4-FFF2-40B4-BE49-F238E27FC236}">
                  <a16:creationId xmlns:a16="http://schemas.microsoft.com/office/drawing/2014/main" id="{A4D491DB-64B3-42A3-9D3A-B0FAEF169E31}"/>
                </a:ext>
              </a:extLst>
            </p:cNvPr>
            <p:cNvSpPr txBox="1"/>
            <p:nvPr/>
          </p:nvSpPr>
          <p:spPr>
            <a:xfrm>
              <a:off x="10022843" y="4371160"/>
              <a:ext cx="2019912" cy="65062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Polityka transportowa organizatorów przewozów, tworzenie siatki połączeń, prawne możliwości relacji z </a:t>
              </a:r>
              <a:r>
                <a:rPr lang="pl-PL" sz="900"/>
                <a:t>operatorami przewozów </a:t>
              </a:r>
              <a:endParaRPr lang="pl-PL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24040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68891" y="158337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12: </a:t>
            </a:r>
            <a:r>
              <a:rPr kumimoji="0" lang="pl-PL" sz="1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Rozwój i udoskonalenie zrównoważonej, odpornej na zmiany klimatu, inteligentnej i intermodalnej mobilności na poziomie krajowym, regionalnym i lokalnym, w tym poprawę dostępu do TEN-T oraz mobilności transgranicznej</a:t>
            </a:r>
          </a:p>
        </p:txBody>
      </p:sp>
      <p:grpSp>
        <p:nvGrpSpPr>
          <p:cNvPr id="5" name="Grupa 4" descr="Logika interwencji&#10;EFRR – Cel szczegółowy 12: Rozwój i udoskonalenie zrównoważonej, odpornej na zmiany klimatu, inteligentnej i intermodalnej mobilności na poziomie krajowym, regionalnym i lokalnym, w tym poprawę dostępu do TEN-T oraz mobilności transgranicznej">
            <a:extLst>
              <a:ext uri="{FF2B5EF4-FFF2-40B4-BE49-F238E27FC236}">
                <a16:creationId xmlns:a16="http://schemas.microsoft.com/office/drawing/2014/main" id="{D2CFDED0-18B9-4A19-8C94-F46F24A67F64}"/>
              </a:ext>
            </a:extLst>
          </p:cNvPr>
          <p:cNvGrpSpPr/>
          <p:nvPr/>
        </p:nvGrpSpPr>
        <p:grpSpPr>
          <a:xfrm>
            <a:off x="51139" y="847129"/>
            <a:ext cx="12025818" cy="6018153"/>
            <a:chOff x="51139" y="847129"/>
            <a:chExt cx="12025818" cy="6018153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58724" y="847129"/>
              <a:ext cx="1555107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900" b="1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248250" y="847130"/>
              <a:ext cx="243986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90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2443537"/>
              <a:ext cx="2520044" cy="5818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Długość dróg przebudowanych lub zmodernizowanych (RCO 46)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18639" y="2008711"/>
              <a:ext cx="1495620" cy="16692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Roczna liczba użytkowników nowo wybudowanych, przebudowanych, rozbudowanych lub zmodernizowanych </a:t>
              </a:r>
              <a:r>
                <a:rPr lang="pl-PL" sz="900" err="1"/>
                <a:t>dróg</a:t>
              </a:r>
              <a:r>
                <a:rPr lang="pl-PL" sz="900"/>
                <a:t>  (RCR 55) 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1542794"/>
              <a:ext cx="2520044" cy="7094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Długość́ nowych lub rozbudowanych dróg – poza TEN-T) (RCO 44) 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>
              <a:off x="7663544" y="1897512"/>
              <a:ext cx="455095" cy="9458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64983" y="3986012"/>
              <a:ext cx="1555107" cy="39378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Poprawa bezpieczeństwa w transporcie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248250" y="1352290"/>
              <a:ext cx="2439864" cy="50701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Budowa, przebudowa, modernizacja lub zmiana przebiegu dróg wojewódzkich, w tym w</a:t>
              </a:r>
            </a:p>
            <a:p>
              <a:r>
                <a:rPr lang="pl-PL" sz="900" dirty="0"/>
                <a:t>miastach na prawach powiatu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64984" y="1350333"/>
              <a:ext cx="1555107" cy="131675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Wykorzystanie posiadanej infrastruktury transportowej i logistycznej oraz usytuowania na przecięciu głównych ciągów transportowych sieci TEN-T dla dalszego rozwoju transportu intermodalnego i multimodalnego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51140" y="4494077"/>
              <a:ext cx="1555107" cy="58848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Zbyt duże natężenie ruchu prywatnego w ośrodkach miejskich i słaba dostępność transportu zbiorowego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51139" y="5210174"/>
              <a:ext cx="1555107" cy="9106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/>
                <a:t>Przeciwdziałanie peryferyzacji obszarów o niskiej dostępności infrastruktury transportowej, w tym komunikacji publicznej</a:t>
              </a:r>
            </a:p>
          </p:txBody>
        </p:sp>
        <p:cxnSp>
          <p:nvCxnSpPr>
            <p:cNvPr id="8" name="Łącznik prosty ze strzałką 7"/>
            <p:cNvCxnSpPr>
              <a:cxnSpLocks/>
              <a:stCxn id="52" idx="3"/>
              <a:endCxn id="61" idx="1"/>
            </p:cNvCxnSpPr>
            <p:nvPr/>
          </p:nvCxnSpPr>
          <p:spPr>
            <a:xfrm flipV="1">
              <a:off x="1620091" y="1605796"/>
              <a:ext cx="628159" cy="40291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ze strzałką 12"/>
            <p:cNvCxnSpPr>
              <a:cxnSpLocks/>
              <a:stCxn id="44" idx="3"/>
              <a:endCxn id="69" idx="1"/>
            </p:cNvCxnSpPr>
            <p:nvPr/>
          </p:nvCxnSpPr>
          <p:spPr>
            <a:xfrm flipV="1">
              <a:off x="1620090" y="3148065"/>
              <a:ext cx="628160" cy="10348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</p:cNvCxnSpPr>
            <p:nvPr/>
          </p:nvCxnSpPr>
          <p:spPr>
            <a:xfrm flipH="1">
              <a:off x="9756775" y="2865350"/>
              <a:ext cx="1477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stCxn id="52" idx="3"/>
              <a:endCxn id="73" idx="1"/>
            </p:cNvCxnSpPr>
            <p:nvPr/>
          </p:nvCxnSpPr>
          <p:spPr>
            <a:xfrm>
              <a:off x="1620091" y="2008711"/>
              <a:ext cx="628159" cy="2807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248250" y="2750808"/>
              <a:ext cx="2439864" cy="7945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/>
                <a:t>Inwestycje niezbędne do wykonywania usług publicznego transportu zbiorowego na zasadach użyteczności publicznej oraz ukierunkowane na poprawę bezpieczeństwa ruchu drogowego (np. likwidacja miejsc niebezpiecznych)</a:t>
              </a: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248250" y="2089836"/>
              <a:ext cx="2439864" cy="39917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Inwestycje w drogi wojewódzkie na terenie miast, w tym obwodnice</a:t>
              </a:r>
            </a:p>
          </p:txBody>
        </p:sp>
        <p:cxnSp>
          <p:nvCxnSpPr>
            <p:cNvPr id="36" name="Łącznik prosty ze strzałką 35"/>
            <p:cNvCxnSpPr>
              <a:cxnSpLocks/>
              <a:stCxn id="53" idx="3"/>
              <a:endCxn id="83" idx="1"/>
            </p:cNvCxnSpPr>
            <p:nvPr/>
          </p:nvCxnSpPr>
          <p:spPr>
            <a:xfrm flipV="1">
              <a:off x="1606247" y="3911872"/>
              <a:ext cx="642003" cy="8764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Łącznik prosty ze strzałką 37"/>
            <p:cNvCxnSpPr>
              <a:cxnSpLocks/>
              <a:stCxn id="44" idx="3"/>
            </p:cNvCxnSpPr>
            <p:nvPr/>
          </p:nvCxnSpPr>
          <p:spPr>
            <a:xfrm flipV="1">
              <a:off x="1620090" y="2369161"/>
              <a:ext cx="628159" cy="18137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pole tekstowe 8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51502" y="4431282"/>
              <a:ext cx="2520044" cy="4524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Liczba zakupionych jednostek kolejowego taboru pasażerskiego (PLRO 113)</a:t>
              </a:r>
            </a:p>
          </p:txBody>
        </p:sp>
        <p:cxnSp>
          <p:nvCxnSpPr>
            <p:cNvPr id="63" name="Łącznik prosty ze strzałką 62"/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88114" y="1605796"/>
              <a:ext cx="455386" cy="2917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/>
            <p:cNvCxnSpPr>
              <a:cxnSpLocks/>
              <a:stCxn id="73" idx="3"/>
              <a:endCxn id="72" idx="1"/>
            </p:cNvCxnSpPr>
            <p:nvPr/>
          </p:nvCxnSpPr>
          <p:spPr>
            <a:xfrm flipV="1">
              <a:off x="4688114" y="1897512"/>
              <a:ext cx="455386" cy="3919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ze strzałką 88"/>
            <p:cNvCxnSpPr>
              <a:cxnSpLocks/>
              <a:stCxn id="24" idx="3"/>
              <a:endCxn id="28" idx="1"/>
            </p:cNvCxnSpPr>
            <p:nvPr/>
          </p:nvCxnSpPr>
          <p:spPr>
            <a:xfrm>
              <a:off x="7663544" y="2734448"/>
              <a:ext cx="455095" cy="108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20837" y="4151612"/>
              <a:ext cx="1495620" cy="1166099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Liczba osób korzystających z zakupionego lub zmodernizowanego kolejowego taboru pasażerskiego  w ciągu roku (PLRR 22)</a:t>
              </a:r>
            </a:p>
          </p:txBody>
        </p:sp>
        <p:cxnSp>
          <p:nvCxnSpPr>
            <p:cNvPr id="97" name="Łącznik prosty ze strzałką 96"/>
            <p:cNvCxnSpPr>
              <a:cxnSpLocks/>
              <a:stCxn id="82" idx="3"/>
              <a:endCxn id="99" idx="1"/>
            </p:cNvCxnSpPr>
            <p:nvPr/>
          </p:nvCxnSpPr>
          <p:spPr>
            <a:xfrm>
              <a:off x="7671546" y="4657522"/>
              <a:ext cx="449291" cy="771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544602" y="5707336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544602" y="5978799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544602" y="6250262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983942" y="5772675"/>
              <a:ext cx="3666810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90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90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900"/>
                <a:t>Element logiki rekomendowany do usunięcia</a:t>
              </a:r>
            </a:p>
            <a:p>
              <a:pPr>
                <a:spcBef>
                  <a:spcPts val="600"/>
                </a:spcBef>
              </a:pPr>
              <a:endParaRPr lang="pl-PL" sz="900"/>
            </a:p>
            <a:p>
              <a:pPr>
                <a:spcBef>
                  <a:spcPts val="600"/>
                </a:spcBef>
              </a:pPr>
              <a:r>
                <a:rPr lang="pl-PL" sz="900"/>
                <a:t>* Jako element innych projektów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A0614260-8699-4412-800E-C9FFE533C5B4}"/>
                </a:ext>
              </a:extLst>
            </p:cNvPr>
            <p:cNvSpPr txBox="1"/>
            <p:nvPr/>
          </p:nvSpPr>
          <p:spPr>
            <a:xfrm>
              <a:off x="2248250" y="3791487"/>
              <a:ext cx="2439864" cy="24077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ITS *</a:t>
              </a:r>
            </a:p>
          </p:txBody>
        </p:sp>
        <p:sp>
          <p:nvSpPr>
            <p:cNvPr id="84" name="pole tekstowe 83">
              <a:extLst>
                <a:ext uri="{FF2B5EF4-FFF2-40B4-BE49-F238E27FC236}">
                  <a16:creationId xmlns:a16="http://schemas.microsoft.com/office/drawing/2014/main" id="{E9A39CE4-A66D-4601-9F57-0C9300DD7632}"/>
                </a:ext>
              </a:extLst>
            </p:cNvPr>
            <p:cNvSpPr txBox="1"/>
            <p:nvPr/>
          </p:nvSpPr>
          <p:spPr>
            <a:xfrm>
              <a:off x="2248250" y="4151612"/>
              <a:ext cx="2439864" cy="5117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Budowa, przebudowa, modernizacja lub zmiana przebiegu dróg lokalnych (w tym obwodnic)</a:t>
              </a:r>
            </a:p>
          </p:txBody>
        </p:sp>
        <p:cxnSp>
          <p:nvCxnSpPr>
            <p:cNvPr id="104" name="Łącznik prosty ze strzałką 103">
              <a:extLst>
                <a:ext uri="{FF2B5EF4-FFF2-40B4-BE49-F238E27FC236}">
                  <a16:creationId xmlns:a16="http://schemas.microsoft.com/office/drawing/2014/main" id="{49FFD0CC-5BFC-4563-AE0F-2CFFD6853971}"/>
                </a:ext>
              </a:extLst>
            </p:cNvPr>
            <p:cNvCxnSpPr>
              <a:cxnSpLocks/>
              <a:stCxn id="44" idx="3"/>
              <a:endCxn id="84" idx="1"/>
            </p:cNvCxnSpPr>
            <p:nvPr/>
          </p:nvCxnSpPr>
          <p:spPr>
            <a:xfrm>
              <a:off x="1620090" y="4182903"/>
              <a:ext cx="628160" cy="22459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ze strzałką 111">
              <a:extLst>
                <a:ext uri="{FF2B5EF4-FFF2-40B4-BE49-F238E27FC236}">
                  <a16:creationId xmlns:a16="http://schemas.microsoft.com/office/drawing/2014/main" id="{1EDB5770-7A4B-49B2-85E7-C36F386D5313}"/>
                </a:ext>
              </a:extLst>
            </p:cNvPr>
            <p:cNvCxnSpPr>
              <a:cxnSpLocks/>
              <a:stCxn id="53" idx="3"/>
              <a:endCxn id="84" idx="1"/>
            </p:cNvCxnSpPr>
            <p:nvPr/>
          </p:nvCxnSpPr>
          <p:spPr>
            <a:xfrm flipV="1">
              <a:off x="1606247" y="4407500"/>
              <a:ext cx="642003" cy="3808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pole tekstowe 131">
              <a:extLst>
                <a:ext uri="{FF2B5EF4-FFF2-40B4-BE49-F238E27FC236}">
                  <a16:creationId xmlns:a16="http://schemas.microsoft.com/office/drawing/2014/main" id="{F7DC6C63-2BE7-4859-8BA9-5E3E401497F4}"/>
                </a:ext>
              </a:extLst>
            </p:cNvPr>
            <p:cNvSpPr txBox="1"/>
            <p:nvPr/>
          </p:nvSpPr>
          <p:spPr>
            <a:xfrm>
              <a:off x="69529" y="2853614"/>
              <a:ext cx="1555107" cy="9458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Wykorzystanie położenia komunikacyjnego i transgranicznego w kreowaniu atrakcyjności inwestycyjnej i transformacji gospodarczej</a:t>
              </a:r>
            </a:p>
          </p:txBody>
        </p:sp>
        <p:cxnSp>
          <p:nvCxnSpPr>
            <p:cNvPr id="150" name="Łącznik prosty ze strzałką 149">
              <a:extLst>
                <a:ext uri="{FF2B5EF4-FFF2-40B4-BE49-F238E27FC236}">
                  <a16:creationId xmlns:a16="http://schemas.microsoft.com/office/drawing/2014/main" id="{B10AC981-B6F5-4D38-9BB6-8CA6D26D3C38}"/>
                </a:ext>
              </a:extLst>
            </p:cNvPr>
            <p:cNvCxnSpPr>
              <a:cxnSpLocks/>
              <a:stCxn id="44" idx="3"/>
              <a:endCxn id="83" idx="1"/>
            </p:cNvCxnSpPr>
            <p:nvPr/>
          </p:nvCxnSpPr>
          <p:spPr>
            <a:xfrm flipV="1">
              <a:off x="1620090" y="3911872"/>
              <a:ext cx="628160" cy="27103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Łącznik prosty ze strzałką 150">
              <a:extLst>
                <a:ext uri="{FF2B5EF4-FFF2-40B4-BE49-F238E27FC236}">
                  <a16:creationId xmlns:a16="http://schemas.microsoft.com/office/drawing/2014/main" id="{08B6F056-C9F2-46C6-96AF-739F4C3A5FF5}"/>
                </a:ext>
              </a:extLst>
            </p:cNvPr>
            <p:cNvCxnSpPr>
              <a:cxnSpLocks/>
              <a:stCxn id="53" idx="3"/>
            </p:cNvCxnSpPr>
            <p:nvPr/>
          </p:nvCxnSpPr>
          <p:spPr>
            <a:xfrm flipV="1">
              <a:off x="1606247" y="2341598"/>
              <a:ext cx="642002" cy="24467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Łącznik prosty ze strzałką 154">
              <a:extLst>
                <a:ext uri="{FF2B5EF4-FFF2-40B4-BE49-F238E27FC236}">
                  <a16:creationId xmlns:a16="http://schemas.microsoft.com/office/drawing/2014/main" id="{1C28723E-FCC4-4270-90F9-559DF6837527}"/>
                </a:ext>
              </a:extLst>
            </p:cNvPr>
            <p:cNvCxnSpPr>
              <a:cxnSpLocks/>
              <a:stCxn id="132" idx="3"/>
              <a:endCxn id="61" idx="1"/>
            </p:cNvCxnSpPr>
            <p:nvPr/>
          </p:nvCxnSpPr>
          <p:spPr>
            <a:xfrm flipV="1">
              <a:off x="1624636" y="1605796"/>
              <a:ext cx="623614" cy="172075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Łącznik prosty ze strzałką 155">
              <a:extLst>
                <a:ext uri="{FF2B5EF4-FFF2-40B4-BE49-F238E27FC236}">
                  <a16:creationId xmlns:a16="http://schemas.microsoft.com/office/drawing/2014/main" id="{829CA03F-DAC4-4F19-B39D-6255D07178EA}"/>
                </a:ext>
              </a:extLst>
            </p:cNvPr>
            <p:cNvCxnSpPr>
              <a:cxnSpLocks/>
              <a:stCxn id="132" idx="3"/>
              <a:endCxn id="73" idx="1"/>
            </p:cNvCxnSpPr>
            <p:nvPr/>
          </p:nvCxnSpPr>
          <p:spPr>
            <a:xfrm flipV="1">
              <a:off x="1624636" y="2289423"/>
              <a:ext cx="623614" cy="10371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Łącznik prosty ze strzałką 158">
              <a:extLst>
                <a:ext uri="{FF2B5EF4-FFF2-40B4-BE49-F238E27FC236}">
                  <a16:creationId xmlns:a16="http://schemas.microsoft.com/office/drawing/2014/main" id="{63800420-618B-4EF6-B102-8A7368775C6C}"/>
                </a:ext>
              </a:extLst>
            </p:cNvPr>
            <p:cNvCxnSpPr>
              <a:cxnSpLocks/>
              <a:stCxn id="54" idx="3"/>
            </p:cNvCxnSpPr>
            <p:nvPr/>
          </p:nvCxnSpPr>
          <p:spPr>
            <a:xfrm flipV="1">
              <a:off x="1606246" y="3540383"/>
              <a:ext cx="628157" cy="2125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pole tekstowe 166">
              <a:extLst>
                <a:ext uri="{FF2B5EF4-FFF2-40B4-BE49-F238E27FC236}">
                  <a16:creationId xmlns:a16="http://schemas.microsoft.com/office/drawing/2014/main" id="{371EC821-4EE2-4C65-A807-B38C896555DB}"/>
                </a:ext>
              </a:extLst>
            </p:cNvPr>
            <p:cNvSpPr txBox="1"/>
            <p:nvPr/>
          </p:nvSpPr>
          <p:spPr>
            <a:xfrm>
              <a:off x="2257795" y="4805200"/>
              <a:ext cx="2439863" cy="3371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Zakup elektrycznego (lub wodorowego) taboru kolejowego (wyposażonego w ERTMS)</a:t>
              </a:r>
            </a:p>
          </p:txBody>
        </p:sp>
        <p:sp>
          <p:nvSpPr>
            <p:cNvPr id="168" name="pole tekstowe 167">
              <a:extLst>
                <a:ext uri="{FF2B5EF4-FFF2-40B4-BE49-F238E27FC236}">
                  <a16:creationId xmlns:a16="http://schemas.microsoft.com/office/drawing/2014/main" id="{D096A37E-0BAD-4663-92D1-33A18DAA29A4}"/>
                </a:ext>
              </a:extLst>
            </p:cNvPr>
            <p:cNvSpPr txBox="1"/>
            <p:nvPr/>
          </p:nvSpPr>
          <p:spPr>
            <a:xfrm>
              <a:off x="58725" y="6235130"/>
              <a:ext cx="1561366" cy="62286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/>
                <a:t>Wciąż niewykorzystany potencjał pasażerskiego transportu szynowego w regionie</a:t>
              </a:r>
            </a:p>
          </p:txBody>
        </p:sp>
        <p:cxnSp>
          <p:nvCxnSpPr>
            <p:cNvPr id="169" name="Łącznik prosty ze strzałką 168">
              <a:extLst>
                <a:ext uri="{FF2B5EF4-FFF2-40B4-BE49-F238E27FC236}">
                  <a16:creationId xmlns:a16="http://schemas.microsoft.com/office/drawing/2014/main" id="{977A2F36-1BF2-49BF-BF0C-C65FCEB9FB66}"/>
                </a:ext>
              </a:extLst>
            </p:cNvPr>
            <p:cNvCxnSpPr>
              <a:cxnSpLocks/>
              <a:stCxn id="168" idx="3"/>
              <a:endCxn id="167" idx="1"/>
            </p:cNvCxnSpPr>
            <p:nvPr/>
          </p:nvCxnSpPr>
          <p:spPr>
            <a:xfrm flipV="1">
              <a:off x="1620091" y="4973791"/>
              <a:ext cx="637704" cy="15727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Łącznik prosty ze strzałką 169">
              <a:extLst>
                <a:ext uri="{FF2B5EF4-FFF2-40B4-BE49-F238E27FC236}">
                  <a16:creationId xmlns:a16="http://schemas.microsoft.com/office/drawing/2014/main" id="{B52E8F47-9814-4349-AC91-713A4C263E25}"/>
                </a:ext>
              </a:extLst>
            </p:cNvPr>
            <p:cNvCxnSpPr>
              <a:cxnSpLocks/>
              <a:stCxn id="168" idx="3"/>
              <a:endCxn id="171" idx="1"/>
            </p:cNvCxnSpPr>
            <p:nvPr/>
          </p:nvCxnSpPr>
          <p:spPr>
            <a:xfrm flipV="1">
              <a:off x="1620091" y="5526442"/>
              <a:ext cx="651548" cy="102012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pole tekstowe 170">
              <a:extLst>
                <a:ext uri="{FF2B5EF4-FFF2-40B4-BE49-F238E27FC236}">
                  <a16:creationId xmlns:a16="http://schemas.microsoft.com/office/drawing/2014/main" id="{D0CF6FEC-0E6C-43AC-B699-012EFC848702}"/>
                </a:ext>
              </a:extLst>
            </p:cNvPr>
            <p:cNvSpPr txBox="1"/>
            <p:nvPr/>
          </p:nvSpPr>
          <p:spPr>
            <a:xfrm>
              <a:off x="2271639" y="5281754"/>
              <a:ext cx="2439863" cy="48937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Budowa, rozbudowa i modernizacja infrastruktury niezbędnej do obsługi i serwisowania zakupionego taboru</a:t>
              </a:r>
            </a:p>
          </p:txBody>
        </p:sp>
        <p:sp>
          <p:nvSpPr>
            <p:cNvPr id="217" name="pole tekstowe 216">
              <a:extLst>
                <a:ext uri="{FF2B5EF4-FFF2-40B4-BE49-F238E27FC236}">
                  <a16:creationId xmlns:a16="http://schemas.microsoft.com/office/drawing/2014/main" id="{3054B712-C363-497E-B693-8076130CAAD1}"/>
                </a:ext>
              </a:extLst>
            </p:cNvPr>
            <p:cNvSpPr txBox="1"/>
            <p:nvPr/>
          </p:nvSpPr>
          <p:spPr>
            <a:xfrm>
              <a:off x="10057045" y="3733380"/>
              <a:ext cx="1992060" cy="24818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Przepisy </a:t>
              </a:r>
              <a:r>
                <a:rPr lang="pl-PL" sz="900" err="1"/>
                <a:t>Pzp</a:t>
              </a:r>
            </a:p>
          </p:txBody>
        </p:sp>
        <p:cxnSp>
          <p:nvCxnSpPr>
            <p:cNvPr id="218" name="Łącznik prostoliniowy 91">
              <a:extLst>
                <a:ext uri="{FF2B5EF4-FFF2-40B4-BE49-F238E27FC236}">
                  <a16:creationId xmlns:a16="http://schemas.microsoft.com/office/drawing/2014/main" id="{D17B0AC1-6DDF-4830-8117-BE7F0580F95B}"/>
                </a:ext>
              </a:extLst>
            </p:cNvPr>
            <p:cNvCxnSpPr>
              <a:cxnSpLocks/>
            </p:cNvCxnSpPr>
            <p:nvPr/>
          </p:nvCxnSpPr>
          <p:spPr>
            <a:xfrm>
              <a:off x="9889349" y="1628372"/>
              <a:ext cx="15176" cy="47978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Łącznik prosty ze strzałką 218">
              <a:extLst>
                <a:ext uri="{FF2B5EF4-FFF2-40B4-BE49-F238E27FC236}">
                  <a16:creationId xmlns:a16="http://schemas.microsoft.com/office/drawing/2014/main" id="{9700B0C1-494B-4809-B77D-EFDFE9FA9AB9}"/>
                </a:ext>
              </a:extLst>
            </p:cNvPr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pole tekstowe 220">
              <a:extLst>
                <a:ext uri="{FF2B5EF4-FFF2-40B4-BE49-F238E27FC236}">
                  <a16:creationId xmlns:a16="http://schemas.microsoft.com/office/drawing/2014/main" id="{72E3C8DB-F9FE-42A3-8081-4696809D3DA3}"/>
                </a:ext>
              </a:extLst>
            </p:cNvPr>
            <p:cNvSpPr txBox="1"/>
            <p:nvPr/>
          </p:nvSpPr>
          <p:spPr>
            <a:xfrm>
              <a:off x="10057045" y="5778173"/>
              <a:ext cx="2019912" cy="37417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Ceny materiałów i usług budowlanych i innych / koszty pracy</a:t>
              </a:r>
              <a:endParaRPr lang="pl-PL"/>
            </a:p>
          </p:txBody>
        </p:sp>
        <p:cxnSp>
          <p:nvCxnSpPr>
            <p:cNvPr id="223" name="Łącznik prosty ze strzałką 222">
              <a:extLst>
                <a:ext uri="{FF2B5EF4-FFF2-40B4-BE49-F238E27FC236}">
                  <a16:creationId xmlns:a16="http://schemas.microsoft.com/office/drawing/2014/main" id="{F657BCEC-FFEB-466A-B36C-2B0E9397335D}"/>
                </a:ext>
              </a:extLst>
            </p:cNvPr>
            <p:cNvCxnSpPr/>
            <p:nvPr/>
          </p:nvCxnSpPr>
          <p:spPr>
            <a:xfrm>
              <a:off x="9879409" y="2589017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Łącznik prosty ze strzałką 223">
              <a:extLst>
                <a:ext uri="{FF2B5EF4-FFF2-40B4-BE49-F238E27FC236}">
                  <a16:creationId xmlns:a16="http://schemas.microsoft.com/office/drawing/2014/main" id="{D245EFFD-2DCC-4E33-83FD-305E743F5799}"/>
                </a:ext>
              </a:extLst>
            </p:cNvPr>
            <p:cNvCxnSpPr/>
            <p:nvPr/>
          </p:nvCxnSpPr>
          <p:spPr>
            <a:xfrm>
              <a:off x="9894999" y="3224989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Łącznik prosty ze strzałką 224">
              <a:extLst>
                <a:ext uri="{FF2B5EF4-FFF2-40B4-BE49-F238E27FC236}">
                  <a16:creationId xmlns:a16="http://schemas.microsoft.com/office/drawing/2014/main" id="{203B8D75-2438-444F-BBF1-2EC39D503740}"/>
                </a:ext>
              </a:extLst>
            </p:cNvPr>
            <p:cNvCxnSpPr/>
            <p:nvPr/>
          </p:nvCxnSpPr>
          <p:spPr>
            <a:xfrm>
              <a:off x="9879409" y="3907628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Łącznik prosty ze strzałką 225">
              <a:extLst>
                <a:ext uri="{FF2B5EF4-FFF2-40B4-BE49-F238E27FC236}">
                  <a16:creationId xmlns:a16="http://schemas.microsoft.com/office/drawing/2014/main" id="{455F849D-02C5-4AB3-A691-C98C9B574051}"/>
                </a:ext>
              </a:extLst>
            </p:cNvPr>
            <p:cNvCxnSpPr/>
            <p:nvPr/>
          </p:nvCxnSpPr>
          <p:spPr>
            <a:xfrm>
              <a:off x="9889349" y="2185118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Łącznik prosty ze strzałką 226">
              <a:extLst>
                <a:ext uri="{FF2B5EF4-FFF2-40B4-BE49-F238E27FC236}">
                  <a16:creationId xmlns:a16="http://schemas.microsoft.com/office/drawing/2014/main" id="{F926F17F-095C-47FD-8868-3E792CD25354}"/>
                </a:ext>
              </a:extLst>
            </p:cNvPr>
            <p:cNvCxnSpPr/>
            <p:nvPr/>
          </p:nvCxnSpPr>
          <p:spPr>
            <a:xfrm>
              <a:off x="9915249" y="4973790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pole tekstowe 227">
              <a:extLst>
                <a:ext uri="{FF2B5EF4-FFF2-40B4-BE49-F238E27FC236}">
                  <a16:creationId xmlns:a16="http://schemas.microsoft.com/office/drawing/2014/main" id="{32AE7B5C-9815-45BA-9B69-3F37CED0FEB1}"/>
                </a:ext>
              </a:extLst>
            </p:cNvPr>
            <p:cNvSpPr txBox="1"/>
            <p:nvPr/>
          </p:nvSpPr>
          <p:spPr>
            <a:xfrm>
              <a:off x="10066591" y="4749295"/>
              <a:ext cx="1992058" cy="34136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Sytuacja ekonomiczna beneficjentów / wykonawców / podwykonawców </a:t>
              </a:r>
              <a:endParaRPr lang="pl-PL"/>
            </a:p>
          </p:txBody>
        </p:sp>
        <p:sp>
          <p:nvSpPr>
            <p:cNvPr id="229" name="pole tekstowe 228">
              <a:extLst>
                <a:ext uri="{FF2B5EF4-FFF2-40B4-BE49-F238E27FC236}">
                  <a16:creationId xmlns:a16="http://schemas.microsoft.com/office/drawing/2014/main" id="{34DB5262-4735-43D4-8EEC-8D2F3901647E}"/>
                </a:ext>
              </a:extLst>
            </p:cNvPr>
            <p:cNvSpPr txBox="1"/>
            <p:nvPr/>
          </p:nvSpPr>
          <p:spPr>
            <a:xfrm>
              <a:off x="10077315" y="5526442"/>
              <a:ext cx="1990864" cy="19745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Postęp technologiczny</a:t>
              </a:r>
              <a:endParaRPr lang="pl-PL" sz="900">
                <a:solidFill>
                  <a:schemeClr val="tx1"/>
                </a:solidFill>
                <a:cs typeface="Calibri" panose="020F0502020204030204"/>
              </a:endParaRPr>
            </a:p>
          </p:txBody>
        </p:sp>
        <p:sp>
          <p:nvSpPr>
            <p:cNvPr id="230" name="pole tekstowe 229">
              <a:extLst>
                <a:ext uri="{FF2B5EF4-FFF2-40B4-BE49-F238E27FC236}">
                  <a16:creationId xmlns:a16="http://schemas.microsoft.com/office/drawing/2014/main" id="{E3D0DF8D-8645-4095-912F-823698460937}"/>
                </a:ext>
              </a:extLst>
            </p:cNvPr>
            <p:cNvSpPr txBox="1"/>
            <p:nvPr/>
          </p:nvSpPr>
          <p:spPr>
            <a:xfrm>
              <a:off x="10033658" y="2494322"/>
              <a:ext cx="2001605" cy="23455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Oczekiwania społeczne</a:t>
              </a:r>
              <a:endParaRPr lang="pl-PL"/>
            </a:p>
          </p:txBody>
        </p:sp>
        <p:cxnSp>
          <p:nvCxnSpPr>
            <p:cNvPr id="231" name="Łącznik prosty ze strzałką 230">
              <a:extLst>
                <a:ext uri="{FF2B5EF4-FFF2-40B4-BE49-F238E27FC236}">
                  <a16:creationId xmlns:a16="http://schemas.microsoft.com/office/drawing/2014/main" id="{1C66E3B4-B0F3-4B39-8359-43894F0596C9}"/>
                </a:ext>
              </a:extLst>
            </p:cNvPr>
            <p:cNvCxnSpPr/>
            <p:nvPr/>
          </p:nvCxnSpPr>
          <p:spPr>
            <a:xfrm>
              <a:off x="9909220" y="5622258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Łącznik prosty ze strzałką 231">
              <a:extLst>
                <a:ext uri="{FF2B5EF4-FFF2-40B4-BE49-F238E27FC236}">
                  <a16:creationId xmlns:a16="http://schemas.microsoft.com/office/drawing/2014/main" id="{215D48FC-6D75-44B1-8999-3E0E7EED9439}"/>
                </a:ext>
              </a:extLst>
            </p:cNvPr>
            <p:cNvCxnSpPr/>
            <p:nvPr/>
          </p:nvCxnSpPr>
          <p:spPr>
            <a:xfrm>
              <a:off x="9887150" y="6007654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pole tekstowe 232">
              <a:extLst>
                <a:ext uri="{FF2B5EF4-FFF2-40B4-BE49-F238E27FC236}">
                  <a16:creationId xmlns:a16="http://schemas.microsoft.com/office/drawing/2014/main" id="{68295F02-9CA4-4FF0-AA07-05D8389C201D}"/>
                </a:ext>
              </a:extLst>
            </p:cNvPr>
            <p:cNvSpPr txBox="1"/>
            <p:nvPr/>
          </p:nvSpPr>
          <p:spPr>
            <a:xfrm>
              <a:off x="10052272" y="2007722"/>
              <a:ext cx="1992060" cy="3596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Przedłużająca się w czasie pandemia COVID-19 </a:t>
              </a:r>
              <a:endParaRPr lang="pl-PL" dirty="0"/>
            </a:p>
          </p:txBody>
        </p:sp>
        <p:sp>
          <p:nvSpPr>
            <p:cNvPr id="235" name="pole tekstowe 234">
              <a:extLst>
                <a:ext uri="{FF2B5EF4-FFF2-40B4-BE49-F238E27FC236}">
                  <a16:creationId xmlns:a16="http://schemas.microsoft.com/office/drawing/2014/main" id="{5E393283-231C-4B26-9D67-21B90FF969F6}"/>
                </a:ext>
              </a:extLst>
            </p:cNvPr>
            <p:cNvSpPr txBox="1"/>
            <p:nvPr/>
          </p:nvSpPr>
          <p:spPr>
            <a:xfrm>
              <a:off x="10057045" y="4091850"/>
              <a:ext cx="1992060" cy="2002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Nieuregulowany stan działek </a:t>
              </a:r>
              <a:endParaRPr lang="pl-PL"/>
            </a:p>
          </p:txBody>
        </p:sp>
        <p:cxnSp>
          <p:nvCxnSpPr>
            <p:cNvPr id="236" name="Łącznik prosty ze strzałką 235">
              <a:extLst>
                <a:ext uri="{FF2B5EF4-FFF2-40B4-BE49-F238E27FC236}">
                  <a16:creationId xmlns:a16="http://schemas.microsoft.com/office/drawing/2014/main" id="{9BA1BE18-299C-4625-BDF6-E5C409575CBA}"/>
                </a:ext>
              </a:extLst>
            </p:cNvPr>
            <p:cNvCxnSpPr/>
            <p:nvPr/>
          </p:nvCxnSpPr>
          <p:spPr>
            <a:xfrm>
              <a:off x="9887150" y="4191961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pole tekstowe 237">
              <a:extLst>
                <a:ext uri="{FF2B5EF4-FFF2-40B4-BE49-F238E27FC236}">
                  <a16:creationId xmlns:a16="http://schemas.microsoft.com/office/drawing/2014/main" id="{62798A89-0239-46FA-B28C-230E47255AFC}"/>
                </a:ext>
              </a:extLst>
            </p:cNvPr>
            <p:cNvSpPr txBox="1"/>
            <p:nvPr/>
          </p:nvSpPr>
          <p:spPr>
            <a:xfrm>
              <a:off x="10028214" y="1420339"/>
              <a:ext cx="2001605" cy="4771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Konieczność przeprowadzania dodatkowych uzgodnień z różnymi instytucjami/operatorami sieci</a:t>
              </a:r>
            </a:p>
          </p:txBody>
        </p:sp>
        <p:sp>
          <p:nvSpPr>
            <p:cNvPr id="239" name="pole tekstowe 238">
              <a:extLst>
                <a:ext uri="{FF2B5EF4-FFF2-40B4-BE49-F238E27FC236}">
                  <a16:creationId xmlns:a16="http://schemas.microsoft.com/office/drawing/2014/main" id="{F8D78350-3B0C-42BA-B4C6-2E36391AC904}"/>
                </a:ext>
              </a:extLst>
            </p:cNvPr>
            <p:cNvSpPr txBox="1"/>
            <p:nvPr/>
          </p:nvSpPr>
          <p:spPr>
            <a:xfrm>
              <a:off x="10047500" y="2872640"/>
              <a:ext cx="2001605" cy="7337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Identyfikowane różnice</a:t>
              </a:r>
            </a:p>
            <a:p>
              <a:r>
                <a:rPr lang="pl-PL" sz="900" dirty="0"/>
                <a:t>między dokonaną inwentaryzacją terenu, a stanem zastanym - konieczność dodatkowych prac lub zmiany technologii </a:t>
              </a:r>
              <a:endParaRPr lang="pl-PL" sz="900" dirty="0">
                <a:cs typeface="Calibri"/>
              </a:endParaRPr>
            </a:p>
          </p:txBody>
        </p:sp>
        <p:cxnSp>
          <p:nvCxnSpPr>
            <p:cNvPr id="85" name="Łącznik prosty ze strzałką 84">
              <a:extLst>
                <a:ext uri="{FF2B5EF4-FFF2-40B4-BE49-F238E27FC236}">
                  <a16:creationId xmlns:a16="http://schemas.microsoft.com/office/drawing/2014/main" id="{491EC805-5248-4DEA-B85D-F0534CEBDB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3486" y="2232732"/>
              <a:ext cx="469723" cy="20543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8F9FA332-3341-4470-8A84-E038FB8AFB24}"/>
                </a:ext>
              </a:extLst>
            </p:cNvPr>
            <p:cNvCxnSpPr>
              <a:cxnSpLocks/>
              <a:stCxn id="61" idx="3"/>
              <a:endCxn id="24" idx="1"/>
            </p:cNvCxnSpPr>
            <p:nvPr/>
          </p:nvCxnSpPr>
          <p:spPr>
            <a:xfrm>
              <a:off x="4688114" y="1605796"/>
              <a:ext cx="455386" cy="11286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ze strzałką 87">
              <a:extLst>
                <a:ext uri="{FF2B5EF4-FFF2-40B4-BE49-F238E27FC236}">
                  <a16:creationId xmlns:a16="http://schemas.microsoft.com/office/drawing/2014/main" id="{D728FD10-C9F7-46CE-959F-991D4773FFCB}"/>
                </a:ext>
              </a:extLst>
            </p:cNvPr>
            <p:cNvCxnSpPr>
              <a:cxnSpLocks/>
            </p:cNvCxnSpPr>
            <p:nvPr/>
          </p:nvCxnSpPr>
          <p:spPr>
            <a:xfrm>
              <a:off x="4696116" y="2312068"/>
              <a:ext cx="439800" cy="5415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y ze strzałką 89">
              <a:extLst>
                <a:ext uri="{FF2B5EF4-FFF2-40B4-BE49-F238E27FC236}">
                  <a16:creationId xmlns:a16="http://schemas.microsoft.com/office/drawing/2014/main" id="{71153D2F-480A-45C9-BC61-B766F503D9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3764" y="3011586"/>
              <a:ext cx="442131" cy="16101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ze strzałką 106">
              <a:extLst>
                <a:ext uri="{FF2B5EF4-FFF2-40B4-BE49-F238E27FC236}">
                  <a16:creationId xmlns:a16="http://schemas.microsoft.com/office/drawing/2014/main" id="{9A4425E8-E8BE-4FBE-A7EB-17CE64E119BF}"/>
                </a:ext>
              </a:extLst>
            </p:cNvPr>
            <p:cNvCxnSpPr>
              <a:cxnSpLocks/>
              <a:stCxn id="167" idx="3"/>
              <a:endCxn id="82" idx="1"/>
            </p:cNvCxnSpPr>
            <p:nvPr/>
          </p:nvCxnSpPr>
          <p:spPr>
            <a:xfrm flipV="1">
              <a:off x="4697658" y="4657522"/>
              <a:ext cx="453844" cy="3162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1FC04781-0B8F-44CE-8B35-E2D2B278F45C}"/>
                </a:ext>
              </a:extLst>
            </p:cNvPr>
            <p:cNvCxnSpPr>
              <a:cxnSpLocks/>
              <a:stCxn id="54" idx="3"/>
            </p:cNvCxnSpPr>
            <p:nvPr/>
          </p:nvCxnSpPr>
          <p:spPr>
            <a:xfrm flipV="1">
              <a:off x="1606246" y="4629765"/>
              <a:ext cx="659378" cy="10357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pole tekstowe 74">
              <a:extLst>
                <a:ext uri="{FF2B5EF4-FFF2-40B4-BE49-F238E27FC236}">
                  <a16:creationId xmlns:a16="http://schemas.microsoft.com/office/drawing/2014/main" id="{920A976F-F9E1-48FC-978E-39C21BA2B4C3}"/>
                </a:ext>
              </a:extLst>
            </p:cNvPr>
            <p:cNvSpPr txBox="1"/>
            <p:nvPr/>
          </p:nvSpPr>
          <p:spPr>
            <a:xfrm>
              <a:off x="10048267" y="6241675"/>
              <a:ext cx="2019912" cy="37417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/>
                <a:t>Brak linii kolejowych wydzielonych tylko dla ruchu aglomeracyjnego </a:t>
              </a:r>
            </a:p>
          </p:txBody>
        </p:sp>
        <p:cxnSp>
          <p:nvCxnSpPr>
            <p:cNvPr id="76" name="Łącznik prosty ze strzałką 75">
              <a:extLst>
                <a:ext uri="{FF2B5EF4-FFF2-40B4-BE49-F238E27FC236}">
                  <a16:creationId xmlns:a16="http://schemas.microsoft.com/office/drawing/2014/main" id="{D447895C-A5F6-4D1C-A6C9-B440AF874E60}"/>
                </a:ext>
              </a:extLst>
            </p:cNvPr>
            <p:cNvCxnSpPr/>
            <p:nvPr/>
          </p:nvCxnSpPr>
          <p:spPr>
            <a:xfrm>
              <a:off x="9887150" y="6426233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Łącznik prosty ze strzałką 76">
              <a:extLst>
                <a:ext uri="{FF2B5EF4-FFF2-40B4-BE49-F238E27FC236}">
                  <a16:creationId xmlns:a16="http://schemas.microsoft.com/office/drawing/2014/main" id="{9C6B8351-92E9-4464-A671-BD4147BC8475}"/>
                </a:ext>
              </a:extLst>
            </p:cNvPr>
            <p:cNvCxnSpPr/>
            <p:nvPr/>
          </p:nvCxnSpPr>
          <p:spPr>
            <a:xfrm>
              <a:off x="9905703" y="4554988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17BCDCAE-EF38-48B9-BADA-9A5CA7FDF55C}"/>
                </a:ext>
              </a:extLst>
            </p:cNvPr>
            <p:cNvSpPr txBox="1"/>
            <p:nvPr/>
          </p:nvSpPr>
          <p:spPr>
            <a:xfrm>
              <a:off x="10057045" y="4354346"/>
              <a:ext cx="1992058" cy="34136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Brak Regionalnego Planu Transportowego (w przygotowaniu)</a:t>
              </a:r>
            </a:p>
          </p:txBody>
        </p:sp>
        <p:cxnSp>
          <p:nvCxnSpPr>
            <p:cNvPr id="81" name="Łącznik prosty ze strzałką 80">
              <a:extLst>
                <a:ext uri="{FF2B5EF4-FFF2-40B4-BE49-F238E27FC236}">
                  <a16:creationId xmlns:a16="http://schemas.microsoft.com/office/drawing/2014/main" id="{BE829284-9495-43BE-9C3D-29FC73089F5D}"/>
                </a:ext>
              </a:extLst>
            </p:cNvPr>
            <p:cNvCxnSpPr/>
            <p:nvPr/>
          </p:nvCxnSpPr>
          <p:spPr>
            <a:xfrm>
              <a:off x="9905703" y="5315868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pole tekstowe 86">
              <a:extLst>
                <a:ext uri="{FF2B5EF4-FFF2-40B4-BE49-F238E27FC236}">
                  <a16:creationId xmlns:a16="http://schemas.microsoft.com/office/drawing/2014/main" id="{74D10849-6298-4A83-B363-7D9A504887BA}"/>
                </a:ext>
              </a:extLst>
            </p:cNvPr>
            <p:cNvSpPr txBox="1"/>
            <p:nvPr/>
          </p:nvSpPr>
          <p:spPr>
            <a:xfrm>
              <a:off x="10064996" y="5154981"/>
              <a:ext cx="1992058" cy="34136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Różni zarządcy dróg, problem w integracji działań</a:t>
              </a:r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2321321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8891" y="33613"/>
            <a:ext cx="11654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/>
              <a:t>Logika interwencji</a:t>
            </a:r>
          </a:p>
          <a:p>
            <a:pPr algn="ctr"/>
            <a:r>
              <a:rPr lang="pl-PL" sz="800" b="1" dirty="0"/>
              <a:t>EFS – Cel szczegółowy 13 Poprawa dostępu do zatrudnienia i działań aktywizujących dla wszystkich osób poszukujących pracy, w szczególności osób młodych, zwłaszcza poprzez wdrażanie gwarancji dla młodzieży, długotrwale bezrobotnych, oraz grup znajdujących się w niekorzystnej sytuacji na rynku pracy, jak również dla osób biernych zawodowo, a także poprzez promowanie samozatrudnienia i ekonomii społecznej</a:t>
            </a:r>
          </a:p>
        </p:txBody>
      </p:sp>
      <p:sp>
        <p:nvSpPr>
          <p:cNvPr id="109" name="Prostokąt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13563" y="6699649"/>
            <a:ext cx="372836" cy="108000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pl-PL" sz="900"/>
          </a:p>
        </p:txBody>
      </p:sp>
      <p:sp>
        <p:nvSpPr>
          <p:cNvPr id="105" name="pole tekstowe 104"/>
          <p:cNvSpPr txBox="1"/>
          <p:nvPr/>
        </p:nvSpPr>
        <p:spPr>
          <a:xfrm>
            <a:off x="7341423" y="6260521"/>
            <a:ext cx="24913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sz="800" dirty="0"/>
              <a:t>Element logiki otworzony z Programu</a:t>
            </a:r>
          </a:p>
          <a:p>
            <a:pPr>
              <a:spcAft>
                <a:spcPts val="600"/>
              </a:spcAft>
            </a:pPr>
            <a:r>
              <a:rPr lang="pl-PL" sz="800" dirty="0"/>
              <a:t>Element logiki rekomendowany do dodania</a:t>
            </a:r>
          </a:p>
          <a:p>
            <a:pPr>
              <a:spcAft>
                <a:spcPts val="600"/>
              </a:spcAft>
            </a:pPr>
            <a:r>
              <a:rPr lang="pl-PL" sz="800" dirty="0"/>
              <a:t>Element logiki rekomendowany do usunięcia</a:t>
            </a:r>
          </a:p>
        </p:txBody>
      </p:sp>
      <p:sp>
        <p:nvSpPr>
          <p:cNvPr id="103" name="Tytuł 102">
            <a:extLst>
              <a:ext uri="{FF2B5EF4-FFF2-40B4-BE49-F238E27FC236}">
                <a16:creationId xmlns:a16="http://schemas.microsoft.com/office/drawing/2014/main" id="{0AE2A7E4-615A-4246-908F-1997C68CF9F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68294" y="5347436"/>
            <a:ext cx="1584000" cy="1512000"/>
          </a:xfrm>
          <a:prstGeom prst="rect">
            <a:avLst/>
          </a:prstGeom>
          <a:solidFill>
            <a:schemeClr val="lt1"/>
          </a:solidFill>
          <a:ln w="190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Wsparcie mobilności osób bezrobotnych i poszukujących pracy w krajach UE/EFTA oraz pracodawców poszukujących pracowników w krajach UE/EFTA m.in. obejmujące: pośrednictwo pracy, dostęp do wiarygodnych informacji nt. ofert pracy, warunków życia i pracy w krajach UE/EFTA, inne usługi w zależności od wyników analizy potrzeb rynku pracy</a:t>
            </a:r>
            <a:endParaRPr kumimoji="0" lang="pl-PL" sz="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0" name="Nawias zamykający 89">
            <a:extLst>
              <a:ext uri="{FF2B5EF4-FFF2-40B4-BE49-F238E27FC236}">
                <a16:creationId xmlns:a16="http://schemas.microsoft.com/office/drawing/2014/main" id="{9EB6567E-85F2-4721-9B6E-0E7B3E21A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1806" y="1063336"/>
            <a:ext cx="246613" cy="5776044"/>
          </a:xfrm>
          <a:prstGeom prst="rightBracket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1" name="Nawias zamykający 90">
            <a:extLst>
              <a:ext uri="{FF2B5EF4-FFF2-40B4-BE49-F238E27FC236}">
                <a16:creationId xmlns:a16="http://schemas.microsoft.com/office/drawing/2014/main" id="{1FA829D6-B86D-4D98-B5CB-916A06163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10927" y="1048343"/>
            <a:ext cx="246613" cy="5776044"/>
          </a:xfrm>
          <a:prstGeom prst="rightBracket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3" name="Grupa 2" descr="Logika interwencji&#10;EFS – Cel szczegółowy 13 Poprawa dostępu do zatrudnienia i działań aktywizujących dla wszystkich osób poszukujących pracy, w szczególności osób młodych, zwłaszcza poprzez wdrażanie gwarancji dla młodzieży, długotrwale bezrobotnych, oraz grup znajdujących się w niekorzystnej sytuacji na rynku pracy, jak również dla osób biernych zawodowo, a także poprzez promowanie samozatrudnienia i ekonomii społecznej">
            <a:extLst>
              <a:ext uri="{FF2B5EF4-FFF2-40B4-BE49-F238E27FC236}">
                <a16:creationId xmlns:a16="http://schemas.microsoft.com/office/drawing/2014/main" id="{74F56CF0-FE4E-4C5D-BF9B-4E645B098D62}"/>
              </a:ext>
            </a:extLst>
          </p:cNvPr>
          <p:cNvGrpSpPr/>
          <p:nvPr/>
        </p:nvGrpSpPr>
        <p:grpSpPr>
          <a:xfrm>
            <a:off x="82995" y="545231"/>
            <a:ext cx="12103517" cy="6260460"/>
            <a:chOff x="82995" y="545231"/>
            <a:chExt cx="12103517" cy="6260460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82995" y="556734"/>
              <a:ext cx="234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60117" y="548751"/>
              <a:ext cx="1584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4507070" y="560689"/>
              <a:ext cx="1656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6464192" y="558106"/>
              <a:ext cx="1656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 bezpośrednie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9782147" y="545231"/>
              <a:ext cx="2376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4568994" y="2681870"/>
              <a:ext cx="1656000" cy="720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r>
                <a:rPr lang="pl-PL" sz="800" dirty="0"/>
                <a:t>Liczba osób biernych zawodowo objętych wsparciem w programie 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4565845" y="1579424"/>
              <a:ext cx="1656000" cy="720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r>
                <a:rPr lang="pl-PL" sz="800" dirty="0"/>
                <a:t>Liczba osób bezrobotnych, w tym długotrwale bezrobotnych, objętych wsparciem w programie 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712324" y="949477"/>
              <a:ext cx="2448000" cy="540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Zmiany w prawie, w szczególności w zakresie ustawy z  dn. 20.04.2004 r. o promocji zatrudnienia i instytucjach rynku pracy oraz zmiany aktów wykonawczych do ww. ustawy.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738512" y="2773011"/>
              <a:ext cx="2448000" cy="432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Pandemia COVID-2019 i jej (dalsze) konsekwencje dla przedsiębiorstw i rynku pracy oraz spowolnienie gospodarcze</a:t>
              </a:r>
            </a:p>
          </p:txBody>
        </p: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08483" y="1865253"/>
              <a:ext cx="2412000" cy="828000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Prognozowane dalsze utrzymanie się tendencji wzrostowej bezrobocia w regionie zwłaszcza w miastach i powiatach gospodarczo skoncentrowanych wokół przemysłu górniczego, w szczególności ze względu na transformację energetyczną regionu w kierunku neutralności klimatycznej.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714737" y="1545985"/>
              <a:ext cx="2448000" cy="1188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Specyfika grup docelowych, do których kierowane jest wsparcie (u których problem braku pracy, bierności zawodowej, pracy niskopłatnej, współwystępuje z innymi problemami społecznymi i/lub zdrowotnymi, np. pełnieniem opieki nad osobami zależnymi, brakiem kompetencji, kwalifikacji, niskimi, zdezaktualizowanymi kwalifikacjami, kompetencjami, niepełnosprawnością, dziedziczeniem bezrobocia (w tym niskim wartościowaniem pracy).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00862" y="1140370"/>
              <a:ext cx="2412000" cy="684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Wzrost stopy i poziomu bezrobocia rejestrowanego w 2020 r. i 2021 r. względem 2019 r. (wyznaczającego koniec wieloletniego spadkowego trendu bezrobocia), zanotowany we wszystkich powiatach województwa (destabilizacja sytuacji na </a:t>
              </a:r>
              <a:r>
                <a:rPr lang="pl-PL" sz="800"/>
                <a:t>rynku pracy)</a:t>
              </a:r>
              <a:endParaRPr lang="pl-PL" sz="8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95747" y="2742631"/>
              <a:ext cx="2412000" cy="576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Nieodmiennie wyraźnie większy udział kobiet w strukturze osób bezrobotnych zarejestrowanych w PUP woj. śląskiego. Na przestrzeni lat (2012-2020) odsetek ten był zawsze wyższy niż wynik dla Polski.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07863" y="3363874"/>
              <a:ext cx="2412000" cy="82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Utrwalony duży udział w strukturze bezrobocia osób bezrobotnych pozostających w szczególnej sytuacji na rynku pracy (w rozumieniu art. 49 ustawy z dn. 20.04.2004 r. o promocji zatrudnienia i instytucjach rynku pracy (Dz.U. 2021 poz.1100)): w szczególności osób długotrwale bezrobotnych, pow. 50r.ż, do 30r.ż. </a:t>
              </a:r>
            </a:p>
          </p:txBody>
        </p: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733285" y="3230131"/>
              <a:ext cx="2448000" cy="68400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Transformacja energetyczna regionu, w kierunku neutralności klimatycznej (tj. odejście od gospodarki opartej na przemyśle wydobywczym i przejście na nowe modele gospodarki: GOZ/ gospodarka w obiegu zamkniętym i gospodarka niskoemisyjna.</a:t>
              </a: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733285" y="3953157"/>
              <a:ext cx="2448000" cy="2376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Występowanie w gospodarce, na globalnym i regionalnych rynkach pracy (mega)trendów: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a) trendów technologicznych zw.: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- ze zrobotyzowaną automatyzacją procesów pracy: procesów biznesowych i środowiska pracy,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- z cyfryzacją procesów biznesowych i środowiska pracy (stosowaniem rozwiązań łączących obszary: informatyzacji, komunikacji i systemów łączności),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powodujących: a) zastępowania ludzi w powtarzalnych procesach pracy przez maszyny i systemy informatyczne, b) minimalizację kosztów zatrudnienia poprzez większą optymalizację już posiadanych zasobów pracy,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b) trendów społecznych i ekonomicznych (wydłużenie się cyklu życia, starzenie się społeczeństwa, malejący udział w rynku pracy osób aktywnych zawodowo, digitalizacja życia i sieciowość oznaczające zapotrzebowanie na nowe kompetencje i role zawodowe.</a:t>
              </a:r>
            </a:p>
            <a:p>
              <a:endParaRPr lang="pl-PL" sz="800" dirty="0">
                <a:solidFill>
                  <a:schemeClr val="tx1"/>
                </a:solidFill>
              </a:endParaRP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72613" y="935816"/>
              <a:ext cx="1584000" cy="2412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b="1" dirty="0"/>
                <a:t>ŚCIEŻKA AKTYWIZACJI ZAWODOWEJ</a:t>
              </a:r>
            </a:p>
            <a:p>
              <a:r>
                <a:rPr lang="pl-PL" sz="800" dirty="0"/>
                <a:t>Wsparcie (w formie działań aktywizujących) realizowane przez Instytucje Rynku Pracy, w szczególności PSZ - PUP, również OHP służące poprawie dostępu do zatrudnienia i włączeniu do rynku pracy osób pozostających bez pracy, gotowych do jej podjęcia, aktywnie poszukujących zatrudnienia (tj. osób bezrobotnych, </a:t>
              </a:r>
              <a:r>
                <a:rPr lang="pl-PL" sz="800" strike="sngStrike" dirty="0"/>
                <a:t>biernych zawodowo</a:t>
              </a:r>
              <a:r>
                <a:rPr lang="pl-PL" sz="800" dirty="0"/>
                <a:t>, poszukujących pracy, ubogich pracujących, pracujących na umowach cywilno-prawnych, umowach krótkoterminowych, osób  odchodzących z rolnictwa)</a:t>
              </a:r>
              <a:endParaRPr lang="pl-PL" sz="800" b="1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68294" y="3382664"/>
              <a:ext cx="1584000" cy="190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b="1" dirty="0"/>
                <a:t>ŚCIEŻKA PRZEDSIĘBIORCZOŚCI</a:t>
              </a:r>
              <a:r>
                <a:rPr lang="pl-PL" sz="1000" b="1" dirty="0">
                  <a:solidFill>
                    <a:srgbClr val="FF0000"/>
                  </a:solidFill>
                </a:rPr>
                <a:t>*</a:t>
              </a:r>
            </a:p>
            <a:p>
              <a:r>
                <a:rPr lang="pl-PL" sz="800" dirty="0"/>
                <a:t>Wsparcie samozatrudnienia / osób planujących </a:t>
              </a:r>
            </a:p>
            <a:p>
              <a:r>
                <a:rPr lang="pl-PL" sz="800" dirty="0"/>
                <a:t>samozatrudnienie w formie bezzwrotnych dotacji na rozpoczęcie działalności gospodarczej typu </a:t>
              </a:r>
              <a:r>
                <a:rPr lang="pl-PL" sz="800" dirty="0" err="1"/>
                <a:t>sart-up</a:t>
              </a:r>
              <a:r>
                <a:rPr lang="pl-PL" sz="800" dirty="0"/>
                <a:t>, w tym związane z zapewnieniem narzędzi i kompetencji niezbędnych do prowadzenia takiej działalności</a:t>
              </a:r>
            </a:p>
            <a:p>
              <a:r>
                <a:rPr lang="pl-PL" sz="800" b="1" dirty="0">
                  <a:solidFill>
                    <a:srgbClr val="FF0000"/>
                  </a:solidFill>
                </a:rPr>
                <a:t>(*</a:t>
              </a:r>
              <a:r>
                <a:rPr lang="pl-PL" sz="800" dirty="0">
                  <a:solidFill>
                    <a:srgbClr val="FF0000"/>
                  </a:solidFill>
                </a:rPr>
                <a:t>Wsparcie samozatrudnienia jest traktowane jako jeden z instrumentów aktywizacji zawodowej a nie cel sam w sobie)</a:t>
              </a:r>
            </a:p>
          </p:txBody>
        </p:sp>
        <p:sp>
          <p:nvSpPr>
            <p:cNvPr id="81" name="pole tekstowe 80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4582674" y="3662494"/>
              <a:ext cx="1656000" cy="72000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Liczba osób które otrzymały bezzwrotne środki na podjęcie działalności gospodarczej w programie 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7012644" y="6301978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7006157" y="6509443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58" name="pole tekstowe 57">
              <a:extLst>
                <a:ext uri="{FF2B5EF4-FFF2-40B4-BE49-F238E27FC236}">
                  <a16:creationId xmlns:a16="http://schemas.microsoft.com/office/drawing/2014/main" id="{0BF86BF1-516A-4F1B-93D4-587C1D344BBA}"/>
                </a:ext>
              </a:extLst>
            </p:cNvPr>
            <p:cNvSpPr txBox="1"/>
            <p:nvPr/>
          </p:nvSpPr>
          <p:spPr>
            <a:xfrm>
              <a:off x="8247145" y="557389"/>
              <a:ext cx="1368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 długoterminowe</a:t>
              </a:r>
            </a:p>
          </p:txBody>
        </p:sp>
        <p:cxnSp>
          <p:nvCxnSpPr>
            <p:cNvPr id="116" name="Łącznik prosty ze strzałką 115">
              <a:extLst>
                <a:ext uri="{FF2B5EF4-FFF2-40B4-BE49-F238E27FC236}">
                  <a16:creationId xmlns:a16="http://schemas.microsoft.com/office/drawing/2014/main" id="{27FDD389-A94E-4773-A639-687E81D180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2826" y="2289036"/>
              <a:ext cx="200221" cy="17323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CE503A00-E950-40C3-A3B5-A5E7FA4E9708}"/>
                </a:ext>
              </a:extLst>
            </p:cNvPr>
            <p:cNvCxnSpPr>
              <a:cxnSpLocks/>
            </p:cNvCxnSpPr>
            <p:nvPr/>
          </p:nvCxnSpPr>
          <p:spPr>
            <a:xfrm>
              <a:off x="2638419" y="4161664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13BED882-36FE-4A51-A1E1-8BC03DFE0585}"/>
                </a:ext>
              </a:extLst>
            </p:cNvPr>
            <p:cNvSpPr txBox="1"/>
            <p:nvPr/>
          </p:nvSpPr>
          <p:spPr>
            <a:xfrm>
              <a:off x="103498" y="4223998"/>
              <a:ext cx="2412000" cy="549301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Zmiany demograficzne związane ze starzeniem się społeczeństwa, depopulacja spowodowana migracją demograficzną i ekonomiczną osób mobilnych zawodowo.</a:t>
              </a:r>
            </a:p>
          </p:txBody>
        </p:sp>
        <p:sp>
          <p:nvSpPr>
            <p:cNvPr id="95" name="pole tekstowe 94">
              <a:extLst>
                <a:ext uri="{FF2B5EF4-FFF2-40B4-BE49-F238E27FC236}">
                  <a16:creationId xmlns:a16="http://schemas.microsoft.com/office/drawing/2014/main" id="{F3785BC7-EFDC-456E-AD04-B6D0A20C34A8}"/>
                </a:ext>
              </a:extLst>
            </p:cNvPr>
            <p:cNvSpPr txBox="1"/>
            <p:nvPr/>
          </p:nvSpPr>
          <p:spPr>
            <a:xfrm>
              <a:off x="115786" y="4822664"/>
              <a:ext cx="2412000" cy="432000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Utrzymujące się w ostatniej dekadzie (lata 2012-2021) duże wewnątrzregionalne dysproporcje w zakresie stopy i poziomu bezrobocia rejestrowanego. </a:t>
              </a:r>
            </a:p>
          </p:txBody>
        </p:sp>
        <p:sp>
          <p:nvSpPr>
            <p:cNvPr id="97" name="pole tekstowe 96">
              <a:extLst>
                <a:ext uri="{FF2B5EF4-FFF2-40B4-BE49-F238E27FC236}">
                  <a16:creationId xmlns:a16="http://schemas.microsoft.com/office/drawing/2014/main" id="{A1E102F8-25AE-4532-B99B-918069DD8285}"/>
                </a:ext>
              </a:extLst>
            </p:cNvPr>
            <p:cNvSpPr txBox="1"/>
            <p:nvPr/>
          </p:nvSpPr>
          <p:spPr>
            <a:xfrm>
              <a:off x="115786" y="5290664"/>
              <a:ext cx="2412000" cy="504000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Większy wzrost liczby osób bezrobotnych w dużych miastach na prawach powiatu (&lt; 100 tys. ludności) niż w mniejszych miastach (&gt; 100 tys. ludności)</a:t>
              </a:r>
            </a:p>
          </p:txBody>
        </p:sp>
        <p:sp>
          <p:nvSpPr>
            <p:cNvPr id="110" name="pole tekstowe 109">
              <a:extLst>
                <a:ext uri="{FF2B5EF4-FFF2-40B4-BE49-F238E27FC236}">
                  <a16:creationId xmlns:a16="http://schemas.microsoft.com/office/drawing/2014/main" id="{83999533-FF9F-44BC-843A-82A9463397A2}"/>
                </a:ext>
              </a:extLst>
            </p:cNvPr>
            <p:cNvSpPr txBox="1"/>
            <p:nvPr/>
          </p:nvSpPr>
          <p:spPr>
            <a:xfrm>
              <a:off x="103498" y="5852263"/>
              <a:ext cx="2412000" cy="432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Utrzymujący się w czasie wysoki odsetek osób biernych zawodowo w ogóle biernych zawodowo w kraju.</a:t>
              </a:r>
            </a:p>
          </p:txBody>
        </p:sp>
        <p:sp>
          <p:nvSpPr>
            <p:cNvPr id="111" name="pole tekstowe 110">
              <a:extLst>
                <a:ext uri="{FF2B5EF4-FFF2-40B4-BE49-F238E27FC236}">
                  <a16:creationId xmlns:a16="http://schemas.microsoft.com/office/drawing/2014/main" id="{BF2D4C7C-2E32-45D7-AD77-FE48CD18EC68}"/>
                </a:ext>
              </a:extLst>
            </p:cNvPr>
            <p:cNvSpPr txBox="1"/>
            <p:nvPr/>
          </p:nvSpPr>
          <p:spPr>
            <a:xfrm>
              <a:off x="111465" y="6339171"/>
              <a:ext cx="2412000" cy="432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Na przestrzeni lat (2012-2020) niezmiennie wysoka w regionie liczba osób poszukujących pracy zarejestrowanych w PUP woj. śląskiego.</a:t>
              </a:r>
            </a:p>
          </p:txBody>
        </p:sp>
        <p:cxnSp>
          <p:nvCxnSpPr>
            <p:cNvPr id="188" name="Łącznik prosty ze strzałką 187">
              <a:extLst>
                <a:ext uri="{FF2B5EF4-FFF2-40B4-BE49-F238E27FC236}">
                  <a16:creationId xmlns:a16="http://schemas.microsoft.com/office/drawing/2014/main" id="{E776BC87-9300-4ECA-AB30-684D4B874289}"/>
                </a:ext>
              </a:extLst>
            </p:cNvPr>
            <p:cNvCxnSpPr>
              <a:cxnSpLocks/>
            </p:cNvCxnSpPr>
            <p:nvPr/>
          </p:nvCxnSpPr>
          <p:spPr>
            <a:xfrm>
              <a:off x="4336080" y="1965597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Łącznik prosty ze strzałką 189">
              <a:extLst>
                <a:ext uri="{FF2B5EF4-FFF2-40B4-BE49-F238E27FC236}">
                  <a16:creationId xmlns:a16="http://schemas.microsoft.com/office/drawing/2014/main" id="{BA6B65F1-E3B4-406D-875A-B4A30D71ED6B}"/>
                </a:ext>
              </a:extLst>
            </p:cNvPr>
            <p:cNvCxnSpPr>
              <a:cxnSpLocks/>
              <a:stCxn id="103" idx="3"/>
            </p:cNvCxnSpPr>
            <p:nvPr/>
          </p:nvCxnSpPr>
          <p:spPr>
            <a:xfrm flipV="1">
              <a:off x="4352294" y="2289036"/>
              <a:ext cx="226705" cy="3814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Łącznik prosty ze strzałką 200">
              <a:extLst>
                <a:ext uri="{FF2B5EF4-FFF2-40B4-BE49-F238E27FC236}">
                  <a16:creationId xmlns:a16="http://schemas.microsoft.com/office/drawing/2014/main" id="{E0434C5B-ADA3-447C-A3A4-4D1A7470C245}"/>
                </a:ext>
              </a:extLst>
            </p:cNvPr>
            <p:cNvCxnSpPr>
              <a:cxnSpLocks/>
            </p:cNvCxnSpPr>
            <p:nvPr/>
          </p:nvCxnSpPr>
          <p:spPr>
            <a:xfrm>
              <a:off x="4355969" y="1937364"/>
              <a:ext cx="216118" cy="17251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Łącznik prosty ze strzałką 207">
              <a:extLst>
                <a:ext uri="{FF2B5EF4-FFF2-40B4-BE49-F238E27FC236}">
                  <a16:creationId xmlns:a16="http://schemas.microsoft.com/office/drawing/2014/main" id="{E863DEE7-146B-46ED-907F-C0D2490FC235}"/>
                </a:ext>
              </a:extLst>
            </p:cNvPr>
            <p:cNvCxnSpPr>
              <a:cxnSpLocks/>
            </p:cNvCxnSpPr>
            <p:nvPr/>
          </p:nvCxnSpPr>
          <p:spPr>
            <a:xfrm>
              <a:off x="4359762" y="4021430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Łącznik prosty ze strzałką 208">
              <a:extLst>
                <a:ext uri="{FF2B5EF4-FFF2-40B4-BE49-F238E27FC236}">
                  <a16:creationId xmlns:a16="http://schemas.microsoft.com/office/drawing/2014/main" id="{BDE5737D-764E-4339-95E1-09D80BE0BDF9}"/>
                </a:ext>
              </a:extLst>
            </p:cNvPr>
            <p:cNvCxnSpPr>
              <a:cxnSpLocks/>
            </p:cNvCxnSpPr>
            <p:nvPr/>
          </p:nvCxnSpPr>
          <p:spPr>
            <a:xfrm>
              <a:off x="2623762" y="5992836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pole tekstowe 213">
              <a:extLst>
                <a:ext uri="{FF2B5EF4-FFF2-40B4-BE49-F238E27FC236}">
                  <a16:creationId xmlns:a16="http://schemas.microsoft.com/office/drawing/2014/main" id="{19498CC3-242E-498F-AAE7-0D4353B42AF1}"/>
                </a:ext>
              </a:extLst>
            </p:cNvPr>
            <p:cNvSpPr txBox="1"/>
            <p:nvPr/>
          </p:nvSpPr>
          <p:spPr>
            <a:xfrm>
              <a:off x="6485559" y="1571465"/>
              <a:ext cx="1656000" cy="128884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endParaRPr lang="pl-PL" sz="800" dirty="0"/>
            </a:p>
            <a:p>
              <a:endParaRPr lang="pl-PL" sz="800" dirty="0"/>
            </a:p>
            <a:p>
              <a:r>
                <a:rPr lang="pl-PL" sz="800" dirty="0"/>
                <a:t>Liczba osób, które uzyskały kwalifikacje po opuszczeniu programu </a:t>
              </a:r>
            </a:p>
          </p:txBody>
        </p:sp>
        <p:sp>
          <p:nvSpPr>
            <p:cNvPr id="225" name="pole tekstowe 224">
              <a:extLst>
                <a:ext uri="{FF2B5EF4-FFF2-40B4-BE49-F238E27FC236}">
                  <a16:creationId xmlns:a16="http://schemas.microsoft.com/office/drawing/2014/main" id="{7CE7C14C-3BCA-40DB-99ED-CDE4B1440B5D}"/>
                </a:ext>
              </a:extLst>
            </p:cNvPr>
            <p:cNvSpPr txBox="1"/>
            <p:nvPr/>
          </p:nvSpPr>
          <p:spPr>
            <a:xfrm>
              <a:off x="6485559" y="2913465"/>
              <a:ext cx="1656000" cy="146902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endParaRPr lang="pl-PL" sz="800" dirty="0"/>
            </a:p>
            <a:p>
              <a:r>
                <a:rPr lang="pl-PL" sz="800" dirty="0"/>
                <a:t>Liczba osób pracujących, łącznie z prowadzącymi działalność na własny rachunek, po opuszczeniu programu </a:t>
              </a:r>
            </a:p>
          </p:txBody>
        </p:sp>
        <p:sp>
          <p:nvSpPr>
            <p:cNvPr id="226" name="pole tekstowe 225">
              <a:extLst>
                <a:ext uri="{FF2B5EF4-FFF2-40B4-BE49-F238E27FC236}">
                  <a16:creationId xmlns:a16="http://schemas.microsoft.com/office/drawing/2014/main" id="{D5B044F5-2444-41E8-A82A-90AD6F69B378}"/>
                </a:ext>
              </a:extLst>
            </p:cNvPr>
            <p:cNvSpPr txBox="1"/>
            <p:nvPr/>
          </p:nvSpPr>
          <p:spPr>
            <a:xfrm>
              <a:off x="8354294" y="1571464"/>
              <a:ext cx="1152000" cy="1476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endParaRPr lang="pl-PL" sz="800" dirty="0"/>
            </a:p>
            <a:p>
              <a:endParaRPr lang="pl-PL" sz="800" dirty="0"/>
            </a:p>
            <a:p>
              <a:r>
                <a:rPr lang="pl-PL" sz="800" dirty="0"/>
                <a:t>Liczba osób znajdujących się w lepszej sytuacji na rynku pracy 6 miesięcy po opuszczeniu programu </a:t>
              </a:r>
            </a:p>
          </p:txBody>
        </p:sp>
        <p:sp>
          <p:nvSpPr>
            <p:cNvPr id="227" name="pole tekstowe 226">
              <a:extLst>
                <a:ext uri="{FF2B5EF4-FFF2-40B4-BE49-F238E27FC236}">
                  <a16:creationId xmlns:a16="http://schemas.microsoft.com/office/drawing/2014/main" id="{D904C9C9-B322-403B-94DA-2B43804BAC9C}"/>
                </a:ext>
              </a:extLst>
            </p:cNvPr>
            <p:cNvSpPr txBox="1"/>
            <p:nvPr/>
          </p:nvSpPr>
          <p:spPr>
            <a:xfrm>
              <a:off x="8362410" y="3111651"/>
              <a:ext cx="1152000" cy="124982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r>
                <a:rPr lang="pl-PL" sz="800" dirty="0"/>
                <a:t>Liczba osób pracujących, łącznie z prowadzącymi działalność na własny rachunek, 6 miesięcy po opuszczeniu programu </a:t>
              </a:r>
            </a:p>
          </p:txBody>
        </p:sp>
        <p:cxnSp>
          <p:nvCxnSpPr>
            <p:cNvPr id="242" name="Łącznik prosty ze strzałką 241">
              <a:extLst>
                <a:ext uri="{FF2B5EF4-FFF2-40B4-BE49-F238E27FC236}">
                  <a16:creationId xmlns:a16="http://schemas.microsoft.com/office/drawing/2014/main" id="{A1D35BCC-B34D-4747-A461-7688AB8826A2}"/>
                </a:ext>
              </a:extLst>
            </p:cNvPr>
            <p:cNvCxnSpPr>
              <a:cxnSpLocks/>
            </p:cNvCxnSpPr>
            <p:nvPr/>
          </p:nvCxnSpPr>
          <p:spPr>
            <a:xfrm>
              <a:off x="2623762" y="1965597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Łącznik prosty ze strzałką 263">
              <a:extLst>
                <a:ext uri="{FF2B5EF4-FFF2-40B4-BE49-F238E27FC236}">
                  <a16:creationId xmlns:a16="http://schemas.microsoft.com/office/drawing/2014/main" id="{AA0B7F7D-7CF4-4FCE-9892-A685901357FD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>
              <a:off x="4359762" y="1958161"/>
              <a:ext cx="209232" cy="10837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Łącznik prosty ze strzałką 277">
              <a:extLst>
                <a:ext uri="{FF2B5EF4-FFF2-40B4-BE49-F238E27FC236}">
                  <a16:creationId xmlns:a16="http://schemas.microsoft.com/office/drawing/2014/main" id="{5A90BA90-96B4-430B-898B-377A2828EF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2789" y="3951358"/>
              <a:ext cx="21600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Łącznik prosty ze strzałką 278">
              <a:extLst>
                <a:ext uri="{FF2B5EF4-FFF2-40B4-BE49-F238E27FC236}">
                  <a16:creationId xmlns:a16="http://schemas.microsoft.com/office/drawing/2014/main" id="{3ECEF7B5-FB3F-4616-8BB0-5FFEECA7CAEF}"/>
                </a:ext>
              </a:extLst>
            </p:cNvPr>
            <p:cNvCxnSpPr>
              <a:cxnSpLocks/>
            </p:cNvCxnSpPr>
            <p:nvPr/>
          </p:nvCxnSpPr>
          <p:spPr>
            <a:xfrm>
              <a:off x="6248192" y="3095924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Łącznik prosty ze strzałką 279">
              <a:extLst>
                <a:ext uri="{FF2B5EF4-FFF2-40B4-BE49-F238E27FC236}">
                  <a16:creationId xmlns:a16="http://schemas.microsoft.com/office/drawing/2014/main" id="{22C16FC6-8467-4156-9E5C-C430A91C441D}"/>
                </a:ext>
              </a:extLst>
            </p:cNvPr>
            <p:cNvCxnSpPr>
              <a:cxnSpLocks/>
              <a:stCxn id="72" idx="3"/>
              <a:endCxn id="225" idx="1"/>
            </p:cNvCxnSpPr>
            <p:nvPr/>
          </p:nvCxnSpPr>
          <p:spPr>
            <a:xfrm>
              <a:off x="6221845" y="1939424"/>
              <a:ext cx="263714" cy="17085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Łącznik prosty ze strzałką 284">
              <a:extLst>
                <a:ext uri="{FF2B5EF4-FFF2-40B4-BE49-F238E27FC236}">
                  <a16:creationId xmlns:a16="http://schemas.microsoft.com/office/drawing/2014/main" id="{6A9FA110-952C-40F6-9ADE-D74A268CEC57}"/>
                </a:ext>
              </a:extLst>
            </p:cNvPr>
            <p:cNvCxnSpPr>
              <a:cxnSpLocks/>
              <a:stCxn id="225" idx="3"/>
            </p:cNvCxnSpPr>
            <p:nvPr/>
          </p:nvCxnSpPr>
          <p:spPr>
            <a:xfrm flipV="1">
              <a:off x="8141559" y="2191052"/>
              <a:ext cx="212735" cy="14569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Łącznik prosty ze strzałką 292">
              <a:extLst>
                <a:ext uri="{FF2B5EF4-FFF2-40B4-BE49-F238E27FC236}">
                  <a16:creationId xmlns:a16="http://schemas.microsoft.com/office/drawing/2014/main" id="{F15610AA-D97F-4524-9AA8-4C0A8DFD3A77}"/>
                </a:ext>
              </a:extLst>
            </p:cNvPr>
            <p:cNvCxnSpPr>
              <a:cxnSpLocks/>
            </p:cNvCxnSpPr>
            <p:nvPr/>
          </p:nvCxnSpPr>
          <p:spPr>
            <a:xfrm>
              <a:off x="8146410" y="3736566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Łącznik prosty ze strzałką 293">
              <a:extLst>
                <a:ext uri="{FF2B5EF4-FFF2-40B4-BE49-F238E27FC236}">
                  <a16:creationId xmlns:a16="http://schemas.microsoft.com/office/drawing/2014/main" id="{3AC906FF-3878-4B06-A0C6-56ADADCE2591}"/>
                </a:ext>
              </a:extLst>
            </p:cNvPr>
            <p:cNvCxnSpPr>
              <a:cxnSpLocks/>
              <a:stCxn id="214" idx="3"/>
              <a:endCxn id="227" idx="1"/>
            </p:cNvCxnSpPr>
            <p:nvPr/>
          </p:nvCxnSpPr>
          <p:spPr>
            <a:xfrm>
              <a:off x="8141559" y="2215887"/>
              <a:ext cx="220851" cy="15206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" name="pole tekstowe 308">
              <a:extLst>
                <a:ext uri="{FF2B5EF4-FFF2-40B4-BE49-F238E27FC236}">
                  <a16:creationId xmlns:a16="http://schemas.microsoft.com/office/drawing/2014/main" id="{FF31B706-E3C5-4900-B5A7-264CDEBBFD35}"/>
                </a:ext>
              </a:extLst>
            </p:cNvPr>
            <p:cNvSpPr txBox="1"/>
            <p:nvPr/>
          </p:nvSpPr>
          <p:spPr>
            <a:xfrm>
              <a:off x="9733285" y="6373691"/>
              <a:ext cx="2448000" cy="43200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Rządowe projekty i programy długofalowego wsparcia i poprawy sytuacji społecznej i ekonomicznej różnych grup społecznych, w tym transfery społeczne.</a:t>
              </a:r>
            </a:p>
          </p:txBody>
        </p: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5BA93706-AF2E-47BC-9F70-EE0FBBA69C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932" y="1274298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Łącznik prosty ze strzałką 76">
              <a:extLst>
                <a:ext uri="{FF2B5EF4-FFF2-40B4-BE49-F238E27FC236}">
                  <a16:creationId xmlns:a16="http://schemas.microsoft.com/office/drawing/2014/main" id="{0AB8D860-E609-4681-A7F2-D2B10AA062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932" y="2134653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24FC0360-1BC2-4BE8-B297-4786404889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35794" y="2985689"/>
              <a:ext cx="18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>
              <a:extLst>
                <a:ext uri="{FF2B5EF4-FFF2-40B4-BE49-F238E27FC236}">
                  <a16:creationId xmlns:a16="http://schemas.microsoft.com/office/drawing/2014/main" id="{8A99B525-BACD-4806-8CDE-C56ABBD272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51483" y="3551275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Łącznik prosty ze strzałką 81">
              <a:extLst>
                <a:ext uri="{FF2B5EF4-FFF2-40B4-BE49-F238E27FC236}">
                  <a16:creationId xmlns:a16="http://schemas.microsoft.com/office/drawing/2014/main" id="{E865938F-8228-4C91-A356-E80C08A781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51483" y="5123157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y ze strzałką 82">
              <a:extLst>
                <a:ext uri="{FF2B5EF4-FFF2-40B4-BE49-F238E27FC236}">
                  <a16:creationId xmlns:a16="http://schemas.microsoft.com/office/drawing/2014/main" id="{004E50CE-46A0-4CB5-BCEB-FC136B2059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1074" y="6554335"/>
              <a:ext cx="144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Łącznik prosty ze strzałką 69">
              <a:extLst>
                <a:ext uri="{FF2B5EF4-FFF2-40B4-BE49-F238E27FC236}">
                  <a16:creationId xmlns:a16="http://schemas.microsoft.com/office/drawing/2014/main" id="{9FBDC3C4-A502-44E7-80F8-57E026D6F8A2}"/>
                </a:ext>
              </a:extLst>
            </p:cNvPr>
            <p:cNvCxnSpPr>
              <a:cxnSpLocks/>
            </p:cNvCxnSpPr>
            <p:nvPr/>
          </p:nvCxnSpPr>
          <p:spPr>
            <a:xfrm>
              <a:off x="6248192" y="1937364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Łącznik prosty ze strzałką 83">
              <a:extLst>
                <a:ext uri="{FF2B5EF4-FFF2-40B4-BE49-F238E27FC236}">
                  <a16:creationId xmlns:a16="http://schemas.microsoft.com/office/drawing/2014/main" id="{1774E059-DE30-4F61-A480-3E5B7DC4D0D4}"/>
                </a:ext>
              </a:extLst>
            </p:cNvPr>
            <p:cNvCxnSpPr>
              <a:cxnSpLocks/>
            </p:cNvCxnSpPr>
            <p:nvPr/>
          </p:nvCxnSpPr>
          <p:spPr>
            <a:xfrm>
              <a:off x="8146410" y="2198680"/>
              <a:ext cx="21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ze strzałką 16">
              <a:extLst>
                <a:ext uri="{FF2B5EF4-FFF2-40B4-BE49-F238E27FC236}">
                  <a16:creationId xmlns:a16="http://schemas.microsoft.com/office/drawing/2014/main" id="{6908430F-FD99-42C0-BB82-0052DDC52F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46361" y="1927848"/>
              <a:ext cx="225518" cy="20423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>
              <a:extLst>
                <a:ext uri="{FF2B5EF4-FFF2-40B4-BE49-F238E27FC236}">
                  <a16:creationId xmlns:a16="http://schemas.microsoft.com/office/drawing/2014/main" id="{4D76C52F-1F98-49B1-BF0D-5936BA9CF566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 flipV="1">
              <a:off x="6224994" y="1932175"/>
              <a:ext cx="244352" cy="11096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ze strzałką 22">
              <a:extLst>
                <a:ext uri="{FF2B5EF4-FFF2-40B4-BE49-F238E27FC236}">
                  <a16:creationId xmlns:a16="http://schemas.microsoft.com/office/drawing/2014/main" id="{400535CF-8F84-44A8-B5FB-509C163CF14A}"/>
                </a:ext>
              </a:extLst>
            </p:cNvPr>
            <p:cNvCxnSpPr>
              <a:stCxn id="24" idx="3"/>
              <a:endCxn id="225" idx="1"/>
            </p:cNvCxnSpPr>
            <p:nvPr/>
          </p:nvCxnSpPr>
          <p:spPr>
            <a:xfrm>
              <a:off x="6224994" y="3041870"/>
              <a:ext cx="239198" cy="6061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1259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1085850" y="489397"/>
            <a:ext cx="10208921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14 Modernizacja instytucji i służb rynków pracy celem oceny i przewidywania zapotrzebowania na umiejętności oraz zapewnienia terminowej i odpowiednio dopasowanej pomocy i wsparcia na rzecz dostosowania umiejętności i kwalifikacji zawodowych do potrzeb rynku pracy oraz na rzecz przepływów i mobilności na rynku pracy</a:t>
            </a:r>
          </a:p>
        </p:txBody>
      </p:sp>
      <p:grpSp>
        <p:nvGrpSpPr>
          <p:cNvPr id="2" name="Grupa 1" descr="Logika interwencji dla CS 14 Modernizacja instytucji i służb rynków pracy celem oceny i przewidywania zapotrzebowania na umiejętności oraz zapewnienia terminowej i odpowiednio dopasowanej pomocy i wsparcia na rzecz dostosowania umiejętności i kwalifikacji zawodowych do potrzeb rynku pracy oraz na rzecz przepływów i mobilności na rynku pracy">
            <a:extLst>
              <a:ext uri="{FF2B5EF4-FFF2-40B4-BE49-F238E27FC236}">
                <a16:creationId xmlns:a16="http://schemas.microsoft.com/office/drawing/2014/main" id="{EF3C1F87-51B7-42F7-8120-66B6AB06F8ED}"/>
              </a:ext>
            </a:extLst>
          </p:cNvPr>
          <p:cNvGrpSpPr/>
          <p:nvPr/>
        </p:nvGrpSpPr>
        <p:grpSpPr>
          <a:xfrm>
            <a:off x="888642" y="1154402"/>
            <a:ext cx="10708785" cy="5375187"/>
            <a:chOff x="888642" y="1154402"/>
            <a:chExt cx="10708785" cy="5375187"/>
          </a:xfrm>
        </p:grpSpPr>
        <p:sp>
          <p:nvSpPr>
            <p:cNvPr id="5" name="Prostokąt 4"/>
            <p:cNvSpPr/>
            <p:nvPr/>
          </p:nvSpPr>
          <p:spPr>
            <a:xfrm>
              <a:off x="888646" y="1167281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3002926" y="1167281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5196629" y="1154402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501946" y="1154402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807263" y="1167280"/>
              <a:ext cx="1790164" cy="42500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888645" y="1770098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Wzrost znaczenia rynku pracy związanego z transformacją energetyczną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888645" y="2562836"/>
              <a:ext cx="1790165" cy="92747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Stałe tendencje na rynku pracy – starzenie się, depopulacja, petryfikacja długotrwale bezrobotnych, biedni pracujący, bierni zawodowo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888642" y="3640040"/>
              <a:ext cx="1790168" cy="78752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Nowe tendencje na rynku pracy – automatyzacja, cyfryzacja, wzrost bezrobocia w dużych ośrodkach miejskich</a:t>
              </a: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888646" y="4555250"/>
              <a:ext cx="1790164" cy="79346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Załamanie w niektórych branżach w związku z dalszymi konsekwencjami pandemii COVID-19</a:t>
              </a:r>
            </a:p>
          </p:txBody>
        </p:sp>
        <p:sp>
          <p:nvSpPr>
            <p:cNvPr id="14" name="Prostokąt 13"/>
            <p:cNvSpPr/>
            <p:nvPr/>
          </p:nvSpPr>
          <p:spPr>
            <a:xfrm>
              <a:off x="888642" y="5444170"/>
              <a:ext cx="1790168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Duże zainteresowanie mieszkańców Śląska szukaniem pracy na rynkach europejskich 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177272" y="1918206"/>
              <a:ext cx="1519707" cy="8371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Podniesienie kompetencji i kwalifikacji </a:t>
              </a:r>
              <a:r>
                <a:rPr lang="pl-PL" sz="1000" dirty="0" err="1"/>
                <a:t>PSZ</a:t>
              </a:r>
              <a:r>
                <a:rPr lang="pl-PL" sz="1000" dirty="0"/>
                <a:t> w zakresie polityki rynku pracy  (Dz. 5.4)</a:t>
              </a: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5196629" y="1952893"/>
              <a:ext cx="1790164" cy="1073678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objętych wsparciem podmiotów administracji publicznej lub służb publicznych na szczeblu krajowym, regionalnym lub lokalnym (podmioty)</a:t>
              </a:r>
            </a:p>
          </p:txBody>
        </p:sp>
        <p:sp>
          <p:nvSpPr>
            <p:cNvPr id="30" name="Prostokąt 29"/>
            <p:cNvSpPr/>
            <p:nvPr/>
          </p:nvSpPr>
          <p:spPr>
            <a:xfrm>
              <a:off x="7501946" y="1952892"/>
              <a:ext cx="1790164" cy="111686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pracowników instytucji rynku pracy, którzy uzyskali kwalifikacje po opuszczeniu programu (osoby)</a:t>
              </a:r>
            </a:p>
          </p:txBody>
        </p:sp>
        <p:sp>
          <p:nvSpPr>
            <p:cNvPr id="31" name="Prostokąt 30"/>
            <p:cNvSpPr/>
            <p:nvPr/>
          </p:nvSpPr>
          <p:spPr>
            <a:xfrm>
              <a:off x="5196629" y="3145750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pracowników instytucji rynku pracy objętych wsparciem w programie (osoby)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9855079" y="1952892"/>
              <a:ext cx="1742348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Zmiana zakresu kompetencji PSZ w wyniku zmiany ustawy o promocji zatrudnienia i instytucjach rynku pracy</a:t>
              </a:r>
            </a:p>
          </p:txBody>
        </p:sp>
        <p:cxnSp>
          <p:nvCxnSpPr>
            <p:cNvPr id="36" name="Łącznik prosty ze strzałką 35"/>
            <p:cNvCxnSpPr>
              <a:stCxn id="15" idx="3"/>
              <a:endCxn id="29" idx="1"/>
            </p:cNvCxnSpPr>
            <p:nvPr/>
          </p:nvCxnSpPr>
          <p:spPr>
            <a:xfrm>
              <a:off x="4696979" y="2336769"/>
              <a:ext cx="499650" cy="15296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ze strzałką 36"/>
            <p:cNvCxnSpPr>
              <a:stCxn id="15" idx="3"/>
              <a:endCxn id="31" idx="1"/>
            </p:cNvCxnSpPr>
            <p:nvPr/>
          </p:nvCxnSpPr>
          <p:spPr>
            <a:xfrm>
              <a:off x="4696979" y="2336769"/>
              <a:ext cx="499650" cy="11973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>
              <a:stCxn id="29" idx="3"/>
              <a:endCxn id="30" idx="1"/>
            </p:cNvCxnSpPr>
            <p:nvPr/>
          </p:nvCxnSpPr>
          <p:spPr>
            <a:xfrm>
              <a:off x="6986793" y="2489732"/>
              <a:ext cx="515153" cy="215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ze strzałką 41"/>
            <p:cNvCxnSpPr>
              <a:stCxn id="31" idx="3"/>
              <a:endCxn id="30" idx="1"/>
            </p:cNvCxnSpPr>
            <p:nvPr/>
          </p:nvCxnSpPr>
          <p:spPr>
            <a:xfrm flipV="1">
              <a:off x="6986793" y="2511327"/>
              <a:ext cx="515153" cy="102276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Łącznik prosty ze strzałką 43"/>
            <p:cNvCxnSpPr>
              <a:endCxn id="30" idx="3"/>
            </p:cNvCxnSpPr>
            <p:nvPr/>
          </p:nvCxnSpPr>
          <p:spPr>
            <a:xfrm flipH="1">
              <a:off x="9292110" y="2328462"/>
              <a:ext cx="562969" cy="18286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Prostokąt 27"/>
            <p:cNvSpPr/>
            <p:nvPr/>
          </p:nvSpPr>
          <p:spPr>
            <a:xfrm>
              <a:off x="4542975" y="5110592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33" name="Prostokąt 32"/>
            <p:cNvSpPr/>
            <p:nvPr/>
          </p:nvSpPr>
          <p:spPr>
            <a:xfrm>
              <a:off x="4542975" y="5382055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4542975" y="5653518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35" name="pole tekstowe 34"/>
            <p:cNvSpPr txBox="1"/>
            <p:nvPr/>
          </p:nvSpPr>
          <p:spPr>
            <a:xfrm>
              <a:off x="5004361" y="5095727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38" name="Prostokąt 37"/>
            <p:cNvSpPr/>
            <p:nvPr/>
          </p:nvSpPr>
          <p:spPr>
            <a:xfrm>
              <a:off x="904587" y="6201178"/>
              <a:ext cx="1774223" cy="328411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Potrzeby kompetencyjne PSZ</a:t>
              </a:r>
            </a:p>
          </p:txBody>
        </p:sp>
        <p:cxnSp>
          <p:nvCxnSpPr>
            <p:cNvPr id="18" name="Łącznik prostoliniowy 17"/>
            <p:cNvCxnSpPr>
              <a:stCxn id="10" idx="3"/>
            </p:cNvCxnSpPr>
            <p:nvPr/>
          </p:nvCxnSpPr>
          <p:spPr>
            <a:xfrm>
              <a:off x="2678810" y="2098509"/>
              <a:ext cx="2129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Łącznik prostoliniowy 21"/>
            <p:cNvCxnSpPr>
              <a:stCxn id="11" idx="3"/>
            </p:cNvCxnSpPr>
            <p:nvPr/>
          </p:nvCxnSpPr>
          <p:spPr>
            <a:xfrm flipV="1">
              <a:off x="2678810" y="3026571"/>
              <a:ext cx="2129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oliniowy 25"/>
            <p:cNvCxnSpPr>
              <a:stCxn id="12" idx="3"/>
            </p:cNvCxnSpPr>
            <p:nvPr/>
          </p:nvCxnSpPr>
          <p:spPr>
            <a:xfrm>
              <a:off x="2678810" y="4033804"/>
              <a:ext cx="2129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oliniowy 38"/>
            <p:cNvCxnSpPr>
              <a:stCxn id="13" idx="3"/>
            </p:cNvCxnSpPr>
            <p:nvPr/>
          </p:nvCxnSpPr>
          <p:spPr>
            <a:xfrm flipV="1">
              <a:off x="2678810" y="4951983"/>
              <a:ext cx="2129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Łącznik prostoliniowy 42"/>
            <p:cNvCxnSpPr>
              <a:stCxn id="14" idx="3"/>
            </p:cNvCxnSpPr>
            <p:nvPr/>
          </p:nvCxnSpPr>
          <p:spPr>
            <a:xfrm>
              <a:off x="2678810" y="5772581"/>
              <a:ext cx="2129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oliniowy 45"/>
            <p:cNvCxnSpPr>
              <a:stCxn id="38" idx="3"/>
            </p:cNvCxnSpPr>
            <p:nvPr/>
          </p:nvCxnSpPr>
          <p:spPr>
            <a:xfrm flipV="1">
              <a:off x="2678810" y="6365383"/>
              <a:ext cx="21298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Łącznik prostoliniowy 47"/>
            <p:cNvCxnSpPr/>
            <p:nvPr/>
          </p:nvCxnSpPr>
          <p:spPr>
            <a:xfrm>
              <a:off x="2891790" y="2098509"/>
              <a:ext cx="0" cy="42668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Łącznik prosty ze strzałką 49"/>
            <p:cNvCxnSpPr>
              <a:endCxn id="15" idx="1"/>
            </p:cNvCxnSpPr>
            <p:nvPr/>
          </p:nvCxnSpPr>
          <p:spPr>
            <a:xfrm flipV="1">
              <a:off x="2891790" y="2336769"/>
              <a:ext cx="285482" cy="446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9542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777240" y="362397"/>
            <a:ext cx="10820183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15 Wspieranie dostosowania pracowników, przedsiębiorstw i przedsiębiorców do zmian, wspieranie aktywnego i zdrowego starzenia się oraz zdrowego i dobrze dostosowanego środowiska pracy, które uwzględnia zagrożenia dla zdrowia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8021391" y="5964674"/>
            <a:ext cx="366681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l-PL" sz="1200" dirty="0"/>
              <a:t>Element logiki otworzony z Programu</a:t>
            </a:r>
          </a:p>
          <a:p>
            <a:pPr>
              <a:spcBef>
                <a:spcPts val="600"/>
              </a:spcBef>
            </a:pPr>
            <a:r>
              <a:rPr lang="pl-PL" sz="1200" dirty="0"/>
              <a:t>Element logiki rekomendowany do dodania</a:t>
            </a:r>
          </a:p>
          <a:p>
            <a:pPr>
              <a:spcBef>
                <a:spcPts val="600"/>
              </a:spcBef>
            </a:pPr>
            <a:r>
              <a:rPr lang="pl-PL" sz="1200" dirty="0"/>
              <a:t>Element logiki rekomendowany do usunięcia</a:t>
            </a:r>
          </a:p>
        </p:txBody>
      </p:sp>
      <p:sp>
        <p:nvSpPr>
          <p:cNvPr id="150" name="Prostokąt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4482" y="6526767"/>
            <a:ext cx="372836" cy="23812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pl-PL" sz="900"/>
          </a:p>
        </p:txBody>
      </p:sp>
      <p:grpSp>
        <p:nvGrpSpPr>
          <p:cNvPr id="2" name="Grupa 1" descr="Logika interwencji dla CS 15 Wspieranie dostosowania pracowników, przedsiębiorstw i przedsiębiorców do zmian, wspieranie aktywnego i zdrowego starzenia się oraz zdrowego i dobrze dostosowanego środowiska pracy, które uwzględnia zagrożenia dla zdrowia">
            <a:extLst>
              <a:ext uri="{FF2B5EF4-FFF2-40B4-BE49-F238E27FC236}">
                <a16:creationId xmlns:a16="http://schemas.microsoft.com/office/drawing/2014/main" id="{635068DF-46B2-4490-ABEE-8740FB64BBEC}"/>
              </a:ext>
            </a:extLst>
          </p:cNvPr>
          <p:cNvGrpSpPr/>
          <p:nvPr/>
        </p:nvGrpSpPr>
        <p:grpSpPr>
          <a:xfrm>
            <a:off x="887290" y="1061285"/>
            <a:ext cx="10708785" cy="5432145"/>
            <a:chOff x="887290" y="1061285"/>
            <a:chExt cx="10708785" cy="5432145"/>
          </a:xfrm>
        </p:grpSpPr>
        <p:cxnSp>
          <p:nvCxnSpPr>
            <p:cNvPr id="3" name="Łącznik prosty ze strzałką 2"/>
            <p:cNvCxnSpPr>
              <a:stCxn id="49" idx="3"/>
              <a:endCxn id="54" idx="2"/>
            </p:cNvCxnSpPr>
            <p:nvPr/>
          </p:nvCxnSpPr>
          <p:spPr>
            <a:xfrm flipV="1">
              <a:off x="2677458" y="3651528"/>
              <a:ext cx="1219198" cy="23848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rostokąt 4"/>
            <p:cNvSpPr/>
            <p:nvPr/>
          </p:nvSpPr>
          <p:spPr>
            <a:xfrm>
              <a:off x="887294" y="107416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3001574" y="107416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5195277" y="1061285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500594" y="1061285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805911" y="1061285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887293" y="1676981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Wysoka zachorowalność osób w wieku produkcyjnym na choroby cywilizacyjne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887293" y="2469720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Niska dostępność profilaktyki i rehabilitacji leczniczej w regionie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887292" y="3262459"/>
              <a:ext cx="1790166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Tendencje wzrostu automatyzacji pracy, powodujący utratę miejsc pracy</a:t>
              </a: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887291" y="4087778"/>
              <a:ext cx="179016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Wzrastający potencjał  tzw. zielonej i energooszczędnej gospodarki</a:t>
              </a:r>
            </a:p>
          </p:txBody>
        </p:sp>
        <p:sp>
          <p:nvSpPr>
            <p:cNvPr id="14" name="Prostokąt 13"/>
            <p:cNvSpPr/>
            <p:nvPr/>
          </p:nvSpPr>
          <p:spPr>
            <a:xfrm>
              <a:off x="887290" y="4902476"/>
              <a:ext cx="1790168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Wysokie potrzeby rozwojowe śląskich przedsiębiorstw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001574" y="2005391"/>
              <a:ext cx="1790164" cy="76488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Programy zdrowotne i rehabilitacyjne, kierowane do osób w wieku produkcyjnym (Dz. 5.7)</a:t>
              </a:r>
            </a:p>
          </p:txBody>
        </p:sp>
        <p:cxnSp>
          <p:nvCxnSpPr>
            <p:cNvPr id="17" name="Łącznik prosty ze strzałką 16"/>
            <p:cNvCxnSpPr>
              <a:stCxn id="10" idx="3"/>
              <a:endCxn id="15" idx="1"/>
            </p:cNvCxnSpPr>
            <p:nvPr/>
          </p:nvCxnSpPr>
          <p:spPr>
            <a:xfrm>
              <a:off x="2677458" y="2005392"/>
              <a:ext cx="324116" cy="3824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>
              <a:stCxn id="11" idx="3"/>
              <a:endCxn id="15" idx="1"/>
            </p:cNvCxnSpPr>
            <p:nvPr/>
          </p:nvCxnSpPr>
          <p:spPr>
            <a:xfrm flipV="1">
              <a:off x="2677458" y="2387834"/>
              <a:ext cx="324116" cy="41029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rostokąt 28"/>
            <p:cNvSpPr/>
            <p:nvPr/>
          </p:nvSpPr>
          <p:spPr>
            <a:xfrm>
              <a:off x="5207752" y="2011625"/>
              <a:ext cx="1790164" cy="63284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objętych programem polityki zdrowotnej (osoby)</a:t>
              </a:r>
            </a:p>
          </p:txBody>
        </p:sp>
        <p:sp>
          <p:nvSpPr>
            <p:cNvPr id="30" name="Prostokąt 29"/>
            <p:cNvSpPr/>
            <p:nvPr/>
          </p:nvSpPr>
          <p:spPr>
            <a:xfrm>
              <a:off x="7525544" y="3068653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osób, które uzyskały kwalifikacje po opuszczeniu programu (osoby)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9805911" y="3379275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Dalsze konsekwencje pandemii COVID-19 oraz inne egzogenne niekorzystne trendy gospodarcze</a:t>
              </a:r>
            </a:p>
          </p:txBody>
        </p:sp>
        <p:cxnSp>
          <p:nvCxnSpPr>
            <p:cNvPr id="36" name="Łącznik prosty ze strzałką 35"/>
            <p:cNvCxnSpPr>
              <a:stCxn id="15" idx="3"/>
              <a:endCxn id="29" idx="1"/>
            </p:cNvCxnSpPr>
            <p:nvPr/>
          </p:nvCxnSpPr>
          <p:spPr>
            <a:xfrm flipV="1">
              <a:off x="4791738" y="2328048"/>
              <a:ext cx="416014" cy="597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>
              <a:stCxn id="61" idx="3"/>
              <a:endCxn id="30" idx="1"/>
            </p:cNvCxnSpPr>
            <p:nvPr/>
          </p:nvCxnSpPr>
          <p:spPr>
            <a:xfrm flipV="1">
              <a:off x="6960491" y="3456993"/>
              <a:ext cx="565053" cy="1757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Łącznik prosty ze strzałką 43"/>
            <p:cNvCxnSpPr>
              <a:stCxn id="32" idx="1"/>
              <a:endCxn id="67" idx="3"/>
            </p:cNvCxnSpPr>
            <p:nvPr/>
          </p:nvCxnSpPr>
          <p:spPr>
            <a:xfrm flipH="1" flipV="1">
              <a:off x="9290758" y="2292200"/>
              <a:ext cx="515153" cy="147541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Prostokąt 53"/>
            <p:cNvSpPr/>
            <p:nvPr/>
          </p:nvSpPr>
          <p:spPr>
            <a:xfrm>
              <a:off x="3001574" y="2994706"/>
              <a:ext cx="1790164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Programy wsparcia </a:t>
              </a:r>
              <a:r>
                <a:rPr lang="pl-PL" sz="1000" dirty="0" err="1"/>
                <a:t>outplacementowego</a:t>
              </a:r>
              <a:r>
                <a:rPr lang="pl-PL" sz="1000" dirty="0"/>
                <a:t> (Dz. 5.8)</a:t>
              </a:r>
            </a:p>
          </p:txBody>
        </p:sp>
        <p:sp>
          <p:nvSpPr>
            <p:cNvPr id="55" name="Prostokąt 54"/>
            <p:cNvSpPr/>
            <p:nvPr/>
          </p:nvSpPr>
          <p:spPr>
            <a:xfrm>
              <a:off x="3001574" y="3984020"/>
              <a:ext cx="1790164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Usługi rozwojowe w Podmiotowym Systemie Finansowania (Dz. 5.9)</a:t>
              </a:r>
            </a:p>
          </p:txBody>
        </p:sp>
        <p:cxnSp>
          <p:nvCxnSpPr>
            <p:cNvPr id="56" name="Łącznik prosty ze strzałką 55"/>
            <p:cNvCxnSpPr>
              <a:stCxn id="12" idx="3"/>
              <a:endCxn id="54" idx="1"/>
            </p:cNvCxnSpPr>
            <p:nvPr/>
          </p:nvCxnSpPr>
          <p:spPr>
            <a:xfrm flipV="1">
              <a:off x="2677458" y="3323117"/>
              <a:ext cx="324116" cy="26775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/>
            <p:cNvCxnSpPr>
              <a:stCxn id="13" idx="3"/>
              <a:endCxn id="55" idx="1"/>
            </p:cNvCxnSpPr>
            <p:nvPr/>
          </p:nvCxnSpPr>
          <p:spPr>
            <a:xfrm flipV="1">
              <a:off x="2677458" y="4312431"/>
              <a:ext cx="324116" cy="1037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Łącznik prosty ze strzałką 58"/>
            <p:cNvCxnSpPr>
              <a:stCxn id="14" idx="3"/>
              <a:endCxn id="55" idx="1"/>
            </p:cNvCxnSpPr>
            <p:nvPr/>
          </p:nvCxnSpPr>
          <p:spPr>
            <a:xfrm flipV="1">
              <a:off x="2677458" y="4312431"/>
              <a:ext cx="324116" cy="9184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Prostokąt 60"/>
            <p:cNvSpPr/>
            <p:nvPr/>
          </p:nvSpPr>
          <p:spPr>
            <a:xfrm>
              <a:off x="5170327" y="3178874"/>
              <a:ext cx="1790164" cy="90763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pracujących, łącznie z prowadzącymi działalność na własny rachunek, objętych wsparciem w programie (osoby)</a:t>
              </a:r>
            </a:p>
          </p:txBody>
        </p:sp>
        <p:sp>
          <p:nvSpPr>
            <p:cNvPr id="64" name="Prostokąt 63"/>
            <p:cNvSpPr/>
            <p:nvPr/>
          </p:nvSpPr>
          <p:spPr>
            <a:xfrm>
              <a:off x="7525544" y="3915179"/>
              <a:ext cx="1790164" cy="9481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pracujących, łącznie z prowadzącymi działalność na własny rachunek, 6 miesięcy po opuszczeniu programu (osoby)</a:t>
              </a:r>
            </a:p>
          </p:txBody>
        </p:sp>
        <p:sp>
          <p:nvSpPr>
            <p:cNvPr id="65" name="Prostokąt 64"/>
            <p:cNvSpPr/>
            <p:nvPr/>
          </p:nvSpPr>
          <p:spPr>
            <a:xfrm>
              <a:off x="7525544" y="5170958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znajdujących się w lepszej sytuacji na rynku pracy 6 miesięcy po opuszczeniu programu) (osoby)</a:t>
              </a:r>
            </a:p>
          </p:txBody>
        </p:sp>
        <p:sp>
          <p:nvSpPr>
            <p:cNvPr id="67" name="Prostokąt 66"/>
            <p:cNvSpPr/>
            <p:nvPr/>
          </p:nvSpPr>
          <p:spPr>
            <a:xfrm>
              <a:off x="7500594" y="1700958"/>
              <a:ext cx="1790164" cy="118248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osób, które dzięki wsparciu w obszarze zdrowia podjęły pracę lub kontynuowały zatrudnienie (osoby)</a:t>
              </a:r>
            </a:p>
          </p:txBody>
        </p:sp>
        <p:cxnSp>
          <p:nvCxnSpPr>
            <p:cNvPr id="71" name="Łącznik prosty ze strzałką 70"/>
            <p:cNvCxnSpPr>
              <a:stCxn id="54" idx="3"/>
            </p:cNvCxnSpPr>
            <p:nvPr/>
          </p:nvCxnSpPr>
          <p:spPr>
            <a:xfrm>
              <a:off x="4791738" y="3323117"/>
              <a:ext cx="403539" cy="3759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/>
            <p:cNvCxnSpPr>
              <a:endCxn id="61" idx="1"/>
            </p:cNvCxnSpPr>
            <p:nvPr/>
          </p:nvCxnSpPr>
          <p:spPr>
            <a:xfrm flipV="1">
              <a:off x="4815340" y="3632694"/>
              <a:ext cx="354987" cy="5956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ze strzałką 77"/>
            <p:cNvCxnSpPr>
              <a:endCxn id="67" idx="1"/>
            </p:cNvCxnSpPr>
            <p:nvPr/>
          </p:nvCxnSpPr>
          <p:spPr>
            <a:xfrm flipV="1">
              <a:off x="6985441" y="2292200"/>
              <a:ext cx="515153" cy="14069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/>
            <p:cNvCxnSpPr>
              <a:stCxn id="61" idx="3"/>
              <a:endCxn id="64" idx="1"/>
            </p:cNvCxnSpPr>
            <p:nvPr/>
          </p:nvCxnSpPr>
          <p:spPr>
            <a:xfrm>
              <a:off x="6960491" y="3632694"/>
              <a:ext cx="565053" cy="7565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ze strzałką 90"/>
            <p:cNvCxnSpPr>
              <a:stCxn id="61" idx="3"/>
            </p:cNvCxnSpPr>
            <p:nvPr/>
          </p:nvCxnSpPr>
          <p:spPr>
            <a:xfrm>
              <a:off x="6960491" y="3632694"/>
              <a:ext cx="540103" cy="17377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>
              <a:stCxn id="32" idx="1"/>
              <a:endCxn id="64" idx="3"/>
            </p:cNvCxnSpPr>
            <p:nvPr/>
          </p:nvCxnSpPr>
          <p:spPr>
            <a:xfrm flipH="1">
              <a:off x="9315708" y="3767615"/>
              <a:ext cx="490203" cy="6216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/>
            <p:cNvCxnSpPr>
              <a:stCxn id="32" idx="1"/>
              <a:endCxn id="65" idx="3"/>
            </p:cNvCxnSpPr>
            <p:nvPr/>
          </p:nvCxnSpPr>
          <p:spPr>
            <a:xfrm flipH="1">
              <a:off x="9315708" y="3767615"/>
              <a:ext cx="490203" cy="1791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Łącznik prosty ze strzałką 99"/>
            <p:cNvCxnSpPr>
              <a:stCxn id="32" idx="1"/>
              <a:endCxn id="30" idx="3"/>
            </p:cNvCxnSpPr>
            <p:nvPr/>
          </p:nvCxnSpPr>
          <p:spPr>
            <a:xfrm flipH="1" flipV="1">
              <a:off x="9315708" y="3456993"/>
              <a:ext cx="490203" cy="3106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Prostokąt 147"/>
            <p:cNvSpPr/>
            <p:nvPr/>
          </p:nvSpPr>
          <p:spPr>
            <a:xfrm>
              <a:off x="7544482" y="5983841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49" name="Prostokąt 148"/>
            <p:cNvSpPr/>
            <p:nvPr/>
          </p:nvSpPr>
          <p:spPr>
            <a:xfrm>
              <a:off x="7544482" y="6255304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49" name="Prostokąt 48"/>
            <p:cNvSpPr/>
            <p:nvPr/>
          </p:nvSpPr>
          <p:spPr>
            <a:xfrm>
              <a:off x="887290" y="5707961"/>
              <a:ext cx="1790168" cy="656822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Wysoki poziom zwolnień grupowych w reakcji na kryzysy egzogeniczne</a:t>
              </a:r>
            </a:p>
          </p:txBody>
        </p:sp>
        <p:cxnSp>
          <p:nvCxnSpPr>
            <p:cNvPr id="77" name="Łącznik prosty ze strzałką 76"/>
            <p:cNvCxnSpPr>
              <a:endCxn id="67" idx="1"/>
            </p:cNvCxnSpPr>
            <p:nvPr/>
          </p:nvCxnSpPr>
          <p:spPr>
            <a:xfrm flipV="1">
              <a:off x="7006090" y="2292200"/>
              <a:ext cx="494504" cy="322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ze strzałką 78"/>
            <p:cNvCxnSpPr>
              <a:endCxn id="64" idx="1"/>
            </p:cNvCxnSpPr>
            <p:nvPr/>
          </p:nvCxnSpPr>
          <p:spPr>
            <a:xfrm>
              <a:off x="7031040" y="2387169"/>
              <a:ext cx="494504" cy="200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y ze strzałką 80"/>
            <p:cNvCxnSpPr/>
            <p:nvPr/>
          </p:nvCxnSpPr>
          <p:spPr>
            <a:xfrm>
              <a:off x="6987977" y="2387169"/>
              <a:ext cx="500142" cy="29833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2792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68891" y="33613"/>
            <a:ext cx="11654217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EFS – Cel szczegółowy 16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CB83259C-09D7-4BF7-836D-C733392CD713}"/>
              </a:ext>
            </a:extLst>
          </p:cNvPr>
          <p:cNvSpPr txBox="1"/>
          <p:nvPr/>
        </p:nvSpPr>
        <p:spPr>
          <a:xfrm>
            <a:off x="7385480" y="6097993"/>
            <a:ext cx="366681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 logiki otworzony z Programu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 logiki rekomendowany do dodania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 logiki rekomendowany do usunięcia</a:t>
            </a:r>
          </a:p>
        </p:txBody>
      </p:sp>
      <p:grpSp>
        <p:nvGrpSpPr>
          <p:cNvPr id="3" name="Grupa 2" descr="Logika interwencji&#10;EFS – Cel szczegółowy 16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">
            <a:extLst>
              <a:ext uri="{FF2B5EF4-FFF2-40B4-BE49-F238E27FC236}">
                <a16:creationId xmlns:a16="http://schemas.microsoft.com/office/drawing/2014/main" id="{F90E7B20-0F84-41DE-8856-6068D40CD57C}"/>
              </a:ext>
            </a:extLst>
          </p:cNvPr>
          <p:cNvGrpSpPr/>
          <p:nvPr/>
        </p:nvGrpSpPr>
        <p:grpSpPr>
          <a:xfrm>
            <a:off x="163578" y="881032"/>
            <a:ext cx="11765072" cy="5926617"/>
            <a:chOff x="163578" y="881032"/>
            <a:chExt cx="11765072" cy="5926617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172396" y="881032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135638" y="882139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4098880" y="889567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6101134" y="888318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Rezultaty bezpośrednie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115427" y="887587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Czynniki zewnętrzne</a:t>
              </a: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995138" y="2121439"/>
              <a:ext cx="2907" cy="19719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>
              <a:cxnSpLocks/>
            </p:cNvCxnSpPr>
            <p:nvPr/>
          </p:nvCxnSpPr>
          <p:spPr>
            <a:xfrm>
              <a:off x="9998045" y="2121439"/>
              <a:ext cx="13660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10002855" y="4093359"/>
              <a:ext cx="14400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pole tekstowe 57">
              <a:extLst>
                <a:ext uri="{FF2B5EF4-FFF2-40B4-BE49-F238E27FC236}">
                  <a16:creationId xmlns:a16="http://schemas.microsoft.com/office/drawing/2014/main" id="{0BF86BF1-516A-4F1B-93D4-587C1D344BBA}"/>
                </a:ext>
              </a:extLst>
            </p:cNvPr>
            <p:cNvSpPr txBox="1"/>
            <p:nvPr/>
          </p:nvSpPr>
          <p:spPr>
            <a:xfrm>
              <a:off x="8025364" y="899324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Rezultaty długoterminowe</a:t>
              </a:r>
            </a:p>
          </p:txBody>
        </p:sp>
        <p:cxnSp>
          <p:nvCxnSpPr>
            <p:cNvPr id="84" name="Łącznik prosty ze strzałką 83">
              <a:extLst>
                <a:ext uri="{FF2B5EF4-FFF2-40B4-BE49-F238E27FC236}">
                  <a16:creationId xmlns:a16="http://schemas.microsoft.com/office/drawing/2014/main" id="{D6BFAE2B-D63F-4715-89C7-F436DE64948C}"/>
                </a:ext>
              </a:extLst>
            </p:cNvPr>
            <p:cNvCxnSpPr>
              <a:cxnSpLocks/>
            </p:cNvCxnSpPr>
            <p:nvPr/>
          </p:nvCxnSpPr>
          <p:spPr>
            <a:xfrm>
              <a:off x="1990207" y="1539766"/>
              <a:ext cx="14543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ze strzałką 87">
              <a:extLst>
                <a:ext uri="{FF2B5EF4-FFF2-40B4-BE49-F238E27FC236}">
                  <a16:creationId xmlns:a16="http://schemas.microsoft.com/office/drawing/2014/main" id="{0D101F7A-F006-4EB4-92AE-91725199E5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90207" y="1680343"/>
              <a:ext cx="174781" cy="6450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y ze strzałką 95">
              <a:extLst>
                <a:ext uri="{FF2B5EF4-FFF2-40B4-BE49-F238E27FC236}">
                  <a16:creationId xmlns:a16="http://schemas.microsoft.com/office/drawing/2014/main" id="{21D63993-F66E-4DE6-93C4-80265DF6D5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3964" y="2052641"/>
              <a:ext cx="245565" cy="9538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Łącznik prosty ze strzałką 115">
              <a:extLst>
                <a:ext uri="{FF2B5EF4-FFF2-40B4-BE49-F238E27FC236}">
                  <a16:creationId xmlns:a16="http://schemas.microsoft.com/office/drawing/2014/main" id="{27FDD389-A94E-4773-A639-687E81D18004}"/>
                </a:ext>
              </a:extLst>
            </p:cNvPr>
            <p:cNvCxnSpPr>
              <a:cxnSpLocks/>
              <a:stCxn id="76" idx="3"/>
              <a:endCxn id="83" idx="1"/>
            </p:cNvCxnSpPr>
            <p:nvPr/>
          </p:nvCxnSpPr>
          <p:spPr>
            <a:xfrm>
              <a:off x="1980579" y="4163847"/>
              <a:ext cx="201724" cy="7351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CE503A00-E950-40C3-A3B5-A5E7FA4E9708}"/>
                </a:ext>
              </a:extLst>
            </p:cNvPr>
            <p:cNvCxnSpPr>
              <a:cxnSpLocks/>
            </p:cNvCxnSpPr>
            <p:nvPr/>
          </p:nvCxnSpPr>
          <p:spPr>
            <a:xfrm>
              <a:off x="5910097" y="3097735"/>
              <a:ext cx="1748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F4E14E38-5E51-4A97-955A-0095F9C2A3EA}"/>
                </a:ext>
              </a:extLst>
            </p:cNvPr>
            <p:cNvCxnSpPr>
              <a:cxnSpLocks/>
              <a:endCxn id="94" idx="1"/>
            </p:cNvCxnSpPr>
            <p:nvPr/>
          </p:nvCxnSpPr>
          <p:spPr>
            <a:xfrm>
              <a:off x="3926116" y="3097735"/>
              <a:ext cx="150766" cy="84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Łącznik prosty ze strzałką 124">
              <a:extLst>
                <a:ext uri="{FF2B5EF4-FFF2-40B4-BE49-F238E27FC236}">
                  <a16:creationId xmlns:a16="http://schemas.microsoft.com/office/drawing/2014/main" id="{60DA0D04-C4F1-4422-AF66-CD62435112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7526" y="4987530"/>
              <a:ext cx="135025" cy="443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Łącznik prosty ze strzałką 129">
              <a:extLst>
                <a:ext uri="{FF2B5EF4-FFF2-40B4-BE49-F238E27FC236}">
                  <a16:creationId xmlns:a16="http://schemas.microsoft.com/office/drawing/2014/main" id="{F9E2C587-821C-4DD6-AABC-3CA0CDFD14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87252" y="2705100"/>
              <a:ext cx="19466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Łącznik prosty ze strzałką 135">
              <a:extLst>
                <a:ext uri="{FF2B5EF4-FFF2-40B4-BE49-F238E27FC236}">
                  <a16:creationId xmlns:a16="http://schemas.microsoft.com/office/drawing/2014/main" id="{02671976-98F8-4207-A519-3824CF1E8FE3}"/>
                </a:ext>
              </a:extLst>
            </p:cNvPr>
            <p:cNvCxnSpPr>
              <a:cxnSpLocks/>
              <a:endCxn id="127" idx="1"/>
            </p:cNvCxnSpPr>
            <p:nvPr/>
          </p:nvCxnSpPr>
          <p:spPr>
            <a:xfrm flipV="1">
              <a:off x="3963782" y="3763499"/>
              <a:ext cx="2107614" cy="12565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7F9B7C56-E899-4681-AD8C-67B19D4076EE}"/>
                </a:ext>
              </a:extLst>
            </p:cNvPr>
            <p:cNvCxnSpPr>
              <a:cxnSpLocks/>
              <a:stCxn id="79" idx="3"/>
            </p:cNvCxnSpPr>
            <p:nvPr/>
          </p:nvCxnSpPr>
          <p:spPr>
            <a:xfrm flipV="1">
              <a:off x="3864573" y="1639276"/>
              <a:ext cx="176266" cy="36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Łącznik prosty ze strzałką 136">
              <a:extLst>
                <a:ext uri="{FF2B5EF4-FFF2-40B4-BE49-F238E27FC236}">
                  <a16:creationId xmlns:a16="http://schemas.microsoft.com/office/drawing/2014/main" id="{0418AF57-A802-4D6D-BC5B-6544FEF901C0}"/>
                </a:ext>
              </a:extLst>
            </p:cNvPr>
            <p:cNvCxnSpPr>
              <a:cxnSpLocks/>
              <a:stCxn id="80" idx="3"/>
            </p:cNvCxnSpPr>
            <p:nvPr/>
          </p:nvCxnSpPr>
          <p:spPr>
            <a:xfrm flipV="1">
              <a:off x="3921998" y="3108126"/>
              <a:ext cx="114593" cy="19131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Łącznik prosty ze strzałką 144">
              <a:extLst>
                <a:ext uri="{FF2B5EF4-FFF2-40B4-BE49-F238E27FC236}">
                  <a16:creationId xmlns:a16="http://schemas.microsoft.com/office/drawing/2014/main" id="{BB161BE8-DAD6-492C-8667-968596E296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70537" y="1852693"/>
              <a:ext cx="2109643" cy="161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pole tekstowe 69">
              <a:extLst>
                <a:ext uri="{FF2B5EF4-FFF2-40B4-BE49-F238E27FC236}">
                  <a16:creationId xmlns:a16="http://schemas.microsoft.com/office/drawing/2014/main" id="{BE9E482E-BBCF-42BB-8ED6-2D5EE50D3EEE}"/>
                </a:ext>
              </a:extLst>
            </p:cNvPr>
            <p:cNvSpPr txBox="1"/>
            <p:nvPr/>
          </p:nvSpPr>
          <p:spPr>
            <a:xfrm>
              <a:off x="174571" y="2167132"/>
              <a:ext cx="1800000" cy="61709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Zapotrzebowanie na wzmocnienie oferty i jakości zajęć edukacji przedszkolnej</a:t>
              </a:r>
            </a:p>
          </p:txBody>
        </p:sp>
        <p:sp>
          <p:nvSpPr>
            <p:cNvPr id="71" name="pole tekstowe 70">
              <a:extLst>
                <a:ext uri="{FF2B5EF4-FFF2-40B4-BE49-F238E27FC236}">
                  <a16:creationId xmlns:a16="http://schemas.microsoft.com/office/drawing/2014/main" id="{8C4FAC0A-BE77-4FEE-B427-A2285C5EFDAE}"/>
                </a:ext>
              </a:extLst>
            </p:cNvPr>
            <p:cNvSpPr txBox="1"/>
            <p:nvPr/>
          </p:nvSpPr>
          <p:spPr>
            <a:xfrm>
              <a:off x="163578" y="1314352"/>
              <a:ext cx="1800000" cy="67588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Potrzeba wyrównania dysproporcji terytorialnych w dostępie do edukacji przedszkolnej</a:t>
              </a:r>
            </a:p>
          </p:txBody>
        </p:sp>
        <p:sp>
          <p:nvSpPr>
            <p:cNvPr id="75" name="pole tekstowe 74">
              <a:extLst>
                <a:ext uri="{FF2B5EF4-FFF2-40B4-BE49-F238E27FC236}">
                  <a16:creationId xmlns:a16="http://schemas.microsoft.com/office/drawing/2014/main" id="{100A9075-4E62-43B5-853C-4501D672FF9A}"/>
                </a:ext>
              </a:extLst>
            </p:cNvPr>
            <p:cNvSpPr txBox="1"/>
            <p:nvPr/>
          </p:nvSpPr>
          <p:spPr>
            <a:xfrm>
              <a:off x="163578" y="2935903"/>
              <a:ext cx="1800000" cy="69380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Potrzeba doskonalenia kompetencji kadry nauczycielskiej – w tym w kontekście edukacji włączającej </a:t>
              </a:r>
            </a:p>
          </p:txBody>
        </p:sp>
        <p:sp>
          <p:nvSpPr>
            <p:cNvPr id="76" name="pole tekstowe 75">
              <a:extLst>
                <a:ext uri="{FF2B5EF4-FFF2-40B4-BE49-F238E27FC236}">
                  <a16:creationId xmlns:a16="http://schemas.microsoft.com/office/drawing/2014/main" id="{A4D5954F-CF31-4890-91A8-E8ED45A90A53}"/>
                </a:ext>
              </a:extLst>
            </p:cNvPr>
            <p:cNvSpPr txBox="1"/>
            <p:nvPr/>
          </p:nvSpPr>
          <p:spPr>
            <a:xfrm>
              <a:off x="180579" y="3777743"/>
              <a:ext cx="1800000" cy="77220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Potrzeba w zakresie organizacji praktycznej nauki zawodu – dotyczy zarówno infrastruktury, jak i podnoszenia kompetencji kadr</a:t>
              </a:r>
            </a:p>
          </p:txBody>
        </p:sp>
        <p:sp>
          <p:nvSpPr>
            <p:cNvPr id="77" name="pole tekstowe 76">
              <a:extLst>
                <a:ext uri="{FF2B5EF4-FFF2-40B4-BE49-F238E27FC236}">
                  <a16:creationId xmlns:a16="http://schemas.microsoft.com/office/drawing/2014/main" id="{05632730-8490-4DF8-9F75-99DE3D65569F}"/>
                </a:ext>
              </a:extLst>
            </p:cNvPr>
            <p:cNvSpPr txBox="1"/>
            <p:nvPr/>
          </p:nvSpPr>
          <p:spPr>
            <a:xfrm>
              <a:off x="190207" y="4718131"/>
              <a:ext cx="1800000" cy="8391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Potrzeba sprostania wyzwaniu niedostosowania oferty kształcenia do potrzeb i możliwości rozwojowych śląskiego rynku pracy</a:t>
              </a:r>
            </a:p>
          </p:txBody>
        </p:sp>
        <p:sp>
          <p:nvSpPr>
            <p:cNvPr id="79" name="pole tekstowe 78">
              <a:extLst>
                <a:ext uri="{FF2B5EF4-FFF2-40B4-BE49-F238E27FC236}">
                  <a16:creationId xmlns:a16="http://schemas.microsoft.com/office/drawing/2014/main" id="{0BC9A434-9657-49D2-AEB8-31A51A15BD77}"/>
                </a:ext>
              </a:extLst>
            </p:cNvPr>
            <p:cNvSpPr txBox="1"/>
            <p:nvPr/>
          </p:nvSpPr>
          <p:spPr>
            <a:xfrm>
              <a:off x="2149352" y="1295537"/>
              <a:ext cx="1715221" cy="69470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Edukacja przedszkolna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(podniesienie jakości i dostępności usług, tworzenie nowych placówek)</a:t>
              </a:r>
            </a:p>
          </p:txBody>
        </p:sp>
        <p:sp>
          <p:nvSpPr>
            <p:cNvPr id="80" name="pole tekstowe 79">
              <a:extLst>
                <a:ext uri="{FF2B5EF4-FFF2-40B4-BE49-F238E27FC236}">
                  <a16:creationId xmlns:a16="http://schemas.microsoft.com/office/drawing/2014/main" id="{B5D36156-632A-4D5F-A8F9-209E316E5168}"/>
                </a:ext>
              </a:extLst>
            </p:cNvPr>
            <p:cNvSpPr txBox="1"/>
            <p:nvPr/>
          </p:nvSpPr>
          <p:spPr>
            <a:xfrm>
              <a:off x="2171607" y="2030967"/>
              <a:ext cx="1715222" cy="20415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Kształcenie ogólne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(wsparcie uczniów oraz szkół w zakresie działań podnoszących jakość edukacji, działania w zakresie wzmacniania społeczno-wychowawczej funkcji szkoły, działania na rzecz poprawy doradztwa zawodowego, podnoszenia kwalifikacji kadry pedagogicznej, niepedagogicznej oraz kadry zarządzającej, adaptacja/modernizacja bazy lokalowej i wyposażenia placówek, uwzględniająca także wsparcie placówek w procesie cyfryzacji edukacji,)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205496C9-2DA8-4609-AFA9-9423CB677296}"/>
                </a:ext>
              </a:extLst>
            </p:cNvPr>
            <p:cNvSpPr txBox="1"/>
            <p:nvPr/>
          </p:nvSpPr>
          <p:spPr>
            <a:xfrm>
              <a:off x="2182303" y="4093360"/>
              <a:ext cx="1715223" cy="161123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Szkolnictwo zawodowe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</a:t>
              </a:r>
              <a:r>
                <a:rPr kumimoji="0" lang="pl-PL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dostosowaniu kształcenia do potrzeb rynku pracy, zielonej i cyfrowej transformacji, realizacja kampanii świadomościowych , kształcenie nauczycieli/instruktorów praktycznej nauki zawodu, doradztwo zawodowe, adaptacja/modernizacja bazy lokalowej i wyposażenia placówek )</a:t>
              </a:r>
              <a:endPara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pole tekstowe 84">
              <a:extLst>
                <a:ext uri="{FF2B5EF4-FFF2-40B4-BE49-F238E27FC236}">
                  <a16:creationId xmlns:a16="http://schemas.microsoft.com/office/drawing/2014/main" id="{CD0E5CCE-2D9A-422A-93E0-0558E7A99BF5}"/>
                </a:ext>
              </a:extLst>
            </p:cNvPr>
            <p:cNvSpPr txBox="1"/>
            <p:nvPr/>
          </p:nvSpPr>
          <p:spPr>
            <a:xfrm>
              <a:off x="2173901" y="5775086"/>
              <a:ext cx="3904407" cy="86752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Szkolnictwo wyższe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(podnoszenie kompetencji kadr dydaktycznych, naukowych, wsparcie kooperacji pomiędzy uczelniami wyższymi a szkołami prowadzącymi kształcenie zawodowe oraz przedsiębiorcami, wsparcie celowane studentów i doktorantów kierunków związanych z inteligentnymi specjalizacjami, RIS oraz PRT, tworzenie interdyscyplinarnych programów studiów doktoranckich ze szczególnym uwzględnieniem specjalizacji regionalnych)</a:t>
              </a:r>
            </a:p>
          </p:txBody>
        </p:sp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C2DB1D53-B827-4137-8855-D19D6A01607A}"/>
                </a:ext>
              </a:extLst>
            </p:cNvPr>
            <p:cNvCxnSpPr>
              <a:cxnSpLocks/>
              <a:stCxn id="77" idx="3"/>
              <a:endCxn id="85" idx="1"/>
            </p:cNvCxnSpPr>
            <p:nvPr/>
          </p:nvCxnSpPr>
          <p:spPr>
            <a:xfrm>
              <a:off x="1990207" y="5137694"/>
              <a:ext cx="183694" cy="10711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>
              <a:extLst>
                <a:ext uri="{FF2B5EF4-FFF2-40B4-BE49-F238E27FC236}">
                  <a16:creationId xmlns:a16="http://schemas.microsoft.com/office/drawing/2014/main" id="{55BEB21A-D6CE-44D0-B228-3354085949B3}"/>
                </a:ext>
              </a:extLst>
            </p:cNvPr>
            <p:cNvCxnSpPr>
              <a:cxnSpLocks/>
              <a:stCxn id="77" idx="3"/>
              <a:endCxn id="83" idx="1"/>
            </p:cNvCxnSpPr>
            <p:nvPr/>
          </p:nvCxnSpPr>
          <p:spPr>
            <a:xfrm flipV="1">
              <a:off x="1990207" y="4898979"/>
              <a:ext cx="192096" cy="238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y ze strzałką 89">
              <a:extLst>
                <a:ext uri="{FF2B5EF4-FFF2-40B4-BE49-F238E27FC236}">
                  <a16:creationId xmlns:a16="http://schemas.microsoft.com/office/drawing/2014/main" id="{2323A7D9-7D9F-44E7-904F-8EC4AB081123}"/>
                </a:ext>
              </a:extLst>
            </p:cNvPr>
            <p:cNvCxnSpPr>
              <a:cxnSpLocks/>
              <a:stCxn id="76" idx="3"/>
            </p:cNvCxnSpPr>
            <p:nvPr/>
          </p:nvCxnSpPr>
          <p:spPr>
            <a:xfrm flipV="1">
              <a:off x="1980579" y="3203794"/>
              <a:ext cx="162795" cy="9600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C2970CFA-3D79-41DE-B306-E22C1D0F95B2}"/>
                </a:ext>
              </a:extLst>
            </p:cNvPr>
            <p:cNvSpPr txBox="1"/>
            <p:nvPr/>
          </p:nvSpPr>
          <p:spPr>
            <a:xfrm>
              <a:off x="4076882" y="2926143"/>
              <a:ext cx="1833215" cy="360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Liczba uczniów objętych wsparciem</a:t>
              </a:r>
            </a:p>
          </p:txBody>
        </p:sp>
        <p:sp>
          <p:nvSpPr>
            <p:cNvPr id="95" name="pole tekstowe 94">
              <a:extLst>
                <a:ext uri="{FF2B5EF4-FFF2-40B4-BE49-F238E27FC236}">
                  <a16:creationId xmlns:a16="http://schemas.microsoft.com/office/drawing/2014/main" id="{34785B11-4249-453F-9D9F-6A2FDCB279FD}"/>
                </a:ext>
              </a:extLst>
            </p:cNvPr>
            <p:cNvSpPr txBox="1"/>
            <p:nvPr/>
          </p:nvSpPr>
          <p:spPr>
            <a:xfrm>
              <a:off x="4069704" y="1539766"/>
              <a:ext cx="1833215" cy="7510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Liczba dzieci objętych dodatkowymi zajęciami zwiększającymi ich szanse edukacyjne w edukacji przedszkolnej</a:t>
              </a:r>
            </a:p>
          </p:txBody>
        </p:sp>
        <p:sp>
          <p:nvSpPr>
            <p:cNvPr id="113" name="pole tekstowe 112">
              <a:extLst>
                <a:ext uri="{FF2B5EF4-FFF2-40B4-BE49-F238E27FC236}">
                  <a16:creationId xmlns:a16="http://schemas.microsoft.com/office/drawing/2014/main" id="{81AC7ECF-7B08-4A01-AFB6-192F44CF5EC7}"/>
                </a:ext>
              </a:extLst>
            </p:cNvPr>
            <p:cNvSpPr txBox="1"/>
            <p:nvPr/>
          </p:nvSpPr>
          <p:spPr>
            <a:xfrm>
              <a:off x="10134651" y="3496029"/>
              <a:ext cx="1780776" cy="1001313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Brak aktualnej strategii oświatowej na poziomie regionalnym - jedynym dokumentem regulującym politykę edukacyjną regionu pozostaje strategia województwa.</a:t>
              </a:r>
            </a:p>
          </p:txBody>
        </p:sp>
        <p:sp>
          <p:nvSpPr>
            <p:cNvPr id="114" name="pole tekstowe 113">
              <a:extLst>
                <a:ext uri="{FF2B5EF4-FFF2-40B4-BE49-F238E27FC236}">
                  <a16:creationId xmlns:a16="http://schemas.microsoft.com/office/drawing/2014/main" id="{6657AD9C-2140-4F4F-BE2A-483C3195F817}"/>
                </a:ext>
              </a:extLst>
            </p:cNvPr>
            <p:cNvSpPr txBox="1"/>
            <p:nvPr/>
          </p:nvSpPr>
          <p:spPr>
            <a:xfrm>
              <a:off x="10147874" y="1610164"/>
              <a:ext cx="1780776" cy="1703753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Dalsze konsekwencje pandemii COVID-19 związane z nauczeniem zdalnym, którego konsekwencje zostały opisane w ewaluowanym Programie (m.in. wykluczenie społeczne, spadek jakości kształcenia, wykluczenie cyfrowe, spadek motywacji do nauki po stronie uczniów oraz do nauczania po stronie kadry nauczycielskiej, trudności w przyuczaniu do praktycznej nauki zawodu).</a:t>
              </a:r>
            </a:p>
          </p:txBody>
        </p:sp>
        <p:sp>
          <p:nvSpPr>
            <p:cNvPr id="127" name="pole tekstowe 126">
              <a:extLst>
                <a:ext uri="{FF2B5EF4-FFF2-40B4-BE49-F238E27FC236}">
                  <a16:creationId xmlns:a16="http://schemas.microsoft.com/office/drawing/2014/main" id="{F1F19F3F-219C-4510-9D0B-292F32033EE3}"/>
                </a:ext>
              </a:extLst>
            </p:cNvPr>
            <p:cNvSpPr txBox="1"/>
            <p:nvPr/>
          </p:nvSpPr>
          <p:spPr>
            <a:xfrm>
              <a:off x="6083119" y="3394916"/>
              <a:ext cx="1784337" cy="73716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Liczba przedstawicieli kadry szkół i placówek systemu oświaty, którzy uzyskali kwalifikacje po opuszczeniu programu.</a:t>
              </a:r>
            </a:p>
          </p:txBody>
        </p:sp>
        <p:sp>
          <p:nvSpPr>
            <p:cNvPr id="128" name="pole tekstowe 127">
              <a:extLst>
                <a:ext uri="{FF2B5EF4-FFF2-40B4-BE49-F238E27FC236}">
                  <a16:creationId xmlns:a16="http://schemas.microsoft.com/office/drawing/2014/main" id="{9CB5A83E-F221-4B1A-9941-F99EE4A09CC7}"/>
                </a:ext>
              </a:extLst>
            </p:cNvPr>
            <p:cNvSpPr txBox="1"/>
            <p:nvPr/>
          </p:nvSpPr>
          <p:spPr>
            <a:xfrm>
              <a:off x="7980180" y="1511284"/>
              <a:ext cx="1800000" cy="9831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Liczba miejsc wychowania przedszkolnego, które funkcjonują co najmniej 24 miesiące po zakończeniu dofinansowania ze środków EFS+</a:t>
              </a:r>
            </a:p>
          </p:txBody>
        </p:sp>
        <p:sp>
          <p:nvSpPr>
            <p:cNvPr id="132" name="pole tekstowe 131">
              <a:extLst>
                <a:ext uri="{FF2B5EF4-FFF2-40B4-BE49-F238E27FC236}">
                  <a16:creationId xmlns:a16="http://schemas.microsoft.com/office/drawing/2014/main" id="{ADF8E6BA-9BC8-4A2B-830C-10F5E3219A7C}"/>
                </a:ext>
              </a:extLst>
            </p:cNvPr>
            <p:cNvSpPr txBox="1"/>
            <p:nvPr/>
          </p:nvSpPr>
          <p:spPr>
            <a:xfrm>
              <a:off x="6078309" y="2588859"/>
              <a:ext cx="1799999" cy="73717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Liczba uczniów, którzy nabyli kompetencje kluczowe lub umiejętności uniwersalne po opuszczeniu programu</a:t>
              </a:r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C8B24D3E-E5E2-4580-8B6E-5859AF8FE701}"/>
                </a:ext>
              </a:extLst>
            </p:cNvPr>
            <p:cNvSpPr/>
            <p:nvPr/>
          </p:nvSpPr>
          <p:spPr>
            <a:xfrm>
              <a:off x="7012644" y="6301978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8F1BB7B7-63A0-4757-99E6-7972ED92F7A6}"/>
                </a:ext>
              </a:extLst>
            </p:cNvPr>
            <p:cNvSpPr/>
            <p:nvPr/>
          </p:nvSpPr>
          <p:spPr>
            <a:xfrm>
              <a:off x="7006157" y="6509443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5D6441F5-904B-4B4F-91B3-48CB4A425C59}"/>
                </a:ext>
              </a:extLst>
            </p:cNvPr>
            <p:cNvSpPr/>
            <p:nvPr/>
          </p:nvSpPr>
          <p:spPr>
            <a:xfrm>
              <a:off x="7013563" y="6699649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15419064-DBB8-487A-982F-4ECA33EAE29A}"/>
                </a:ext>
              </a:extLst>
            </p:cNvPr>
            <p:cNvSpPr txBox="1"/>
            <p:nvPr/>
          </p:nvSpPr>
          <p:spPr>
            <a:xfrm>
              <a:off x="3421343" y="1761948"/>
              <a:ext cx="395600" cy="2154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pole tekstowe 59">
              <a:extLst>
                <a:ext uri="{FF2B5EF4-FFF2-40B4-BE49-F238E27FC236}">
                  <a16:creationId xmlns:a16="http://schemas.microsoft.com/office/drawing/2014/main" id="{69497C72-D565-4BA1-B98D-D11A9F4CF17A}"/>
                </a:ext>
              </a:extLst>
            </p:cNvPr>
            <p:cNvSpPr txBox="1"/>
            <p:nvPr/>
          </p:nvSpPr>
          <p:spPr>
            <a:xfrm>
              <a:off x="3497264" y="5454741"/>
              <a:ext cx="395600" cy="2154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/>
              </a:endParaRP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E2B876BF-7FE3-4021-9FB2-20F913735B1D}"/>
                </a:ext>
              </a:extLst>
            </p:cNvPr>
            <p:cNvSpPr txBox="1"/>
            <p:nvPr/>
          </p:nvSpPr>
          <p:spPr>
            <a:xfrm>
              <a:off x="3487668" y="3760060"/>
              <a:ext cx="395600" cy="2154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/>
              </a:endParaRP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33949355-342F-4861-B3AA-3C906532A7FD}"/>
                </a:ext>
              </a:extLst>
            </p:cNvPr>
            <p:cNvSpPr txBox="1"/>
            <p:nvPr/>
          </p:nvSpPr>
          <p:spPr>
            <a:xfrm>
              <a:off x="5689317" y="5822373"/>
              <a:ext cx="395600" cy="21544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/>
              </a:endParaRPr>
            </a:p>
          </p:txBody>
        </p: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857D6AB1-7490-4F3F-80F5-F8BA568F9CC9}"/>
                </a:ext>
              </a:extLst>
            </p:cNvPr>
            <p:cNvCxnSpPr>
              <a:cxnSpLocks/>
            </p:cNvCxnSpPr>
            <p:nvPr/>
          </p:nvCxnSpPr>
          <p:spPr>
            <a:xfrm>
              <a:off x="1970259" y="3325771"/>
              <a:ext cx="171001" cy="967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>
              <a:extLst>
                <a:ext uri="{FF2B5EF4-FFF2-40B4-BE49-F238E27FC236}">
                  <a16:creationId xmlns:a16="http://schemas.microsoft.com/office/drawing/2014/main" id="{F11448F3-60E3-456A-8661-A95AF752E5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52998" y="2841615"/>
              <a:ext cx="191674" cy="3549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9753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68891" y="33613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EFS – Cel szczegółowy 17 (Wspieranie uczenia się przez całe życie…)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pole tekstowe 104"/>
          <p:cNvSpPr txBox="1"/>
          <p:nvPr/>
        </p:nvSpPr>
        <p:spPr>
          <a:xfrm>
            <a:off x="7341423" y="6260521"/>
            <a:ext cx="24913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sz="800" dirty="0"/>
              <a:t>Element logiki otworzony z Programu</a:t>
            </a:r>
          </a:p>
          <a:p>
            <a:pPr>
              <a:spcAft>
                <a:spcPts val="600"/>
              </a:spcAft>
            </a:pPr>
            <a:r>
              <a:rPr lang="pl-PL" sz="800" dirty="0"/>
              <a:t>Element logiki rekomendowany do dodania</a:t>
            </a:r>
          </a:p>
          <a:p>
            <a:pPr>
              <a:spcAft>
                <a:spcPts val="600"/>
              </a:spcAft>
            </a:pPr>
            <a:r>
              <a:rPr lang="pl-PL" sz="800" dirty="0"/>
              <a:t>Element logiki rekomendowany do usunięcia</a:t>
            </a:r>
          </a:p>
        </p:txBody>
      </p:sp>
      <p:grpSp>
        <p:nvGrpSpPr>
          <p:cNvPr id="3" name="Grupa 2" descr="Logika interwencji&#10;EFS – Cel szczegółowy 17 (Wspieranie uczenia się przez całe życie…)">
            <a:extLst>
              <a:ext uri="{FF2B5EF4-FFF2-40B4-BE49-F238E27FC236}">
                <a16:creationId xmlns:a16="http://schemas.microsoft.com/office/drawing/2014/main" id="{4DA17493-049C-42F7-8437-17E2ED5E5C08}"/>
              </a:ext>
            </a:extLst>
          </p:cNvPr>
          <p:cNvGrpSpPr/>
          <p:nvPr/>
        </p:nvGrpSpPr>
        <p:grpSpPr>
          <a:xfrm>
            <a:off x="90242" y="556634"/>
            <a:ext cx="11878372" cy="6251015"/>
            <a:chOff x="90242" y="556634"/>
            <a:chExt cx="11878372" cy="6251015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134284" y="556634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097526" y="557741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4060768" y="565169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6063022" y="563920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 bezpośrednie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77315" y="563189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4135398" y="1766277"/>
              <a:ext cx="1800000" cy="360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osób dorosłych objętych usługami rozwojowymi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23108" y="1425758"/>
              <a:ext cx="1845506" cy="3093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Dalsze konsekwencje pandemii Covid-19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14566" y="3196618"/>
              <a:ext cx="1800000" cy="597883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Siła i aktywność sektora pozarządowego jako wypełniającego luki mechanizmów rynkowych i działań sektora publicznego (SRWŚ 2030) 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14566" y="3873716"/>
              <a:ext cx="1800000" cy="403148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Regionalna polityka edukacyjna (w tym brak edukacyjnej strategii rozwoju województwa)</a:t>
              </a:r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981914" y="1621424"/>
              <a:ext cx="7592" cy="460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990811" y="1628372"/>
              <a:ext cx="1440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ze strzałką 100"/>
            <p:cNvCxnSpPr/>
            <p:nvPr/>
          </p:nvCxnSpPr>
          <p:spPr>
            <a:xfrm>
              <a:off x="9970566" y="6207586"/>
              <a:ext cx="14400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653729" y="1754421"/>
              <a:ext cx="1273632" cy="35999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Usługi rozwojowe dla osób dorosłych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28824" y="2521884"/>
              <a:ext cx="1800000" cy="602095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Ograniczone zainteresowanie części mieszkańców wspólnotą lokalną i brakiem zaangażowania w działalność społeczną (SRWŚ 2030) </a:t>
              </a:r>
            </a:p>
          </p:txBody>
        </p:sp>
        <p:sp>
          <p:nvSpPr>
            <p:cNvPr id="165" name="pole tekstowe 164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33525" y="5834283"/>
              <a:ext cx="1800000" cy="824658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Rozwój e-usług i związane z tym znaczenie kompetencji cyfrowych (w</a:t>
              </a:r>
              <a:r>
                <a:rPr lang="pl-PL" sz="800" dirty="0"/>
                <a:t>ykluczenie cyfrowe vs. wysokie kompetencje cyfrowe potencjalnych odbiorców usług rozwojowych i edukacyjnych)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30959" y="1824573"/>
              <a:ext cx="1800000" cy="602095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Niski poziom aktywności zawodowej mieszkańców, zwłaszcza w grupach wiekowych osób młodych i 50+ oraz wśród kobiet (SRWŚ 2030) </a:t>
              </a: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972268" y="2859697"/>
              <a:ext cx="1440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>
              <a:cxnSpLocks/>
            </p:cNvCxnSpPr>
            <p:nvPr/>
          </p:nvCxnSpPr>
          <p:spPr>
            <a:xfrm>
              <a:off x="9979108" y="3714557"/>
              <a:ext cx="118386" cy="6517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970566" y="2147484"/>
              <a:ext cx="14400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>
              <a:cxnSpLocks/>
              <a:endCxn id="56" idx="1"/>
            </p:cNvCxnSpPr>
            <p:nvPr/>
          </p:nvCxnSpPr>
          <p:spPr>
            <a:xfrm flipV="1">
              <a:off x="9979108" y="4717656"/>
              <a:ext cx="144000" cy="17032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23108" y="4366055"/>
              <a:ext cx="1800000" cy="703202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Regulacje i zmiany ustawowe w obszarze edukacji, a także uwarunkowania polityczne w systemie edukacji (możliwość niestabilności systemu) oraz na poziomie lokalnym</a:t>
              </a: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123108" y="5158449"/>
              <a:ext cx="1800000" cy="573494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Zapotrzebowanie na kwalifikacje związane z dynamiką lokalnego rynku pracy, w tym – rozwoju inteligentnych specjalizacji województwa</a:t>
              </a:r>
            </a:p>
          </p:txBody>
        </p:sp>
        <p:cxnSp>
          <p:nvCxnSpPr>
            <p:cNvPr id="60" name="Łącznik prosty ze strzałką 59"/>
            <p:cNvCxnSpPr>
              <a:cxnSpLocks/>
            </p:cNvCxnSpPr>
            <p:nvPr/>
          </p:nvCxnSpPr>
          <p:spPr>
            <a:xfrm>
              <a:off x="9981151" y="5537063"/>
              <a:ext cx="14400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653729" y="2552085"/>
              <a:ext cx="1273632" cy="70043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Lokalne punkty wsparcia kształcenia osób dorosłych (na przykładzie LOWE) 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7012644" y="6301978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7006157" y="6509443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7013563" y="6699649"/>
              <a:ext cx="372836" cy="108000"/>
            </a:xfrm>
            <a:prstGeom prst="rect">
              <a:avLst/>
            </a:pr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58" name="pole tekstowe 57">
              <a:extLst>
                <a:ext uri="{FF2B5EF4-FFF2-40B4-BE49-F238E27FC236}">
                  <a16:creationId xmlns:a16="http://schemas.microsoft.com/office/drawing/2014/main" id="{0BF86BF1-516A-4F1B-93D4-587C1D344BBA}"/>
                </a:ext>
              </a:extLst>
            </p:cNvPr>
            <p:cNvSpPr txBox="1"/>
            <p:nvPr/>
          </p:nvSpPr>
          <p:spPr>
            <a:xfrm>
              <a:off x="7987252" y="574926"/>
              <a:ext cx="1800000" cy="36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 długoterminowe</a:t>
              </a:r>
            </a:p>
          </p:txBody>
        </p:sp>
        <p:sp>
          <p:nvSpPr>
            <p:cNvPr id="100" name="pole tekstowe 99">
              <a:extLst>
                <a:ext uri="{FF2B5EF4-FFF2-40B4-BE49-F238E27FC236}">
                  <a16:creationId xmlns:a16="http://schemas.microsoft.com/office/drawing/2014/main" id="{8638958B-A2E4-4F47-A807-F87D788EAADF}"/>
                </a:ext>
              </a:extLst>
            </p:cNvPr>
            <p:cNvSpPr txBox="1"/>
            <p:nvPr/>
          </p:nvSpPr>
          <p:spPr>
            <a:xfrm>
              <a:off x="6096707" y="1684871"/>
              <a:ext cx="1597435" cy="5483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osób, które uzyskały kwalifikacje po opuszczeniu programu </a:t>
              </a:r>
            </a:p>
          </p:txBody>
        </p:sp>
        <p:cxnSp>
          <p:nvCxnSpPr>
            <p:cNvPr id="126" name="Łącznik prosty ze strzałką 125">
              <a:extLst>
                <a:ext uri="{FF2B5EF4-FFF2-40B4-BE49-F238E27FC236}">
                  <a16:creationId xmlns:a16="http://schemas.microsoft.com/office/drawing/2014/main" id="{E1A9FE29-54DA-4BAB-9E11-F92E4BFCB047}"/>
                </a:ext>
              </a:extLst>
            </p:cNvPr>
            <p:cNvCxnSpPr>
              <a:cxnSpLocks/>
              <a:stCxn id="72" idx="3"/>
            </p:cNvCxnSpPr>
            <p:nvPr/>
          </p:nvCxnSpPr>
          <p:spPr>
            <a:xfrm>
              <a:off x="5935398" y="1946277"/>
              <a:ext cx="167339" cy="2671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7F9B7C56-E899-4681-AD8C-67B19D4076EE}"/>
                </a:ext>
              </a:extLst>
            </p:cNvPr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3927361" y="1934421"/>
              <a:ext cx="208037" cy="118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pole tekstowe 75">
              <a:extLst>
                <a:ext uri="{FF2B5EF4-FFF2-40B4-BE49-F238E27FC236}">
                  <a16:creationId xmlns:a16="http://schemas.microsoft.com/office/drawing/2014/main" id="{44F77A65-0AB1-4A2B-A2E2-061B6E273401}"/>
                </a:ext>
              </a:extLst>
            </p:cNvPr>
            <p:cNvSpPr txBox="1"/>
            <p:nvPr/>
          </p:nvSpPr>
          <p:spPr>
            <a:xfrm>
              <a:off x="137863" y="2039810"/>
              <a:ext cx="1839138" cy="172924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Potrzeba podnoszenia i zmiany kwalifikacji/kompetencji, z uwzględnieniem kompetencji przyszłości, tj.: technicznych i cyfrowych; społecznych; wyższych  poznawczych; w zakresie zarządzania ludźmi, zdolności negocjacyjnych, inteligencji emocjonalnych, elastyczności poznawczej, rozwiązywania złożonych problemów, krytycznego myślenia, kreatywności   </a:t>
              </a:r>
            </a:p>
          </p:txBody>
        </p:sp>
        <p:sp>
          <p:nvSpPr>
            <p:cNvPr id="79" name="pole tekstowe 78">
              <a:extLst>
                <a:ext uri="{FF2B5EF4-FFF2-40B4-BE49-F238E27FC236}">
                  <a16:creationId xmlns:a16="http://schemas.microsoft.com/office/drawing/2014/main" id="{6AF6E351-472C-4A98-86E7-75939CA66FE8}"/>
                </a:ext>
              </a:extLst>
            </p:cNvPr>
            <p:cNvSpPr txBox="1"/>
            <p:nvPr/>
          </p:nvSpPr>
          <p:spPr>
            <a:xfrm>
              <a:off x="134285" y="3848213"/>
              <a:ext cx="1839138" cy="89423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Trudność w znalezieniu wykwalifikowanych pracowników fizycznych w zawodach tradycyjnych, zgodnie z deficytami wskazywanymi w Barometrze zawodów </a:t>
              </a:r>
            </a:p>
          </p:txBody>
        </p:sp>
        <p:sp>
          <p:nvSpPr>
            <p:cNvPr id="80" name="pole tekstowe 79">
              <a:extLst>
                <a:ext uri="{FF2B5EF4-FFF2-40B4-BE49-F238E27FC236}">
                  <a16:creationId xmlns:a16="http://schemas.microsoft.com/office/drawing/2014/main" id="{BFE1B650-0EE4-4A4B-A2B7-1F9020D50371}"/>
                </a:ext>
              </a:extLst>
            </p:cNvPr>
            <p:cNvSpPr txBox="1"/>
            <p:nvPr/>
          </p:nvSpPr>
          <p:spPr>
            <a:xfrm>
              <a:off x="155088" y="1017339"/>
              <a:ext cx="1810964" cy="93676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Niski poziom uczestnictwa osób dorosłych w kształceniu ustawicznym, zwłaszcza  na obszarach cechujących się trudniejszym dostępem do dobrej jakości ofert edukacji </a:t>
              </a:r>
              <a:endParaRPr lang="pl-PL" sz="900" dirty="0">
                <a:highlight>
                  <a:srgbClr val="FFFF00"/>
                </a:highlight>
              </a:endParaRP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7C0CBDD5-7402-40FB-9D69-24D9871CA8C2}"/>
                </a:ext>
              </a:extLst>
            </p:cNvPr>
            <p:cNvSpPr txBox="1"/>
            <p:nvPr/>
          </p:nvSpPr>
          <p:spPr>
            <a:xfrm>
              <a:off x="128248" y="4849871"/>
              <a:ext cx="1848753" cy="38571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Potrzeba posiadania umiejętności językowych</a:t>
              </a: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3875AACB-C332-4C5B-AB06-AE94D06F8FA2}"/>
                </a:ext>
              </a:extLst>
            </p:cNvPr>
            <p:cNvSpPr txBox="1"/>
            <p:nvPr/>
          </p:nvSpPr>
          <p:spPr>
            <a:xfrm>
              <a:off x="128248" y="5985967"/>
              <a:ext cx="1833907" cy="740022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Trudniejszy dostęp do dobrej jakości ofert edukacji na obszarach np.: oddalonych od dużych ośrodków edukacyjnych, wiejskich, marginalizowanych</a:t>
              </a:r>
            </a:p>
          </p:txBody>
        </p:sp>
        <p:cxnSp>
          <p:nvCxnSpPr>
            <p:cNvPr id="67" name="Łącznik prosty ze strzałką 66">
              <a:extLst>
                <a:ext uri="{FF2B5EF4-FFF2-40B4-BE49-F238E27FC236}">
                  <a16:creationId xmlns:a16="http://schemas.microsoft.com/office/drawing/2014/main" id="{3002D9DC-7798-43BB-8AF3-643F5F7FF9F4}"/>
                </a:ext>
              </a:extLst>
            </p:cNvPr>
            <p:cNvCxnSpPr>
              <a:cxnSpLocks/>
              <a:endCxn id="78" idx="1"/>
            </p:cNvCxnSpPr>
            <p:nvPr/>
          </p:nvCxnSpPr>
          <p:spPr>
            <a:xfrm>
              <a:off x="9979108" y="4072675"/>
              <a:ext cx="135458" cy="2615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pole tekstowe 62">
              <a:extLst>
                <a:ext uri="{FF2B5EF4-FFF2-40B4-BE49-F238E27FC236}">
                  <a16:creationId xmlns:a16="http://schemas.microsoft.com/office/drawing/2014/main" id="{BF8F4731-4977-4E9F-A074-220A1A0BE7E2}"/>
                </a:ext>
              </a:extLst>
            </p:cNvPr>
            <p:cNvSpPr txBox="1"/>
            <p:nvPr/>
          </p:nvSpPr>
          <p:spPr>
            <a:xfrm>
              <a:off x="90242" y="5343008"/>
              <a:ext cx="1883181" cy="50221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Globalne zmiany, zmieniające się potrzeby rynku pracy, w tym skutki pandemii COVID-19 </a:t>
              </a:r>
            </a:p>
            <a:p>
              <a:endParaRPr lang="pl-PL" sz="900" dirty="0"/>
            </a:p>
          </p:txBody>
        </p:sp>
        <p:cxnSp>
          <p:nvCxnSpPr>
            <p:cNvPr id="64" name="Łącznik prosty ze strzałką 63">
              <a:extLst>
                <a:ext uri="{FF2B5EF4-FFF2-40B4-BE49-F238E27FC236}">
                  <a16:creationId xmlns:a16="http://schemas.microsoft.com/office/drawing/2014/main" id="{64FADCD7-7998-4590-9441-7064F24F19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505825" y="1835090"/>
              <a:ext cx="149332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Łącznik prostoliniowy 21">
              <a:extLst>
                <a:ext uri="{FF2B5EF4-FFF2-40B4-BE49-F238E27FC236}">
                  <a16:creationId xmlns:a16="http://schemas.microsoft.com/office/drawing/2014/main" id="{7F6D01FE-D3B9-4203-8D08-291AE615D6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63653" y="1534292"/>
              <a:ext cx="274722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Łącznik prostoliniowy 25">
              <a:extLst>
                <a:ext uri="{FF2B5EF4-FFF2-40B4-BE49-F238E27FC236}">
                  <a16:creationId xmlns:a16="http://schemas.microsoft.com/office/drawing/2014/main" id="{F3D9FC66-3621-4723-95A6-24BAB8A387E5}"/>
                </a:ext>
              </a:extLst>
            </p:cNvPr>
            <p:cNvCxnSpPr>
              <a:cxnSpLocks/>
            </p:cNvCxnSpPr>
            <p:nvPr/>
          </p:nvCxnSpPr>
          <p:spPr>
            <a:xfrm>
              <a:off x="1973423" y="2615109"/>
              <a:ext cx="2855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oliniowy 38">
              <a:extLst>
                <a:ext uri="{FF2B5EF4-FFF2-40B4-BE49-F238E27FC236}">
                  <a16:creationId xmlns:a16="http://schemas.microsoft.com/office/drawing/2014/main" id="{E7C121D8-CB3D-4127-9815-546E439373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3069" y="4147379"/>
              <a:ext cx="275934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45">
              <a:extLst>
                <a:ext uri="{FF2B5EF4-FFF2-40B4-BE49-F238E27FC236}">
                  <a16:creationId xmlns:a16="http://schemas.microsoft.com/office/drawing/2014/main" id="{B044636F-1437-488C-BFBE-ACEBF533386A}"/>
                </a:ext>
              </a:extLst>
            </p:cNvPr>
            <p:cNvCxnSpPr>
              <a:cxnSpLocks/>
              <a:stCxn id="62" idx="3"/>
            </p:cNvCxnSpPr>
            <p:nvPr/>
          </p:nvCxnSpPr>
          <p:spPr>
            <a:xfrm>
              <a:off x="1962155" y="6355978"/>
              <a:ext cx="2968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oliniowy 45">
              <a:extLst>
                <a:ext uri="{FF2B5EF4-FFF2-40B4-BE49-F238E27FC236}">
                  <a16:creationId xmlns:a16="http://schemas.microsoft.com/office/drawing/2014/main" id="{BC27565A-BB36-4DB6-9554-D050F1B4518A}"/>
                </a:ext>
              </a:extLst>
            </p:cNvPr>
            <p:cNvCxnSpPr>
              <a:cxnSpLocks/>
              <a:endCxn id="63" idx="3"/>
            </p:cNvCxnSpPr>
            <p:nvPr/>
          </p:nvCxnSpPr>
          <p:spPr>
            <a:xfrm flipH="1">
              <a:off x="1973423" y="5594115"/>
              <a:ext cx="250168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Łącznik prostoliniowy 38">
              <a:extLst>
                <a:ext uri="{FF2B5EF4-FFF2-40B4-BE49-F238E27FC236}">
                  <a16:creationId xmlns:a16="http://schemas.microsoft.com/office/drawing/2014/main" id="{D1F8A844-230A-4317-B01E-D55CCDE4A831}"/>
                </a:ext>
              </a:extLst>
            </p:cNvPr>
            <p:cNvCxnSpPr>
              <a:cxnSpLocks/>
              <a:stCxn id="83" idx="3"/>
            </p:cNvCxnSpPr>
            <p:nvPr/>
          </p:nvCxnSpPr>
          <p:spPr>
            <a:xfrm flipV="1">
              <a:off x="1977001" y="5029873"/>
              <a:ext cx="282002" cy="128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C073FD88-E730-4D8D-9072-2064B254355E}"/>
                </a:ext>
              </a:extLst>
            </p:cNvPr>
            <p:cNvCxnSpPr>
              <a:cxnSpLocks/>
            </p:cNvCxnSpPr>
            <p:nvPr/>
          </p:nvCxnSpPr>
          <p:spPr>
            <a:xfrm>
              <a:off x="2238375" y="1552575"/>
              <a:ext cx="20628" cy="480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y ze strzałką 54">
              <a:extLst>
                <a:ext uri="{FF2B5EF4-FFF2-40B4-BE49-F238E27FC236}">
                  <a16:creationId xmlns:a16="http://schemas.microsoft.com/office/drawing/2014/main" id="{517A7C82-D9D9-45FD-BADE-6C85DA43292A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 flipV="1">
              <a:off x="2268649" y="1934421"/>
              <a:ext cx="385080" cy="3202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Łącznik prosty ze strzałką 83">
              <a:extLst>
                <a:ext uri="{FF2B5EF4-FFF2-40B4-BE49-F238E27FC236}">
                  <a16:creationId xmlns:a16="http://schemas.microsoft.com/office/drawing/2014/main" id="{5C82E8EE-21AA-4CEA-A8CE-CFF455752E51}"/>
                </a:ext>
              </a:extLst>
            </p:cNvPr>
            <p:cNvCxnSpPr>
              <a:endCxn id="69" idx="1"/>
            </p:cNvCxnSpPr>
            <p:nvPr/>
          </p:nvCxnSpPr>
          <p:spPr>
            <a:xfrm flipV="1">
              <a:off x="2268649" y="2902302"/>
              <a:ext cx="385080" cy="4694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519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Logika interwencji&#10;EFRR – Cel szczegółowy 1 Rozwijanie i wzmacnianie zdolności badawczych i innowacyjnych oraz wykorzystywanie zaawansowanych technologii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1 Rozwijanie i wzmacnianie zdolności badawczych i innowacyjnych oraz wykorzystywanie zaawansowanych technologii</a:t>
            </a:r>
          </a:p>
        </p:txBody>
      </p:sp>
      <p:grpSp>
        <p:nvGrpSpPr>
          <p:cNvPr id="3" name="Grupa 2" descr="Logika interwencji&#10;EFRR – Cel szczegółowy 1 Rozwijanie i wzmacnianie zdolności badawczych i innowacyjnych oraz wykorzystywanie zaawansowanych technologii">
            <a:extLst>
              <a:ext uri="{FF2B5EF4-FFF2-40B4-BE49-F238E27FC236}">
                <a16:creationId xmlns:a16="http://schemas.microsoft.com/office/drawing/2014/main" id="{6F5A6578-1735-49D5-BFA4-A1F423A88222}"/>
              </a:ext>
            </a:extLst>
          </p:cNvPr>
          <p:cNvGrpSpPr/>
          <p:nvPr/>
        </p:nvGrpSpPr>
        <p:grpSpPr>
          <a:xfrm>
            <a:off x="217170" y="847129"/>
            <a:ext cx="11814214" cy="5787609"/>
            <a:chOff x="217170" y="847129"/>
            <a:chExt cx="11814214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2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30036" y="847130"/>
              <a:ext cx="1958078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049533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863846" y="2899381"/>
              <a:ext cx="1795274" cy="64633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Inwestycje prywatne uzupełniające wsparcie publiczne 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093940" y="2163747"/>
              <a:ext cx="2520044" cy="4754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Liczba wspartych laboratoriów badawczych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734346"/>
              <a:ext cx="2004734" cy="771787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Znaczący wzrost kosztów prac i materiałów budowlanych, zwiększających koszty inwestycji infrastrukturalnych 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6960" y="4281109"/>
              <a:ext cx="1981335" cy="425254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Wysokie ryzyko działalności innowacyjnej</a:t>
              </a:r>
            </a:p>
          </p:txBody>
        </p: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69048" y="4558950"/>
              <a:ext cx="1880359" cy="11095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poziom usieciowienia przedsiębiorstw (współpracujących w ramach inicjatywy klastrowej lub innej sformalizowanej współpracy)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0450" y="2048608"/>
              <a:ext cx="1944914" cy="50503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infrastruktury B+R w organizacjach badawczych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7222" y="2744622"/>
              <a:ext cx="1981335" cy="130963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Ryzyko (sezonowego) pogorszenia się sytuacji epidemicznej i wprowadzenia kolejnych obostrzeń sanitarnych utrudniających/uniemożliwiających realizację projektów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69048" y="1479486"/>
              <a:ext cx="1880359" cy="44291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poziom nakładów na działalność B+R</a:t>
              </a: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9758" y="4083252"/>
              <a:ext cx="1951394" cy="4754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usług proinnowacyjnych dla MŚP 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 dirty="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odtworzony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67" name="pole tekstowe 66">
              <a:extLst>
                <a:ext uri="{FF2B5EF4-FFF2-40B4-BE49-F238E27FC236}">
                  <a16:creationId xmlns:a16="http://schemas.microsoft.com/office/drawing/2014/main" id="{91E890E1-E602-4CE5-AEDB-AC77093E52FA}"/>
                </a:ext>
              </a:extLst>
            </p:cNvPr>
            <p:cNvSpPr txBox="1"/>
            <p:nvPr/>
          </p:nvSpPr>
          <p:spPr>
            <a:xfrm>
              <a:off x="2740071" y="2897342"/>
              <a:ext cx="1951394" cy="7976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procesu badawczego w przedsiębiorstwach oraz w konsorcjach przemysłowo-naukowych</a:t>
              </a:r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0A8F0AE0-30B9-4038-8DB3-B66088B2B0E5}"/>
                </a:ext>
              </a:extLst>
            </p:cNvPr>
            <p:cNvSpPr txBox="1"/>
            <p:nvPr/>
          </p:nvSpPr>
          <p:spPr>
            <a:xfrm>
              <a:off x="258315" y="3013750"/>
              <a:ext cx="1880359" cy="475073"/>
            </a:xfrm>
            <a:prstGeom prst="rect">
              <a:avLst/>
            </a:prstGeom>
            <a:ln w="19050">
              <a:solidFill>
                <a:srgbClr val="FFC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Mała liczba innowacyjnych przedsiębiorstw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9DCF4CFF-1305-43E9-8D69-0B68E2491E23}"/>
                </a:ext>
              </a:extLst>
            </p:cNvPr>
            <p:cNvSpPr txBox="1"/>
            <p:nvPr/>
          </p:nvSpPr>
          <p:spPr>
            <a:xfrm>
              <a:off x="258315" y="2074531"/>
              <a:ext cx="1880359" cy="787086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udział nakładów na działalność B+R ze strony sektora przedsiębiorstw w relacji do PKB</a:t>
              </a:r>
            </a:p>
          </p:txBody>
        </p:sp>
        <p:sp>
          <p:nvSpPr>
            <p:cNvPr id="55" name="pole tekstowe 54">
              <a:extLst>
                <a:ext uri="{FF2B5EF4-FFF2-40B4-BE49-F238E27FC236}">
                  <a16:creationId xmlns:a16="http://schemas.microsoft.com/office/drawing/2014/main" id="{15C3FD9F-2FD3-48EF-8FC4-0BA09C479070}"/>
                </a:ext>
              </a:extLst>
            </p:cNvPr>
            <p:cNvSpPr txBox="1"/>
            <p:nvPr/>
          </p:nvSpPr>
          <p:spPr>
            <a:xfrm>
              <a:off x="269048" y="3619731"/>
              <a:ext cx="1877011" cy="774758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i zmniejszający się średni udział przedsiębiorstw innowacyjnych w ogólnej liczbie przedsiębiorstw</a:t>
              </a: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ACD6B245-AB81-4365-B6A0-1BA882D81F9A}"/>
                </a:ext>
              </a:extLst>
            </p:cNvPr>
            <p:cNvSpPr txBox="1"/>
            <p:nvPr/>
          </p:nvSpPr>
          <p:spPr>
            <a:xfrm>
              <a:off x="5093940" y="3639341"/>
              <a:ext cx="2520044" cy="4754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Przedsiębiorstwa objęte wsparciem w formie dotacji</a:t>
              </a:r>
            </a:p>
          </p:txBody>
        </p:sp>
        <p:sp>
          <p:nvSpPr>
            <p:cNvPr id="66" name="pole tekstowe 65">
              <a:extLst>
                <a:ext uri="{FF2B5EF4-FFF2-40B4-BE49-F238E27FC236}">
                  <a16:creationId xmlns:a16="http://schemas.microsoft.com/office/drawing/2014/main" id="{DC006B7F-2D55-4884-93DD-7568CF0DF5A0}"/>
                </a:ext>
              </a:extLst>
            </p:cNvPr>
            <p:cNvSpPr txBox="1"/>
            <p:nvPr/>
          </p:nvSpPr>
          <p:spPr>
            <a:xfrm>
              <a:off x="10026650" y="4953300"/>
              <a:ext cx="1991645" cy="425254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Reforma systemu nauki w Polsce</a:t>
              </a:r>
            </a:p>
          </p:txBody>
        </p:sp>
        <p:sp>
          <p:nvSpPr>
            <p:cNvPr id="74" name="Nawias zamykający 73">
              <a:extLst>
                <a:ext uri="{FF2B5EF4-FFF2-40B4-BE49-F238E27FC236}">
                  <a16:creationId xmlns:a16="http://schemas.microsoft.com/office/drawing/2014/main" id="{60660BAC-7335-41A4-8A27-172FEA0A4C7F}"/>
                </a:ext>
              </a:extLst>
            </p:cNvPr>
            <p:cNvSpPr/>
            <p:nvPr/>
          </p:nvSpPr>
          <p:spPr>
            <a:xfrm>
              <a:off x="2143748" y="1377637"/>
              <a:ext cx="134479" cy="4456879"/>
            </a:xfrm>
            <a:prstGeom prst="rightBracket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5A68ABDF-9DA1-48CC-BB3F-883DA7F7E446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>
              <a:off x="2250698" y="2301126"/>
              <a:ext cx="48975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ze strzałką 77">
              <a:extLst>
                <a:ext uri="{FF2B5EF4-FFF2-40B4-BE49-F238E27FC236}">
                  <a16:creationId xmlns:a16="http://schemas.microsoft.com/office/drawing/2014/main" id="{457DB6F2-21BD-4C2F-8C33-405A58019840}"/>
                </a:ext>
              </a:extLst>
            </p:cNvPr>
            <p:cNvCxnSpPr>
              <a:cxnSpLocks/>
            </p:cNvCxnSpPr>
            <p:nvPr/>
          </p:nvCxnSpPr>
          <p:spPr>
            <a:xfrm>
              <a:off x="2261112" y="3222547"/>
              <a:ext cx="479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>
              <a:extLst>
                <a:ext uri="{FF2B5EF4-FFF2-40B4-BE49-F238E27FC236}">
                  <a16:creationId xmlns:a16="http://schemas.microsoft.com/office/drawing/2014/main" id="{4954A601-FA23-4A2F-B119-88E0D8CEE1B7}"/>
                </a:ext>
              </a:extLst>
            </p:cNvPr>
            <p:cNvCxnSpPr>
              <a:cxnSpLocks/>
            </p:cNvCxnSpPr>
            <p:nvPr/>
          </p:nvCxnSpPr>
          <p:spPr>
            <a:xfrm>
              <a:off x="2278227" y="4210986"/>
              <a:ext cx="4518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Łącznik prosty ze strzałką 81">
              <a:extLst>
                <a:ext uri="{FF2B5EF4-FFF2-40B4-BE49-F238E27FC236}">
                  <a16:creationId xmlns:a16="http://schemas.microsoft.com/office/drawing/2014/main" id="{144D3852-2C85-40DB-B1FD-A88C0F680962}"/>
                </a:ext>
              </a:extLst>
            </p:cNvPr>
            <p:cNvCxnSpPr>
              <a:cxnSpLocks/>
              <a:endCxn id="72" idx="1"/>
            </p:cNvCxnSpPr>
            <p:nvPr/>
          </p:nvCxnSpPr>
          <p:spPr>
            <a:xfrm>
              <a:off x="4667854" y="2245781"/>
              <a:ext cx="426086" cy="1556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ze strzałką 88">
              <a:extLst>
                <a:ext uri="{FF2B5EF4-FFF2-40B4-BE49-F238E27FC236}">
                  <a16:creationId xmlns:a16="http://schemas.microsoft.com/office/drawing/2014/main" id="{24E477C5-1F5F-4137-949C-1DC04C99C07F}"/>
                </a:ext>
              </a:extLst>
            </p:cNvPr>
            <p:cNvCxnSpPr>
              <a:cxnSpLocks/>
            </p:cNvCxnSpPr>
            <p:nvPr/>
          </p:nvCxnSpPr>
          <p:spPr>
            <a:xfrm>
              <a:off x="4691465" y="2416677"/>
              <a:ext cx="358068" cy="12869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y ze strzałką 93">
              <a:extLst>
                <a:ext uri="{FF2B5EF4-FFF2-40B4-BE49-F238E27FC236}">
                  <a16:creationId xmlns:a16="http://schemas.microsoft.com/office/drawing/2014/main" id="{D653EE7B-A631-477C-ACBA-D5D795F01181}"/>
                </a:ext>
              </a:extLst>
            </p:cNvPr>
            <p:cNvCxnSpPr>
              <a:cxnSpLocks/>
            </p:cNvCxnSpPr>
            <p:nvPr/>
          </p:nvCxnSpPr>
          <p:spPr>
            <a:xfrm>
              <a:off x="4677750" y="3673833"/>
              <a:ext cx="426086" cy="1556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>
              <a:extLst>
                <a:ext uri="{FF2B5EF4-FFF2-40B4-BE49-F238E27FC236}">
                  <a16:creationId xmlns:a16="http://schemas.microsoft.com/office/drawing/2014/main" id="{F1A97A9A-C888-421E-A9B7-D292C56A0E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7750" y="4000641"/>
              <a:ext cx="416190" cy="42069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y ze strzałką 95">
              <a:extLst>
                <a:ext uri="{FF2B5EF4-FFF2-40B4-BE49-F238E27FC236}">
                  <a16:creationId xmlns:a16="http://schemas.microsoft.com/office/drawing/2014/main" id="{AB31F891-AE58-4177-B2DA-5BE3752C3925}"/>
                </a:ext>
              </a:extLst>
            </p:cNvPr>
            <p:cNvCxnSpPr>
              <a:cxnSpLocks/>
            </p:cNvCxnSpPr>
            <p:nvPr/>
          </p:nvCxnSpPr>
          <p:spPr>
            <a:xfrm>
              <a:off x="7612812" y="2499022"/>
              <a:ext cx="251033" cy="5611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>
              <a:extLst>
                <a:ext uri="{FF2B5EF4-FFF2-40B4-BE49-F238E27FC236}">
                  <a16:creationId xmlns:a16="http://schemas.microsoft.com/office/drawing/2014/main" id="{87355687-B09C-41C0-B197-A6AFA298FA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2812" y="3418411"/>
              <a:ext cx="251033" cy="4158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438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331470" y="489397"/>
            <a:ext cx="1161288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18 Wspieranie aktywnego włączenia społecznego w celu promowania równości szans, niedyskryminacji i aktywnego uczestnictwa, oraz zwiększanie zdolności do zatrudnienia, w szczególności grup w niekorzystnej sytuacji.</a:t>
            </a:r>
          </a:p>
        </p:txBody>
      </p:sp>
      <p:grpSp>
        <p:nvGrpSpPr>
          <p:cNvPr id="2" name="Grupa 1" descr="Logika interwencji dla CS 18 Wspieranie aktywnego włączenia społecznego w celu promowania równości szans, niedyskryminacji i aktywnego uczestnictwa, oraz zwiększanie zdolności do zatrudnienia, w szczególności grup w niekorzystnej sytuacji.">
            <a:extLst>
              <a:ext uri="{FF2B5EF4-FFF2-40B4-BE49-F238E27FC236}">
                <a16:creationId xmlns:a16="http://schemas.microsoft.com/office/drawing/2014/main" id="{1B166321-7C11-4573-B811-79F3386D6B02}"/>
              </a:ext>
            </a:extLst>
          </p:cNvPr>
          <p:cNvGrpSpPr/>
          <p:nvPr/>
        </p:nvGrpSpPr>
        <p:grpSpPr>
          <a:xfrm>
            <a:off x="411917" y="1218824"/>
            <a:ext cx="11088914" cy="5372787"/>
            <a:chOff x="411917" y="1218824"/>
            <a:chExt cx="11088914" cy="5372787"/>
          </a:xfrm>
        </p:grpSpPr>
        <p:sp>
          <p:nvSpPr>
            <p:cNvPr id="5" name="Prostokąt 4"/>
            <p:cNvSpPr/>
            <p:nvPr/>
          </p:nvSpPr>
          <p:spPr>
            <a:xfrm>
              <a:off x="686872" y="123170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2801152" y="123170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4994855" y="121882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300172" y="121882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605489" y="121882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686871" y="1834520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Niska kondycja finansowa śląskich PES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686871" y="2627259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Wysoki udział osób zagrożonych wykluczeniem społecznym 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686870" y="3419998"/>
              <a:ext cx="1790166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Niski odsetek osób z niepełnosprawnościami, znajdujących zatrudnienie na śląskim rynku </a:t>
              </a: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686869" y="4212737"/>
              <a:ext cx="179016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Wysoki udział osób biernych zawodowo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2936380" y="2162931"/>
              <a:ext cx="151970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Ekonomia społeczna </a:t>
              </a:r>
              <a:br>
                <a:rPr lang="pl-PL" sz="900" dirty="0"/>
              </a:br>
              <a:r>
                <a:rPr lang="pl-PL" sz="900" dirty="0"/>
                <a:t>(Dz. 5.16)</a:t>
              </a:r>
            </a:p>
          </p:txBody>
        </p:sp>
        <p:cxnSp>
          <p:nvCxnSpPr>
            <p:cNvPr id="17" name="Łącznik prosty ze strzałką 16"/>
            <p:cNvCxnSpPr>
              <a:stCxn id="10" idx="3"/>
              <a:endCxn id="15" idx="1"/>
            </p:cNvCxnSpPr>
            <p:nvPr/>
          </p:nvCxnSpPr>
          <p:spPr>
            <a:xfrm>
              <a:off x="2477036" y="2162931"/>
              <a:ext cx="459344" cy="3284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>
              <a:stCxn id="11" idx="3"/>
            </p:cNvCxnSpPr>
            <p:nvPr/>
          </p:nvCxnSpPr>
          <p:spPr>
            <a:xfrm flipV="1">
              <a:off x="2477036" y="2656278"/>
              <a:ext cx="459344" cy="2993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4992699" y="3965809"/>
              <a:ext cx="1752470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osób z niepełnosprawnościami objętych wsparciem w programie (osoby) 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9710667" y="2978826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Dalsze konsekwencje pandemii COVID-19 oraz inne egzogenne niekorzystne trendy gospodarcze</a:t>
              </a:r>
            </a:p>
          </p:txBody>
        </p:sp>
        <p:cxnSp>
          <p:nvCxnSpPr>
            <p:cNvPr id="36" name="Łącznik prosty ze strzałką 35"/>
            <p:cNvCxnSpPr>
              <a:stCxn id="15" idx="3"/>
            </p:cNvCxnSpPr>
            <p:nvPr/>
          </p:nvCxnSpPr>
          <p:spPr>
            <a:xfrm flipV="1">
              <a:off x="4456087" y="2469147"/>
              <a:ext cx="538768" cy="221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Prostokąt 54"/>
            <p:cNvSpPr/>
            <p:nvPr/>
          </p:nvSpPr>
          <p:spPr>
            <a:xfrm>
              <a:off x="2975014" y="4141559"/>
              <a:ext cx="151970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Aktywizacja społeczna i zawodowa grup w niekorzystnej sytuacji </a:t>
              </a:r>
              <a:br>
                <a:rPr lang="pl-PL" sz="900" dirty="0"/>
              </a:br>
              <a:r>
                <a:rPr lang="pl-PL" sz="900" dirty="0"/>
                <a:t>(Dz. 5.17)</a:t>
              </a:r>
            </a:p>
          </p:txBody>
        </p:sp>
        <p:cxnSp>
          <p:nvCxnSpPr>
            <p:cNvPr id="56" name="Łącznik prosty ze strzałką 55"/>
            <p:cNvCxnSpPr>
              <a:stCxn id="12" idx="3"/>
              <a:endCxn id="55" idx="1"/>
            </p:cNvCxnSpPr>
            <p:nvPr/>
          </p:nvCxnSpPr>
          <p:spPr>
            <a:xfrm>
              <a:off x="2477036" y="3748409"/>
              <a:ext cx="497978" cy="7215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/>
            <p:cNvCxnSpPr>
              <a:stCxn id="13" idx="3"/>
              <a:endCxn id="55" idx="1"/>
            </p:cNvCxnSpPr>
            <p:nvPr/>
          </p:nvCxnSpPr>
          <p:spPr>
            <a:xfrm flipV="1">
              <a:off x="2477036" y="4469970"/>
              <a:ext cx="497978" cy="71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Prostokąt 64"/>
            <p:cNvSpPr/>
            <p:nvPr/>
          </p:nvSpPr>
          <p:spPr>
            <a:xfrm>
              <a:off x="7479393" y="2895741"/>
              <a:ext cx="1519707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osób, których sytuacja społeczna uległa poprawie po opuszczeniu programu (osoby) </a:t>
              </a:r>
            </a:p>
          </p:txBody>
        </p:sp>
        <p:cxnSp>
          <p:nvCxnSpPr>
            <p:cNvPr id="71" name="Łącznik prosty ze strzałką 70"/>
            <p:cNvCxnSpPr>
              <a:endCxn id="31" idx="1"/>
            </p:cNvCxnSpPr>
            <p:nvPr/>
          </p:nvCxnSpPr>
          <p:spPr>
            <a:xfrm flipV="1">
              <a:off x="4479686" y="4354149"/>
              <a:ext cx="513013" cy="1148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>
              <a:stCxn id="32" idx="1"/>
            </p:cNvCxnSpPr>
            <p:nvPr/>
          </p:nvCxnSpPr>
          <p:spPr>
            <a:xfrm flipH="1" flipV="1">
              <a:off x="9010755" y="3284082"/>
              <a:ext cx="699912" cy="830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ze strzałką 19"/>
            <p:cNvCxnSpPr/>
            <p:nvPr/>
          </p:nvCxnSpPr>
          <p:spPr>
            <a:xfrm>
              <a:off x="6747326" y="2469147"/>
              <a:ext cx="730998" cy="8360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>
              <a:stCxn id="31" idx="3"/>
              <a:endCxn id="65" idx="1"/>
            </p:cNvCxnSpPr>
            <p:nvPr/>
          </p:nvCxnSpPr>
          <p:spPr>
            <a:xfrm flipV="1">
              <a:off x="6745169" y="3284081"/>
              <a:ext cx="734224" cy="10700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ze strzałką 52"/>
            <p:cNvCxnSpPr/>
            <p:nvPr/>
          </p:nvCxnSpPr>
          <p:spPr>
            <a:xfrm flipV="1">
              <a:off x="4468960" y="4352793"/>
              <a:ext cx="525896" cy="117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Prostokąt 56"/>
            <p:cNvSpPr/>
            <p:nvPr/>
          </p:nvSpPr>
          <p:spPr>
            <a:xfrm>
              <a:off x="4983820" y="2259003"/>
              <a:ext cx="1715550" cy="8401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Liczba osób biernych zawodowo objętych wsparciem w programie (osoby)</a:t>
              </a:r>
            </a:p>
          </p:txBody>
        </p:sp>
        <p:cxnSp>
          <p:nvCxnSpPr>
            <p:cNvPr id="60" name="Łącznik prosty ze strzałką 59"/>
            <p:cNvCxnSpPr>
              <a:stCxn id="55" idx="3"/>
              <a:endCxn id="57" idx="1"/>
            </p:cNvCxnSpPr>
            <p:nvPr/>
          </p:nvCxnSpPr>
          <p:spPr>
            <a:xfrm flipV="1">
              <a:off x="4494721" y="2679089"/>
              <a:ext cx="489099" cy="17908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Prostokąt 76"/>
            <p:cNvSpPr/>
            <p:nvPr/>
          </p:nvSpPr>
          <p:spPr>
            <a:xfrm>
              <a:off x="411917" y="5806257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79" name="Prostokąt 78"/>
            <p:cNvSpPr/>
            <p:nvPr/>
          </p:nvSpPr>
          <p:spPr>
            <a:xfrm>
              <a:off x="411917" y="607772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80" name="Prostokąt 79"/>
            <p:cNvSpPr/>
            <p:nvPr/>
          </p:nvSpPr>
          <p:spPr>
            <a:xfrm>
              <a:off x="411917" y="6349183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81" name="pole tekstowe 80"/>
            <p:cNvSpPr txBox="1"/>
            <p:nvPr/>
          </p:nvSpPr>
          <p:spPr>
            <a:xfrm>
              <a:off x="873303" y="5791392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3986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2202287" y="337374"/>
            <a:ext cx="7778840" cy="2769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19 Wspieranie integracji społeczno-gospodarczej obywateli państw trzecich, w tym migrantów</a:t>
            </a:r>
          </a:p>
        </p:txBody>
      </p:sp>
      <p:grpSp>
        <p:nvGrpSpPr>
          <p:cNvPr id="2" name="Grupa 1" descr="Logika interwencji dla CS 19 Wspieranie integracji społeczno-gospodarczej obywateli państw trzecich, w tym migrantów">
            <a:extLst>
              <a:ext uri="{FF2B5EF4-FFF2-40B4-BE49-F238E27FC236}">
                <a16:creationId xmlns:a16="http://schemas.microsoft.com/office/drawing/2014/main" id="{29118579-6621-4244-9F4A-A9BBF2BE94F8}"/>
              </a:ext>
            </a:extLst>
          </p:cNvPr>
          <p:cNvGrpSpPr/>
          <p:nvPr/>
        </p:nvGrpSpPr>
        <p:grpSpPr>
          <a:xfrm>
            <a:off x="888642" y="1017122"/>
            <a:ext cx="10771655" cy="4675018"/>
            <a:chOff x="888642" y="1017122"/>
            <a:chExt cx="10771655" cy="4675018"/>
          </a:xfrm>
        </p:grpSpPr>
        <p:sp>
          <p:nvSpPr>
            <p:cNvPr id="5" name="Prostokąt 4"/>
            <p:cNvSpPr/>
            <p:nvPr/>
          </p:nvSpPr>
          <p:spPr>
            <a:xfrm>
              <a:off x="888644" y="1030001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Potrzeby/wyzwania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3002924" y="1030001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5196627" y="1017122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501944" y="1017122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807261" y="1017122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907801" y="1632818"/>
              <a:ext cx="177100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Spadek liczby mieszkańców śląska w wieku produkcyjnym</a:t>
              </a:r>
            </a:p>
            <a:p>
              <a:endParaRPr lang="pl-PL" sz="1000" dirty="0"/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888643" y="2425557"/>
              <a:ext cx="1790165" cy="79273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Brak podaży pracy do zawodów niewymagających kwalifikacji na śląskim rynku pracy</a:t>
              </a:r>
            </a:p>
            <a:p>
              <a:endParaRPr lang="pl-PL" sz="1000" dirty="0"/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888642" y="3344025"/>
              <a:ext cx="1790166" cy="107938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Niewystarczająca znajomość języka polskiego wśród migrantów, niska adaptacji w społeczności lokalnej, wysoki odsetek pracujących w szarej strefie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091926" y="2609094"/>
              <a:ext cx="1790164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Aktywizacja zawodowa i społeczna migrantów </a:t>
              </a:r>
              <a:br>
                <a:rPr lang="pl-PL" sz="1000" dirty="0"/>
              </a:br>
              <a:r>
                <a:rPr lang="pl-PL" sz="1000" dirty="0"/>
                <a:t>(Dz. 5.19)</a:t>
              </a:r>
            </a:p>
          </p:txBody>
        </p:sp>
        <p:cxnSp>
          <p:nvCxnSpPr>
            <p:cNvPr id="17" name="Łącznik prosty ze strzałką 16"/>
            <p:cNvCxnSpPr>
              <a:stCxn id="10" idx="3"/>
              <a:endCxn id="15" idx="1"/>
            </p:cNvCxnSpPr>
            <p:nvPr/>
          </p:nvCxnSpPr>
          <p:spPr>
            <a:xfrm>
              <a:off x="2678808" y="1961229"/>
              <a:ext cx="413118" cy="9762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>
              <a:stCxn id="11" idx="3"/>
              <a:endCxn id="15" idx="1"/>
            </p:cNvCxnSpPr>
            <p:nvPr/>
          </p:nvCxnSpPr>
          <p:spPr>
            <a:xfrm>
              <a:off x="2678808" y="2821926"/>
              <a:ext cx="413118" cy="1155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ze strzałką 20"/>
            <p:cNvCxnSpPr>
              <a:stCxn id="12" idx="3"/>
              <a:endCxn id="15" idx="1"/>
            </p:cNvCxnSpPr>
            <p:nvPr/>
          </p:nvCxnSpPr>
          <p:spPr>
            <a:xfrm flipV="1">
              <a:off x="2678808" y="2937505"/>
              <a:ext cx="413118" cy="9462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rostokąt 28"/>
            <p:cNvSpPr/>
            <p:nvPr/>
          </p:nvSpPr>
          <p:spPr>
            <a:xfrm>
              <a:off x="5259499" y="2548584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obcego pochodzenia objętych wsparciem w programie (osoby) </a:t>
              </a:r>
            </a:p>
          </p:txBody>
        </p:sp>
        <p:sp>
          <p:nvSpPr>
            <p:cNvPr id="30" name="Prostokąt 29"/>
            <p:cNvSpPr/>
            <p:nvPr/>
          </p:nvSpPr>
          <p:spPr>
            <a:xfrm>
              <a:off x="7564816" y="2548584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poszukujących pracy po opuszczeniu programu  (osoby)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9837939" y="2549165"/>
              <a:ext cx="1822358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Dalsze konsekwencje pandemii COVID-19, pogorszenie koniunktury gospodarczej</a:t>
              </a:r>
            </a:p>
          </p:txBody>
        </p:sp>
        <p:cxnSp>
          <p:nvCxnSpPr>
            <p:cNvPr id="36" name="Łącznik prosty ze strzałką 35"/>
            <p:cNvCxnSpPr>
              <a:stCxn id="15" idx="3"/>
              <a:endCxn id="29" idx="1"/>
            </p:cNvCxnSpPr>
            <p:nvPr/>
          </p:nvCxnSpPr>
          <p:spPr>
            <a:xfrm flipV="1">
              <a:off x="4882090" y="2936924"/>
              <a:ext cx="377409" cy="5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>
              <a:stCxn id="29" idx="3"/>
              <a:endCxn id="30" idx="1"/>
            </p:cNvCxnSpPr>
            <p:nvPr/>
          </p:nvCxnSpPr>
          <p:spPr>
            <a:xfrm>
              <a:off x="7049663" y="2936924"/>
              <a:ext cx="51515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Łącznik prosty ze strzałką 43"/>
            <p:cNvCxnSpPr>
              <a:stCxn id="32" idx="1"/>
              <a:endCxn id="30" idx="3"/>
            </p:cNvCxnSpPr>
            <p:nvPr/>
          </p:nvCxnSpPr>
          <p:spPr>
            <a:xfrm flipH="1" flipV="1">
              <a:off x="9354980" y="2936924"/>
              <a:ext cx="482959" cy="5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Prostokąt 47"/>
            <p:cNvSpPr/>
            <p:nvPr/>
          </p:nvSpPr>
          <p:spPr>
            <a:xfrm>
              <a:off x="4331702" y="3926662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49" name="Prostokąt 48"/>
            <p:cNvSpPr/>
            <p:nvPr/>
          </p:nvSpPr>
          <p:spPr>
            <a:xfrm>
              <a:off x="4331702" y="4198125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50" name="Prostokąt 49"/>
            <p:cNvSpPr/>
            <p:nvPr/>
          </p:nvSpPr>
          <p:spPr>
            <a:xfrm>
              <a:off x="4331702" y="4469588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51" name="pole tekstowe 50"/>
            <p:cNvSpPr txBox="1"/>
            <p:nvPr/>
          </p:nvSpPr>
          <p:spPr>
            <a:xfrm>
              <a:off x="4793088" y="3911797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907801" y="4588651"/>
              <a:ext cx="1771007" cy="1103489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Niewystarczająca znajomość języka polskiego wśród migrantów, niska adaptacji w społeczności lokalnej, wysoki odsetek pracujących w szarej strefie</a:t>
              </a:r>
            </a:p>
          </p:txBody>
        </p:sp>
        <p:cxnSp>
          <p:nvCxnSpPr>
            <p:cNvPr id="16" name="Łącznik prosty ze strzałką 15"/>
            <p:cNvCxnSpPr>
              <a:stCxn id="25" idx="3"/>
              <a:endCxn id="15" idx="1"/>
            </p:cNvCxnSpPr>
            <p:nvPr/>
          </p:nvCxnSpPr>
          <p:spPr>
            <a:xfrm flipV="1">
              <a:off x="2678808" y="2937505"/>
              <a:ext cx="413118" cy="22028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Prostokąt 26"/>
            <p:cNvSpPr/>
            <p:nvPr/>
          </p:nvSpPr>
          <p:spPr>
            <a:xfrm>
              <a:off x="7601931" y="3523458"/>
              <a:ext cx="1790164" cy="94613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pracujących, łącznie z prowadzącymi działalność na własny rachunek, 6 miesięcy po opuszczeniu programu (osoby)</a:t>
              </a:r>
            </a:p>
          </p:txBody>
        </p:sp>
        <p:cxnSp>
          <p:nvCxnSpPr>
            <p:cNvPr id="31" name="Łącznik prosty ze strzałką 30"/>
            <p:cNvCxnSpPr/>
            <p:nvPr/>
          </p:nvCxnSpPr>
          <p:spPr>
            <a:xfrm>
              <a:off x="6986791" y="3050688"/>
              <a:ext cx="578025" cy="697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Łącznik prosty ze strzałką 32"/>
            <p:cNvCxnSpPr>
              <a:endCxn id="27" idx="3"/>
            </p:cNvCxnSpPr>
            <p:nvPr/>
          </p:nvCxnSpPr>
          <p:spPr>
            <a:xfrm flipH="1">
              <a:off x="9392095" y="3005890"/>
              <a:ext cx="482960" cy="9906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2617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502920" y="66248"/>
            <a:ext cx="11430000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20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niepełnosprawnościami, skuteczności i odporności systemów ochrony zdrowia i usług opieki długoterminowej</a:t>
            </a:r>
          </a:p>
        </p:txBody>
      </p:sp>
      <p:grpSp>
        <p:nvGrpSpPr>
          <p:cNvPr id="2" name="Grupa 1" descr="Logika interwencji dla CS 20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niepełnosprawnościami, skuteczności i odporności systemów ochrony zdrowia i usług opieki długoterminowej">
            <a:extLst>
              <a:ext uri="{FF2B5EF4-FFF2-40B4-BE49-F238E27FC236}">
                <a16:creationId xmlns:a16="http://schemas.microsoft.com/office/drawing/2014/main" id="{2A2B9AA8-294F-4AF6-9D42-0914DBD29455}"/>
              </a:ext>
            </a:extLst>
          </p:cNvPr>
          <p:cNvGrpSpPr/>
          <p:nvPr/>
        </p:nvGrpSpPr>
        <p:grpSpPr>
          <a:xfrm>
            <a:off x="802774" y="1082674"/>
            <a:ext cx="10850450" cy="5151954"/>
            <a:chOff x="802774" y="1082674"/>
            <a:chExt cx="10850450" cy="5151954"/>
          </a:xfrm>
        </p:grpSpPr>
        <p:sp>
          <p:nvSpPr>
            <p:cNvPr id="5" name="Prostokąt 4"/>
            <p:cNvSpPr/>
            <p:nvPr/>
          </p:nvSpPr>
          <p:spPr>
            <a:xfrm>
              <a:off x="802775" y="109555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2917055" y="109555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5110758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416075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721392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802774" y="1698370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Niska dostępność usług społecznych, przy zjawisku podwójnego starzenia się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802774" y="2491109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Niska dostępność usług zdrowotnych, skierowanych zwłaszcza do osób starszych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2991582" y="1720213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Usługi społeczne (Dz. 5.19)</a:t>
              </a:r>
            </a:p>
          </p:txBody>
        </p:sp>
        <p:cxnSp>
          <p:nvCxnSpPr>
            <p:cNvPr id="17" name="Łącznik prosty ze strzałką 16"/>
            <p:cNvCxnSpPr>
              <a:stCxn id="10" idx="3"/>
              <a:endCxn id="15" idx="1"/>
            </p:cNvCxnSpPr>
            <p:nvPr/>
          </p:nvCxnSpPr>
          <p:spPr>
            <a:xfrm>
              <a:off x="2592939" y="2026781"/>
              <a:ext cx="398643" cy="218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>
              <a:stCxn id="11" idx="3"/>
              <a:endCxn id="54" idx="1"/>
            </p:cNvCxnSpPr>
            <p:nvPr/>
          </p:nvCxnSpPr>
          <p:spPr>
            <a:xfrm>
              <a:off x="2592939" y="2819520"/>
              <a:ext cx="398643" cy="11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Prostokąt 31"/>
            <p:cNvSpPr/>
            <p:nvPr/>
          </p:nvSpPr>
          <p:spPr>
            <a:xfrm>
              <a:off x="9863060" y="1816794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Niska kondycja finansowa JST powstrzymująca inwestycje w usługi społeczne i zdrowotne</a:t>
              </a:r>
            </a:p>
          </p:txBody>
        </p:sp>
        <p:sp>
          <p:nvSpPr>
            <p:cNvPr id="54" name="Prostokąt 53"/>
            <p:cNvSpPr/>
            <p:nvPr/>
          </p:nvSpPr>
          <p:spPr>
            <a:xfrm>
              <a:off x="2991582" y="2492259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Usługi zdrowotne (Dz. 5.20)</a:t>
              </a:r>
            </a:p>
          </p:txBody>
        </p:sp>
        <p:sp>
          <p:nvSpPr>
            <p:cNvPr id="65" name="Prostokąt 64"/>
            <p:cNvSpPr/>
            <p:nvPr/>
          </p:nvSpPr>
          <p:spPr>
            <a:xfrm>
              <a:off x="7416075" y="1816794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/>
                <a:t>Liczba osób świadczących usługi w społeczności lokalnej dzięki wsparciu w programie</a:t>
              </a:r>
              <a:endParaRPr lang="pl-PL" sz="1000" dirty="0"/>
            </a:p>
          </p:txBody>
        </p:sp>
        <p:cxnSp>
          <p:nvCxnSpPr>
            <p:cNvPr id="71" name="Łącznik prosty ze strzałką 70"/>
            <p:cNvCxnSpPr/>
            <p:nvPr/>
          </p:nvCxnSpPr>
          <p:spPr>
            <a:xfrm flipV="1">
              <a:off x="4729389" y="2377035"/>
              <a:ext cx="376473" cy="4436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Prostokąt 56"/>
            <p:cNvSpPr/>
            <p:nvPr/>
          </p:nvSpPr>
          <p:spPr>
            <a:xfrm>
              <a:off x="5110758" y="1774015"/>
              <a:ext cx="1790164" cy="92087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objętych usługami świadczonymi w społeczności lokalnej w programie (osoby)</a:t>
              </a:r>
            </a:p>
          </p:txBody>
        </p:sp>
        <p:cxnSp>
          <p:nvCxnSpPr>
            <p:cNvPr id="79" name="Łącznik prosty ze strzałką 78"/>
            <p:cNvCxnSpPr>
              <a:endCxn id="65" idx="1"/>
            </p:cNvCxnSpPr>
            <p:nvPr/>
          </p:nvCxnSpPr>
          <p:spPr>
            <a:xfrm>
              <a:off x="6900922" y="2205134"/>
              <a:ext cx="51515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y ze strzałką 84"/>
            <p:cNvCxnSpPr>
              <a:endCxn id="57" idx="1"/>
            </p:cNvCxnSpPr>
            <p:nvPr/>
          </p:nvCxnSpPr>
          <p:spPr>
            <a:xfrm>
              <a:off x="4707219" y="2229041"/>
              <a:ext cx="403539" cy="54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Łącznik prosty ze strzałką 107"/>
            <p:cNvCxnSpPr>
              <a:stCxn id="32" idx="1"/>
              <a:endCxn id="65" idx="3"/>
            </p:cNvCxnSpPr>
            <p:nvPr/>
          </p:nvCxnSpPr>
          <p:spPr>
            <a:xfrm flipH="1">
              <a:off x="9206239" y="2205134"/>
              <a:ext cx="6568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Prostokąt 110"/>
            <p:cNvSpPr/>
            <p:nvPr/>
          </p:nvSpPr>
          <p:spPr>
            <a:xfrm>
              <a:off x="4268003" y="544927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12" name="Prostokąt 111"/>
            <p:cNvSpPr/>
            <p:nvPr/>
          </p:nvSpPr>
          <p:spPr>
            <a:xfrm>
              <a:off x="4268003" y="572073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13" name="Prostokąt 112"/>
            <p:cNvSpPr/>
            <p:nvPr/>
          </p:nvSpPr>
          <p:spPr>
            <a:xfrm>
              <a:off x="4268003" y="599220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14" name="pole tekstowe 113"/>
            <p:cNvSpPr txBox="1"/>
            <p:nvPr/>
          </p:nvSpPr>
          <p:spPr>
            <a:xfrm>
              <a:off x="4729389" y="543440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4512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 idx="4294967295"/>
          </p:nvPr>
        </p:nvSpPr>
        <p:spPr>
          <a:xfrm>
            <a:off x="502920" y="66248"/>
            <a:ext cx="11430000" cy="2769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algn="ctr"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dla CS 21 Promowanie integracji społecznej osób zagrożonych ubóstwem lub wykluczeniem społecznym, w tym osób najbardziej potrzebujących i dzieci</a:t>
            </a:r>
          </a:p>
        </p:txBody>
      </p:sp>
      <p:grpSp>
        <p:nvGrpSpPr>
          <p:cNvPr id="2" name="Grupa 1" descr="Logika interwencji dla CS 21 Promowanie integracji społecznej osób zagrożonych ubóstwem lub wykluczeniem społecznym, w tym osób najbardziej potrzebujących i dzieci">
            <a:extLst>
              <a:ext uri="{FF2B5EF4-FFF2-40B4-BE49-F238E27FC236}">
                <a16:creationId xmlns:a16="http://schemas.microsoft.com/office/drawing/2014/main" id="{BD0B8A4E-2E14-454C-93DC-10B85338BEC3}"/>
              </a:ext>
            </a:extLst>
          </p:cNvPr>
          <p:cNvGrpSpPr/>
          <p:nvPr/>
        </p:nvGrpSpPr>
        <p:grpSpPr>
          <a:xfrm>
            <a:off x="802773" y="1082674"/>
            <a:ext cx="10889094" cy="5151954"/>
            <a:chOff x="802773" y="1082674"/>
            <a:chExt cx="10889094" cy="5151954"/>
          </a:xfrm>
        </p:grpSpPr>
        <p:sp>
          <p:nvSpPr>
            <p:cNvPr id="5" name="Prostokąt 4"/>
            <p:cNvSpPr/>
            <p:nvPr/>
          </p:nvSpPr>
          <p:spPr>
            <a:xfrm>
              <a:off x="802775" y="109555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</a:t>
              </a:r>
            </a:p>
          </p:txBody>
        </p:sp>
        <p:sp>
          <p:nvSpPr>
            <p:cNvPr id="6" name="Prostokąt 5"/>
            <p:cNvSpPr/>
            <p:nvPr/>
          </p:nvSpPr>
          <p:spPr>
            <a:xfrm>
              <a:off x="2917055" y="1095553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Działania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5110758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Produkty</a:t>
              </a:r>
            </a:p>
          </p:txBody>
        </p:sp>
        <p:sp>
          <p:nvSpPr>
            <p:cNvPr id="8" name="Prostokąt 7"/>
            <p:cNvSpPr/>
            <p:nvPr/>
          </p:nvSpPr>
          <p:spPr>
            <a:xfrm>
              <a:off x="7416075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Rezultaty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9721392" y="1082674"/>
              <a:ext cx="1790164" cy="43788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Czynniki zewnętrzne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802774" y="1698370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Wysoki odsetek osób zagrożonych kryzysem bezdomności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802774" y="2491109"/>
              <a:ext cx="1790165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Wysoki odsetek dzieci przebywających w placówkach opiekuńczo-wychowawczych</a:t>
              </a:r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802773" y="3283848"/>
              <a:ext cx="1790166" cy="89953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Wzrost skali problemów psychicznych dzieci i młodzieży, związanych z konsekwencjami pandemii COVID-19</a:t>
              </a: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802775" y="4270289"/>
              <a:ext cx="1790164" cy="9142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Niska dostępność wsparcia dla rodzin zastępczych, adopcyjnych oraz naturalnych w kryzysie opiekuńczo-wychowawczym</a:t>
              </a:r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2991582" y="1720213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 err="1"/>
                <a:t>Deinstytucjonalizacja</a:t>
              </a:r>
              <a:r>
                <a:rPr lang="pl-PL" sz="1000" dirty="0"/>
                <a:t> pieczy zastępczej</a:t>
              </a:r>
            </a:p>
          </p:txBody>
        </p:sp>
        <p:cxnSp>
          <p:nvCxnSpPr>
            <p:cNvPr id="19" name="Łącznik prosty ze strzałką 18"/>
            <p:cNvCxnSpPr>
              <a:stCxn id="11" idx="3"/>
              <a:endCxn id="15" idx="1"/>
            </p:cNvCxnSpPr>
            <p:nvPr/>
          </p:nvCxnSpPr>
          <p:spPr>
            <a:xfrm flipV="1">
              <a:off x="2592939" y="2048624"/>
              <a:ext cx="398643" cy="7708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5110758" y="1988695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 objętych usługami w zakresie wspierania rodziny i pieczy zastępczej (osoby)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9901703" y="1911893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Niedobór zasobów opieki psychiatrycznej w regionie</a:t>
              </a:r>
            </a:p>
          </p:txBody>
        </p:sp>
        <p:sp>
          <p:nvSpPr>
            <p:cNvPr id="54" name="Prostokąt 53"/>
            <p:cNvSpPr/>
            <p:nvPr/>
          </p:nvSpPr>
          <p:spPr>
            <a:xfrm>
              <a:off x="2991582" y="2492259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Usługi dla osób w kryzysie bezdomności</a:t>
              </a:r>
            </a:p>
          </p:txBody>
        </p:sp>
        <p:sp>
          <p:nvSpPr>
            <p:cNvPr id="55" name="Prostokąt 54"/>
            <p:cNvSpPr/>
            <p:nvPr/>
          </p:nvSpPr>
          <p:spPr>
            <a:xfrm>
              <a:off x="2991582" y="4270289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Rozwój usług dla rodzin, dzieci i młodzieży, w tym wsparcie psychiczne </a:t>
              </a:r>
            </a:p>
          </p:txBody>
        </p:sp>
        <p:cxnSp>
          <p:nvCxnSpPr>
            <p:cNvPr id="56" name="Łącznik prosty ze strzałką 55"/>
            <p:cNvCxnSpPr>
              <a:stCxn id="12" idx="3"/>
              <a:endCxn id="55" idx="1"/>
            </p:cNvCxnSpPr>
            <p:nvPr/>
          </p:nvCxnSpPr>
          <p:spPr>
            <a:xfrm>
              <a:off x="2592939" y="3733614"/>
              <a:ext cx="398643" cy="8650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/>
            <p:cNvCxnSpPr>
              <a:stCxn id="13" idx="3"/>
              <a:endCxn id="55" idx="1"/>
            </p:cNvCxnSpPr>
            <p:nvPr/>
          </p:nvCxnSpPr>
          <p:spPr>
            <a:xfrm flipV="1">
              <a:off x="2592939" y="4598700"/>
              <a:ext cx="398643" cy="1287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Prostokąt 64"/>
            <p:cNvSpPr/>
            <p:nvPr/>
          </p:nvSpPr>
          <p:spPr>
            <a:xfrm>
              <a:off x="7304461" y="1952475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osób, których sytuacja społeczna uległa poprawie po opuszczeniu programu (osoby)</a:t>
              </a:r>
            </a:p>
          </p:txBody>
        </p:sp>
        <p:sp>
          <p:nvSpPr>
            <p:cNvPr id="68" name="Prostokąt 67"/>
            <p:cNvSpPr/>
            <p:nvPr/>
          </p:nvSpPr>
          <p:spPr>
            <a:xfrm>
              <a:off x="2991582" y="3378131"/>
              <a:ext cx="1715637" cy="6568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Oddolne inicjatywy  społeczne i zdrowotne </a:t>
              </a:r>
              <a:br>
                <a:rPr lang="pl-PL" sz="1000" dirty="0"/>
              </a:br>
              <a:endParaRPr lang="pl-PL" sz="1000" dirty="0"/>
            </a:p>
          </p:txBody>
        </p:sp>
        <p:cxnSp>
          <p:nvCxnSpPr>
            <p:cNvPr id="39" name="Łącznik prosty ze strzałką 38"/>
            <p:cNvCxnSpPr>
              <a:stCxn id="10" idx="3"/>
              <a:endCxn id="54" idx="1"/>
            </p:cNvCxnSpPr>
            <p:nvPr/>
          </p:nvCxnSpPr>
          <p:spPr>
            <a:xfrm>
              <a:off x="2592939" y="2026781"/>
              <a:ext cx="398643" cy="7938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ze strzałką 41"/>
            <p:cNvCxnSpPr>
              <a:endCxn id="11" idx="3"/>
            </p:cNvCxnSpPr>
            <p:nvPr/>
          </p:nvCxnSpPr>
          <p:spPr>
            <a:xfrm>
              <a:off x="2592939" y="2780238"/>
              <a:ext cx="0" cy="392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>
              <a:stCxn id="12" idx="3"/>
              <a:endCxn id="68" idx="1"/>
            </p:cNvCxnSpPr>
            <p:nvPr/>
          </p:nvCxnSpPr>
          <p:spPr>
            <a:xfrm flipV="1">
              <a:off x="2592939" y="3706542"/>
              <a:ext cx="398643" cy="27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>
              <a:stCxn id="13" idx="3"/>
            </p:cNvCxnSpPr>
            <p:nvPr/>
          </p:nvCxnSpPr>
          <p:spPr>
            <a:xfrm flipV="1">
              <a:off x="2592939" y="2218759"/>
              <a:ext cx="398643" cy="25086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ze strzałką 78"/>
            <p:cNvCxnSpPr>
              <a:endCxn id="65" idx="1"/>
            </p:cNvCxnSpPr>
            <p:nvPr/>
          </p:nvCxnSpPr>
          <p:spPr>
            <a:xfrm>
              <a:off x="6789308" y="2340815"/>
              <a:ext cx="51515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Łącznik prosty ze strzałką 107"/>
            <p:cNvCxnSpPr>
              <a:stCxn id="32" idx="1"/>
              <a:endCxn id="65" idx="3"/>
            </p:cNvCxnSpPr>
            <p:nvPr/>
          </p:nvCxnSpPr>
          <p:spPr>
            <a:xfrm flipH="1">
              <a:off x="9094625" y="2300233"/>
              <a:ext cx="807078" cy="405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Prostokąt 110"/>
            <p:cNvSpPr/>
            <p:nvPr/>
          </p:nvSpPr>
          <p:spPr>
            <a:xfrm>
              <a:off x="4268003" y="544927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12" name="Prostokąt 111"/>
            <p:cNvSpPr/>
            <p:nvPr/>
          </p:nvSpPr>
          <p:spPr>
            <a:xfrm>
              <a:off x="4268003" y="572073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13" name="Prostokąt 112"/>
            <p:cNvSpPr/>
            <p:nvPr/>
          </p:nvSpPr>
          <p:spPr>
            <a:xfrm>
              <a:off x="4268003" y="599220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14" name="pole tekstowe 113"/>
            <p:cNvSpPr txBox="1"/>
            <p:nvPr/>
          </p:nvSpPr>
          <p:spPr>
            <a:xfrm>
              <a:off x="4729389" y="543440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49" name="Prostokąt 48"/>
            <p:cNvSpPr/>
            <p:nvPr/>
          </p:nvSpPr>
          <p:spPr>
            <a:xfrm>
              <a:off x="9901703" y="2892109"/>
              <a:ext cx="1790164" cy="7766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Niedobór zasobów opieki psychiatrycznej w regionie</a:t>
              </a:r>
            </a:p>
          </p:txBody>
        </p:sp>
        <p:cxnSp>
          <p:nvCxnSpPr>
            <p:cNvPr id="24" name="Łącznik prosty ze strzałką 23"/>
            <p:cNvCxnSpPr>
              <a:stCxn id="55" idx="3"/>
            </p:cNvCxnSpPr>
            <p:nvPr/>
          </p:nvCxnSpPr>
          <p:spPr>
            <a:xfrm flipV="1">
              <a:off x="4707219" y="2688573"/>
              <a:ext cx="398642" cy="19101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ze strzałką 25"/>
            <p:cNvCxnSpPr>
              <a:stCxn id="68" idx="3"/>
            </p:cNvCxnSpPr>
            <p:nvPr/>
          </p:nvCxnSpPr>
          <p:spPr>
            <a:xfrm flipV="1">
              <a:off x="4707219" y="2522419"/>
              <a:ext cx="398642" cy="1184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Łącznik prosty ze strzałką 27"/>
            <p:cNvCxnSpPr>
              <a:stCxn id="15" idx="3"/>
              <a:endCxn id="31" idx="1"/>
            </p:cNvCxnSpPr>
            <p:nvPr/>
          </p:nvCxnSpPr>
          <p:spPr>
            <a:xfrm>
              <a:off x="4707219" y="2048624"/>
              <a:ext cx="403539" cy="3284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Łącznik prosty ze strzałką 29"/>
            <p:cNvCxnSpPr>
              <a:stCxn id="49" idx="1"/>
            </p:cNvCxnSpPr>
            <p:nvPr/>
          </p:nvCxnSpPr>
          <p:spPr>
            <a:xfrm flipH="1" flipV="1">
              <a:off x="9094625" y="2491109"/>
              <a:ext cx="807078" cy="789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6547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22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</a:t>
            </a:r>
          </a:p>
        </p:txBody>
      </p:sp>
      <p:grpSp>
        <p:nvGrpSpPr>
          <p:cNvPr id="3" name="Grupa 2" descr="Logika interwencji&#10;EFRR – Cel szczegółowy 22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">
            <a:extLst>
              <a:ext uri="{FF2B5EF4-FFF2-40B4-BE49-F238E27FC236}">
                <a16:creationId xmlns:a16="http://schemas.microsoft.com/office/drawing/2014/main" id="{9101C90E-A96B-4439-B43A-76033B086D49}"/>
              </a:ext>
            </a:extLst>
          </p:cNvPr>
          <p:cNvGrpSpPr/>
          <p:nvPr/>
        </p:nvGrpSpPr>
        <p:grpSpPr>
          <a:xfrm>
            <a:off x="217170" y="847129"/>
            <a:ext cx="11814214" cy="5787609"/>
            <a:chOff x="217170" y="847129"/>
            <a:chExt cx="11814214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2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049533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853712" y="3293030"/>
              <a:ext cx="1913199" cy="8002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Roczna liczba użytkowników nowych lub zmodernizowanych placówek oświatowych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093940" y="3485504"/>
              <a:ext cx="2520044" cy="40413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Liczba wspartych uczelni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>
              <a:off x="7613984" y="3687570"/>
              <a:ext cx="239728" cy="55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734346"/>
              <a:ext cx="2004734" cy="90872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Znaczący wzrost kosztów prac i materiałów budowlanych, zwiększających koszty inwestycji infrastrukturalnych 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993865" y="4720014"/>
              <a:ext cx="2001605" cy="10835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Opóźniony przez pandemię COVID-19 proces opracowywania i przyjmowania zasad i wytycznych związanych z perspektywą 2021-2027</a:t>
              </a:r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43500" y="3380473"/>
              <a:ext cx="184731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br>
                <a:rPr kumimoji="0" lang="pl-PL" altLang="pl-P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endParaRPr kumimoji="0" lang="pl-PL" altLang="pl-P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9349" y="2188708"/>
              <a:ext cx="0" cy="30730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>
              <a:cxnSpLocks/>
              <a:endCxn id="46" idx="1"/>
            </p:cNvCxnSpPr>
            <p:nvPr/>
          </p:nvCxnSpPr>
          <p:spPr>
            <a:xfrm>
              <a:off x="9889349" y="2188708"/>
              <a:ext cx="13730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62549" y="4049060"/>
              <a:ext cx="1880359" cy="8084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poziom współczynnika osób studiujących względem liczby mieszkańców w regionie 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30036" y="1486853"/>
              <a:ext cx="1944914" cy="162677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Budowa, przebudowa lub rozbudowa istniejących obiektów infrastruktury szkolnictwa wyższego (np. obiektów dydaktycznych, laboratoriów wraz z wyposażeniem w aparaturę wykorzystywaną w procesie dydaktycznym)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932170"/>
              <a:ext cx="1981335" cy="143834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Ryzyko (sezonowego) pogorszenia się sytuacji epidemicznej i wprowadzenia kolejnych obostrzeń sanitarnych utrudniających/uniemożliwiających realizację projektów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69050" y="1542031"/>
              <a:ext cx="1880359" cy="145484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Dostosowanie kształcenia zawodowego oraz kształcenia na poziomie wyższym do potrzeb rynku pracy i  wyzwań nowoczesnej gospodarki opartej o technologie cyfrowe i zieloną transformację</a:t>
              </a:r>
              <a:endParaRPr lang="pl-PL" sz="12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51853" y="5012907"/>
              <a:ext cx="1880359" cy="161752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Niedoinwestowana infrastruktura dydaktyczna i badawcza powodująca niską atrakcyjność oferty kształcenia wyższego dla studentów oraz niską atrakcyjność dla kadry dydaktycznej o wysokim potencjale</a:t>
              </a:r>
            </a:p>
          </p:txBody>
        </p:sp>
        <p:cxnSp>
          <p:nvCxnSpPr>
            <p:cNvPr id="42" name="Łącznik prosty ze strzałką 41"/>
            <p:cNvCxnSpPr>
              <a:cxnSpLocks/>
              <a:endCxn id="164" idx="1"/>
            </p:cNvCxnSpPr>
            <p:nvPr/>
          </p:nvCxnSpPr>
          <p:spPr>
            <a:xfrm>
              <a:off x="9889349" y="3651340"/>
              <a:ext cx="1607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>
              <a:cxnSpLocks/>
              <a:endCxn id="50" idx="1"/>
            </p:cNvCxnSpPr>
            <p:nvPr/>
          </p:nvCxnSpPr>
          <p:spPr>
            <a:xfrm>
              <a:off x="9889349" y="5261793"/>
              <a:ext cx="10451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  <a:endCxn id="28" idx="3"/>
            </p:cNvCxnSpPr>
            <p:nvPr/>
          </p:nvCxnSpPr>
          <p:spPr>
            <a:xfrm flipH="1">
              <a:off x="9766911" y="3693139"/>
              <a:ext cx="12243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9752" y="4699479"/>
              <a:ext cx="1931809" cy="108355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Dostosowanie stanu technicznego infrastruktury edukacyjnej do wymogów nowoczesnego wyposażenia oraz potrzeb osób z niepełnosprawnościami</a:t>
              </a:r>
            </a:p>
          </p:txBody>
        </p:sp>
        <p:cxnSp>
          <p:nvCxnSpPr>
            <p:cNvPr id="36" name="Łącznik prosty ze strzałką 35"/>
            <p:cNvCxnSpPr>
              <a:cxnSpLocks/>
              <a:endCxn id="67" idx="1"/>
            </p:cNvCxnSpPr>
            <p:nvPr/>
          </p:nvCxnSpPr>
          <p:spPr>
            <a:xfrm>
              <a:off x="2450324" y="3909135"/>
              <a:ext cx="31142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74950" y="2300242"/>
              <a:ext cx="418990" cy="13873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/>
            <p:cNvCxnSpPr>
              <a:cxnSpLocks/>
              <a:stCxn id="69" idx="3"/>
              <a:endCxn id="72" idx="1"/>
            </p:cNvCxnSpPr>
            <p:nvPr/>
          </p:nvCxnSpPr>
          <p:spPr>
            <a:xfrm flipV="1">
              <a:off x="4681561" y="3687570"/>
              <a:ext cx="412379" cy="15536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67" name="pole tekstowe 66">
              <a:extLst>
                <a:ext uri="{FF2B5EF4-FFF2-40B4-BE49-F238E27FC236}">
                  <a16:creationId xmlns:a16="http://schemas.microsoft.com/office/drawing/2014/main" id="{91E890E1-E602-4CE5-AEDB-AC77093E52FA}"/>
                </a:ext>
              </a:extLst>
            </p:cNvPr>
            <p:cNvSpPr txBox="1"/>
            <p:nvPr/>
          </p:nvSpPr>
          <p:spPr>
            <a:xfrm>
              <a:off x="2761751" y="3290597"/>
              <a:ext cx="1931809" cy="123707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infrastruktury szkolnictwa zawodowego (unowocześnienie bazy techno-dydaktycznej, dostosowanie/ tworzenie laboratoriów, </a:t>
              </a:r>
              <a:r>
                <a:rPr lang="pl-PL" sz="1100" dirty="0" err="1"/>
                <a:t>sal</a:t>
              </a:r>
              <a:r>
                <a:rPr lang="pl-PL" sz="1100" dirty="0"/>
                <a:t> do praktycznej nauki zawodu </a:t>
              </a:r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0A8F0AE0-30B9-4038-8DB3-B66088B2B0E5}"/>
                </a:ext>
              </a:extLst>
            </p:cNvPr>
            <p:cNvSpPr txBox="1"/>
            <p:nvPr/>
          </p:nvSpPr>
          <p:spPr>
            <a:xfrm>
              <a:off x="264148" y="3212495"/>
              <a:ext cx="1880359" cy="64824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Potrzeba modernizacji infrastruktury szkolnictwa zawodowego</a:t>
              </a:r>
            </a:p>
          </p:txBody>
        </p:sp>
        <p:cxnSp>
          <p:nvCxnSpPr>
            <p:cNvPr id="41" name="Łącznik prostoliniowy 91">
              <a:extLst>
                <a:ext uri="{FF2B5EF4-FFF2-40B4-BE49-F238E27FC236}">
                  <a16:creationId xmlns:a16="http://schemas.microsoft.com/office/drawing/2014/main" id="{03E25859-3731-4DBF-986C-621E5D24D01F}"/>
                </a:ext>
              </a:extLst>
            </p:cNvPr>
            <p:cNvCxnSpPr>
              <a:cxnSpLocks/>
            </p:cNvCxnSpPr>
            <p:nvPr/>
          </p:nvCxnSpPr>
          <p:spPr>
            <a:xfrm>
              <a:off x="2450324" y="2008197"/>
              <a:ext cx="0" cy="38134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Łącznik prostoliniowy 91">
              <a:extLst>
                <a:ext uri="{FF2B5EF4-FFF2-40B4-BE49-F238E27FC236}">
                  <a16:creationId xmlns:a16="http://schemas.microsoft.com/office/drawing/2014/main" id="{F77C1C88-C75E-4E0A-B23C-824EF4EA1B7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32213" y="2008197"/>
              <a:ext cx="318111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oliniowy 91">
              <a:extLst>
                <a:ext uri="{FF2B5EF4-FFF2-40B4-BE49-F238E27FC236}">
                  <a16:creationId xmlns:a16="http://schemas.microsoft.com/office/drawing/2014/main" id="{8E5BCB0C-19DB-4EFC-B7CC-54F1D7AE64ED}"/>
                </a:ext>
              </a:extLst>
            </p:cNvPr>
            <p:cNvCxnSpPr>
              <a:cxnSpLocks/>
              <a:endCxn id="53" idx="3"/>
            </p:cNvCxnSpPr>
            <p:nvPr/>
          </p:nvCxnSpPr>
          <p:spPr>
            <a:xfrm flipH="1">
              <a:off x="2132212" y="5821672"/>
              <a:ext cx="3181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y ze strzałką 56">
              <a:extLst>
                <a:ext uri="{FF2B5EF4-FFF2-40B4-BE49-F238E27FC236}">
                  <a16:creationId xmlns:a16="http://schemas.microsoft.com/office/drawing/2014/main" id="{F4D1C0B7-1038-46DF-BB9B-9A2134F64B4E}"/>
                </a:ext>
              </a:extLst>
            </p:cNvPr>
            <p:cNvCxnSpPr>
              <a:cxnSpLocks/>
            </p:cNvCxnSpPr>
            <p:nvPr/>
          </p:nvCxnSpPr>
          <p:spPr>
            <a:xfrm>
              <a:off x="2450324" y="5145268"/>
              <a:ext cx="31142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>
              <a:extLst>
                <a:ext uri="{FF2B5EF4-FFF2-40B4-BE49-F238E27FC236}">
                  <a16:creationId xmlns:a16="http://schemas.microsoft.com/office/drawing/2014/main" id="{0A1CDAF2-4870-4455-B1F7-12EF8484A114}"/>
                </a:ext>
              </a:extLst>
            </p:cNvPr>
            <p:cNvCxnSpPr>
              <a:cxnSpLocks/>
            </p:cNvCxnSpPr>
            <p:nvPr/>
          </p:nvCxnSpPr>
          <p:spPr>
            <a:xfrm>
              <a:off x="2453781" y="2300241"/>
              <a:ext cx="31142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69576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112967" y="224374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23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</a:t>
            </a:r>
          </a:p>
        </p:txBody>
      </p:sp>
      <p:grpSp>
        <p:nvGrpSpPr>
          <p:cNvPr id="3" name="Grupa 2" descr="Logika interwencji&#10;EFRR – Cel szczegółowy 23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">
            <a:extLst>
              <a:ext uri="{FF2B5EF4-FFF2-40B4-BE49-F238E27FC236}">
                <a16:creationId xmlns:a16="http://schemas.microsoft.com/office/drawing/2014/main" id="{2128FF2F-BE80-405E-ACA2-DC5EF377AE4E}"/>
              </a:ext>
            </a:extLst>
          </p:cNvPr>
          <p:cNvGrpSpPr/>
          <p:nvPr/>
        </p:nvGrpSpPr>
        <p:grpSpPr>
          <a:xfrm>
            <a:off x="217170" y="847129"/>
            <a:ext cx="11863157" cy="5787609"/>
            <a:chOff x="217170" y="847129"/>
            <a:chExt cx="11863157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908083" y="3047688"/>
              <a:ext cx="1811615" cy="63487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Roczna liczba użytkowników nowych lub zmodernizowanych placówek opieki społecznej	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3097059"/>
              <a:ext cx="2520044" cy="54484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Pojemność nowych lub zmodernizowanych placówek opieki społecznej (innych niż mieszkania)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 flipV="1">
              <a:off x="7663544" y="3365123"/>
              <a:ext cx="244539" cy="4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5323" y="2160608"/>
              <a:ext cx="2004734" cy="5423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Znaczący wzrost kosztów prac i materiałów budowlanych, zwiększających koszty inwestycji infrastrukturalnych </a:t>
              </a:r>
            </a:p>
            <a:p>
              <a:endParaRPr lang="pl-PL" sz="800" dirty="0"/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8722" y="4258208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Opóźniony przez pandemię COVID-19 proces opracowywania i przyjmowania zasad i wytycznych związanych z perspektywą 2021-2027</a:t>
              </a:r>
            </a:p>
            <a:p>
              <a:endParaRPr lang="pl-PL" sz="800" dirty="0"/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 flipH="1">
              <a:off x="9889349" y="2259214"/>
              <a:ext cx="15176" cy="3320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27356" y="2112062"/>
              <a:ext cx="1880359" cy="51624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Gorsza niż w innych województwach dostępność do usług społecznych i opiekuńczych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458741"/>
              <a:ext cx="1944914" cy="12526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Tworzenie i rozwój placówek dziennego pobytu i placówek krótkookresowego pobytu w formie całodobowej lub dziennej za opiekuna faktycznego wraz z zapewnieniem wyposażenia, w tym przystosowaniem do potrzeb osób z niepełnosprawnościami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8722" y="3069175"/>
              <a:ext cx="1981335" cy="683596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Ryzyko (sezonowego) pogorszenia się sytuacji epidemicznej i wprowadzenia kolejnych obostrzeń sanitarnych utrudniających/uniemożliwiających realizację projektów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51542" y="2875183"/>
              <a:ext cx="1880359" cy="104366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Wzrost zapotrzebowania na usługi opiekuńcze świadczone w dotychczasowym środowisku danej osoby, zwłaszcza  przez nieformalne sieci wsparcia oraz wyspecjalizowane podmioty zewnętrzne 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51542" y="4176970"/>
              <a:ext cx="1880359" cy="715488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Prognozowany wzrost zapotrzebowania na uzyskanie wsparcia w mieszkaniach chronionych i wspomaganych</a:t>
              </a:r>
            </a:p>
          </p:txBody>
        </p:sp>
        <p:cxnSp>
          <p:nvCxnSpPr>
            <p:cNvPr id="45" name="Łącznik prosty ze strzałką 44"/>
            <p:cNvCxnSpPr>
              <a:cxnSpLocks/>
              <a:endCxn id="164" idx="1"/>
            </p:cNvCxnSpPr>
            <p:nvPr/>
          </p:nvCxnSpPr>
          <p:spPr>
            <a:xfrm>
              <a:off x="9900039" y="3410973"/>
              <a:ext cx="17868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/>
            <p:nvPr/>
          </p:nvCxnSpPr>
          <p:spPr>
            <a:xfrm>
              <a:off x="9904525" y="4580173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  <a:endCxn id="28" idx="3"/>
            </p:cNvCxnSpPr>
            <p:nvPr/>
          </p:nvCxnSpPr>
          <p:spPr>
            <a:xfrm flipH="1">
              <a:off x="9719698" y="3353748"/>
              <a:ext cx="169652" cy="113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stCxn id="44" idx="3"/>
              <a:endCxn id="64" idx="1"/>
            </p:cNvCxnSpPr>
            <p:nvPr/>
          </p:nvCxnSpPr>
          <p:spPr>
            <a:xfrm>
              <a:off x="2107715" y="2370186"/>
              <a:ext cx="635485" cy="25618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65480" y="2772977"/>
              <a:ext cx="1944914" cy="97741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Przekształcanie dotychczasowych miejsc opieki całodobowej stacjonarnej (bądź w uzasadnionych przypadkach baza infrastruktury szpitalnej) w miejsca pobytu krótkookresowego</a:t>
              </a: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54923" y="5914368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Tworzenie miejsc w nowo tworzonych lub istniejących mieszkaniach chronionych lub wspomaganych  </a:t>
              </a:r>
            </a:p>
          </p:txBody>
        </p:sp>
        <p:cxnSp>
          <p:nvCxnSpPr>
            <p:cNvPr id="36" name="Łącznik prosty ze strzałką 35"/>
            <p:cNvCxnSpPr>
              <a:cxnSpLocks/>
              <a:stCxn id="44" idx="3"/>
              <a:endCxn id="69" idx="1"/>
            </p:cNvCxnSpPr>
            <p:nvPr/>
          </p:nvCxnSpPr>
          <p:spPr>
            <a:xfrm>
              <a:off x="2107715" y="2370186"/>
              <a:ext cx="657765" cy="89149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Łącznik prosty ze strzałką 37"/>
            <p:cNvCxnSpPr>
              <a:cxnSpLocks/>
              <a:stCxn id="54" idx="3"/>
              <a:endCxn id="73" idx="1"/>
            </p:cNvCxnSpPr>
            <p:nvPr/>
          </p:nvCxnSpPr>
          <p:spPr>
            <a:xfrm>
              <a:off x="2131901" y="4534714"/>
              <a:ext cx="623022" cy="16787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88114" y="2085044"/>
              <a:ext cx="455386" cy="12844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/>
            <p:cNvCxnSpPr>
              <a:cxnSpLocks/>
              <a:stCxn id="55" idx="3"/>
              <a:endCxn id="72" idx="1"/>
            </p:cNvCxnSpPr>
            <p:nvPr/>
          </p:nvCxnSpPr>
          <p:spPr>
            <a:xfrm flipV="1">
              <a:off x="4689883" y="3369479"/>
              <a:ext cx="453617" cy="8046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/>
            <p:cNvCxnSpPr>
              <a:cxnSpLocks/>
              <a:stCxn id="73" idx="3"/>
              <a:endCxn id="42" idx="1"/>
            </p:cNvCxnSpPr>
            <p:nvPr/>
          </p:nvCxnSpPr>
          <p:spPr>
            <a:xfrm flipV="1">
              <a:off x="4699837" y="4197418"/>
              <a:ext cx="443663" cy="201607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64" name="pole tekstowe 63">
              <a:extLst>
                <a:ext uri="{FF2B5EF4-FFF2-40B4-BE49-F238E27FC236}">
                  <a16:creationId xmlns:a16="http://schemas.microsoft.com/office/drawing/2014/main" id="{D9E36B7F-417E-4F17-AFE3-D0925FC2DB60}"/>
                </a:ext>
              </a:extLst>
            </p:cNvPr>
            <p:cNvSpPr txBox="1"/>
            <p:nvPr/>
          </p:nvSpPr>
          <p:spPr>
            <a:xfrm>
              <a:off x="2743200" y="4579401"/>
              <a:ext cx="1944914" cy="70524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Zapewnienie możliwości korzystania z oferty na rzecz społecznej aktywności osobom potrzebującym wsparcia w codziennym funkcjonowaniu </a:t>
              </a:r>
            </a:p>
          </p:txBody>
        </p:sp>
        <p:cxnSp>
          <p:nvCxnSpPr>
            <p:cNvPr id="66" name="Łącznik prosty ze strzałką 65">
              <a:extLst>
                <a:ext uri="{FF2B5EF4-FFF2-40B4-BE49-F238E27FC236}">
                  <a16:creationId xmlns:a16="http://schemas.microsoft.com/office/drawing/2014/main" id="{0D6BFAAF-C6FA-4FF6-84E0-662092DD3C05}"/>
                </a:ext>
              </a:extLst>
            </p:cNvPr>
            <p:cNvCxnSpPr>
              <a:cxnSpLocks/>
              <a:stCxn id="64" idx="3"/>
              <a:endCxn id="72" idx="1"/>
            </p:cNvCxnSpPr>
            <p:nvPr/>
          </p:nvCxnSpPr>
          <p:spPr>
            <a:xfrm flipV="1">
              <a:off x="4688114" y="3369479"/>
              <a:ext cx="455386" cy="15625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ze strzałką 87">
              <a:extLst>
                <a:ext uri="{FF2B5EF4-FFF2-40B4-BE49-F238E27FC236}">
                  <a16:creationId xmlns:a16="http://schemas.microsoft.com/office/drawing/2014/main" id="{CC357C79-EE27-42F6-B658-1BC1D9735155}"/>
                </a:ext>
              </a:extLst>
            </p:cNvPr>
            <p:cNvCxnSpPr>
              <a:cxnSpLocks/>
              <a:stCxn id="44" idx="3"/>
              <a:endCxn id="61" idx="1"/>
            </p:cNvCxnSpPr>
            <p:nvPr/>
          </p:nvCxnSpPr>
          <p:spPr>
            <a:xfrm flipV="1">
              <a:off x="2107715" y="2085044"/>
              <a:ext cx="635485" cy="2851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ze strzałką 88">
              <a:extLst>
                <a:ext uri="{FF2B5EF4-FFF2-40B4-BE49-F238E27FC236}">
                  <a16:creationId xmlns:a16="http://schemas.microsoft.com/office/drawing/2014/main" id="{A3188A5F-0A8E-4994-9E0D-1990293377EC}"/>
                </a:ext>
              </a:extLst>
            </p:cNvPr>
            <p:cNvCxnSpPr>
              <a:cxnSpLocks/>
              <a:stCxn id="53" idx="3"/>
              <a:endCxn id="69" idx="1"/>
            </p:cNvCxnSpPr>
            <p:nvPr/>
          </p:nvCxnSpPr>
          <p:spPr>
            <a:xfrm flipV="1">
              <a:off x="2131901" y="3261683"/>
              <a:ext cx="633579" cy="1353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y ze strzałką 89">
              <a:extLst>
                <a:ext uri="{FF2B5EF4-FFF2-40B4-BE49-F238E27FC236}">
                  <a16:creationId xmlns:a16="http://schemas.microsoft.com/office/drawing/2014/main" id="{F481D9D3-0CFF-4A1A-B027-987BF480AC11}"/>
                </a:ext>
              </a:extLst>
            </p:cNvPr>
            <p:cNvCxnSpPr>
              <a:cxnSpLocks/>
              <a:stCxn id="53" idx="3"/>
              <a:endCxn id="61" idx="1"/>
            </p:cNvCxnSpPr>
            <p:nvPr/>
          </p:nvCxnSpPr>
          <p:spPr>
            <a:xfrm flipV="1">
              <a:off x="2131901" y="2085044"/>
              <a:ext cx="611299" cy="13119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AD87AC9E-60D6-4E2F-B087-2BBBFB4A033D}"/>
                </a:ext>
              </a:extLst>
            </p:cNvPr>
            <p:cNvCxnSpPr>
              <a:cxnSpLocks/>
              <a:stCxn id="53" idx="3"/>
              <a:endCxn id="64" idx="1"/>
            </p:cNvCxnSpPr>
            <p:nvPr/>
          </p:nvCxnSpPr>
          <p:spPr>
            <a:xfrm>
              <a:off x="2131901" y="3397015"/>
              <a:ext cx="611299" cy="15350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pole tekstowe 41">
              <a:extLst>
                <a:ext uri="{FF2B5EF4-FFF2-40B4-BE49-F238E27FC236}">
                  <a16:creationId xmlns:a16="http://schemas.microsoft.com/office/drawing/2014/main" id="{A90D86E4-F830-4DD6-8AE3-5EA95A99DF51}"/>
                </a:ext>
              </a:extLst>
            </p:cNvPr>
            <p:cNvSpPr txBox="1"/>
            <p:nvPr/>
          </p:nvSpPr>
          <p:spPr>
            <a:xfrm>
              <a:off x="5143500" y="3976874"/>
              <a:ext cx="2520044" cy="44108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/>
                <a:t>Pojemność́ nowych lub zmodernizowanych lokali socjalnych</a:t>
              </a:r>
              <a:endParaRPr lang="pl-PL" sz="1000" dirty="0"/>
            </a:p>
          </p:txBody>
        </p:sp>
        <p:sp>
          <p:nvSpPr>
            <p:cNvPr id="48" name="pole tekstowe 47">
              <a:extLst>
                <a:ext uri="{FF2B5EF4-FFF2-40B4-BE49-F238E27FC236}">
                  <a16:creationId xmlns:a16="http://schemas.microsoft.com/office/drawing/2014/main" id="{2DFAE971-6DF9-4969-9F01-D482ABD1B679}"/>
                </a:ext>
              </a:extLst>
            </p:cNvPr>
            <p:cNvSpPr txBox="1"/>
            <p:nvPr/>
          </p:nvSpPr>
          <p:spPr>
            <a:xfrm>
              <a:off x="7908083" y="3859535"/>
              <a:ext cx="1811615" cy="63487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Roczna liczba użytkowników nowych lub zmodernizowanych lokali socjalnych	</a:t>
              </a:r>
            </a:p>
          </p:txBody>
        </p:sp>
        <p:cxnSp>
          <p:nvCxnSpPr>
            <p:cNvPr id="51" name="Łącznik prosty ze strzałką 50">
              <a:extLst>
                <a:ext uri="{FF2B5EF4-FFF2-40B4-BE49-F238E27FC236}">
                  <a16:creationId xmlns:a16="http://schemas.microsoft.com/office/drawing/2014/main" id="{58C4B88E-EA04-4403-BCA8-C5201473C337}"/>
                </a:ext>
              </a:extLst>
            </p:cNvPr>
            <p:cNvCxnSpPr>
              <a:cxnSpLocks/>
              <a:stCxn id="42" idx="3"/>
              <a:endCxn id="48" idx="1"/>
            </p:cNvCxnSpPr>
            <p:nvPr/>
          </p:nvCxnSpPr>
          <p:spPr>
            <a:xfrm flipV="1">
              <a:off x="7663544" y="4176970"/>
              <a:ext cx="244539" cy="204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pole tekstowe 54">
              <a:extLst>
                <a:ext uri="{FF2B5EF4-FFF2-40B4-BE49-F238E27FC236}">
                  <a16:creationId xmlns:a16="http://schemas.microsoft.com/office/drawing/2014/main" id="{73319696-83B3-4F69-9194-94773F248402}"/>
                </a:ext>
              </a:extLst>
            </p:cNvPr>
            <p:cNvSpPr txBox="1"/>
            <p:nvPr/>
          </p:nvSpPr>
          <p:spPr>
            <a:xfrm>
              <a:off x="2744969" y="3849278"/>
              <a:ext cx="1944914" cy="64978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Rozwój usług świadczonych w środowisku w postaci placówek wsparcia dziennego i miejsc aktywizacji dzieci i młodzieży</a:t>
              </a:r>
            </a:p>
          </p:txBody>
        </p:sp>
        <p:cxnSp>
          <p:nvCxnSpPr>
            <p:cNvPr id="56" name="Łącznik prosty ze strzałką 55">
              <a:extLst>
                <a:ext uri="{FF2B5EF4-FFF2-40B4-BE49-F238E27FC236}">
                  <a16:creationId xmlns:a16="http://schemas.microsoft.com/office/drawing/2014/main" id="{0C3F05A6-A87E-4C32-9EB0-AD055B2ADD0A}"/>
                </a:ext>
              </a:extLst>
            </p:cNvPr>
            <p:cNvCxnSpPr>
              <a:cxnSpLocks/>
              <a:stCxn id="53" idx="3"/>
              <a:endCxn id="55" idx="1"/>
            </p:cNvCxnSpPr>
            <p:nvPr/>
          </p:nvCxnSpPr>
          <p:spPr>
            <a:xfrm>
              <a:off x="2131901" y="3397015"/>
              <a:ext cx="613068" cy="7771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30F647EA-56B2-4A2D-93CF-702FF5B21E46}"/>
                </a:ext>
              </a:extLst>
            </p:cNvPr>
            <p:cNvSpPr txBox="1"/>
            <p:nvPr/>
          </p:nvSpPr>
          <p:spPr>
            <a:xfrm>
              <a:off x="10055323" y="5186144"/>
              <a:ext cx="2001605" cy="7869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Przygotowywana Strategia Rozwoju Usług Społecznych – dokument będzie zawierał podstawowe wytyczne dla realizatorów usług społecznych oraz wyznaczy ramy dla zakresu </a:t>
              </a:r>
              <a:r>
                <a:rPr lang="pl-PL" sz="800" dirty="0" err="1"/>
                <a:t>deinstytucjonalizacji</a:t>
              </a:r>
              <a:r>
                <a:rPr lang="pl-PL" sz="800" dirty="0"/>
                <a:t> usług społecznych w Polsce</a:t>
              </a:r>
            </a:p>
            <a:p>
              <a:endParaRPr lang="pl-PL" sz="800" dirty="0"/>
            </a:p>
          </p:txBody>
        </p:sp>
        <p:cxnSp>
          <p:nvCxnSpPr>
            <p:cNvPr id="57" name="Łącznik prosty ze strzałką 56">
              <a:extLst>
                <a:ext uri="{FF2B5EF4-FFF2-40B4-BE49-F238E27FC236}">
                  <a16:creationId xmlns:a16="http://schemas.microsoft.com/office/drawing/2014/main" id="{6AA4DE2E-37CC-4DCC-9953-36926999BD2A}"/>
                </a:ext>
              </a:extLst>
            </p:cNvPr>
            <p:cNvCxnSpPr>
              <a:cxnSpLocks/>
              <a:endCxn id="52" idx="1"/>
            </p:cNvCxnSpPr>
            <p:nvPr/>
          </p:nvCxnSpPr>
          <p:spPr>
            <a:xfrm>
              <a:off x="9900039" y="5579634"/>
              <a:ext cx="15528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pole tekstowe 72">
              <a:extLst>
                <a:ext uri="{FF2B5EF4-FFF2-40B4-BE49-F238E27FC236}">
                  <a16:creationId xmlns:a16="http://schemas.microsoft.com/office/drawing/2014/main" id="{EC56322A-1316-44A6-8142-2D44FFF826B1}"/>
                </a:ext>
              </a:extLst>
            </p:cNvPr>
            <p:cNvSpPr txBox="1"/>
            <p:nvPr/>
          </p:nvSpPr>
          <p:spPr>
            <a:xfrm>
              <a:off x="2754922" y="5386828"/>
              <a:ext cx="1933191" cy="38723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 rtlCol="0" anchor="t">
              <a:noAutofit/>
            </a:bodyPr>
            <a:lstStyle/>
            <a:p>
              <a:r>
                <a:rPr lang="pl-PL" sz="900" dirty="0"/>
                <a:t>Wsparcie rodzinnej pieczy zastępczej  </a:t>
              </a:r>
            </a:p>
          </p:txBody>
        </p:sp>
        <p:cxnSp>
          <p:nvCxnSpPr>
            <p:cNvPr id="59" name="Łącznik prosty ze strzałką 37">
              <a:extLst>
                <a:ext uri="{FF2B5EF4-FFF2-40B4-BE49-F238E27FC236}">
                  <a16:creationId xmlns:a16="http://schemas.microsoft.com/office/drawing/2014/main" id="{3848C8B5-1057-4685-9F9B-225379ACB64D}"/>
                </a:ext>
              </a:extLst>
            </p:cNvPr>
            <p:cNvCxnSpPr>
              <a:cxnSpLocks/>
            </p:cNvCxnSpPr>
            <p:nvPr/>
          </p:nvCxnSpPr>
          <p:spPr>
            <a:xfrm>
              <a:off x="2143624" y="3432744"/>
              <a:ext cx="564406" cy="20890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8994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24 Zapewnienie równego dostępu do opieki zdrowotnej i wspieranie odporności systemów opieki zdrowotnej, w tym podstawowej opieki zdrowotnej, oraz wspieranie przechodzenia od opieki instytucjonalnej do opieki rodzinnej i środowiskowej</a:t>
            </a:r>
          </a:p>
        </p:txBody>
      </p:sp>
      <p:grpSp>
        <p:nvGrpSpPr>
          <p:cNvPr id="3" name="Grupa 2" descr="Logika interwencji&#10;EFRR – Cel szczegółowy 24 Zapewnienie równego dostępu do opieki zdrowotnej i wspieranie odporności systemów opieki zdrowotnej, w tym podstawowej opieki zdrowotnej, oraz wspieranie przechodzenia od opieki instytucjonalnej do opieki rodzinnej i środowiskowej">
            <a:extLst>
              <a:ext uri="{FF2B5EF4-FFF2-40B4-BE49-F238E27FC236}">
                <a16:creationId xmlns:a16="http://schemas.microsoft.com/office/drawing/2014/main" id="{BE0570EB-039B-4769-AAD2-DA5FAA1F9DDE}"/>
              </a:ext>
            </a:extLst>
          </p:cNvPr>
          <p:cNvGrpSpPr/>
          <p:nvPr/>
        </p:nvGrpSpPr>
        <p:grpSpPr>
          <a:xfrm>
            <a:off x="217170" y="847129"/>
            <a:ext cx="11831544" cy="5870485"/>
            <a:chOff x="217170" y="847129"/>
            <a:chExt cx="11831544" cy="5870485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886158" y="2512291"/>
              <a:ext cx="1841100" cy="612116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Roczna liczba użytkowników nowych lub zmodernizowanych placówek opieki zdrowotnej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211845" y="3054960"/>
              <a:ext cx="2430850" cy="32413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wspartych podmiotów leczniczych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 flipV="1">
              <a:off x="7642695" y="2818349"/>
              <a:ext cx="243463" cy="3986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3"/>
              <a:ext cx="2004734" cy="64811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Znaczący wzrost kosztów prac i materiałów budowlanych, zwiększających koszty inwestycji infrastrukturalnych </a:t>
              </a: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9350" y="1628372"/>
              <a:ext cx="3589" cy="4758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81024" y="3568448"/>
              <a:ext cx="1880359" cy="621386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Niewystarczające przystosowanie placówek do potrzeb osób starszych i z niepełnosprawnościami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599418"/>
              <a:ext cx="1944914" cy="58180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Prowadzenie  niezbędnych, z punktu widzenia świadczeń zdrowotnych, prac remontowo – budowlanych 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6656" y="3493552"/>
              <a:ext cx="1981335" cy="48103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Brak jednoznacznej definicji </a:t>
              </a:r>
              <a:r>
                <a:rPr lang="pl-PL" sz="900" dirty="0" err="1"/>
                <a:t>deinstytucjonalizacji</a:t>
              </a:r>
              <a:r>
                <a:rPr lang="pl-PL" sz="900" dirty="0"/>
                <a:t> w ochronie zdrowia 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8349" y="2271926"/>
              <a:ext cx="1981335" cy="105442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Niska dostępność specjalistów poza placówkami szpitalnymi (np. lekarzy w specjalizacji geriatria), co utrudnia przeniesienie usług na poziom POZ i AOS, a także niewystarczająca liczba lekarzy i pielęgniarek specjalizujących się w obszarze zdrowia psychicznego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92857" y="2808983"/>
              <a:ext cx="1880359" cy="57518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Nierównomierny dostęp mieszkańców do placówek POZ i AOS</a:t>
              </a:r>
            </a:p>
            <a:p>
              <a:endParaRPr lang="pl-PL" sz="9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92857" y="2177360"/>
              <a:ext cx="1880359" cy="516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Niewystarczająca jakość, ciągłość, kompleksowość i efektywność świadczonych usług medycznych</a:t>
              </a: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907576" y="3734067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9888960" y="4527601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685881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/>
            <p:nvPr/>
          </p:nvCxnSpPr>
          <p:spPr>
            <a:xfrm>
              <a:off x="9906279" y="5480201"/>
              <a:ext cx="16206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6656" y="5070600"/>
              <a:ext cx="1992058" cy="819203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Ryzyko (sezonowego) pogorszenia się sytuacji epidemicznej i wprowadzenia kolejnych obostrzeń sanitarnych utrudniających/uniemożliwiających realizację projektów</a:t>
              </a:r>
            </a:p>
            <a:p>
              <a:endParaRPr lang="pl-PL" sz="800" dirty="0"/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8349" y="6056393"/>
              <a:ext cx="1999642" cy="66122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Opóźniony przez pandemię COVID-19 proces opracowywania i przyjmowania zasad i wytycznych związanych z perspektywą 2021-2027</a:t>
              </a:r>
            </a:p>
            <a:p>
              <a:endParaRPr lang="pl-PL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Łącznik prosty ze strzałką 59"/>
            <p:cNvCxnSpPr>
              <a:cxnSpLocks/>
              <a:endCxn id="59" idx="1"/>
            </p:cNvCxnSpPr>
            <p:nvPr/>
          </p:nvCxnSpPr>
          <p:spPr>
            <a:xfrm>
              <a:off x="9889349" y="6387003"/>
              <a:ext cx="149000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  <a:endCxn id="28" idx="3"/>
            </p:cNvCxnSpPr>
            <p:nvPr/>
          </p:nvCxnSpPr>
          <p:spPr>
            <a:xfrm flipH="1" flipV="1">
              <a:off x="9727258" y="2818349"/>
              <a:ext cx="148688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286595"/>
              <a:ext cx="1944914" cy="4210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Wyposażanie placówek  leczniczych w sprzęt medyczny</a:t>
              </a: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55534" y="3657250"/>
              <a:ext cx="1944914" cy="53258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Dostosowanie infrastruktury ochrony zdrowia do potrzeb osób starszych i z niepełnosprawnościami </a:t>
              </a:r>
            </a:p>
          </p:txBody>
        </p:sp>
        <p:cxnSp>
          <p:nvCxnSpPr>
            <p:cNvPr id="63" name="Łącznik prosty ze strzałką 62"/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88114" y="1890322"/>
              <a:ext cx="523731" cy="132670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/>
            <p:cNvCxnSpPr>
              <a:cxnSpLocks/>
              <a:stCxn id="69" idx="3"/>
              <a:endCxn id="72" idx="1"/>
            </p:cNvCxnSpPr>
            <p:nvPr/>
          </p:nvCxnSpPr>
          <p:spPr>
            <a:xfrm>
              <a:off x="4688114" y="2497121"/>
              <a:ext cx="523731" cy="71990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/>
            <p:cNvCxnSpPr>
              <a:cxnSpLocks/>
              <a:stCxn id="73" idx="3"/>
              <a:endCxn id="72" idx="1"/>
            </p:cNvCxnSpPr>
            <p:nvPr/>
          </p:nvCxnSpPr>
          <p:spPr>
            <a:xfrm flipV="1">
              <a:off x="4700448" y="3217027"/>
              <a:ext cx="511397" cy="70651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77" name="pole tekstowe 76">
              <a:extLst>
                <a:ext uri="{FF2B5EF4-FFF2-40B4-BE49-F238E27FC236}">
                  <a16:creationId xmlns:a16="http://schemas.microsoft.com/office/drawing/2014/main" id="{643A0F2A-E575-4E4E-B3B5-70845DCFA66B}"/>
                </a:ext>
              </a:extLst>
            </p:cNvPr>
            <p:cNvSpPr txBox="1"/>
            <p:nvPr/>
          </p:nvSpPr>
          <p:spPr>
            <a:xfrm>
              <a:off x="272356" y="1549395"/>
              <a:ext cx="1915034" cy="4921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Niekorzystne zmiany demograficzne (m. in. starzenie się społeczeństwa) oraz rozwój chorób cywilizacyjnych </a:t>
              </a:r>
            </a:p>
          </p:txBody>
        </p:sp>
        <p:sp>
          <p:nvSpPr>
            <p:cNvPr id="88" name="pole tekstowe 87">
              <a:extLst>
                <a:ext uri="{FF2B5EF4-FFF2-40B4-BE49-F238E27FC236}">
                  <a16:creationId xmlns:a16="http://schemas.microsoft.com/office/drawing/2014/main" id="{2FA67D1F-CAD6-47CF-96D6-77EAD342D9C8}"/>
                </a:ext>
              </a:extLst>
            </p:cNvPr>
            <p:cNvSpPr txBox="1"/>
            <p:nvPr/>
          </p:nvSpPr>
          <p:spPr>
            <a:xfrm>
              <a:off x="2749707" y="2818349"/>
              <a:ext cx="1944914" cy="66557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Stosowanie rozwiązań w zakresie IT (oprogramowanie, sprzęt) w podmiotach wykonujących działalność leczniczą </a:t>
              </a:r>
            </a:p>
          </p:txBody>
        </p:sp>
        <p:sp>
          <p:nvSpPr>
            <p:cNvPr id="96" name="pole tekstowe 95">
              <a:extLst>
                <a:ext uri="{FF2B5EF4-FFF2-40B4-BE49-F238E27FC236}">
                  <a16:creationId xmlns:a16="http://schemas.microsoft.com/office/drawing/2014/main" id="{51F97C84-17C3-458D-A22C-0B8890B8F00F}"/>
                </a:ext>
              </a:extLst>
            </p:cNvPr>
            <p:cNvSpPr txBox="1"/>
            <p:nvPr/>
          </p:nvSpPr>
          <p:spPr>
            <a:xfrm>
              <a:off x="2749707" y="5073166"/>
              <a:ext cx="1944914" cy="6457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Upowszechnienie środowiskowego modelu psychiatrycznej opieki zdrowotnej, w postaci Centrów Zdrowia Psychicznego</a:t>
              </a:r>
            </a:p>
          </p:txBody>
        </p:sp>
        <p:cxnSp>
          <p:nvCxnSpPr>
            <p:cNvPr id="100" name="Łącznik prosty ze strzałką 99">
              <a:extLst>
                <a:ext uri="{FF2B5EF4-FFF2-40B4-BE49-F238E27FC236}">
                  <a16:creationId xmlns:a16="http://schemas.microsoft.com/office/drawing/2014/main" id="{835C9481-CA13-4E77-8C86-3C7831B652FA}"/>
                </a:ext>
              </a:extLst>
            </p:cNvPr>
            <p:cNvCxnSpPr>
              <a:cxnSpLocks/>
              <a:stCxn id="88" idx="3"/>
              <a:endCxn id="72" idx="1"/>
            </p:cNvCxnSpPr>
            <p:nvPr/>
          </p:nvCxnSpPr>
          <p:spPr>
            <a:xfrm>
              <a:off x="4694621" y="3151138"/>
              <a:ext cx="517224" cy="658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y ze strzałką 101">
              <a:extLst>
                <a:ext uri="{FF2B5EF4-FFF2-40B4-BE49-F238E27FC236}">
                  <a16:creationId xmlns:a16="http://schemas.microsoft.com/office/drawing/2014/main" id="{026A91EB-82CB-4D60-B716-98D196D41ED2}"/>
                </a:ext>
              </a:extLst>
            </p:cNvPr>
            <p:cNvCxnSpPr>
              <a:cxnSpLocks/>
              <a:stCxn id="96" idx="3"/>
              <a:endCxn id="72" idx="1"/>
            </p:cNvCxnSpPr>
            <p:nvPr/>
          </p:nvCxnSpPr>
          <p:spPr>
            <a:xfrm flipV="1">
              <a:off x="4694621" y="3217027"/>
              <a:ext cx="517224" cy="21790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DF2CCCA4-A840-4257-AFB1-E0D1EB77FDC7}"/>
                </a:ext>
              </a:extLst>
            </p:cNvPr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88114" y="1890322"/>
              <a:ext cx="523731" cy="132670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pole tekstowe 125">
              <a:extLst>
                <a:ext uri="{FF2B5EF4-FFF2-40B4-BE49-F238E27FC236}">
                  <a16:creationId xmlns:a16="http://schemas.microsoft.com/office/drawing/2014/main" id="{E7629756-8762-4BB8-9996-5092ACE31B5E}"/>
                </a:ext>
              </a:extLst>
            </p:cNvPr>
            <p:cNvSpPr txBox="1"/>
            <p:nvPr/>
          </p:nvSpPr>
          <p:spPr>
            <a:xfrm>
              <a:off x="272356" y="4381535"/>
              <a:ext cx="1900860" cy="3916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Konieczność </a:t>
              </a:r>
              <a:r>
                <a:rPr lang="pl-PL" sz="900" dirty="0" err="1"/>
                <a:t>deinstytucjonalizacji</a:t>
              </a:r>
              <a:r>
                <a:rPr lang="pl-PL" sz="900" dirty="0"/>
                <a:t> opieki zdrowotnej</a:t>
              </a:r>
            </a:p>
          </p:txBody>
        </p:sp>
        <p:cxnSp>
          <p:nvCxnSpPr>
            <p:cNvPr id="129" name="Łącznik prosty ze strzałką 128">
              <a:extLst>
                <a:ext uri="{FF2B5EF4-FFF2-40B4-BE49-F238E27FC236}">
                  <a16:creationId xmlns:a16="http://schemas.microsoft.com/office/drawing/2014/main" id="{2640CBC2-EA47-4DE6-A54C-27F3E89E1D89}"/>
                </a:ext>
              </a:extLst>
            </p:cNvPr>
            <p:cNvCxnSpPr>
              <a:cxnSpLocks/>
              <a:stCxn id="126" idx="3"/>
              <a:endCxn id="96" idx="1"/>
            </p:cNvCxnSpPr>
            <p:nvPr/>
          </p:nvCxnSpPr>
          <p:spPr>
            <a:xfrm>
              <a:off x="2173216" y="4577358"/>
              <a:ext cx="576491" cy="8186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pole tekstowe 63">
              <a:extLst>
                <a:ext uri="{FF2B5EF4-FFF2-40B4-BE49-F238E27FC236}">
                  <a16:creationId xmlns:a16="http://schemas.microsoft.com/office/drawing/2014/main" id="{DF857E14-05F3-4D2A-9599-BCD7C678786D}"/>
                </a:ext>
              </a:extLst>
            </p:cNvPr>
            <p:cNvSpPr txBox="1"/>
            <p:nvPr/>
          </p:nvSpPr>
          <p:spPr>
            <a:xfrm>
              <a:off x="10047502" y="4147264"/>
              <a:ext cx="1981335" cy="784408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Niepewna sytuacja epidemiologiczna w kraju, która może wymagać bieżącego dostosowywania kierunków podejmowanych działań do zmieniających się okoliczności</a:t>
              </a:r>
            </a:p>
          </p:txBody>
        </p:sp>
        <p:cxnSp>
          <p:nvCxnSpPr>
            <p:cNvPr id="74" name="Łącznik prostoliniowy 91">
              <a:extLst>
                <a:ext uri="{FF2B5EF4-FFF2-40B4-BE49-F238E27FC236}">
                  <a16:creationId xmlns:a16="http://schemas.microsoft.com/office/drawing/2014/main" id="{F83F99EB-8BEF-4A89-95D8-D75FCFE7F1F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4515" y="1795471"/>
              <a:ext cx="2365" cy="20927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C53A52DA-FCC5-481E-81F5-76F2177D67F5}"/>
                </a:ext>
              </a:extLst>
            </p:cNvPr>
            <p:cNvCxnSpPr>
              <a:cxnSpLocks/>
              <a:stCxn id="77" idx="3"/>
            </p:cNvCxnSpPr>
            <p:nvPr/>
          </p:nvCxnSpPr>
          <p:spPr>
            <a:xfrm>
              <a:off x="2187390" y="1795472"/>
              <a:ext cx="24240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y ze strzałką 80">
              <a:extLst>
                <a:ext uri="{FF2B5EF4-FFF2-40B4-BE49-F238E27FC236}">
                  <a16:creationId xmlns:a16="http://schemas.microsoft.com/office/drawing/2014/main" id="{1F641F27-D615-404D-A308-A35A5770D462}"/>
                </a:ext>
              </a:extLst>
            </p:cNvPr>
            <p:cNvCxnSpPr>
              <a:cxnSpLocks/>
              <a:stCxn id="44" idx="3"/>
            </p:cNvCxnSpPr>
            <p:nvPr/>
          </p:nvCxnSpPr>
          <p:spPr>
            <a:xfrm>
              <a:off x="2161383" y="3879141"/>
              <a:ext cx="243131" cy="765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06574230-8C4C-4C4C-9C7F-6AB025B71D1E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>
              <a:off x="2418689" y="1889519"/>
              <a:ext cx="324511" cy="8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y ze strzałką 89">
              <a:extLst>
                <a:ext uri="{FF2B5EF4-FFF2-40B4-BE49-F238E27FC236}">
                  <a16:creationId xmlns:a16="http://schemas.microsoft.com/office/drawing/2014/main" id="{E8005637-AC11-4C15-ACF9-9E55C48488A4}"/>
                </a:ext>
              </a:extLst>
            </p:cNvPr>
            <p:cNvCxnSpPr>
              <a:cxnSpLocks/>
            </p:cNvCxnSpPr>
            <p:nvPr/>
          </p:nvCxnSpPr>
          <p:spPr>
            <a:xfrm>
              <a:off x="2418688" y="2563757"/>
              <a:ext cx="324511" cy="8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ze strzałką 90">
              <a:extLst>
                <a:ext uri="{FF2B5EF4-FFF2-40B4-BE49-F238E27FC236}">
                  <a16:creationId xmlns:a16="http://schemas.microsoft.com/office/drawing/2014/main" id="{032E269E-1CCC-4AFD-96F3-C0F35A677CB5}"/>
                </a:ext>
              </a:extLst>
            </p:cNvPr>
            <p:cNvCxnSpPr>
              <a:cxnSpLocks/>
            </p:cNvCxnSpPr>
            <p:nvPr/>
          </p:nvCxnSpPr>
          <p:spPr>
            <a:xfrm>
              <a:off x="2418689" y="3754850"/>
              <a:ext cx="33868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y ze strzałką 93">
              <a:extLst>
                <a:ext uri="{FF2B5EF4-FFF2-40B4-BE49-F238E27FC236}">
                  <a16:creationId xmlns:a16="http://schemas.microsoft.com/office/drawing/2014/main" id="{01C24C44-B9C0-47C8-957B-4F01C564BD05}"/>
                </a:ext>
              </a:extLst>
            </p:cNvPr>
            <p:cNvCxnSpPr>
              <a:cxnSpLocks/>
              <a:stCxn id="126" idx="3"/>
              <a:endCxn id="106" idx="1"/>
            </p:cNvCxnSpPr>
            <p:nvPr/>
          </p:nvCxnSpPr>
          <p:spPr>
            <a:xfrm>
              <a:off x="2173216" y="4577358"/>
              <a:ext cx="589505" cy="699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pole tekstowe 105">
              <a:extLst>
                <a:ext uri="{FF2B5EF4-FFF2-40B4-BE49-F238E27FC236}">
                  <a16:creationId xmlns:a16="http://schemas.microsoft.com/office/drawing/2014/main" id="{BD01AD3F-80C2-48A8-BF88-C82BE9895C7C}"/>
                </a:ext>
              </a:extLst>
            </p:cNvPr>
            <p:cNvSpPr txBox="1"/>
            <p:nvPr/>
          </p:nvSpPr>
          <p:spPr>
            <a:xfrm>
              <a:off x="2762721" y="4287434"/>
              <a:ext cx="1944914" cy="7197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Dostosowanie zakładów opieki długoterminowej oraz hospicjów w celu rozwoju dziennych form opieki długoterminowej</a:t>
              </a:r>
            </a:p>
          </p:txBody>
        </p:sp>
        <p:cxnSp>
          <p:nvCxnSpPr>
            <p:cNvPr id="110" name="Łącznik prosty ze strzałką 109">
              <a:extLst>
                <a:ext uri="{FF2B5EF4-FFF2-40B4-BE49-F238E27FC236}">
                  <a16:creationId xmlns:a16="http://schemas.microsoft.com/office/drawing/2014/main" id="{00FCBB35-4CD6-488A-98FF-11AF02D73D39}"/>
                </a:ext>
              </a:extLst>
            </p:cNvPr>
            <p:cNvCxnSpPr>
              <a:cxnSpLocks/>
            </p:cNvCxnSpPr>
            <p:nvPr/>
          </p:nvCxnSpPr>
          <p:spPr>
            <a:xfrm>
              <a:off x="2412810" y="3171359"/>
              <a:ext cx="324511" cy="8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pole tekstowe 119">
              <a:extLst>
                <a:ext uri="{FF2B5EF4-FFF2-40B4-BE49-F238E27FC236}">
                  <a16:creationId xmlns:a16="http://schemas.microsoft.com/office/drawing/2014/main" id="{0293FD42-F6EB-47BB-9BB8-9E5554B14574}"/>
                </a:ext>
              </a:extLst>
            </p:cNvPr>
            <p:cNvSpPr txBox="1"/>
            <p:nvPr/>
          </p:nvSpPr>
          <p:spPr>
            <a:xfrm>
              <a:off x="7886158" y="3379093"/>
              <a:ext cx="1841100" cy="612116"/>
            </a:xfrm>
            <a:prstGeom prst="rect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Roczna liczba użytkowników nowych lub zmodernizowanych placówek opieki społecznej</a:t>
              </a:r>
            </a:p>
          </p:txBody>
        </p: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FEFABF07-34F8-4A66-92AC-F5F9C4406535}"/>
                </a:ext>
              </a:extLst>
            </p:cNvPr>
            <p:cNvCxnSpPr>
              <a:cxnSpLocks/>
              <a:stCxn id="72" idx="3"/>
              <a:endCxn id="120" idx="1"/>
            </p:cNvCxnSpPr>
            <p:nvPr/>
          </p:nvCxnSpPr>
          <p:spPr>
            <a:xfrm>
              <a:off x="7642695" y="3217027"/>
              <a:ext cx="243463" cy="4681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367018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17167" y="283052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25 Wzmacnianie roli kultury i zrównoważonej turystyki w rozwoju gospodarczym, włączeniu społecznym i innowacjach społecznych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el szczegółowy 25 Wzmacnianie roli kultury i zrównoważonej turystyki w rozwoju gospodarczym, włączeniu społecznym i innowacjach społecznych">
            <a:extLst>
              <a:ext uri="{FF2B5EF4-FFF2-40B4-BE49-F238E27FC236}">
                <a16:creationId xmlns:a16="http://schemas.microsoft.com/office/drawing/2014/main" id="{BE0849F7-AE55-40D6-9281-478D2674F69E}"/>
              </a:ext>
            </a:extLst>
          </p:cNvPr>
          <p:cNvGrpSpPr/>
          <p:nvPr/>
        </p:nvGrpSpPr>
        <p:grpSpPr>
          <a:xfrm>
            <a:off x="217170" y="847129"/>
            <a:ext cx="11856420" cy="5787609"/>
            <a:chOff x="217170" y="847129"/>
            <a:chExt cx="11856420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923267" y="3052977"/>
              <a:ext cx="1833508" cy="61211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/>
                <a:t>Liczba osób odwiedzających wsparte obiekty kulturalne i turystyczne</a:t>
              </a:r>
              <a:endParaRPr lang="pl-PL" sz="1000" dirty="0"/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3129569"/>
              <a:ext cx="2520044" cy="4394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/>
                <a:t>Liczba obiektów kulturalnych i turystycznych objętych wsparciem</a:t>
              </a:r>
              <a:endParaRPr lang="pl-PL" sz="1000" dirty="0"/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>
              <a:off x="7663544" y="3349287"/>
              <a:ext cx="259723" cy="9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8349" y="1956111"/>
              <a:ext cx="2004734" cy="6727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Znaczący wzrost kosztów prac i materiałów budowlanych, zwiększających koszty inwestycji infrastrukturalnych 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1985" y="4185684"/>
              <a:ext cx="2001605" cy="6714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Opóźniony przez pandemię COVID-19 proces opracowywania i przyjmowania zasad i wytycznych związanych z perspektywą 2021-2027</a:t>
              </a:r>
            </a:p>
            <a:p>
              <a:endParaRPr lang="pl-PL" sz="800" dirty="0"/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96941" y="2252230"/>
              <a:ext cx="7584" cy="2327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9656" y="3545287"/>
              <a:ext cx="1880359" cy="89637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Wzmocnienie roli sektorów kultury i turystyki w budowie nowego wizerunku województwa śląskiego, jako regionu nowoczesnego i posiadającego duży potencjał rozwoju branż kreatywnych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468315"/>
              <a:ext cx="1944914" cy="18219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Wsparcie obiektów dziedzictwa kulturowego o znaczeniu regionalnym, wpisanych do rejestru zabytków prowadzonego przez Śląskiego Wojewódzkiego Konserwatora Zabytków, w tym obiektów o dużym potencjale sieciowania tj. rozwoju istniejących szlaków kultury i dziedzictwa kulturowego, jak również terenów i obiektów unikatowych, o szczególnym znaczeniu dla regionu 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105" y="3016972"/>
              <a:ext cx="1981335" cy="798458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Ryzyko (sezonowego) pogorszenia się sytuacji epidemicznej i wprowadzenia kolejnych obostrzeń sanitarnych utrudniających/uniemożliwiających realizację projektów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49525" y="4613830"/>
              <a:ext cx="1880359" cy="64959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Niedostosowanie oferty kulturalnej do niestandardowych, zdalnych form jej udostępniania (co ujawniła pandemia)</a:t>
              </a:r>
            </a:p>
          </p:txBody>
        </p:sp>
        <p:cxnSp>
          <p:nvCxnSpPr>
            <p:cNvPr id="42" name="Łącznik prosty ze strzałką 41"/>
            <p:cNvCxnSpPr>
              <a:cxnSpLocks/>
              <a:endCxn id="164" idx="1"/>
            </p:cNvCxnSpPr>
            <p:nvPr/>
          </p:nvCxnSpPr>
          <p:spPr>
            <a:xfrm>
              <a:off x="9911340" y="3416201"/>
              <a:ext cx="13876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/>
            <p:nvPr/>
          </p:nvCxnSpPr>
          <p:spPr>
            <a:xfrm>
              <a:off x="9904525" y="4580173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  <a:endCxn id="28" idx="3"/>
            </p:cNvCxnSpPr>
            <p:nvPr/>
          </p:nvCxnSpPr>
          <p:spPr>
            <a:xfrm flipH="1" flipV="1">
              <a:off x="9756775" y="3359035"/>
              <a:ext cx="153164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cxnSpLocks/>
              <a:stCxn id="61" idx="3"/>
              <a:endCxn id="72" idx="1"/>
            </p:cNvCxnSpPr>
            <p:nvPr/>
          </p:nvCxnSpPr>
          <p:spPr>
            <a:xfrm>
              <a:off x="4688114" y="2379302"/>
              <a:ext cx="455386" cy="9699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/>
            <p:cNvCxnSpPr>
              <a:cxnSpLocks/>
              <a:stCxn id="85" idx="3"/>
              <a:endCxn id="72" idx="1"/>
            </p:cNvCxnSpPr>
            <p:nvPr/>
          </p:nvCxnSpPr>
          <p:spPr>
            <a:xfrm flipV="1">
              <a:off x="4688114" y="3349287"/>
              <a:ext cx="455386" cy="6147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00133" y="5828237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00133" y="609970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00133" y="6371163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653021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55" name="pole tekstowe 54">
              <a:extLst>
                <a:ext uri="{FF2B5EF4-FFF2-40B4-BE49-F238E27FC236}">
                  <a16:creationId xmlns:a16="http://schemas.microsoft.com/office/drawing/2014/main" id="{4E94D10B-28B1-4885-A74D-14AC61F0472F}"/>
                </a:ext>
              </a:extLst>
            </p:cNvPr>
            <p:cNvSpPr txBox="1"/>
            <p:nvPr/>
          </p:nvSpPr>
          <p:spPr>
            <a:xfrm>
              <a:off x="233424" y="2586305"/>
              <a:ext cx="1880359" cy="70398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Poprawa efektywności, wielofunkcyjności oraz dostępności instytucji kultury o znaczeniu regionalnym</a:t>
              </a:r>
            </a:p>
          </p:txBody>
        </p:sp>
        <p:sp>
          <p:nvSpPr>
            <p:cNvPr id="57" name="pole tekstowe 56">
              <a:extLst>
                <a:ext uri="{FF2B5EF4-FFF2-40B4-BE49-F238E27FC236}">
                  <a16:creationId xmlns:a16="http://schemas.microsoft.com/office/drawing/2014/main" id="{CE0294A8-3382-44EE-9EF1-E2B6986FAA51}"/>
                </a:ext>
              </a:extLst>
            </p:cNvPr>
            <p:cNvSpPr txBox="1"/>
            <p:nvPr/>
          </p:nvSpPr>
          <p:spPr>
            <a:xfrm>
              <a:off x="239390" y="1736507"/>
              <a:ext cx="1900630" cy="66371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Ochrona i zapewnienie lepszego dostępu do relatywnie dużych zasobów dziedzictwa kulturowego i naturalnego</a:t>
              </a:r>
            </a:p>
          </p:txBody>
        </p:sp>
        <p:sp>
          <p:nvSpPr>
            <p:cNvPr id="85" name="pole tekstowe 84">
              <a:extLst>
                <a:ext uri="{FF2B5EF4-FFF2-40B4-BE49-F238E27FC236}">
                  <a16:creationId xmlns:a16="http://schemas.microsoft.com/office/drawing/2014/main" id="{32327A35-8BC4-4A08-A68F-64A7BB59DB71}"/>
                </a:ext>
              </a:extLst>
            </p:cNvPr>
            <p:cNvSpPr txBox="1"/>
            <p:nvPr/>
          </p:nvSpPr>
          <p:spPr>
            <a:xfrm>
              <a:off x="2743200" y="3479015"/>
              <a:ext cx="1944914" cy="96998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Wsparcie obiektów turystycznych o znaczeniu regionalnym, odwołujących się do walorów historycznych, kulturowych i przyrodniczych województwa oraz przynależnych do istniejących szlaków turystycznych </a:t>
              </a:r>
            </a:p>
          </p:txBody>
        </p:sp>
        <p:sp>
          <p:nvSpPr>
            <p:cNvPr id="86" name="pole tekstowe 85">
              <a:extLst>
                <a:ext uri="{FF2B5EF4-FFF2-40B4-BE49-F238E27FC236}">
                  <a16:creationId xmlns:a16="http://schemas.microsoft.com/office/drawing/2014/main" id="{C6DCC259-F101-4378-B238-2B08FE764B78}"/>
                </a:ext>
              </a:extLst>
            </p:cNvPr>
            <p:cNvSpPr txBox="1"/>
            <p:nvPr/>
          </p:nvSpPr>
          <p:spPr>
            <a:xfrm>
              <a:off x="2750445" y="4612313"/>
              <a:ext cx="1944914" cy="103828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Wsparcie instytucji kultury o znaczeniu regionalnym wpisanych do rejestru instytucji kultury oraz instytucji </a:t>
              </a:r>
              <a:r>
                <a:rPr lang="pl-PL" sz="900" dirty="0" err="1"/>
                <a:t>paramuzealnych</a:t>
              </a:r>
              <a:r>
                <a:rPr lang="pl-PL" sz="900" dirty="0"/>
                <a:t> o znaczeniu regionalnym wraz z zagospodarowaniem przyległego otoczenia </a:t>
              </a:r>
            </a:p>
          </p:txBody>
        </p:sp>
        <p:cxnSp>
          <p:nvCxnSpPr>
            <p:cNvPr id="87" name="Łącznik prosty ze strzałką 86">
              <a:extLst>
                <a:ext uri="{FF2B5EF4-FFF2-40B4-BE49-F238E27FC236}">
                  <a16:creationId xmlns:a16="http://schemas.microsoft.com/office/drawing/2014/main" id="{60B200CF-F92B-4B41-8440-E44F9A7BBAA2}"/>
                </a:ext>
              </a:extLst>
            </p:cNvPr>
            <p:cNvCxnSpPr>
              <a:cxnSpLocks/>
              <a:stCxn id="86" idx="3"/>
              <a:endCxn id="72" idx="1"/>
            </p:cNvCxnSpPr>
            <p:nvPr/>
          </p:nvCxnSpPr>
          <p:spPr>
            <a:xfrm flipV="1">
              <a:off x="4695359" y="3349287"/>
              <a:ext cx="448141" cy="17821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oliniowy 91">
              <a:extLst>
                <a:ext uri="{FF2B5EF4-FFF2-40B4-BE49-F238E27FC236}">
                  <a16:creationId xmlns:a16="http://schemas.microsoft.com/office/drawing/2014/main" id="{A35873CA-D7C2-4FFB-AD72-07727696642B}"/>
                </a:ext>
              </a:extLst>
            </p:cNvPr>
            <p:cNvCxnSpPr>
              <a:cxnSpLocks/>
            </p:cNvCxnSpPr>
            <p:nvPr/>
          </p:nvCxnSpPr>
          <p:spPr>
            <a:xfrm>
              <a:off x="2411581" y="2068363"/>
              <a:ext cx="0" cy="2865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Łącznik prosty ze strzałką 55">
              <a:extLst>
                <a:ext uri="{FF2B5EF4-FFF2-40B4-BE49-F238E27FC236}">
                  <a16:creationId xmlns:a16="http://schemas.microsoft.com/office/drawing/2014/main" id="{3128B0DF-BBB8-47A6-8738-5EDAB8A77CCA}"/>
                </a:ext>
              </a:extLst>
            </p:cNvPr>
            <p:cNvCxnSpPr>
              <a:cxnSpLocks/>
              <a:stCxn id="53" idx="3"/>
            </p:cNvCxnSpPr>
            <p:nvPr/>
          </p:nvCxnSpPr>
          <p:spPr>
            <a:xfrm flipV="1">
              <a:off x="2129884" y="4933993"/>
              <a:ext cx="281697" cy="4634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Łącznik prosty ze strzałką 61">
              <a:extLst>
                <a:ext uri="{FF2B5EF4-FFF2-40B4-BE49-F238E27FC236}">
                  <a16:creationId xmlns:a16="http://schemas.microsoft.com/office/drawing/2014/main" id="{FF82AA8F-7FD7-4228-BC09-1266C5F5F812}"/>
                </a:ext>
              </a:extLst>
            </p:cNvPr>
            <p:cNvCxnSpPr>
              <a:cxnSpLocks/>
              <a:stCxn id="57" idx="3"/>
            </p:cNvCxnSpPr>
            <p:nvPr/>
          </p:nvCxnSpPr>
          <p:spPr>
            <a:xfrm>
              <a:off x="2140020" y="2068363"/>
              <a:ext cx="26858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Łącznik prosty ze strzałką 65">
              <a:extLst>
                <a:ext uri="{FF2B5EF4-FFF2-40B4-BE49-F238E27FC236}">
                  <a16:creationId xmlns:a16="http://schemas.microsoft.com/office/drawing/2014/main" id="{DF7F1DB3-57A2-490E-9D9E-9A069D7371D4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>
              <a:off x="2408603" y="2379302"/>
              <a:ext cx="3345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Łącznik prosty ze strzałką 72">
              <a:extLst>
                <a:ext uri="{FF2B5EF4-FFF2-40B4-BE49-F238E27FC236}">
                  <a16:creationId xmlns:a16="http://schemas.microsoft.com/office/drawing/2014/main" id="{B208AABA-3684-4300-9619-34F21EFAFA7C}"/>
                </a:ext>
              </a:extLst>
            </p:cNvPr>
            <p:cNvCxnSpPr>
              <a:cxnSpLocks/>
            </p:cNvCxnSpPr>
            <p:nvPr/>
          </p:nvCxnSpPr>
          <p:spPr>
            <a:xfrm>
              <a:off x="2398173" y="3815430"/>
              <a:ext cx="3345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y ze strzałką 73">
              <a:extLst>
                <a:ext uri="{FF2B5EF4-FFF2-40B4-BE49-F238E27FC236}">
                  <a16:creationId xmlns:a16="http://schemas.microsoft.com/office/drawing/2014/main" id="{6EE502C4-9D99-401C-9C94-4BF970FB99EC}"/>
                </a:ext>
              </a:extLst>
            </p:cNvPr>
            <p:cNvCxnSpPr>
              <a:cxnSpLocks/>
            </p:cNvCxnSpPr>
            <p:nvPr/>
          </p:nvCxnSpPr>
          <p:spPr>
            <a:xfrm>
              <a:off x="2402643" y="4857098"/>
              <a:ext cx="32565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671758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0" y="82332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CS 26 (i) Wspieranie zintegrowanego i sprzyjającego włączeniu społecznemu rozwoju społecznego, gospodarczego i środowiskowego, kultury dziedzictwa naturalnego, zrównoważonej turystyki i bezpieczeństwa na obszarach miejskich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S 26 (i) Wspieranie zintegrowanego i sprzyjającego włączeniu społecznemu rozwoju społecznego, gospodarczego i środowiskowego, kultury dziedzictwa naturalnego, zrównoważonej turystyki i bezpieczeństwa na obszarach miejskich">
            <a:extLst>
              <a:ext uri="{FF2B5EF4-FFF2-40B4-BE49-F238E27FC236}">
                <a16:creationId xmlns:a16="http://schemas.microsoft.com/office/drawing/2014/main" id="{FCF9D996-5096-4516-9DB7-9D18DE3D8D20}"/>
              </a:ext>
            </a:extLst>
          </p:cNvPr>
          <p:cNvGrpSpPr/>
          <p:nvPr/>
        </p:nvGrpSpPr>
        <p:grpSpPr>
          <a:xfrm>
            <a:off x="206749" y="847129"/>
            <a:ext cx="11851901" cy="5886424"/>
            <a:chOff x="206749" y="847129"/>
            <a:chExt cx="11851901" cy="5886424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5169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Dalsze trwanie pandemii COVID-19 i ograniczenia, a nawet ryzyko zakazu niektórych działalności 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3583841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Brak zintegrowania partnerów skutkujący niską jakością projektów zintegrowanych </a:t>
              </a: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8106" y="1599418"/>
              <a:ext cx="16419" cy="22572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3378" y="2303620"/>
              <a:ext cx="1880359" cy="14835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Znaczna polaryzacja rozwoju gospodarczego i mitygacja polaryzacji rozwojowej między różnymi ośrodkami (miastami) województwa, w tym zjawiska peryferializacji ekonomicznej i społecznej ośrodków industrialnych oraz miast średnich i małych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599418"/>
              <a:ext cx="1944914" cy="70420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165 - Ochrona, rozwój i promowanie publicznych walorów turystycznych i usług turystycznych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7179" y="2867109"/>
              <a:ext cx="1981335" cy="625867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Trudności w przygotowaniu projektów partnerskich i zakładających współpracę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121011"/>
              <a:ext cx="1981335" cy="6740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Prężnie działające subregiony i wieloletnie doświadczenie woj. śląskiego w polityce subregionalnej 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3"/>
              <a:ext cx="1880359" cy="69126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Duże zróżnicowanie rozwojowe i potrzeba zmniejszenia dysproporcji rozwojowych poszczególnych części regionu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06749" y="3884756"/>
              <a:ext cx="1880359" cy="14570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Brak impulsów dla zmiany strategicznej oraz niewystarczającą liczbę dużych projektów, realizowanych przez współpracujące samorządy i potrzeba zwiększenia efektywności i efektu synergii działań w obszarach funkcjonalnych</a:t>
              </a: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889349" y="3149068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9894999" y="3870942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cxnSpLocks/>
              <a:stCxn id="52" idx="3"/>
              <a:endCxn id="61" idx="1"/>
            </p:cNvCxnSpPr>
            <p:nvPr/>
          </p:nvCxnSpPr>
          <p:spPr>
            <a:xfrm>
              <a:off x="2097529" y="1828905"/>
              <a:ext cx="645671" cy="1226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ze strzałką 12"/>
            <p:cNvCxnSpPr>
              <a:cxnSpLocks/>
              <a:stCxn id="53" idx="3"/>
              <a:endCxn id="69" idx="1"/>
            </p:cNvCxnSpPr>
            <p:nvPr/>
          </p:nvCxnSpPr>
          <p:spPr>
            <a:xfrm flipV="1">
              <a:off x="2087108" y="4595655"/>
              <a:ext cx="673248" cy="1762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stCxn id="44" idx="3"/>
              <a:endCxn id="61" idx="1"/>
            </p:cNvCxnSpPr>
            <p:nvPr/>
          </p:nvCxnSpPr>
          <p:spPr>
            <a:xfrm flipV="1">
              <a:off x="2093737" y="1951519"/>
              <a:ext cx="649463" cy="109385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60356" y="4216337"/>
              <a:ext cx="1944914" cy="75863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169 - Inicjatywy na rzecz rozwoju terytorialnego, w tym przygotowanie strategii terytorialnych</a:t>
              </a:r>
            </a:p>
          </p:txBody>
        </p:sp>
        <p:cxnSp>
          <p:nvCxnSpPr>
            <p:cNvPr id="65" name="Łącznik prosty ze strzałką 64"/>
            <p:cNvCxnSpPr>
              <a:cxnSpLocks/>
              <a:stCxn id="69" idx="3"/>
              <a:endCxn id="97" idx="1"/>
            </p:cNvCxnSpPr>
            <p:nvPr/>
          </p:nvCxnSpPr>
          <p:spPr>
            <a:xfrm flipV="1">
              <a:off x="4705270" y="3126826"/>
              <a:ext cx="433362" cy="14688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7571091" y="5893990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7571440" y="6157374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7571091" y="6413321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7943927" y="5893990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cxnSp>
          <p:nvCxnSpPr>
            <p:cNvPr id="68" name="Łącznik prosty ze strzałką 67">
              <a:extLst>
                <a:ext uri="{FF2B5EF4-FFF2-40B4-BE49-F238E27FC236}">
                  <a16:creationId xmlns:a16="http://schemas.microsoft.com/office/drawing/2014/main" id="{BA403046-B6A3-4155-AEDC-873DAB607F83}"/>
                </a:ext>
              </a:extLst>
            </p:cNvPr>
            <p:cNvCxnSpPr>
              <a:cxnSpLocks/>
              <a:stCxn id="44" idx="3"/>
              <a:endCxn id="69" idx="1"/>
            </p:cNvCxnSpPr>
            <p:nvPr/>
          </p:nvCxnSpPr>
          <p:spPr>
            <a:xfrm>
              <a:off x="2093737" y="3045373"/>
              <a:ext cx="666619" cy="15502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pole tekstowe 65">
              <a:extLst>
                <a:ext uri="{FF2B5EF4-FFF2-40B4-BE49-F238E27FC236}">
                  <a16:creationId xmlns:a16="http://schemas.microsoft.com/office/drawing/2014/main" id="{2C8AB34E-DDCF-4413-8BCF-ACFBBED81317}"/>
                </a:ext>
              </a:extLst>
            </p:cNvPr>
            <p:cNvSpPr txBox="1"/>
            <p:nvPr/>
          </p:nvSpPr>
          <p:spPr>
            <a:xfrm>
              <a:off x="8144939" y="2767282"/>
              <a:ext cx="1495620" cy="651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ludności zamieszkującej obszar rewitalizacji (osoby) </a:t>
              </a:r>
            </a:p>
          </p:txBody>
        </p:sp>
        <p:sp>
          <p:nvSpPr>
            <p:cNvPr id="97" name="pole tekstowe 96">
              <a:extLst>
                <a:ext uri="{FF2B5EF4-FFF2-40B4-BE49-F238E27FC236}">
                  <a16:creationId xmlns:a16="http://schemas.microsoft.com/office/drawing/2014/main" id="{4084527D-26A5-40A3-8959-3307D28BF13B}"/>
                </a:ext>
              </a:extLst>
            </p:cNvPr>
            <p:cNvSpPr txBox="1"/>
            <p:nvPr/>
          </p:nvSpPr>
          <p:spPr>
            <a:xfrm>
              <a:off x="5138632" y="2868369"/>
              <a:ext cx="2520044" cy="516914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instytucji kultury objętych wsparciem (szt.) </a:t>
              </a:r>
            </a:p>
          </p:txBody>
        </p:sp>
        <p:cxnSp>
          <p:nvCxnSpPr>
            <p:cNvPr id="55" name="Łącznik prosty ze strzałką 54">
              <a:extLst>
                <a:ext uri="{FF2B5EF4-FFF2-40B4-BE49-F238E27FC236}">
                  <a16:creationId xmlns:a16="http://schemas.microsoft.com/office/drawing/2014/main" id="{48EC5FE2-70DC-4DC2-A97C-B89B3D9F18C2}"/>
                </a:ext>
              </a:extLst>
            </p:cNvPr>
            <p:cNvCxnSpPr>
              <a:cxnSpLocks/>
              <a:stCxn id="97" idx="3"/>
            </p:cNvCxnSpPr>
            <p:nvPr/>
          </p:nvCxnSpPr>
          <p:spPr>
            <a:xfrm flipV="1">
              <a:off x="7658676" y="3122074"/>
              <a:ext cx="469202" cy="47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>
              <a:extLst>
                <a:ext uri="{FF2B5EF4-FFF2-40B4-BE49-F238E27FC236}">
                  <a16:creationId xmlns:a16="http://schemas.microsoft.com/office/drawing/2014/main" id="{BC327B6A-E9B0-4FE3-8E03-F0141DDD587B}"/>
                </a:ext>
              </a:extLst>
            </p:cNvPr>
            <p:cNvCxnSpPr>
              <a:cxnSpLocks/>
              <a:stCxn id="61" idx="3"/>
              <a:endCxn id="97" idx="1"/>
            </p:cNvCxnSpPr>
            <p:nvPr/>
          </p:nvCxnSpPr>
          <p:spPr>
            <a:xfrm>
              <a:off x="4688114" y="1951519"/>
              <a:ext cx="450518" cy="11753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D7C33D25-68A5-44A2-939B-D75A34398A95}"/>
                </a:ext>
              </a:extLst>
            </p:cNvPr>
            <p:cNvSpPr txBox="1"/>
            <p:nvPr/>
          </p:nvSpPr>
          <p:spPr>
            <a:xfrm>
              <a:off x="2746214" y="2520553"/>
              <a:ext cx="1944914" cy="70420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166 - Ochrona, rozwój i promowanie dziedzictwa kulturowego i usług w dziedzinie kultury</a:t>
              </a:r>
            </a:p>
          </p:txBody>
        </p:sp>
        <p:sp>
          <p:nvSpPr>
            <p:cNvPr id="110" name="pole tekstowe 109">
              <a:extLst>
                <a:ext uri="{FF2B5EF4-FFF2-40B4-BE49-F238E27FC236}">
                  <a16:creationId xmlns:a16="http://schemas.microsoft.com/office/drawing/2014/main" id="{4DEE6DBC-A7CC-42E2-A63F-4B04439E31B2}"/>
                </a:ext>
              </a:extLst>
            </p:cNvPr>
            <p:cNvSpPr txBox="1"/>
            <p:nvPr/>
          </p:nvSpPr>
          <p:spPr>
            <a:xfrm>
              <a:off x="2765048" y="3396498"/>
              <a:ext cx="1944914" cy="70420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168 - Fizyczna odnowa i bezpieczeństwo przestrzeni publicznych</a:t>
              </a:r>
            </a:p>
          </p:txBody>
        </p:sp>
        <p:cxnSp>
          <p:nvCxnSpPr>
            <p:cNvPr id="126" name="Łącznik prosty ze strzałką 125">
              <a:extLst>
                <a:ext uri="{FF2B5EF4-FFF2-40B4-BE49-F238E27FC236}">
                  <a16:creationId xmlns:a16="http://schemas.microsoft.com/office/drawing/2014/main" id="{99BFDE06-2450-42C4-A55D-A7A4D20A8ADE}"/>
                </a:ext>
              </a:extLst>
            </p:cNvPr>
            <p:cNvCxnSpPr>
              <a:cxnSpLocks/>
              <a:stCxn id="53" idx="3"/>
              <a:endCxn id="110" idx="1"/>
            </p:cNvCxnSpPr>
            <p:nvPr/>
          </p:nvCxnSpPr>
          <p:spPr>
            <a:xfrm flipV="1">
              <a:off x="2087108" y="3748599"/>
              <a:ext cx="677940" cy="8646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Łącznik prosty ze strzałką 128">
              <a:extLst>
                <a:ext uri="{FF2B5EF4-FFF2-40B4-BE49-F238E27FC236}">
                  <a16:creationId xmlns:a16="http://schemas.microsoft.com/office/drawing/2014/main" id="{4145A1E1-D39C-4CBE-A720-881CA1F05C7A}"/>
                </a:ext>
              </a:extLst>
            </p:cNvPr>
            <p:cNvCxnSpPr>
              <a:cxnSpLocks/>
              <a:stCxn id="52" idx="3"/>
              <a:endCxn id="94" idx="1"/>
            </p:cNvCxnSpPr>
            <p:nvPr/>
          </p:nvCxnSpPr>
          <p:spPr>
            <a:xfrm>
              <a:off x="2097529" y="1828905"/>
              <a:ext cx="648685" cy="10437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pole tekstowe 131">
              <a:extLst>
                <a:ext uri="{FF2B5EF4-FFF2-40B4-BE49-F238E27FC236}">
                  <a16:creationId xmlns:a16="http://schemas.microsoft.com/office/drawing/2014/main" id="{A5E43626-42B4-404F-B758-1C84C290618F}"/>
                </a:ext>
              </a:extLst>
            </p:cNvPr>
            <p:cNvSpPr txBox="1"/>
            <p:nvPr/>
          </p:nvSpPr>
          <p:spPr>
            <a:xfrm>
              <a:off x="215274" y="5508140"/>
              <a:ext cx="3102070" cy="12254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 Występowanie terenów zdegradowanych i obszarów rewitalizacji i potrzeby kontynuacji wsparcia działań rewitalizacyjnych, w tym działań informacyjnych, edukacyjnych i doradczych, powiązania wsparcia infrastrukturalnego (EFRR) ze wsparciem skierowanym do mieszkańców (EFS+) oraz zróżnicowania wsparcia pomiędzy obszarami miejskimi i wiejskimi.</a:t>
              </a:r>
            </a:p>
          </p:txBody>
        </p: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8C4326A1-48CE-4402-9934-27700D4C8E52}"/>
                </a:ext>
              </a:extLst>
            </p:cNvPr>
            <p:cNvCxnSpPr>
              <a:cxnSpLocks/>
              <a:stCxn id="132" idx="3"/>
              <a:endCxn id="69" idx="1"/>
            </p:cNvCxnSpPr>
            <p:nvPr/>
          </p:nvCxnSpPr>
          <p:spPr>
            <a:xfrm flipH="1" flipV="1">
              <a:off x="2760356" y="4595655"/>
              <a:ext cx="556988" cy="15251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Łącznik prosty ze strzałką 135">
              <a:extLst>
                <a:ext uri="{FF2B5EF4-FFF2-40B4-BE49-F238E27FC236}">
                  <a16:creationId xmlns:a16="http://schemas.microsoft.com/office/drawing/2014/main" id="{54DD2918-141D-494B-B637-F5B236981ABB}"/>
                </a:ext>
              </a:extLst>
            </p:cNvPr>
            <p:cNvCxnSpPr>
              <a:cxnSpLocks/>
              <a:stCxn id="132" idx="3"/>
              <a:endCxn id="69" idx="1"/>
            </p:cNvCxnSpPr>
            <p:nvPr/>
          </p:nvCxnSpPr>
          <p:spPr>
            <a:xfrm flipH="1" flipV="1">
              <a:off x="2760356" y="4595655"/>
              <a:ext cx="556988" cy="15251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Łącznik prosty ze strzałką 142">
              <a:extLst>
                <a:ext uri="{FF2B5EF4-FFF2-40B4-BE49-F238E27FC236}">
                  <a16:creationId xmlns:a16="http://schemas.microsoft.com/office/drawing/2014/main" id="{F246881C-6CE4-4F1B-9A4C-21E3447D9E84}"/>
                </a:ext>
              </a:extLst>
            </p:cNvPr>
            <p:cNvCxnSpPr>
              <a:cxnSpLocks/>
              <a:stCxn id="94" idx="3"/>
              <a:endCxn id="97" idx="1"/>
            </p:cNvCxnSpPr>
            <p:nvPr/>
          </p:nvCxnSpPr>
          <p:spPr>
            <a:xfrm>
              <a:off x="4691128" y="2872654"/>
              <a:ext cx="447504" cy="2541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Łącznik prosty ze strzałką 145">
              <a:extLst>
                <a:ext uri="{FF2B5EF4-FFF2-40B4-BE49-F238E27FC236}">
                  <a16:creationId xmlns:a16="http://schemas.microsoft.com/office/drawing/2014/main" id="{901C4038-9EF7-4E9B-9D9C-77F332F7274F}"/>
                </a:ext>
              </a:extLst>
            </p:cNvPr>
            <p:cNvCxnSpPr>
              <a:cxnSpLocks/>
              <a:stCxn id="110" idx="3"/>
              <a:endCxn id="97" idx="1"/>
            </p:cNvCxnSpPr>
            <p:nvPr/>
          </p:nvCxnSpPr>
          <p:spPr>
            <a:xfrm flipV="1">
              <a:off x="4709962" y="3126826"/>
              <a:ext cx="428670" cy="62177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Łącznik prosty ze strzałką 185">
              <a:extLst>
                <a:ext uri="{FF2B5EF4-FFF2-40B4-BE49-F238E27FC236}">
                  <a16:creationId xmlns:a16="http://schemas.microsoft.com/office/drawing/2014/main" id="{CA63D3D3-F164-4900-86CD-6339F9ECA72E}"/>
                </a:ext>
              </a:extLst>
            </p:cNvPr>
            <p:cNvCxnSpPr>
              <a:cxnSpLocks/>
              <a:stCxn id="132" idx="3"/>
              <a:endCxn id="69" idx="1"/>
            </p:cNvCxnSpPr>
            <p:nvPr/>
          </p:nvCxnSpPr>
          <p:spPr>
            <a:xfrm flipH="1" flipV="1">
              <a:off x="2760356" y="4595655"/>
              <a:ext cx="556988" cy="15251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pole tekstowe 201">
              <a:extLst>
                <a:ext uri="{FF2B5EF4-FFF2-40B4-BE49-F238E27FC236}">
                  <a16:creationId xmlns:a16="http://schemas.microsoft.com/office/drawing/2014/main" id="{E067FECC-6A4D-45EB-9260-5D684453288E}"/>
                </a:ext>
              </a:extLst>
            </p:cNvPr>
            <p:cNvSpPr txBox="1"/>
            <p:nvPr/>
          </p:nvSpPr>
          <p:spPr>
            <a:xfrm>
              <a:off x="3473481" y="5831730"/>
              <a:ext cx="3312406" cy="75863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Potrzeba przyspieszenie dynamiki ponownego wykorzystania terenów zdegradowanych oraz potrzeba przywrócenia funkcji społecznych i gospodarczych na tych obszarach oraz poprawa jakości życia mieszkańców</a:t>
              </a:r>
            </a:p>
          </p:txBody>
        </p:sp>
        <p:cxnSp>
          <p:nvCxnSpPr>
            <p:cNvPr id="203" name="Łącznik prosty ze strzałką 202">
              <a:extLst>
                <a:ext uri="{FF2B5EF4-FFF2-40B4-BE49-F238E27FC236}">
                  <a16:creationId xmlns:a16="http://schemas.microsoft.com/office/drawing/2014/main" id="{9F672438-3BF9-4681-9D0C-B32D8C8843AC}"/>
                </a:ext>
              </a:extLst>
            </p:cNvPr>
            <p:cNvCxnSpPr>
              <a:cxnSpLocks/>
              <a:endCxn id="110" idx="1"/>
            </p:cNvCxnSpPr>
            <p:nvPr/>
          </p:nvCxnSpPr>
          <p:spPr>
            <a:xfrm flipH="1" flipV="1">
              <a:off x="2765048" y="3748599"/>
              <a:ext cx="704696" cy="25246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Łącznik prosty ze strzałką 205">
              <a:extLst>
                <a:ext uri="{FF2B5EF4-FFF2-40B4-BE49-F238E27FC236}">
                  <a16:creationId xmlns:a16="http://schemas.microsoft.com/office/drawing/2014/main" id="{A7DD01DB-7858-4DF9-B68F-104F5E1402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765048" y="3748599"/>
              <a:ext cx="552296" cy="23722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Łącznik prosty ze strzałką 207">
              <a:extLst>
                <a:ext uri="{FF2B5EF4-FFF2-40B4-BE49-F238E27FC236}">
                  <a16:creationId xmlns:a16="http://schemas.microsoft.com/office/drawing/2014/main" id="{A89B94B9-FB4E-4D97-A671-7EF3AF4A8431}"/>
                </a:ext>
              </a:extLst>
            </p:cNvPr>
            <p:cNvCxnSpPr>
              <a:cxnSpLocks/>
              <a:stCxn id="202" idx="1"/>
              <a:endCxn id="69" idx="1"/>
            </p:cNvCxnSpPr>
            <p:nvPr/>
          </p:nvCxnSpPr>
          <p:spPr>
            <a:xfrm flipH="1" flipV="1">
              <a:off x="2760356" y="4595655"/>
              <a:ext cx="713125" cy="16153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4188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17170" y="36860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CS 27 (ii) Wspieranie zintegrowanego i sprzyjającego włączeniu społecznemu rozwoju społecznego, gospodarczego i środowiskowego na poziomie lokalnym, kultury, dziedzictwa naturalnego, zrównoważonej turystyki bezpieczeństwa na obszarach innych niż miejskie</a:t>
            </a:r>
            <a:endParaRPr kumimoji="0" lang="pl-PL" sz="1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upa 2" descr="Logika interwencji&#10;EFRR – CS 27 (ii) Wspieranie zintegrowanego i sprzyjającego włączeniu społecznemu rozwoju społecznego, gospodarczego i środowiskowego na poziomie lokalnym, kultury, dziedzictwa naturalnego, zrównoważonej turystyki bezpieczeństwa na obszarach innych niż miejskie">
            <a:extLst>
              <a:ext uri="{FF2B5EF4-FFF2-40B4-BE49-F238E27FC236}">
                <a16:creationId xmlns:a16="http://schemas.microsoft.com/office/drawing/2014/main" id="{4350FC0B-E0E8-4AE5-8940-85A22C0C3936}"/>
              </a:ext>
            </a:extLst>
          </p:cNvPr>
          <p:cNvGrpSpPr/>
          <p:nvPr/>
        </p:nvGrpSpPr>
        <p:grpSpPr>
          <a:xfrm>
            <a:off x="217170" y="847129"/>
            <a:ext cx="11841480" cy="5787609"/>
            <a:chOff x="217170" y="847129"/>
            <a:chExt cx="11841480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079052" y="2760572"/>
              <a:ext cx="1495620" cy="7470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Liczba ludności zamieszkującej obszar rewitalizacji (osoby) 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0" idx="3"/>
              <a:endCxn id="28" idx="1"/>
            </p:cNvCxnSpPr>
            <p:nvPr/>
          </p:nvCxnSpPr>
          <p:spPr>
            <a:xfrm>
              <a:off x="7670182" y="3134109"/>
              <a:ext cx="4088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51691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Dalsze trwanie pandemii COVID-19 i ograniczenia, a nawet ryzyko zakazu niektórych działalności 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3583841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Brak zintegrowania partnerów skutkujący niską jakością projektów zintegrowanych </a:t>
              </a: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8106" y="1599418"/>
              <a:ext cx="16419" cy="22572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79293" y="1847548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121 Infrastruktura na potrzeby wczesnej edukacji i opieki nad dzieckiem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7179" y="2867109"/>
              <a:ext cx="1981335" cy="625867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Trudności w przygotowaniu projektów partnerskich i zakładających współpracę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121011"/>
              <a:ext cx="1981335" cy="6740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Prężnie działające subregiony i wieloletnie doświadczenie woj. śląskiego w polityce subregionalnej 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4"/>
              <a:ext cx="1880359" cy="8316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Mniejszy potencjał administracyjny samorządów terytorialnych innych niż miejskie 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2468071"/>
              <a:ext cx="1880359" cy="8649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Słaba dynamika ponownego wykorzystania terenów zdegradowanych na obszarach miejskich i wiejskich 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20376" y="3492976"/>
              <a:ext cx="1880359" cy="20569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Występowanie terenów zdegradowanych i obszarów rewitalizacji i potrzeby kontynuacji wsparcia działań rewitalizacyjnych, w tym działań informacyjnych, edukacyjnych i doradczych, powiązania wsparcia infrastrukturalnego (EFRR) ze wsparciem skierowanym do mieszkańców (EFS+) oraz zróżnicowania wsparcia pomiędzy obszarami miejskimi i wiejskimi</a:t>
              </a: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889349" y="3149068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9894999" y="3870942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cxnSpLocks/>
              <a:stCxn id="52" idx="3"/>
              <a:endCxn id="61" idx="1"/>
            </p:cNvCxnSpPr>
            <p:nvPr/>
          </p:nvCxnSpPr>
          <p:spPr>
            <a:xfrm>
              <a:off x="2097529" y="1899110"/>
              <a:ext cx="681764" cy="24756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Łącznik prosty ze strzałką 35"/>
            <p:cNvCxnSpPr>
              <a:cxnSpLocks/>
              <a:stCxn id="53" idx="3"/>
              <a:endCxn id="61" idx="1"/>
            </p:cNvCxnSpPr>
            <p:nvPr/>
          </p:nvCxnSpPr>
          <p:spPr>
            <a:xfrm flipV="1">
              <a:off x="2097529" y="2146675"/>
              <a:ext cx="681764" cy="7538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70" name="pole tekstowe 69">
              <a:extLst>
                <a:ext uri="{FF2B5EF4-FFF2-40B4-BE49-F238E27FC236}">
                  <a16:creationId xmlns:a16="http://schemas.microsoft.com/office/drawing/2014/main" id="{741251EA-2D6D-49D3-96B8-EF9544C90795}"/>
                </a:ext>
              </a:extLst>
            </p:cNvPr>
            <p:cNvSpPr txBox="1"/>
            <p:nvPr/>
          </p:nvSpPr>
          <p:spPr>
            <a:xfrm>
              <a:off x="5150138" y="2875652"/>
              <a:ext cx="2520044" cy="516914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Powierzchnia obszarów objętych rewitalizacją (ha) </a:t>
              </a:r>
            </a:p>
          </p:txBody>
        </p: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55940A1D-5D07-4B46-9412-AD6AEDBABB06}"/>
                </a:ext>
              </a:extLst>
            </p:cNvPr>
            <p:cNvCxnSpPr>
              <a:cxnSpLocks/>
              <a:stCxn id="61" idx="3"/>
              <a:endCxn id="70" idx="1"/>
            </p:cNvCxnSpPr>
            <p:nvPr/>
          </p:nvCxnSpPr>
          <p:spPr>
            <a:xfrm>
              <a:off x="4724207" y="2146675"/>
              <a:ext cx="425931" cy="98743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ze strzałką 77">
              <a:extLst>
                <a:ext uri="{FF2B5EF4-FFF2-40B4-BE49-F238E27FC236}">
                  <a16:creationId xmlns:a16="http://schemas.microsoft.com/office/drawing/2014/main" id="{6C8C7BC3-E8AA-4E50-B895-4CF51125C3B7}"/>
                </a:ext>
              </a:extLst>
            </p:cNvPr>
            <p:cNvCxnSpPr>
              <a:cxnSpLocks/>
              <a:stCxn id="54" idx="3"/>
              <a:endCxn id="61" idx="1"/>
            </p:cNvCxnSpPr>
            <p:nvPr/>
          </p:nvCxnSpPr>
          <p:spPr>
            <a:xfrm flipV="1">
              <a:off x="2100735" y="2146675"/>
              <a:ext cx="678558" cy="23747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pole tekstowe 38">
              <a:extLst>
                <a:ext uri="{FF2B5EF4-FFF2-40B4-BE49-F238E27FC236}">
                  <a16:creationId xmlns:a16="http://schemas.microsoft.com/office/drawing/2014/main" id="{2EA98AE2-EE00-4367-9084-9DA1D14071D4}"/>
                </a:ext>
              </a:extLst>
            </p:cNvPr>
            <p:cNvSpPr txBox="1"/>
            <p:nvPr/>
          </p:nvSpPr>
          <p:spPr>
            <a:xfrm>
              <a:off x="217170" y="5765487"/>
              <a:ext cx="3789506" cy="8649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Potrzeba zagospodarowania terenów i obiektów na obszarach wiejskich, w tym po-górniczych /poprzemysłowych/ powojskowych/ popegeerowskich/ po-kolejowych wraz z zagospodarowaniem przyległego otoczenia na cele realizacji zadań i funkcji niezbędnych dla zaspokojenia potrzeb społeczności gmin wiejskich</a:t>
              </a:r>
            </a:p>
          </p:txBody>
        </p:sp>
        <p:cxnSp>
          <p:nvCxnSpPr>
            <p:cNvPr id="40" name="Łącznik prosty ze strzałką 39">
              <a:extLst>
                <a:ext uri="{FF2B5EF4-FFF2-40B4-BE49-F238E27FC236}">
                  <a16:creationId xmlns:a16="http://schemas.microsoft.com/office/drawing/2014/main" id="{80FB21AF-A11E-432E-B3F6-D78082FD0D0F}"/>
                </a:ext>
              </a:extLst>
            </p:cNvPr>
            <p:cNvCxnSpPr>
              <a:cxnSpLocks/>
              <a:stCxn id="39" idx="3"/>
              <a:endCxn id="61" idx="1"/>
            </p:cNvCxnSpPr>
            <p:nvPr/>
          </p:nvCxnSpPr>
          <p:spPr>
            <a:xfrm flipH="1" flipV="1">
              <a:off x="2779293" y="2146675"/>
              <a:ext cx="1227383" cy="40512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pole tekstowe 54">
              <a:extLst>
                <a:ext uri="{FF2B5EF4-FFF2-40B4-BE49-F238E27FC236}">
                  <a16:creationId xmlns:a16="http://schemas.microsoft.com/office/drawing/2014/main" id="{1A5A2B0C-71C0-4BDE-B3A4-F2A5B482C419}"/>
                </a:ext>
              </a:extLst>
            </p:cNvPr>
            <p:cNvSpPr txBox="1"/>
            <p:nvPr/>
          </p:nvSpPr>
          <p:spPr>
            <a:xfrm>
              <a:off x="2796354" y="2728059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127 Pozostała infrastruktura społeczna przyczyniająca się do włączenia społecznego</a:t>
              </a:r>
            </a:p>
          </p:txBody>
        </p:sp>
        <p:cxnSp>
          <p:nvCxnSpPr>
            <p:cNvPr id="58" name="Łącznik prosty ze strzałką 57">
              <a:extLst>
                <a:ext uri="{FF2B5EF4-FFF2-40B4-BE49-F238E27FC236}">
                  <a16:creationId xmlns:a16="http://schemas.microsoft.com/office/drawing/2014/main" id="{E275279B-8E9F-4693-91FB-F2F2F14A9000}"/>
                </a:ext>
              </a:extLst>
            </p:cNvPr>
            <p:cNvCxnSpPr>
              <a:cxnSpLocks/>
              <a:stCxn id="54" idx="3"/>
              <a:endCxn id="55" idx="1"/>
            </p:cNvCxnSpPr>
            <p:nvPr/>
          </p:nvCxnSpPr>
          <p:spPr>
            <a:xfrm flipV="1">
              <a:off x="2100735" y="3027186"/>
              <a:ext cx="695619" cy="14942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Łącznik prosty ze strzałką 59">
              <a:extLst>
                <a:ext uri="{FF2B5EF4-FFF2-40B4-BE49-F238E27FC236}">
                  <a16:creationId xmlns:a16="http://schemas.microsoft.com/office/drawing/2014/main" id="{378A225B-AED2-4D72-B6B9-49B7D4233115}"/>
                </a:ext>
              </a:extLst>
            </p:cNvPr>
            <p:cNvCxnSpPr>
              <a:cxnSpLocks/>
              <a:stCxn id="53" idx="3"/>
              <a:endCxn id="55" idx="1"/>
            </p:cNvCxnSpPr>
            <p:nvPr/>
          </p:nvCxnSpPr>
          <p:spPr>
            <a:xfrm>
              <a:off x="2097529" y="2900546"/>
              <a:ext cx="698825" cy="1266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>
              <a:extLst>
                <a:ext uri="{FF2B5EF4-FFF2-40B4-BE49-F238E27FC236}">
                  <a16:creationId xmlns:a16="http://schemas.microsoft.com/office/drawing/2014/main" id="{12BC18FA-00CF-49C0-819D-A82784CB29D8}"/>
                </a:ext>
              </a:extLst>
            </p:cNvPr>
            <p:cNvCxnSpPr>
              <a:cxnSpLocks/>
              <a:stCxn id="52" idx="3"/>
              <a:endCxn id="55" idx="1"/>
            </p:cNvCxnSpPr>
            <p:nvPr/>
          </p:nvCxnSpPr>
          <p:spPr>
            <a:xfrm>
              <a:off x="2097529" y="1899110"/>
              <a:ext cx="698825" cy="11280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Łącznik prosty ze strzałką 67">
              <a:extLst>
                <a:ext uri="{FF2B5EF4-FFF2-40B4-BE49-F238E27FC236}">
                  <a16:creationId xmlns:a16="http://schemas.microsoft.com/office/drawing/2014/main" id="{7A26EA7D-F5F9-4226-8BA5-4DF7E1C34078}"/>
                </a:ext>
              </a:extLst>
            </p:cNvPr>
            <p:cNvCxnSpPr>
              <a:cxnSpLocks/>
              <a:stCxn id="55" idx="3"/>
            </p:cNvCxnSpPr>
            <p:nvPr/>
          </p:nvCxnSpPr>
          <p:spPr>
            <a:xfrm>
              <a:off x="4741268" y="3027186"/>
              <a:ext cx="408870" cy="983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pole tekstowe 105">
              <a:extLst>
                <a:ext uri="{FF2B5EF4-FFF2-40B4-BE49-F238E27FC236}">
                  <a16:creationId xmlns:a16="http://schemas.microsoft.com/office/drawing/2014/main" id="{292E161F-D906-4A3F-A486-E019A67A1AF7}"/>
                </a:ext>
              </a:extLst>
            </p:cNvPr>
            <p:cNvSpPr txBox="1"/>
            <p:nvPr/>
          </p:nvSpPr>
          <p:spPr>
            <a:xfrm>
              <a:off x="2778387" y="3552720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/>
                <a:t>168 - Fizyczna odnowa i bezpieczeństwo przestrzeni publicznych</a:t>
              </a:r>
              <a:endParaRPr lang="pl-PL" sz="1000" dirty="0"/>
            </a:p>
          </p:txBody>
        </p:sp>
        <p:cxnSp>
          <p:nvCxnSpPr>
            <p:cNvPr id="107" name="Łącznik prosty ze strzałką 106">
              <a:extLst>
                <a:ext uri="{FF2B5EF4-FFF2-40B4-BE49-F238E27FC236}">
                  <a16:creationId xmlns:a16="http://schemas.microsoft.com/office/drawing/2014/main" id="{DD2B54AB-D329-4E32-9F60-89F974624967}"/>
                </a:ext>
              </a:extLst>
            </p:cNvPr>
            <p:cNvCxnSpPr>
              <a:cxnSpLocks/>
              <a:stCxn id="106" idx="3"/>
            </p:cNvCxnSpPr>
            <p:nvPr/>
          </p:nvCxnSpPr>
          <p:spPr>
            <a:xfrm flipV="1">
              <a:off x="4723301" y="3125566"/>
              <a:ext cx="426837" cy="7262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Łącznik prosty ze strzałką 109">
              <a:extLst>
                <a:ext uri="{FF2B5EF4-FFF2-40B4-BE49-F238E27FC236}">
                  <a16:creationId xmlns:a16="http://schemas.microsoft.com/office/drawing/2014/main" id="{51A983F5-7492-4E96-A993-B27E98D38658}"/>
                </a:ext>
              </a:extLst>
            </p:cNvPr>
            <p:cNvCxnSpPr>
              <a:cxnSpLocks/>
              <a:stCxn id="54" idx="3"/>
              <a:endCxn id="106" idx="1"/>
            </p:cNvCxnSpPr>
            <p:nvPr/>
          </p:nvCxnSpPr>
          <p:spPr>
            <a:xfrm flipV="1">
              <a:off x="2100735" y="3851847"/>
              <a:ext cx="677652" cy="66960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>
              <a:extLst>
                <a:ext uri="{FF2B5EF4-FFF2-40B4-BE49-F238E27FC236}">
                  <a16:creationId xmlns:a16="http://schemas.microsoft.com/office/drawing/2014/main" id="{D5923E12-44C3-4376-9D30-982CBC67FB68}"/>
                </a:ext>
              </a:extLst>
            </p:cNvPr>
            <p:cNvCxnSpPr>
              <a:cxnSpLocks/>
              <a:stCxn id="39" idx="3"/>
              <a:endCxn id="55" idx="1"/>
            </p:cNvCxnSpPr>
            <p:nvPr/>
          </p:nvCxnSpPr>
          <p:spPr>
            <a:xfrm flipH="1" flipV="1">
              <a:off x="2796354" y="3027186"/>
              <a:ext cx="1210322" cy="31707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Łącznik prosty ze strzałką 55">
              <a:extLst>
                <a:ext uri="{FF2B5EF4-FFF2-40B4-BE49-F238E27FC236}">
                  <a16:creationId xmlns:a16="http://schemas.microsoft.com/office/drawing/2014/main" id="{831FBB3A-48F9-4B7B-BC44-0FDD4033687C}"/>
                </a:ext>
              </a:extLst>
            </p:cNvPr>
            <p:cNvCxnSpPr>
              <a:cxnSpLocks/>
              <a:endCxn id="106" idx="1"/>
            </p:cNvCxnSpPr>
            <p:nvPr/>
          </p:nvCxnSpPr>
          <p:spPr>
            <a:xfrm flipH="1" flipV="1">
              <a:off x="2778387" y="3851847"/>
              <a:ext cx="1246026" cy="240600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22912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Logika interwencji&#10;EFRR – Cel szczegółowy 2 Czerpanie korzyści z cyfryzacji dla obywateli, przedsiębiorstw, organizacji badawczych i instytucji publicznych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2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Czerpanie korzyści z cyfryzacji dla obywateli, przedsiębiorstw, organizacji badawczych i instytucji publicznych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el szczegółowy 2 Czerpanie korzyści z cyfryzacji dla obywateli, przedsiębiorstw, organizacji badawczych i instytucji publicznych">
            <a:extLst>
              <a:ext uri="{FF2B5EF4-FFF2-40B4-BE49-F238E27FC236}">
                <a16:creationId xmlns:a16="http://schemas.microsoft.com/office/drawing/2014/main" id="{98771F74-681D-4008-8C2D-39593ABE4591}"/>
              </a:ext>
            </a:extLst>
          </p:cNvPr>
          <p:cNvGrpSpPr/>
          <p:nvPr/>
        </p:nvGrpSpPr>
        <p:grpSpPr>
          <a:xfrm>
            <a:off x="207137" y="847129"/>
            <a:ext cx="11851513" cy="5787609"/>
            <a:chOff x="207137" y="847129"/>
            <a:chExt cx="11851513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18639" y="2436966"/>
              <a:ext cx="1495620" cy="26534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5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Użytkownicy nowych i zmodernizowanych publicznych usług, produktów i procesów cyfrowych</a:t>
              </a:r>
              <a:endParaRPr lang="pl-PL" sz="1050" dirty="0"/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2422382"/>
              <a:ext cx="2520044" cy="26534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5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Instytucje publiczne otrzymujące wsparcie na opracowywanie usług, produktów i procesów cyfrowych </a:t>
              </a:r>
              <a:endParaRPr lang="pl-PL" sz="1050" dirty="0"/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2369244"/>
              <a:ext cx="2004734" cy="6057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Pandemia Covid-19 jako czynnik sprzyjający korzystaniu z e-usług, w szczególności w zakresie e-zdrowia</a:t>
              </a:r>
            </a:p>
            <a:p>
              <a:endParaRPr lang="pl-PL" sz="800" dirty="0"/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5110199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Wytyczne i regulacje na poziomie krajowym</a:t>
              </a:r>
            </a:p>
            <a:p>
              <a:endParaRPr lang="pl-PL" sz="800" dirty="0"/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9349" y="2644602"/>
              <a:ext cx="7588" cy="27384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07137" y="2695919"/>
              <a:ext cx="1880359" cy="392873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/>
                <a:t>Potrzeba rozwoju e-usług w zakresie zdrowia (e-zdrowie)</a:t>
              </a:r>
              <a:endParaRPr lang="pl-PL" sz="900" dirty="0"/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599418"/>
              <a:ext cx="1944914" cy="5982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00" b="1" i="1" dirty="0"/>
                <a:t>Planowane w ramach Priorytetu V Społeczne Śląskie</a:t>
              </a:r>
            </a:p>
            <a:p>
              <a:endParaRPr lang="pl-PL" sz="900" dirty="0"/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3978178"/>
              <a:ext cx="1981335" cy="798458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Funkcjonowanie e-usług na poziomie krajowym, w szczególności w obszarze e-zdrowia (System P1)</a:t>
              </a:r>
            </a:p>
            <a:p>
              <a:endParaRPr lang="pl-PL" sz="8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7862" y="3154362"/>
              <a:ext cx="1981335" cy="53920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Rezultaty projektów w zakresie e-usług realizowane w perspektywie 2014-2020</a:t>
              </a:r>
            </a:p>
            <a:p>
              <a:endParaRPr lang="pl-PL" sz="800" dirty="0"/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4"/>
              <a:ext cx="1880359" cy="36963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 dirty="0"/>
                <a:t>Niski poziom kompetencji cyfrowych mieszkańców</a:t>
              </a:r>
              <a:endParaRPr lang="pl-PL" sz="9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7" y="4593953"/>
              <a:ext cx="1880359" cy="516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>
                  <a:effectLst/>
                  <a:ea typeface="Calibri" panose="020F0502020204030204" pitchFamily="34" charset="0"/>
                </a:rPr>
                <a:t>Zapewnienie bezpieczeństwa informatycznego instytucjom publicznym w regionie</a:t>
              </a:r>
              <a:endParaRPr lang="pl-PL" sz="900" b="1" dirty="0"/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7" y="5310880"/>
              <a:ext cx="1880359" cy="7795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>
                  <a:effectLst/>
                  <a:ea typeface="Calibri" panose="020F0502020204030204" pitchFamily="34" charset="0"/>
                </a:rPr>
                <a:t>Zwiększenie poziomu cyfryzacji przedsiębiorstw</a:t>
              </a:r>
              <a:endParaRPr lang="pl-PL" sz="900" b="1" dirty="0"/>
            </a:p>
          </p:txBody>
        </p:sp>
        <p:cxnSp>
          <p:nvCxnSpPr>
            <p:cNvPr id="42" name="Łącznik prosty ze strzałką 41"/>
            <p:cNvCxnSpPr>
              <a:cxnSpLocks/>
              <a:endCxn id="46" idx="1"/>
            </p:cNvCxnSpPr>
            <p:nvPr/>
          </p:nvCxnSpPr>
          <p:spPr>
            <a:xfrm>
              <a:off x="9889349" y="2663851"/>
              <a:ext cx="137301" cy="8243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9894563" y="3425177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>
              <a:cxnSpLocks/>
              <a:endCxn id="164" idx="1"/>
            </p:cNvCxnSpPr>
            <p:nvPr/>
          </p:nvCxnSpPr>
          <p:spPr>
            <a:xfrm>
              <a:off x="9896937" y="4377407"/>
              <a:ext cx="153112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Łącznik prosty ze strzałką 59"/>
            <p:cNvCxnSpPr>
              <a:cxnSpLocks/>
            </p:cNvCxnSpPr>
            <p:nvPr/>
          </p:nvCxnSpPr>
          <p:spPr>
            <a:xfrm>
              <a:off x="9876671" y="5372985"/>
              <a:ext cx="180374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cxnSpLocks/>
              <a:stCxn id="52" idx="3"/>
              <a:endCxn id="61" idx="1"/>
            </p:cNvCxnSpPr>
            <p:nvPr/>
          </p:nvCxnSpPr>
          <p:spPr>
            <a:xfrm>
              <a:off x="2097529" y="1668090"/>
              <a:ext cx="645671" cy="2304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ze strzałką 12"/>
            <p:cNvCxnSpPr>
              <a:cxnSpLocks/>
              <a:stCxn id="62" idx="3"/>
              <a:endCxn id="69" idx="1"/>
            </p:cNvCxnSpPr>
            <p:nvPr/>
          </p:nvCxnSpPr>
          <p:spPr>
            <a:xfrm>
              <a:off x="2097526" y="2274413"/>
              <a:ext cx="645674" cy="4616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cxnSpLocks/>
              <a:endCxn id="28" idx="3"/>
            </p:cNvCxnSpPr>
            <p:nvPr/>
          </p:nvCxnSpPr>
          <p:spPr>
            <a:xfrm flipH="1">
              <a:off x="9614259" y="3762061"/>
              <a:ext cx="290266" cy="16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stCxn id="44" idx="3"/>
              <a:endCxn id="73" idx="1"/>
            </p:cNvCxnSpPr>
            <p:nvPr/>
          </p:nvCxnSpPr>
          <p:spPr>
            <a:xfrm>
              <a:off x="2087496" y="2892356"/>
              <a:ext cx="655704" cy="85365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436967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00" b="1" dirty="0">
                  <a:ea typeface="Calibri" panose="020F0502020204030204" pitchFamily="34" charset="0"/>
                </a:rPr>
                <a:t>T</a:t>
              </a:r>
              <a:r>
                <a:rPr lang="pl-PL" sz="1000" b="1" dirty="0">
                  <a:effectLst/>
                  <a:ea typeface="Calibri" panose="020F0502020204030204" pitchFamily="34" charset="0"/>
                </a:rPr>
                <a:t>worzenie i rozwój nowych e-usług publicznych</a:t>
              </a:r>
              <a:endParaRPr lang="pl-PL" sz="1000" b="1" dirty="0"/>
            </a:p>
            <a:p>
              <a:endParaRPr lang="pl-PL" sz="900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3446888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00" b="1" dirty="0">
                  <a:latin typeface="Calibri" panose="020F0502020204030204" pitchFamily="34" charset="0"/>
                  <a:ea typeface="Calibri" panose="020F0502020204030204" pitchFamily="34" charset="0"/>
                </a:rPr>
                <a:t>W</a:t>
              </a:r>
              <a:r>
                <a:rPr lang="pl-PL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drożenie nowych usług w zakresie e-zdrowia</a:t>
              </a:r>
              <a:endParaRPr lang="pl-PL" sz="200" b="1" dirty="0"/>
            </a:p>
          </p:txBody>
        </p:sp>
        <p:cxnSp>
          <p:nvCxnSpPr>
            <p:cNvPr id="36" name="Łącznik prosty ze strzałką 35"/>
            <p:cNvCxnSpPr>
              <a:cxnSpLocks/>
              <a:stCxn id="53" idx="3"/>
            </p:cNvCxnSpPr>
            <p:nvPr/>
          </p:nvCxnSpPr>
          <p:spPr>
            <a:xfrm flipV="1">
              <a:off x="2097526" y="4811073"/>
              <a:ext cx="686949" cy="410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Łącznik prosty ze strzałką 37"/>
            <p:cNvCxnSpPr>
              <a:cxnSpLocks/>
              <a:stCxn id="54" idx="3"/>
              <a:endCxn id="68" idx="1"/>
            </p:cNvCxnSpPr>
            <p:nvPr/>
          </p:nvCxnSpPr>
          <p:spPr>
            <a:xfrm flipV="1">
              <a:off x="2097526" y="5700636"/>
              <a:ext cx="63894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cxnSpLocks/>
              <a:endCxn id="73" idx="1"/>
            </p:cNvCxnSpPr>
            <p:nvPr/>
          </p:nvCxnSpPr>
          <p:spPr>
            <a:xfrm flipV="1">
              <a:off x="2119599" y="3746015"/>
              <a:ext cx="623601" cy="3905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/>
            <p:cNvCxnSpPr>
              <a:cxnSpLocks/>
              <a:stCxn id="69" idx="3"/>
              <a:endCxn id="72" idx="1"/>
            </p:cNvCxnSpPr>
            <p:nvPr/>
          </p:nvCxnSpPr>
          <p:spPr>
            <a:xfrm>
              <a:off x="4688114" y="2736094"/>
              <a:ext cx="455386" cy="10130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/>
            <p:cNvCxnSpPr>
              <a:cxnSpLocks/>
              <a:stCxn id="73" idx="3"/>
            </p:cNvCxnSpPr>
            <p:nvPr/>
          </p:nvCxnSpPr>
          <p:spPr>
            <a:xfrm>
              <a:off x="4688114" y="3746015"/>
              <a:ext cx="455386" cy="85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/>
            <p:cNvCxnSpPr>
              <a:cxnSpLocks/>
              <a:stCxn id="67" idx="3"/>
              <a:endCxn id="72" idx="1"/>
            </p:cNvCxnSpPr>
            <p:nvPr/>
          </p:nvCxnSpPr>
          <p:spPr>
            <a:xfrm flipV="1">
              <a:off x="4688114" y="3749123"/>
              <a:ext cx="455386" cy="102761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ze strzałką 88"/>
            <p:cNvCxnSpPr>
              <a:cxnSpLocks/>
              <a:endCxn id="28" idx="1"/>
            </p:cNvCxnSpPr>
            <p:nvPr/>
          </p:nvCxnSpPr>
          <p:spPr>
            <a:xfrm>
              <a:off x="7663253" y="3762061"/>
              <a:ext cx="455386" cy="16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E057A90E-1B72-4275-ABD6-78D75655DC8F}"/>
                </a:ext>
              </a:extLst>
            </p:cNvPr>
            <p:cNvSpPr txBox="1"/>
            <p:nvPr/>
          </p:nvSpPr>
          <p:spPr>
            <a:xfrm>
              <a:off x="217167" y="2006724"/>
              <a:ext cx="1880359" cy="535377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 dirty="0"/>
                <a:t>Niewystarczający zakres oferowanych e-usług przez adm. publiczną</a:t>
              </a:r>
              <a:endParaRPr lang="pl-PL" sz="900" dirty="0"/>
            </a:p>
          </p:txBody>
        </p:sp>
        <p:sp>
          <p:nvSpPr>
            <p:cNvPr id="64" name="pole tekstowe 63">
              <a:extLst>
                <a:ext uri="{FF2B5EF4-FFF2-40B4-BE49-F238E27FC236}">
                  <a16:creationId xmlns:a16="http://schemas.microsoft.com/office/drawing/2014/main" id="{BCDDE6EF-8D83-4614-88A9-13113B0FFE90}"/>
                </a:ext>
              </a:extLst>
            </p:cNvPr>
            <p:cNvSpPr txBox="1"/>
            <p:nvPr/>
          </p:nvSpPr>
          <p:spPr>
            <a:xfrm>
              <a:off x="217167" y="3204135"/>
              <a:ext cx="1880359" cy="513413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 dirty="0"/>
                <a:t>Niewystarczający poziom udostępniania danych przez instytucje publiczne</a:t>
              </a:r>
              <a:endParaRPr lang="pl-PL" sz="900" dirty="0"/>
            </a:p>
          </p:txBody>
        </p:sp>
        <p:sp>
          <p:nvSpPr>
            <p:cNvPr id="66" name="pole tekstowe 65">
              <a:extLst>
                <a:ext uri="{FF2B5EF4-FFF2-40B4-BE49-F238E27FC236}">
                  <a16:creationId xmlns:a16="http://schemas.microsoft.com/office/drawing/2014/main" id="{2AF056BD-F26A-48A7-BDE9-B0D6A01282BE}"/>
                </a:ext>
              </a:extLst>
            </p:cNvPr>
            <p:cNvSpPr txBox="1"/>
            <p:nvPr/>
          </p:nvSpPr>
          <p:spPr>
            <a:xfrm>
              <a:off x="207137" y="3879859"/>
              <a:ext cx="1880359" cy="51341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b="1" dirty="0">
                  <a:effectLst/>
                  <a:ea typeface="Calibri" panose="020F0502020204030204" pitchFamily="34" charset="0"/>
                </a:rPr>
                <a:t>Niski poziom wyposażenia pracowników </a:t>
              </a:r>
              <a:r>
                <a:rPr lang="pl-PL" sz="900" b="1" dirty="0"/>
                <a:t>administracji</a:t>
              </a:r>
              <a:r>
                <a:rPr lang="pl-PL" sz="900" b="1" dirty="0">
                  <a:effectLst/>
                  <a:ea typeface="Calibri" panose="020F0502020204030204" pitchFamily="34" charset="0"/>
                </a:rPr>
                <a:t> publicznej w urządzenia mobilne</a:t>
              </a:r>
              <a:endParaRPr lang="pl-PL" sz="900" b="1" dirty="0"/>
            </a:p>
          </p:txBody>
        </p:sp>
        <p:sp>
          <p:nvSpPr>
            <p:cNvPr id="67" name="pole tekstowe 66">
              <a:extLst>
                <a:ext uri="{FF2B5EF4-FFF2-40B4-BE49-F238E27FC236}">
                  <a16:creationId xmlns:a16="http://schemas.microsoft.com/office/drawing/2014/main" id="{2997E309-E0BE-42B0-92BE-6F3E7BE23C69}"/>
                </a:ext>
              </a:extLst>
            </p:cNvPr>
            <p:cNvSpPr txBox="1"/>
            <p:nvPr/>
          </p:nvSpPr>
          <p:spPr>
            <a:xfrm>
              <a:off x="2743200" y="4477611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00" b="1" dirty="0">
                  <a:latin typeface="Calibri" panose="020F0502020204030204" pitchFamily="34" charset="0"/>
                  <a:ea typeface="Calibri" panose="020F0502020204030204" pitchFamily="34" charset="0"/>
                </a:rPr>
                <a:t>D</a:t>
              </a:r>
              <a:r>
                <a:rPr lang="pl-PL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igitalizację i udostępnienie zasobów publicznych w postaci cyfrowej</a:t>
              </a:r>
              <a:endParaRPr lang="pl-PL" sz="300" b="1" dirty="0"/>
            </a:p>
          </p:txBody>
        </p:sp>
        <p:sp>
          <p:nvSpPr>
            <p:cNvPr id="68" name="pole tekstowe 67">
              <a:extLst>
                <a:ext uri="{FF2B5EF4-FFF2-40B4-BE49-F238E27FC236}">
                  <a16:creationId xmlns:a16="http://schemas.microsoft.com/office/drawing/2014/main" id="{896E5E6A-170C-4C54-917B-038FD4DE2CA5}"/>
                </a:ext>
              </a:extLst>
            </p:cNvPr>
            <p:cNvSpPr txBox="1"/>
            <p:nvPr/>
          </p:nvSpPr>
          <p:spPr>
            <a:xfrm>
              <a:off x="2736471" y="5401509"/>
              <a:ext cx="1944914" cy="5982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00" b="1" i="1" dirty="0"/>
                <a:t>Planowane w ramach CS1 oraz CS3</a:t>
              </a:r>
            </a:p>
          </p:txBody>
        </p:sp>
        <p:cxnSp>
          <p:nvCxnSpPr>
            <p:cNvPr id="100" name="Łącznik prosty ze strzałką 99">
              <a:extLst>
                <a:ext uri="{FF2B5EF4-FFF2-40B4-BE49-F238E27FC236}">
                  <a16:creationId xmlns:a16="http://schemas.microsoft.com/office/drawing/2014/main" id="{9018CB40-982E-4D0A-B235-7BAFC8E7D416}"/>
                </a:ext>
              </a:extLst>
            </p:cNvPr>
            <p:cNvCxnSpPr>
              <a:cxnSpLocks/>
              <a:stCxn id="62" idx="3"/>
              <a:endCxn id="73" idx="1"/>
            </p:cNvCxnSpPr>
            <p:nvPr/>
          </p:nvCxnSpPr>
          <p:spPr>
            <a:xfrm>
              <a:off x="2097526" y="2274413"/>
              <a:ext cx="645674" cy="147160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76C43206-1BA6-4B54-B4C7-CF2CC10E8357}"/>
                </a:ext>
              </a:extLst>
            </p:cNvPr>
            <p:cNvCxnSpPr>
              <a:cxnSpLocks/>
              <a:stCxn id="64" idx="3"/>
              <a:endCxn id="67" idx="1"/>
            </p:cNvCxnSpPr>
            <p:nvPr/>
          </p:nvCxnSpPr>
          <p:spPr>
            <a:xfrm>
              <a:off x="2097526" y="3460842"/>
              <a:ext cx="645674" cy="13158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0F577D32-EF0C-463B-B500-6BB043DBA149}"/>
                </a:ext>
              </a:extLst>
            </p:cNvPr>
            <p:cNvCxnSpPr>
              <a:cxnSpLocks/>
              <a:stCxn id="66" idx="3"/>
              <a:endCxn id="69" idx="1"/>
            </p:cNvCxnSpPr>
            <p:nvPr/>
          </p:nvCxnSpPr>
          <p:spPr>
            <a:xfrm flipV="1">
              <a:off x="2087496" y="2736094"/>
              <a:ext cx="655704" cy="1400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Łącznik prosty ze strzałką 109">
              <a:extLst>
                <a:ext uri="{FF2B5EF4-FFF2-40B4-BE49-F238E27FC236}">
                  <a16:creationId xmlns:a16="http://schemas.microsoft.com/office/drawing/2014/main" id="{0C7578CD-2E18-4A3E-9D71-4C15D341E502}"/>
                </a:ext>
              </a:extLst>
            </p:cNvPr>
            <p:cNvCxnSpPr>
              <a:cxnSpLocks/>
              <a:stCxn id="66" idx="3"/>
              <a:endCxn id="67" idx="1"/>
            </p:cNvCxnSpPr>
            <p:nvPr/>
          </p:nvCxnSpPr>
          <p:spPr>
            <a:xfrm>
              <a:off x="2087496" y="4136566"/>
              <a:ext cx="655704" cy="6401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ze strzałką 111">
              <a:extLst>
                <a:ext uri="{FF2B5EF4-FFF2-40B4-BE49-F238E27FC236}">
                  <a16:creationId xmlns:a16="http://schemas.microsoft.com/office/drawing/2014/main" id="{19585BE3-3952-4CC2-9205-68A07F248917}"/>
                </a:ext>
              </a:extLst>
            </p:cNvPr>
            <p:cNvCxnSpPr>
              <a:cxnSpLocks/>
              <a:stCxn id="53" idx="3"/>
              <a:endCxn id="73" idx="1"/>
            </p:cNvCxnSpPr>
            <p:nvPr/>
          </p:nvCxnSpPr>
          <p:spPr>
            <a:xfrm flipV="1">
              <a:off x="2097526" y="3746015"/>
              <a:ext cx="645674" cy="11060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Łącznik prosty ze strzałką 114">
              <a:extLst>
                <a:ext uri="{FF2B5EF4-FFF2-40B4-BE49-F238E27FC236}">
                  <a16:creationId xmlns:a16="http://schemas.microsoft.com/office/drawing/2014/main" id="{20719A30-2D10-4C9F-9DFB-0AFBB588BB0C}"/>
                </a:ext>
              </a:extLst>
            </p:cNvPr>
            <p:cNvCxnSpPr>
              <a:cxnSpLocks/>
              <a:stCxn id="53" idx="3"/>
              <a:endCxn id="69" idx="1"/>
            </p:cNvCxnSpPr>
            <p:nvPr/>
          </p:nvCxnSpPr>
          <p:spPr>
            <a:xfrm flipV="1">
              <a:off x="2097526" y="2736094"/>
              <a:ext cx="645674" cy="21159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98052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17159" y="85271"/>
            <a:ext cx="1165421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FST– Cel szczegółowy 28 Umożliwienie regionom i ludności łagodzenia wpływających na społeczeństwo, zatrudnienie, gospodarkę i środowisko skutków transformacji (…) </a:t>
            </a:r>
            <a:b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obszar ŚRODOWISKO</a:t>
            </a:r>
          </a:p>
        </p:txBody>
      </p:sp>
      <p:grpSp>
        <p:nvGrpSpPr>
          <p:cNvPr id="3" name="Grupa 2" descr="Logika interwencji&#10;FST– Cel szczegółowy 28 Umożliwienie regionom i ludności łagodzenia wpływających na społeczeństwo, zatrudnienie, gospodarkę i środowisko skutków transformacji (…) &#10;obszar ŚRODOWISKO">
            <a:extLst>
              <a:ext uri="{FF2B5EF4-FFF2-40B4-BE49-F238E27FC236}">
                <a16:creationId xmlns:a16="http://schemas.microsoft.com/office/drawing/2014/main" id="{F4195EB4-A5A5-44EB-BE44-FD99DBC5FAB0}"/>
              </a:ext>
            </a:extLst>
          </p:cNvPr>
          <p:cNvGrpSpPr/>
          <p:nvPr/>
        </p:nvGrpSpPr>
        <p:grpSpPr>
          <a:xfrm>
            <a:off x="217159" y="847129"/>
            <a:ext cx="11859798" cy="5945290"/>
            <a:chOff x="217159" y="847129"/>
            <a:chExt cx="11859798" cy="5945290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090569" y="1846224"/>
              <a:ext cx="1439481" cy="94290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Wytworzona energia odnawialna ogółem w tym: energia elektryczna, energia cieplna) (MWh/rok)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1962961"/>
              <a:ext cx="2520044" cy="7094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Dodatkowa zdolność wytwarzania energii odnawialnej (w tym: energii elektrycznej, energii cieplnej) (MW)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 flipV="1">
              <a:off x="7663544" y="2317678"/>
              <a:ext cx="42702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353734"/>
              <a:ext cx="2004734" cy="36295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Obecność innych źródeł finansowania/ popyt na wsparcie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922" y="2617053"/>
              <a:ext cx="2001605" cy="18929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Ceny energii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2695" y="2884667"/>
              <a:ext cx="1992060" cy="25565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Ustawa antysmogowa</a:t>
              </a:r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498832"/>
              <a:ext cx="4970" cy="1513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49883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1" y="2066884"/>
              <a:ext cx="1957709" cy="52013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Potrzeba zwiększenia oszczędności energii w budynkach publicznych i sektorze mieszkaniowym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092710"/>
              <a:ext cx="1944914" cy="43139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Rozwój energetyki rozproszonej opartej o odnawialne źródła energii 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2695" y="2112639"/>
              <a:ext cx="1981335" cy="40991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Sytuacja finansowa potencjalnych beneficjentów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8" y="1788703"/>
              <a:ext cx="1981335" cy="2724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Polityka legislacyjna na poziomie krajowym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2" y="1377704"/>
              <a:ext cx="1996385" cy="62641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Potrzeba zapewnienia mieszkańcom podregionów górniczych dostępu do stabilnych, ekologicznych i przystępnych cenowo źródeł energii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0" y="2677767"/>
              <a:ext cx="1957709" cy="516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/>
                <a:t>Potrzeba zapobiegania ubóstwu energetycznemu grup najbardziej wrażliwych </a:t>
              </a:r>
            </a:p>
          </p:txBody>
        </p:sp>
        <p:cxnSp>
          <p:nvCxnSpPr>
            <p:cNvPr id="45" name="Łącznik prosty ze strzałką 44"/>
            <p:cNvCxnSpPr>
              <a:endCxn id="50" idx="1"/>
            </p:cNvCxnSpPr>
            <p:nvPr/>
          </p:nvCxnSpPr>
          <p:spPr>
            <a:xfrm>
              <a:off x="9890298" y="2711702"/>
              <a:ext cx="16762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1939243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stCxn id="52" idx="3"/>
              <a:endCxn id="61" idx="1"/>
            </p:cNvCxnSpPr>
            <p:nvPr/>
          </p:nvCxnSpPr>
          <p:spPr>
            <a:xfrm>
              <a:off x="2213547" y="1690910"/>
              <a:ext cx="529653" cy="6174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stCxn id="44" idx="3"/>
              <a:endCxn id="61" idx="1"/>
            </p:cNvCxnSpPr>
            <p:nvPr/>
          </p:nvCxnSpPr>
          <p:spPr>
            <a:xfrm flipV="1">
              <a:off x="2174870" y="2308409"/>
              <a:ext cx="568330" cy="185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stCxn id="61" idx="3"/>
              <a:endCxn id="72" idx="1"/>
            </p:cNvCxnSpPr>
            <p:nvPr/>
          </p:nvCxnSpPr>
          <p:spPr>
            <a:xfrm>
              <a:off x="4688114" y="2308409"/>
              <a:ext cx="455386" cy="92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226728" y="6007065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226728" y="6278528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226728" y="6549991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4688114" y="5992200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cxnSp>
          <p:nvCxnSpPr>
            <p:cNvPr id="67" name="Łącznik prosty ze strzałką 66"/>
            <p:cNvCxnSpPr>
              <a:stCxn id="53" idx="3"/>
              <a:endCxn id="61" idx="1"/>
            </p:cNvCxnSpPr>
            <p:nvPr/>
          </p:nvCxnSpPr>
          <p:spPr>
            <a:xfrm flipV="1">
              <a:off x="2174869" y="2308409"/>
              <a:ext cx="568331" cy="62748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pole tekstowe 46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59" y="3269858"/>
              <a:ext cx="1957709" cy="2856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/>
                <a:t>Potrzeba poprawy jakości powietrza</a:t>
              </a:r>
            </a:p>
          </p:txBody>
        </p:sp>
        <p:cxnSp>
          <p:nvCxnSpPr>
            <p:cNvPr id="26" name="Łącznik prosty ze strzałką 25"/>
            <p:cNvCxnSpPr>
              <a:stCxn id="47" idx="3"/>
              <a:endCxn id="61" idx="1"/>
            </p:cNvCxnSpPr>
            <p:nvPr/>
          </p:nvCxnSpPr>
          <p:spPr>
            <a:xfrm flipV="1">
              <a:off x="2174868" y="2308409"/>
              <a:ext cx="568332" cy="11042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oliniowy 54"/>
            <p:cNvCxnSpPr>
              <a:stCxn id="78" idx="1"/>
            </p:cNvCxnSpPr>
            <p:nvPr/>
          </p:nvCxnSpPr>
          <p:spPr>
            <a:xfrm flipH="1" flipV="1">
              <a:off x="9894319" y="3012492"/>
              <a:ext cx="16837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Łącznik prosty ze strzałką 61"/>
            <p:cNvCxnSpPr>
              <a:stCxn id="164" idx="1"/>
              <a:endCxn id="28" idx="3"/>
            </p:cNvCxnSpPr>
            <p:nvPr/>
          </p:nvCxnSpPr>
          <p:spPr>
            <a:xfrm flipH="1">
              <a:off x="9530050" y="2317594"/>
              <a:ext cx="532645" cy="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ole tekstowe 35">
              <a:extLst>
                <a:ext uri="{FF2B5EF4-FFF2-40B4-BE49-F238E27FC236}">
                  <a16:creationId xmlns:a16="http://schemas.microsoft.com/office/drawing/2014/main" id="{DD77D673-94BB-403F-A5A2-14684435B33C}"/>
                </a:ext>
              </a:extLst>
            </p:cNvPr>
            <p:cNvSpPr txBox="1"/>
            <p:nvPr/>
          </p:nvSpPr>
          <p:spPr>
            <a:xfrm>
              <a:off x="255838" y="5375097"/>
              <a:ext cx="1957709" cy="11516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pPr>
                <a:lnSpc>
                  <a:spcPct val="112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pl-PL" dirty="0"/>
                <a:t>Rozlegle szkody środowiskowe na terenach </a:t>
              </a:r>
              <a:r>
                <a:rPr lang="pl-PL" dirty="0" err="1"/>
                <a:t>pogórniczych</a:t>
              </a:r>
              <a:r>
                <a:rPr lang="pl-PL" dirty="0"/>
                <a:t> (podtopienia, zalania, nieefektywne systemy gospodarowania wodami i zanieczyszczenia wód podziemnych i powierzchniowych).</a:t>
              </a:r>
            </a:p>
          </p:txBody>
        </p:sp>
        <p:sp>
          <p:nvSpPr>
            <p:cNvPr id="37" name="pole tekstowe 36">
              <a:extLst>
                <a:ext uri="{FF2B5EF4-FFF2-40B4-BE49-F238E27FC236}">
                  <a16:creationId xmlns:a16="http://schemas.microsoft.com/office/drawing/2014/main" id="{1C561B9E-48F0-4DF3-86F7-F8A905864801}"/>
                </a:ext>
              </a:extLst>
            </p:cNvPr>
            <p:cNvSpPr txBox="1"/>
            <p:nvPr/>
          </p:nvSpPr>
          <p:spPr>
            <a:xfrm>
              <a:off x="236498" y="3714676"/>
              <a:ext cx="1957709" cy="129893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pPr>
                <a:lnSpc>
                  <a:spcPct val="112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pl-PL" dirty="0"/>
                <a:t>Rozlegle szkody środowiskowe (degradacja, zanieczyszczenie terenów), potrzeba przywrócenia terenów poprzemysłowych (w tym </a:t>
              </a:r>
              <a:r>
                <a:rPr lang="pl-PL" dirty="0" err="1"/>
                <a:t>pogórniczych</a:t>
              </a:r>
              <a:r>
                <a:rPr lang="pl-PL" dirty="0"/>
                <a:t>) do obiegu społecznego, gospodarczego i środowiskowego w podregionach górniczych</a:t>
              </a:r>
            </a:p>
          </p:txBody>
        </p:sp>
        <p:sp>
          <p:nvSpPr>
            <p:cNvPr id="38" name="pole tekstowe 37">
              <a:extLst>
                <a:ext uri="{FF2B5EF4-FFF2-40B4-BE49-F238E27FC236}">
                  <a16:creationId xmlns:a16="http://schemas.microsoft.com/office/drawing/2014/main" id="{FE8C6439-9AD1-48B0-9ED8-20619A453CC0}"/>
                </a:ext>
              </a:extLst>
            </p:cNvPr>
            <p:cNvSpPr txBox="1"/>
            <p:nvPr/>
          </p:nvSpPr>
          <p:spPr>
            <a:xfrm>
              <a:off x="2755995" y="3254740"/>
              <a:ext cx="1944914" cy="92260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Niwelowanie skutków działalności przemysłowej, w tym górniczej na środowisko, poprawa wskaźników różnorodności biologicznej w terenach wykorzystanych w celach środowiskowych </a:t>
              </a:r>
            </a:p>
          </p:txBody>
        </p:sp>
        <p:sp>
          <p:nvSpPr>
            <p:cNvPr id="39" name="pole tekstowe 38">
              <a:extLst>
                <a:ext uri="{FF2B5EF4-FFF2-40B4-BE49-F238E27FC236}">
                  <a16:creationId xmlns:a16="http://schemas.microsoft.com/office/drawing/2014/main" id="{9ADA2A37-CFD3-407C-8B8C-CB22B29CF413}"/>
                </a:ext>
              </a:extLst>
            </p:cNvPr>
            <p:cNvSpPr txBox="1"/>
            <p:nvPr/>
          </p:nvSpPr>
          <p:spPr>
            <a:xfrm>
              <a:off x="2743199" y="5511477"/>
              <a:ext cx="1944914" cy="35071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Poprawa  stosunków wodnych  na obszarze oddziaływania kopalń </a:t>
              </a:r>
            </a:p>
          </p:txBody>
        </p:sp>
        <p:sp>
          <p:nvSpPr>
            <p:cNvPr id="40" name="pole tekstowe 39">
              <a:extLst>
                <a:ext uri="{FF2B5EF4-FFF2-40B4-BE49-F238E27FC236}">
                  <a16:creationId xmlns:a16="http://schemas.microsoft.com/office/drawing/2014/main" id="{86AFA0A4-72EE-4825-8F97-E4C6B5B796CF}"/>
                </a:ext>
              </a:extLst>
            </p:cNvPr>
            <p:cNvSpPr txBox="1"/>
            <p:nvPr/>
          </p:nvSpPr>
          <p:spPr>
            <a:xfrm>
              <a:off x="2743200" y="4819833"/>
              <a:ext cx="1944914" cy="50795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Ponowne wykorzystanie terenów poprzemysłowych na cele rozwojowe regionu</a:t>
              </a:r>
            </a:p>
          </p:txBody>
        </p:sp>
        <p:sp>
          <p:nvSpPr>
            <p:cNvPr id="41" name="pole tekstowe 40">
              <a:extLst>
                <a:ext uri="{FF2B5EF4-FFF2-40B4-BE49-F238E27FC236}">
                  <a16:creationId xmlns:a16="http://schemas.microsoft.com/office/drawing/2014/main" id="{66AF86CD-6B34-44C0-8811-9FBAFDDD87CD}"/>
                </a:ext>
              </a:extLst>
            </p:cNvPr>
            <p:cNvSpPr txBox="1"/>
            <p:nvPr/>
          </p:nvSpPr>
          <p:spPr>
            <a:xfrm>
              <a:off x="2755995" y="4338966"/>
              <a:ext cx="1944914" cy="39127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Systemowe zarządzanie terenami poprzemysłowymi </a:t>
              </a:r>
            </a:p>
          </p:txBody>
        </p:sp>
        <p:cxnSp>
          <p:nvCxnSpPr>
            <p:cNvPr id="42" name="Łącznik prosty ze strzałką 41">
              <a:extLst>
                <a:ext uri="{FF2B5EF4-FFF2-40B4-BE49-F238E27FC236}">
                  <a16:creationId xmlns:a16="http://schemas.microsoft.com/office/drawing/2014/main" id="{EB76B0EE-FACE-4997-979D-37EC81C5E071}"/>
                </a:ext>
              </a:extLst>
            </p:cNvPr>
            <p:cNvCxnSpPr>
              <a:cxnSpLocks/>
              <a:stCxn id="36" idx="3"/>
              <a:endCxn id="39" idx="1"/>
            </p:cNvCxnSpPr>
            <p:nvPr/>
          </p:nvCxnSpPr>
          <p:spPr>
            <a:xfrm flipV="1">
              <a:off x="2213547" y="5686836"/>
              <a:ext cx="529652" cy="2641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Łącznik prosty ze strzałką 47">
              <a:extLst>
                <a:ext uri="{FF2B5EF4-FFF2-40B4-BE49-F238E27FC236}">
                  <a16:creationId xmlns:a16="http://schemas.microsoft.com/office/drawing/2014/main" id="{6A2FA00F-EB44-4223-9692-BD183E086F5A}"/>
                </a:ext>
              </a:extLst>
            </p:cNvPr>
            <p:cNvCxnSpPr>
              <a:cxnSpLocks/>
              <a:stCxn id="37" idx="3"/>
              <a:endCxn id="38" idx="1"/>
            </p:cNvCxnSpPr>
            <p:nvPr/>
          </p:nvCxnSpPr>
          <p:spPr>
            <a:xfrm flipV="1">
              <a:off x="2194207" y="3716041"/>
              <a:ext cx="561788" cy="6481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ze strzałką 53">
              <a:extLst>
                <a:ext uri="{FF2B5EF4-FFF2-40B4-BE49-F238E27FC236}">
                  <a16:creationId xmlns:a16="http://schemas.microsoft.com/office/drawing/2014/main" id="{B52DEC67-AF3F-46A9-A5C1-DB4CB02A8EA3}"/>
                </a:ext>
              </a:extLst>
            </p:cNvPr>
            <p:cNvCxnSpPr>
              <a:cxnSpLocks/>
              <a:stCxn id="37" idx="3"/>
              <a:endCxn id="41" idx="1"/>
            </p:cNvCxnSpPr>
            <p:nvPr/>
          </p:nvCxnSpPr>
          <p:spPr>
            <a:xfrm>
              <a:off x="2194207" y="4364141"/>
              <a:ext cx="561788" cy="1704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y ze strzałką 56">
              <a:extLst>
                <a:ext uri="{FF2B5EF4-FFF2-40B4-BE49-F238E27FC236}">
                  <a16:creationId xmlns:a16="http://schemas.microsoft.com/office/drawing/2014/main" id="{2E0A038B-4A78-4414-9D54-EEF64FB111A5}"/>
                </a:ext>
              </a:extLst>
            </p:cNvPr>
            <p:cNvCxnSpPr>
              <a:cxnSpLocks/>
              <a:stCxn id="37" idx="3"/>
              <a:endCxn id="40" idx="1"/>
            </p:cNvCxnSpPr>
            <p:nvPr/>
          </p:nvCxnSpPr>
          <p:spPr>
            <a:xfrm>
              <a:off x="2194207" y="4364141"/>
              <a:ext cx="548993" cy="7096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pole tekstowe 70">
              <a:extLst>
                <a:ext uri="{FF2B5EF4-FFF2-40B4-BE49-F238E27FC236}">
                  <a16:creationId xmlns:a16="http://schemas.microsoft.com/office/drawing/2014/main" id="{ADB982B5-ACEA-4381-BD8F-B80BC97F0EC5}"/>
                </a:ext>
              </a:extLst>
            </p:cNvPr>
            <p:cNvSpPr txBox="1"/>
            <p:nvPr/>
          </p:nvSpPr>
          <p:spPr>
            <a:xfrm>
              <a:off x="10057045" y="3618426"/>
              <a:ext cx="2004734" cy="65774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zmiany klimatyczne wpływające na intensyfikację odczuwania określonych problemów (migracja zanieczyszczeń, intensyfikacja procesów np. podtopień)</a:t>
              </a:r>
              <a:endParaRPr lang="pl-PL" sz="800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251980FF-A4FB-48ED-BBF4-8DD9BB29C849}"/>
                </a:ext>
              </a:extLst>
            </p:cNvPr>
            <p:cNvSpPr txBox="1"/>
            <p:nvPr/>
          </p:nvSpPr>
          <p:spPr>
            <a:xfrm>
              <a:off x="10057045" y="4431711"/>
              <a:ext cx="2019912" cy="7651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przyszła sytuacja społeczno-gospodarcza (priorytety i realne możliwości finansowania projektów - głównie przez JST - na rzecz rekultywacji gruntów)</a:t>
              </a:r>
              <a:endParaRPr lang="pl-PL" sz="800" dirty="0"/>
            </a:p>
          </p:txBody>
        </p:sp>
        <p:sp>
          <p:nvSpPr>
            <p:cNvPr id="75" name="pole tekstowe 74">
              <a:extLst>
                <a:ext uri="{FF2B5EF4-FFF2-40B4-BE49-F238E27FC236}">
                  <a16:creationId xmlns:a16="http://schemas.microsoft.com/office/drawing/2014/main" id="{08A21240-8029-4292-8D3E-2D793C4F2C31}"/>
                </a:ext>
              </a:extLst>
            </p:cNvPr>
            <p:cNvSpPr txBox="1"/>
            <p:nvPr/>
          </p:nvSpPr>
          <p:spPr>
            <a:xfrm>
              <a:off x="10057045" y="5304245"/>
              <a:ext cx="2019912" cy="7651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niezwykle złożona specyfika obszaru na terenie którego planowana jest interwencja (trudności w ustaleniu własności gruntów, zakresu rzeczowego planowanych do realizacji projektów).</a:t>
              </a:r>
            </a:p>
          </p:txBody>
        </p:sp>
        <p:cxnSp>
          <p:nvCxnSpPr>
            <p:cNvPr id="76" name="Łącznik prostoliniowy 91">
              <a:extLst>
                <a:ext uri="{FF2B5EF4-FFF2-40B4-BE49-F238E27FC236}">
                  <a16:creationId xmlns:a16="http://schemas.microsoft.com/office/drawing/2014/main" id="{A0217BE1-8652-41C9-AAD7-B9C56B206D67}"/>
                </a:ext>
              </a:extLst>
            </p:cNvPr>
            <p:cNvCxnSpPr>
              <a:cxnSpLocks/>
            </p:cNvCxnSpPr>
            <p:nvPr/>
          </p:nvCxnSpPr>
          <p:spPr>
            <a:xfrm>
              <a:off x="9881672" y="3947297"/>
              <a:ext cx="0" cy="17175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54">
              <a:extLst>
                <a:ext uri="{FF2B5EF4-FFF2-40B4-BE49-F238E27FC236}">
                  <a16:creationId xmlns:a16="http://schemas.microsoft.com/office/drawing/2014/main" id="{BBB416E9-286A-42CA-827F-4C2E5047F41F}"/>
                </a:ext>
              </a:extLst>
            </p:cNvPr>
            <p:cNvCxnSpPr/>
            <p:nvPr/>
          </p:nvCxnSpPr>
          <p:spPr>
            <a:xfrm flipH="1" flipV="1">
              <a:off x="9881672" y="3947297"/>
              <a:ext cx="16837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54">
              <a:extLst>
                <a:ext uri="{FF2B5EF4-FFF2-40B4-BE49-F238E27FC236}">
                  <a16:creationId xmlns:a16="http://schemas.microsoft.com/office/drawing/2014/main" id="{D8DA19A4-8520-4F4C-9762-E10E8DF00CB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86524" y="4729999"/>
              <a:ext cx="17334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Łącznik prostoliniowy 54">
              <a:extLst>
                <a:ext uri="{FF2B5EF4-FFF2-40B4-BE49-F238E27FC236}">
                  <a16:creationId xmlns:a16="http://schemas.microsoft.com/office/drawing/2014/main" id="{453AD3BA-D093-41D0-A0C0-F1184A0F80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81672" y="5664805"/>
              <a:ext cx="164795" cy="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pole tekstowe 86">
              <a:extLst>
                <a:ext uri="{FF2B5EF4-FFF2-40B4-BE49-F238E27FC236}">
                  <a16:creationId xmlns:a16="http://schemas.microsoft.com/office/drawing/2014/main" id="{8787380D-504B-4EA9-95F9-DD4C9584090D}"/>
                </a:ext>
              </a:extLst>
            </p:cNvPr>
            <p:cNvSpPr txBox="1"/>
            <p:nvPr/>
          </p:nvSpPr>
          <p:spPr>
            <a:xfrm>
              <a:off x="5103785" y="4426287"/>
              <a:ext cx="2520044" cy="42643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Powierzchnia wspieranych zrekultywowanych gruntów [ha]</a:t>
              </a:r>
            </a:p>
          </p:txBody>
        </p:sp>
        <p:sp>
          <p:nvSpPr>
            <p:cNvPr id="88" name="pole tekstowe 87">
              <a:extLst>
                <a:ext uri="{FF2B5EF4-FFF2-40B4-BE49-F238E27FC236}">
                  <a16:creationId xmlns:a16="http://schemas.microsoft.com/office/drawing/2014/main" id="{3909FF3F-D18D-49FC-827A-449AD44361F1}"/>
                </a:ext>
              </a:extLst>
            </p:cNvPr>
            <p:cNvSpPr txBox="1"/>
            <p:nvPr/>
          </p:nvSpPr>
          <p:spPr>
            <a:xfrm>
              <a:off x="8069431" y="4141828"/>
              <a:ext cx="1439481" cy="113036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Grunty zrekultywowane wykorzystywane jako tereny zielone, pod budowę̨ lokali socjalnych lub pod działalność́ gospodarczą lub inną [ha]</a:t>
              </a:r>
            </a:p>
          </p:txBody>
        </p:sp>
        <p:cxnSp>
          <p:nvCxnSpPr>
            <p:cNvPr id="89" name="Łącznik prosty ze strzałką 88">
              <a:extLst>
                <a:ext uri="{FF2B5EF4-FFF2-40B4-BE49-F238E27FC236}">
                  <a16:creationId xmlns:a16="http://schemas.microsoft.com/office/drawing/2014/main" id="{A0EFF813-4243-441A-A6B8-A5CF3D0749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50332" y="4639503"/>
              <a:ext cx="42702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91">
              <a:extLst>
                <a:ext uri="{FF2B5EF4-FFF2-40B4-BE49-F238E27FC236}">
                  <a16:creationId xmlns:a16="http://schemas.microsoft.com/office/drawing/2014/main" id="{E02A9042-A4E8-4FDB-9D46-C56EEE130AB6}"/>
                </a:ext>
              </a:extLst>
            </p:cNvPr>
            <p:cNvCxnSpPr>
              <a:cxnSpLocks/>
            </p:cNvCxnSpPr>
            <p:nvPr/>
          </p:nvCxnSpPr>
          <p:spPr>
            <a:xfrm>
              <a:off x="5013837" y="3714676"/>
              <a:ext cx="0" cy="19501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54">
              <a:extLst>
                <a:ext uri="{FF2B5EF4-FFF2-40B4-BE49-F238E27FC236}">
                  <a16:creationId xmlns:a16="http://schemas.microsoft.com/office/drawing/2014/main" id="{4A96C49D-15C2-4986-BAB9-E2C8E3BF1296}"/>
                </a:ext>
              </a:extLst>
            </p:cNvPr>
            <p:cNvCxnSpPr>
              <a:cxnSpLocks/>
              <a:endCxn id="38" idx="3"/>
            </p:cNvCxnSpPr>
            <p:nvPr/>
          </p:nvCxnSpPr>
          <p:spPr>
            <a:xfrm flipH="1">
              <a:off x="4700909" y="3714676"/>
              <a:ext cx="312928" cy="1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54">
              <a:extLst>
                <a:ext uri="{FF2B5EF4-FFF2-40B4-BE49-F238E27FC236}">
                  <a16:creationId xmlns:a16="http://schemas.microsoft.com/office/drawing/2014/main" id="{8B7CA44B-88F3-476C-B2BF-095F5AA382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00909" y="4534601"/>
              <a:ext cx="3129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Łącznik prostoliniowy 54">
              <a:extLst>
                <a:ext uri="{FF2B5EF4-FFF2-40B4-BE49-F238E27FC236}">
                  <a16:creationId xmlns:a16="http://schemas.microsoft.com/office/drawing/2014/main" id="{A35A14F1-A321-4D60-B091-9BECD2B4DE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88113" y="5073812"/>
              <a:ext cx="3257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oliniowy 54">
              <a:extLst>
                <a:ext uri="{FF2B5EF4-FFF2-40B4-BE49-F238E27FC236}">
                  <a16:creationId xmlns:a16="http://schemas.microsoft.com/office/drawing/2014/main" id="{87BF281E-CF8D-437C-B932-4F8BC8ED2D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88113" y="5664967"/>
              <a:ext cx="3257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oliniowy 54">
              <a:extLst>
                <a:ext uri="{FF2B5EF4-FFF2-40B4-BE49-F238E27FC236}">
                  <a16:creationId xmlns:a16="http://schemas.microsoft.com/office/drawing/2014/main" id="{67257E76-3868-4B5F-B21B-281A48951701}"/>
                </a:ext>
              </a:extLst>
            </p:cNvPr>
            <p:cNvCxnSpPr>
              <a:cxnSpLocks/>
              <a:stCxn id="87" idx="1"/>
            </p:cNvCxnSpPr>
            <p:nvPr/>
          </p:nvCxnSpPr>
          <p:spPr>
            <a:xfrm flipH="1">
              <a:off x="5013837" y="4639504"/>
              <a:ext cx="899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oliniowy 54">
              <a:extLst>
                <a:ext uri="{FF2B5EF4-FFF2-40B4-BE49-F238E27FC236}">
                  <a16:creationId xmlns:a16="http://schemas.microsoft.com/office/drawing/2014/main" id="{18BB213D-B35C-4CCD-B471-229EECDE74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08912" y="4730236"/>
              <a:ext cx="372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7857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66185" y="15047"/>
            <a:ext cx="11654217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 28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SPOŁECZEŃSTWO 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CS 28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&#10;SPOŁECZEŃSTWO ">
            <a:extLst>
              <a:ext uri="{FF2B5EF4-FFF2-40B4-BE49-F238E27FC236}">
                <a16:creationId xmlns:a16="http://schemas.microsoft.com/office/drawing/2014/main" id="{22AB74D8-3867-485A-B14D-32A513F31476}"/>
              </a:ext>
            </a:extLst>
          </p:cNvPr>
          <p:cNvGrpSpPr/>
          <p:nvPr/>
        </p:nvGrpSpPr>
        <p:grpSpPr>
          <a:xfrm>
            <a:off x="227850" y="662398"/>
            <a:ext cx="11801484" cy="6018812"/>
            <a:chOff x="227850" y="662398"/>
            <a:chExt cx="11801484" cy="6018812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27850" y="662398"/>
              <a:ext cx="2628000" cy="43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3301267" y="700267"/>
              <a:ext cx="2004734" cy="43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672169" y="701184"/>
              <a:ext cx="1800000" cy="43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735886" y="700267"/>
              <a:ext cx="1800000" cy="43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9760302" y="716972"/>
              <a:ext cx="2264609" cy="432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700189" y="3019461"/>
              <a:ext cx="1800000" cy="5478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Liczba osób pracujących, w tym osoby prowadzące działalność na własny rachunek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839695" y="3032598"/>
              <a:ext cx="1664449" cy="540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Liczba osób uzyskujących kwalifikacje po opuszczeniu programu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700189" y="3949632"/>
              <a:ext cx="1800000" cy="504000"/>
            </a:xfrm>
            <a:prstGeom prst="rect">
              <a:avLst/>
            </a:prstGeom>
            <a:ln w="1905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800" dirty="0"/>
            </a:p>
            <a:p>
              <a:r>
                <a:rPr lang="pl-PL" sz="800" dirty="0"/>
                <a:t>Liczba osób biernych zawodowo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43651" y="2881764"/>
              <a:ext cx="2182915" cy="432000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Uwarunkowania funkcjonowania systemu edukacji (na wszystkich etapach edukacji), w tym zmiany w zakresie legislacji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43651" y="4799228"/>
              <a:ext cx="2182913" cy="561192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Ryzyko (sezonowego) pogorszenia się sytuacji epidemicznej i wprowadzenia kolejnych obostrzeń sanitarnych utrudniających/ uniemożliwiających realizację projektów</a:t>
              </a:r>
            </a:p>
            <a:p>
              <a:endParaRPr lang="pl-PL" sz="800" dirty="0"/>
            </a:p>
          </p:txBody>
        </p: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49798" y="2599834"/>
              <a:ext cx="2628000" cy="684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Potrzeba utrzymania w aktywności zawodowej zasobów pracy szczególnie zagrożonych bezrobociem i biernością zawodową, tj. pracowników zatrudnionych w górnictwie lub przedsiębiorstwie powiązanym z górnictwem, zagrożonych zwolnieniem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34404" y="2091746"/>
              <a:ext cx="2182915" cy="717535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Wzrost zainteresowania kształceniem zawodowym / branżowym</a:t>
              </a:r>
            </a:p>
            <a:p>
              <a:r>
                <a:rPr lang="pl-PL" sz="800" dirty="0">
                  <a:solidFill>
                    <a:schemeClr val="tx1"/>
                  </a:solidFill>
                </a:rPr>
                <a:t>Odpływ wykwalifikowanej kadry pedagogicznej z regionu, brak zawodowej zastępowalności kadry szkól i placówek edukacyjnych</a:t>
              </a:r>
            </a:p>
          </p:txBody>
        </p:sp>
        <p:sp>
          <p:nvSpPr>
            <p:cNvPr id="165" name="pole tekstowe 164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43651" y="5427685"/>
              <a:ext cx="2181259" cy="306012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Kolizja z innymi interwencjami wdrażanymi w ramach Programu FE SL 2021-2027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33334" y="1475663"/>
              <a:ext cx="2191577" cy="497454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Znaczący wzrost kosztów prac i materiałów budowlanych, zwiększających koszty inwestycji infrastrukturalnych 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54985" y="4431973"/>
              <a:ext cx="2628000" cy="432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Dostosowanie oferty edukacyjnej  (na wszystkich poziomach edukacji) do potrzeb przedsiębiorstw i (</a:t>
              </a:r>
              <a:r>
                <a:rPr lang="pl-PL" sz="800" dirty="0" err="1"/>
                <a:t>sub</a:t>
              </a:r>
              <a:r>
                <a:rPr lang="pl-PL" sz="800" dirty="0"/>
                <a:t>)regionalnych rynków pracy 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41186" y="3924935"/>
              <a:ext cx="2628000" cy="46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Poprawa jakości życia mieszkańców podregionów górniczych, w szczególności w zakresie dostępu do usług społecznych i edukacyjnych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46887" y="1160932"/>
              <a:ext cx="2628000" cy="432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Potrzeba tworzenia nowych miejsc pracy (jako alternatywę dla zredukowanych miejsc pracy w górnictwie i sektorach powiązanych z branżą górniczą)</a:t>
              </a: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9843651" y="3386246"/>
              <a:ext cx="2182914" cy="734778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Występowanie w gospodarce (w branżach i sektorach), na globalnym i regionalnych rynkach pracy (mega)trendów: technologicznych, cyfrowych zmieniających zapotrzebowanie na kompetencje, kwalifikacje i zawody</a:t>
              </a: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3320509" y="1725969"/>
              <a:ext cx="1974960" cy="28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Wsparcie infrastruktury edukacyjnej</a:t>
              </a: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3321337" y="2203380"/>
              <a:ext cx="1995621" cy="324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Wsparcie infrastruktury usług społecznych 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5978387" y="5880247"/>
              <a:ext cx="360000" cy="10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972964" y="6034599"/>
              <a:ext cx="360000" cy="108000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966612" y="6188951"/>
              <a:ext cx="360000" cy="108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6353153" y="5851546"/>
              <a:ext cx="36668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800" dirty="0"/>
                <a:t>Element logiki otworzony z Programu</a:t>
              </a:r>
            </a:p>
            <a:p>
              <a:r>
                <a:rPr lang="pl-PL" sz="800" dirty="0"/>
                <a:t>Element logiki rekomendowany do dodania</a:t>
              </a:r>
            </a:p>
            <a:p>
              <a:r>
                <a:rPr lang="pl-PL" sz="800" dirty="0"/>
                <a:t>Element logiki rekomendowany do usunięcia</a:t>
              </a:r>
            </a:p>
          </p:txBody>
        </p:sp>
        <p:sp>
          <p:nvSpPr>
            <p:cNvPr id="84" name="pole tekstowe 83">
              <a:extLst>
                <a:ext uri="{FF2B5EF4-FFF2-40B4-BE49-F238E27FC236}">
                  <a16:creationId xmlns:a16="http://schemas.microsoft.com/office/drawing/2014/main" id="{C569EE1F-7999-4A59-95DF-4C387BE6BD82}"/>
                </a:ext>
              </a:extLst>
            </p:cNvPr>
            <p:cNvSpPr txBox="1"/>
            <p:nvPr/>
          </p:nvSpPr>
          <p:spPr>
            <a:xfrm>
              <a:off x="249798" y="5943705"/>
              <a:ext cx="2628000" cy="461665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Zachowanie tożsamości kulturowej i dziedzictwa przemysłowego z poszanowaniem tradycji podregionów górniczych</a:t>
              </a:r>
            </a:p>
          </p:txBody>
        </p:sp>
        <p:sp>
          <p:nvSpPr>
            <p:cNvPr id="88" name="pole tekstowe 87">
              <a:extLst>
                <a:ext uri="{FF2B5EF4-FFF2-40B4-BE49-F238E27FC236}">
                  <a16:creationId xmlns:a16="http://schemas.microsoft.com/office/drawing/2014/main" id="{F9209765-CFA2-4FC9-98A7-22E4A06B1462}"/>
                </a:ext>
              </a:extLst>
            </p:cNvPr>
            <p:cNvSpPr txBox="1"/>
            <p:nvPr/>
          </p:nvSpPr>
          <p:spPr>
            <a:xfrm>
              <a:off x="3343302" y="4138556"/>
              <a:ext cx="1980000" cy="655171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solidFill>
                    <a:schemeClr val="tx1"/>
                  </a:solidFill>
                </a:rPr>
                <a:t>Wsparcie na rzecz szkolnictwa podstawowego, średniego, wyższego oraz kształcenia dorosłych (z wyłączeniem infrastruktury) </a:t>
              </a:r>
            </a:p>
          </p:txBody>
        </p:sp>
        <p:sp>
          <p:nvSpPr>
            <p:cNvPr id="90" name="pole tekstowe 89">
              <a:extLst>
                <a:ext uri="{FF2B5EF4-FFF2-40B4-BE49-F238E27FC236}">
                  <a16:creationId xmlns:a16="http://schemas.microsoft.com/office/drawing/2014/main" id="{FC45D240-F7A3-4CDD-8BDB-1F673C0E4E66}"/>
                </a:ext>
              </a:extLst>
            </p:cNvPr>
            <p:cNvSpPr txBox="1"/>
            <p:nvPr/>
          </p:nvSpPr>
          <p:spPr>
            <a:xfrm>
              <a:off x="3343302" y="5062880"/>
              <a:ext cx="2007977" cy="557043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Wsparcie programów aktywizacji społecznej ukierunkowanych na wzbudzanie oddolnych inicjatyw kulturalnych</a:t>
              </a:r>
            </a:p>
          </p:txBody>
        </p:sp>
        <p:sp>
          <p:nvSpPr>
            <p:cNvPr id="68" name="pole tekstowe 67">
              <a:extLst>
                <a:ext uri="{FF2B5EF4-FFF2-40B4-BE49-F238E27FC236}">
                  <a16:creationId xmlns:a16="http://schemas.microsoft.com/office/drawing/2014/main" id="{29785C4C-49CB-4FD5-880E-3ACD405B1D26}"/>
                </a:ext>
              </a:extLst>
            </p:cNvPr>
            <p:cNvSpPr txBox="1"/>
            <p:nvPr/>
          </p:nvSpPr>
          <p:spPr>
            <a:xfrm>
              <a:off x="244206" y="1641453"/>
              <a:ext cx="2628000" cy="93600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Potrzeba rozpoznania możliwych (ze względu na popyt i potencjał rozwojowy) kierunków rozwoju działalności gospodarczych, które będą alternatywą dla działalności na których koncentrowały się (</a:t>
              </a:r>
              <a:r>
                <a:rPr lang="pl-PL" sz="800" dirty="0" err="1"/>
                <a:t>sub</a:t>
              </a:r>
              <a:r>
                <a:rPr lang="pl-PL" sz="800" dirty="0"/>
                <a:t>)regionalne rynki pracy; potrzeba wzmocnienia i większej dywersyfikacji działalności przedsiębiorstw, w celu utrzymania istniejących i tworzenia nowych miejsc pracy</a:t>
              </a:r>
            </a:p>
          </p:txBody>
        </p:sp>
        <p:sp>
          <p:nvSpPr>
            <p:cNvPr id="70" name="pole tekstowe 69">
              <a:extLst>
                <a:ext uri="{FF2B5EF4-FFF2-40B4-BE49-F238E27FC236}">
                  <a16:creationId xmlns:a16="http://schemas.microsoft.com/office/drawing/2014/main" id="{CB5584FF-1AA7-49E1-90B3-4E16766D2FCC}"/>
                </a:ext>
              </a:extLst>
            </p:cNvPr>
            <p:cNvSpPr txBox="1"/>
            <p:nvPr/>
          </p:nvSpPr>
          <p:spPr>
            <a:xfrm>
              <a:off x="243969" y="3306215"/>
              <a:ext cx="2628000" cy="58182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Potrzeba wsparcia i lepszego dostosowania działalności Publicznych Służb Zatrudnienia / PSZ do świadczenia usług wysokiej jakości na rzecz osób dotkniętych skutkami transformacji gospodarczej</a:t>
              </a:r>
            </a:p>
          </p:txBody>
        </p:sp>
        <p:sp>
          <p:nvSpPr>
            <p:cNvPr id="71" name="pole tekstowe 70">
              <a:extLst>
                <a:ext uri="{FF2B5EF4-FFF2-40B4-BE49-F238E27FC236}">
                  <a16:creationId xmlns:a16="http://schemas.microsoft.com/office/drawing/2014/main" id="{90920A01-9CA9-4195-94D0-D886AC660682}"/>
                </a:ext>
              </a:extLst>
            </p:cNvPr>
            <p:cNvSpPr txBox="1"/>
            <p:nvPr/>
          </p:nvSpPr>
          <p:spPr>
            <a:xfrm>
              <a:off x="249798" y="4917118"/>
              <a:ext cx="2628000" cy="468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Potrzeba przekwalifikowania osób odchodzących z górnictwa i z przedsiębiorstw działających w sektorach okołogórniczych</a:t>
              </a:r>
            </a:p>
          </p:txBody>
        </p:sp>
        <p:sp>
          <p:nvSpPr>
            <p:cNvPr id="80" name="pole tekstowe 79">
              <a:extLst>
                <a:ext uri="{FF2B5EF4-FFF2-40B4-BE49-F238E27FC236}">
                  <a16:creationId xmlns:a16="http://schemas.microsoft.com/office/drawing/2014/main" id="{3AD16E23-6ECB-4E52-BFC9-7C2928D9AA00}"/>
                </a:ext>
              </a:extLst>
            </p:cNvPr>
            <p:cNvSpPr txBox="1"/>
            <p:nvPr/>
          </p:nvSpPr>
          <p:spPr>
            <a:xfrm>
              <a:off x="3328295" y="2744838"/>
              <a:ext cx="2000646" cy="115200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Poprawa dostępu do zatrudnienia, samozatrudnienia i zakładania działalności gospodarczej typu start-</a:t>
              </a:r>
              <a:r>
                <a:rPr lang="pl-PL" sz="800" dirty="0" err="1"/>
                <a:t>up</a:t>
              </a:r>
              <a:r>
                <a:rPr lang="pl-PL" sz="800" dirty="0"/>
                <a:t> - Reorientacja i aktywizacja zawodowa (pakiet usług rynku pracy: poradnictwo zawodowe, pośrednictwo pracy, szkolenia i kursy, wsparcie samozatrudnienia 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BFB16261-2320-45F5-BD00-5C2F5D2A9CB1}"/>
                </a:ext>
              </a:extLst>
            </p:cNvPr>
            <p:cNvSpPr txBox="1"/>
            <p:nvPr/>
          </p:nvSpPr>
          <p:spPr>
            <a:xfrm>
              <a:off x="9833334" y="4180130"/>
              <a:ext cx="2196000" cy="540000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Zmiany demograficzne: wydłużanie się cyklu życia i starzenie społeczeństwa, malejący udział w rynku pracy osób w wieku produkcyjnym / w wieku mobilności zawodowej </a:t>
              </a:r>
            </a:p>
          </p:txBody>
        </p:sp>
        <p:sp>
          <p:nvSpPr>
            <p:cNvPr id="33" name="Nawias zamykający 32">
              <a:extLst>
                <a:ext uri="{FF2B5EF4-FFF2-40B4-BE49-F238E27FC236}">
                  <a16:creationId xmlns:a16="http://schemas.microsoft.com/office/drawing/2014/main" id="{86BE56F8-2AF3-4DD6-B537-1E8AAB7E56EF}"/>
                </a:ext>
              </a:extLst>
            </p:cNvPr>
            <p:cNvSpPr/>
            <p:nvPr/>
          </p:nvSpPr>
          <p:spPr>
            <a:xfrm>
              <a:off x="2937485" y="1094398"/>
              <a:ext cx="115704" cy="5463156"/>
            </a:xfrm>
            <a:prstGeom prst="rightBracket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35" name="Łącznik prosty ze strzałką 34">
              <a:extLst>
                <a:ext uri="{FF2B5EF4-FFF2-40B4-BE49-F238E27FC236}">
                  <a16:creationId xmlns:a16="http://schemas.microsoft.com/office/drawing/2014/main" id="{F4394C86-0F0A-45DD-92ED-B0B77A4BD1E2}"/>
                </a:ext>
              </a:extLst>
            </p:cNvPr>
            <p:cNvCxnSpPr>
              <a:endCxn id="69" idx="1"/>
            </p:cNvCxnSpPr>
            <p:nvPr/>
          </p:nvCxnSpPr>
          <p:spPr>
            <a:xfrm>
              <a:off x="3093602" y="1869969"/>
              <a:ext cx="2269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y ze strzałką 84">
              <a:extLst>
                <a:ext uri="{FF2B5EF4-FFF2-40B4-BE49-F238E27FC236}">
                  <a16:creationId xmlns:a16="http://schemas.microsoft.com/office/drawing/2014/main" id="{75B9ABA0-5AEA-4D6E-901F-CEBC9A39E72D}"/>
                </a:ext>
              </a:extLst>
            </p:cNvPr>
            <p:cNvCxnSpPr/>
            <p:nvPr/>
          </p:nvCxnSpPr>
          <p:spPr>
            <a:xfrm>
              <a:off x="3093601" y="2365380"/>
              <a:ext cx="2269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ze strzałką 85">
              <a:extLst>
                <a:ext uri="{FF2B5EF4-FFF2-40B4-BE49-F238E27FC236}">
                  <a16:creationId xmlns:a16="http://schemas.microsoft.com/office/drawing/2014/main" id="{B7AA5ED4-153D-413A-B731-DD5A1F336327}"/>
                </a:ext>
              </a:extLst>
            </p:cNvPr>
            <p:cNvCxnSpPr/>
            <p:nvPr/>
          </p:nvCxnSpPr>
          <p:spPr>
            <a:xfrm>
              <a:off x="3101388" y="5341401"/>
              <a:ext cx="2269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ze strzałką 86">
              <a:extLst>
                <a:ext uri="{FF2B5EF4-FFF2-40B4-BE49-F238E27FC236}">
                  <a16:creationId xmlns:a16="http://schemas.microsoft.com/office/drawing/2014/main" id="{2529BAD9-A0CD-4FB6-83BF-1AEB1B560014}"/>
                </a:ext>
              </a:extLst>
            </p:cNvPr>
            <p:cNvCxnSpPr/>
            <p:nvPr/>
          </p:nvCxnSpPr>
          <p:spPr>
            <a:xfrm>
              <a:off x="3074359" y="4450130"/>
              <a:ext cx="2269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y ze strzałką 95">
              <a:extLst>
                <a:ext uri="{FF2B5EF4-FFF2-40B4-BE49-F238E27FC236}">
                  <a16:creationId xmlns:a16="http://schemas.microsoft.com/office/drawing/2014/main" id="{73EE86F1-D3F2-4F4C-A399-FD47AF3528CC}"/>
                </a:ext>
              </a:extLst>
            </p:cNvPr>
            <p:cNvCxnSpPr/>
            <p:nvPr/>
          </p:nvCxnSpPr>
          <p:spPr>
            <a:xfrm>
              <a:off x="3074360" y="3283834"/>
              <a:ext cx="2269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pole tekstowe 99">
              <a:extLst>
                <a:ext uri="{FF2B5EF4-FFF2-40B4-BE49-F238E27FC236}">
                  <a16:creationId xmlns:a16="http://schemas.microsoft.com/office/drawing/2014/main" id="{70759AF3-ECAB-47D0-87CA-A93E7533BBDE}"/>
                </a:ext>
              </a:extLst>
            </p:cNvPr>
            <p:cNvSpPr txBox="1"/>
            <p:nvPr/>
          </p:nvSpPr>
          <p:spPr>
            <a:xfrm>
              <a:off x="9828228" y="5841645"/>
              <a:ext cx="2196000" cy="468000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 dirty="0"/>
            </a:p>
          </p:txBody>
        </p:sp>
        <p:cxnSp>
          <p:nvCxnSpPr>
            <p:cNvPr id="39" name="Łącznik prosty ze strzałką 38">
              <a:extLst>
                <a:ext uri="{FF2B5EF4-FFF2-40B4-BE49-F238E27FC236}">
                  <a16:creationId xmlns:a16="http://schemas.microsoft.com/office/drawing/2014/main" id="{75744F6B-E401-435C-96BA-FEBD34D5F3B0}"/>
                </a:ext>
              </a:extLst>
            </p:cNvPr>
            <p:cNvCxnSpPr>
              <a:stCxn id="69" idx="3"/>
            </p:cNvCxnSpPr>
            <p:nvPr/>
          </p:nvCxnSpPr>
          <p:spPr>
            <a:xfrm>
              <a:off x="5295469" y="1869969"/>
              <a:ext cx="376700" cy="14138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Łącznik prosty ze strzałką 40">
              <a:extLst>
                <a:ext uri="{FF2B5EF4-FFF2-40B4-BE49-F238E27FC236}">
                  <a16:creationId xmlns:a16="http://schemas.microsoft.com/office/drawing/2014/main" id="{85E09D81-8331-4EC9-961F-6C5EAB25F2D4}"/>
                </a:ext>
              </a:extLst>
            </p:cNvPr>
            <p:cNvCxnSpPr>
              <a:stCxn id="90" idx="3"/>
              <a:endCxn id="24" idx="1"/>
            </p:cNvCxnSpPr>
            <p:nvPr/>
          </p:nvCxnSpPr>
          <p:spPr>
            <a:xfrm flipV="1">
              <a:off x="5351279" y="3293387"/>
              <a:ext cx="348910" cy="20480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ze strzałką 45">
              <a:extLst>
                <a:ext uri="{FF2B5EF4-FFF2-40B4-BE49-F238E27FC236}">
                  <a16:creationId xmlns:a16="http://schemas.microsoft.com/office/drawing/2014/main" id="{B01481FC-54E2-4667-BB7D-0303B0C60D20}"/>
                </a:ext>
              </a:extLst>
            </p:cNvPr>
            <p:cNvCxnSpPr>
              <a:stCxn id="73" idx="3"/>
              <a:endCxn id="24" idx="1"/>
            </p:cNvCxnSpPr>
            <p:nvPr/>
          </p:nvCxnSpPr>
          <p:spPr>
            <a:xfrm>
              <a:off x="5316958" y="2365380"/>
              <a:ext cx="383231" cy="9280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>
              <a:extLst>
                <a:ext uri="{FF2B5EF4-FFF2-40B4-BE49-F238E27FC236}">
                  <a16:creationId xmlns:a16="http://schemas.microsoft.com/office/drawing/2014/main" id="{068F287A-1B9E-463B-87AA-BA307D05C06A}"/>
                </a:ext>
              </a:extLst>
            </p:cNvPr>
            <p:cNvCxnSpPr>
              <a:stCxn id="88" idx="3"/>
              <a:endCxn id="24" idx="1"/>
            </p:cNvCxnSpPr>
            <p:nvPr/>
          </p:nvCxnSpPr>
          <p:spPr>
            <a:xfrm flipV="1">
              <a:off x="5323302" y="3293387"/>
              <a:ext cx="376887" cy="11727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D1537861-828A-4FC8-BC47-D0F89A1B2D3A}"/>
                </a:ext>
              </a:extLst>
            </p:cNvPr>
            <p:cNvCxnSpPr/>
            <p:nvPr/>
          </p:nvCxnSpPr>
          <p:spPr>
            <a:xfrm>
              <a:off x="5351278" y="3313764"/>
              <a:ext cx="288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ze strzałką 106">
              <a:extLst>
                <a:ext uri="{FF2B5EF4-FFF2-40B4-BE49-F238E27FC236}">
                  <a16:creationId xmlns:a16="http://schemas.microsoft.com/office/drawing/2014/main" id="{B7A3F8E5-5081-45E9-A201-7B586D01882D}"/>
                </a:ext>
              </a:extLst>
            </p:cNvPr>
            <p:cNvCxnSpPr/>
            <p:nvPr/>
          </p:nvCxnSpPr>
          <p:spPr>
            <a:xfrm>
              <a:off x="7508978" y="3320838"/>
              <a:ext cx="288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Nawias zamykający 109">
              <a:extLst>
                <a:ext uri="{FF2B5EF4-FFF2-40B4-BE49-F238E27FC236}">
                  <a16:creationId xmlns:a16="http://schemas.microsoft.com/office/drawing/2014/main" id="{75EE7C56-F6CC-4E78-A5A4-52837C08FADC}"/>
                </a:ext>
              </a:extLst>
            </p:cNvPr>
            <p:cNvSpPr/>
            <p:nvPr/>
          </p:nvSpPr>
          <p:spPr>
            <a:xfrm>
              <a:off x="9493239" y="1218054"/>
              <a:ext cx="115704" cy="5463156"/>
            </a:xfrm>
            <a:prstGeom prst="rightBracket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76" name="Łącznik prosty ze strzałką 75">
              <a:extLst>
                <a:ext uri="{FF2B5EF4-FFF2-40B4-BE49-F238E27FC236}">
                  <a16:creationId xmlns:a16="http://schemas.microsoft.com/office/drawing/2014/main" id="{1E6DB579-ADBA-499B-8C63-C9EA6DBD4C3F}"/>
                </a:ext>
              </a:extLst>
            </p:cNvPr>
            <p:cNvCxnSpPr>
              <a:stCxn id="166" idx="1"/>
            </p:cNvCxnSpPr>
            <p:nvPr/>
          </p:nvCxnSpPr>
          <p:spPr>
            <a:xfrm flipH="1">
              <a:off x="9607953" y="1724390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Łącznik prosty ze strzałką 110">
              <a:extLst>
                <a:ext uri="{FF2B5EF4-FFF2-40B4-BE49-F238E27FC236}">
                  <a16:creationId xmlns:a16="http://schemas.microsoft.com/office/drawing/2014/main" id="{EF614D18-6D56-4C44-BC7D-72D592D99A24}"/>
                </a:ext>
              </a:extLst>
            </p:cNvPr>
            <p:cNvCxnSpPr/>
            <p:nvPr/>
          </p:nvCxnSpPr>
          <p:spPr>
            <a:xfrm flipH="1">
              <a:off x="9602846" y="4466141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ze strzałką 111">
              <a:extLst>
                <a:ext uri="{FF2B5EF4-FFF2-40B4-BE49-F238E27FC236}">
                  <a16:creationId xmlns:a16="http://schemas.microsoft.com/office/drawing/2014/main" id="{73865859-95D8-4B24-A4DF-218B0FF36695}"/>
                </a:ext>
              </a:extLst>
            </p:cNvPr>
            <p:cNvCxnSpPr/>
            <p:nvPr/>
          </p:nvCxnSpPr>
          <p:spPr>
            <a:xfrm flipH="1">
              <a:off x="9602846" y="2450513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Łącznik prosty ze strzałką 112">
              <a:extLst>
                <a:ext uri="{FF2B5EF4-FFF2-40B4-BE49-F238E27FC236}">
                  <a16:creationId xmlns:a16="http://schemas.microsoft.com/office/drawing/2014/main" id="{7BF76CF1-AE9F-4AA9-8E9A-4440F7502A01}"/>
                </a:ext>
              </a:extLst>
            </p:cNvPr>
            <p:cNvCxnSpPr/>
            <p:nvPr/>
          </p:nvCxnSpPr>
          <p:spPr>
            <a:xfrm flipH="1">
              <a:off x="9602847" y="3097764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Łącznik prosty ze strzałką 113">
              <a:extLst>
                <a:ext uri="{FF2B5EF4-FFF2-40B4-BE49-F238E27FC236}">
                  <a16:creationId xmlns:a16="http://schemas.microsoft.com/office/drawing/2014/main" id="{E69B5668-66FE-427A-B72E-F77FDF209B3C}"/>
                </a:ext>
              </a:extLst>
            </p:cNvPr>
            <p:cNvCxnSpPr/>
            <p:nvPr/>
          </p:nvCxnSpPr>
          <p:spPr>
            <a:xfrm flipH="1">
              <a:off x="9602847" y="3745019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Łącznik prosty ze strzałką 114">
              <a:extLst>
                <a:ext uri="{FF2B5EF4-FFF2-40B4-BE49-F238E27FC236}">
                  <a16:creationId xmlns:a16="http://schemas.microsoft.com/office/drawing/2014/main" id="{2D69EB8A-3BD0-43E9-ABF2-838A2A82EA95}"/>
                </a:ext>
              </a:extLst>
            </p:cNvPr>
            <p:cNvCxnSpPr/>
            <p:nvPr/>
          </p:nvCxnSpPr>
          <p:spPr>
            <a:xfrm flipH="1">
              <a:off x="9602846" y="5079824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Łącznik prosty ze strzałką 115">
              <a:extLst>
                <a:ext uri="{FF2B5EF4-FFF2-40B4-BE49-F238E27FC236}">
                  <a16:creationId xmlns:a16="http://schemas.microsoft.com/office/drawing/2014/main" id="{618842A0-D62D-4F85-A57F-24F1C370FEF2}"/>
                </a:ext>
              </a:extLst>
            </p:cNvPr>
            <p:cNvCxnSpPr/>
            <p:nvPr/>
          </p:nvCxnSpPr>
          <p:spPr>
            <a:xfrm flipH="1">
              <a:off x="9602845" y="5567721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Łącznik prosty ze strzałką 116">
              <a:extLst>
                <a:ext uri="{FF2B5EF4-FFF2-40B4-BE49-F238E27FC236}">
                  <a16:creationId xmlns:a16="http://schemas.microsoft.com/office/drawing/2014/main" id="{8DCDF350-E676-4F6F-A6FF-32E7DE3D7224}"/>
                </a:ext>
              </a:extLst>
            </p:cNvPr>
            <p:cNvCxnSpPr/>
            <p:nvPr/>
          </p:nvCxnSpPr>
          <p:spPr>
            <a:xfrm flipH="1">
              <a:off x="9602845" y="6075645"/>
              <a:ext cx="2253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5031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22807" y="67103"/>
            <a:ext cx="11767948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 GOSPODARKA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upa 2" descr="Logika interwencji&#10;EFRR – Cel szczegółowy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 GOSPODARKA&#10;">
            <a:extLst>
              <a:ext uri="{FF2B5EF4-FFF2-40B4-BE49-F238E27FC236}">
                <a16:creationId xmlns:a16="http://schemas.microsoft.com/office/drawing/2014/main" id="{38BF80A3-125D-4178-913D-548AF2F74772}"/>
              </a:ext>
            </a:extLst>
          </p:cNvPr>
          <p:cNvGrpSpPr/>
          <p:nvPr/>
        </p:nvGrpSpPr>
        <p:grpSpPr>
          <a:xfrm>
            <a:off x="152224" y="847129"/>
            <a:ext cx="11886156" cy="5237013"/>
            <a:chOff x="152224" y="847129"/>
            <a:chExt cx="11886156" cy="5237013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8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8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8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8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800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2684472" y="4836210"/>
              <a:ext cx="2278366" cy="50130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pl-PL" sz="900" dirty="0">
                  <a:latin typeface="Calibri" panose="020F0502020204030204" pitchFamily="34" charset="0"/>
                </a:rPr>
                <a:t>A3.3 Poprawa konkurencyjności mikro i małych przedsiębiorstw podlegających transformacji 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508605" y="3293474"/>
              <a:ext cx="2149321" cy="5968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800" dirty="0">
                  <a:latin typeface="Calibri" panose="020F0502020204030204" pitchFamily="34" charset="0"/>
                </a:rPr>
                <a:t>Przedsiębiorstwa objęte wsparciem w formie dotacji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99" idx="1"/>
            </p:cNvCxnSpPr>
            <p:nvPr/>
          </p:nvCxnSpPr>
          <p:spPr>
            <a:xfrm>
              <a:off x="7657926" y="3591920"/>
              <a:ext cx="37257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43500" y="3472806"/>
              <a:ext cx="18473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br>
                <a:rPr kumimoji="0" lang="pl-PL" altLang="pl-PL" sz="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endParaRPr kumimoji="0" lang="pl-PL" altLang="pl-PL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55399" y="3343714"/>
              <a:ext cx="6258" cy="5081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08212" y="2841290"/>
              <a:ext cx="1832763" cy="40222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3.</a:t>
              </a:r>
              <a:r>
                <a:rPr lang="en-US" sz="800" dirty="0">
                  <a:latin typeface="Calibri" panose="020F0502020204030204" pitchFamily="34" charset="0"/>
                </a:rPr>
                <a:t>D</a:t>
              </a:r>
              <a:r>
                <a:rPr lang="pl-PL" sz="800" dirty="0" err="1">
                  <a:latin typeface="Calibri" panose="020F0502020204030204" pitchFamily="34" charset="0"/>
                </a:rPr>
                <a:t>ywersyfikacja</a:t>
              </a:r>
              <a:r>
                <a:rPr lang="pl-PL" sz="800" dirty="0">
                  <a:latin typeface="Calibri" panose="020F0502020204030204" pitchFamily="34" charset="0"/>
                </a:rPr>
                <a:t> działalności przedsiębiorstw, w tym innych niż MŚP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199" y="1412008"/>
              <a:ext cx="2117035" cy="77158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latin typeface="Calibri" panose="020F0502020204030204" pitchFamily="34" charset="0"/>
                </a:rPr>
                <a:t>A1.1 Rozwój potencjału wysokich technologii oraz instytucji wspierających innowacyjność w kierunku neutralności klimatycznej</a:t>
              </a:r>
            </a:p>
            <a:p>
              <a:endParaRPr lang="pl-PL" sz="8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3393130"/>
              <a:ext cx="1981335" cy="42832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Regulacje prawne i administracyjne umożliwiające gminom zagospodarowanie terenów </a:t>
              </a:r>
              <a:r>
                <a:rPr lang="pl-PL" sz="800" dirty="0" err="1"/>
                <a:t>pogórniczych</a:t>
              </a:r>
              <a:endParaRPr lang="pl-PL" sz="800" dirty="0"/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4"/>
              <a:ext cx="1880359" cy="73101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  <a:ea typeface="Calibri" panose="020F0502020204030204" pitchFamily="34" charset="0"/>
                </a:rPr>
                <a:t>1.</a:t>
              </a:r>
              <a:r>
                <a:rPr lang="en-US" sz="800" dirty="0">
                  <a:latin typeface="Calibri" panose="020F0502020204030204" pitchFamily="34" charset="0"/>
                  <a:ea typeface="Calibri" panose="020F0502020204030204" pitchFamily="34" charset="0"/>
                </a:rPr>
                <a:t>P</a:t>
              </a:r>
              <a:r>
                <a:rPr lang="pl-PL" sz="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rzyspieszeni</a:t>
              </a:r>
              <a:r>
                <a:rPr lang="en-US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e</a:t>
              </a:r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i </a:t>
              </a:r>
              <a:r>
                <a:rPr lang="pl-PL" sz="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wzmocnien</a:t>
              </a:r>
              <a:r>
                <a:rPr lang="en-US" sz="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ie</a:t>
              </a:r>
              <a:r>
                <a:rPr lang="pl-PL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rozwoju technologicznego w wiodących branżach gospodarki regionalnej</a:t>
              </a:r>
              <a:r>
                <a:rPr lang="en-US" sz="800" dirty="0">
                  <a:latin typeface="Calibri" panose="020F0502020204030204" pitchFamily="34" charset="0"/>
                </a:rPr>
                <a:t>, </a:t>
              </a:r>
              <a:r>
                <a:rPr lang="pl-PL" sz="800" dirty="0">
                  <a:latin typeface="Calibri" panose="020F0502020204030204" pitchFamily="34" charset="0"/>
                </a:rPr>
                <a:t>w szczególności związanych z zieloną i cyfrową transformacją</a:t>
              </a:r>
              <a:r>
                <a:rPr lang="en-US" sz="800" dirty="0">
                  <a:latin typeface="Calibri" panose="020F0502020204030204" pitchFamily="34" charset="0"/>
                </a:rPr>
                <a:t>.</a:t>
              </a:r>
              <a:endParaRPr lang="pl-PL" sz="800" dirty="0">
                <a:latin typeface="Calibri" panose="020F0502020204030204" pitchFamily="34" charset="0"/>
              </a:endParaRP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75302" y="3413951"/>
              <a:ext cx="1883422" cy="38667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4.</a:t>
              </a:r>
              <a:r>
                <a:rPr lang="en-US" sz="800" dirty="0">
                  <a:latin typeface="Calibri" panose="020F0502020204030204" pitchFamily="34" charset="0"/>
                </a:rPr>
                <a:t>W</a:t>
              </a:r>
              <a:r>
                <a:rPr lang="pl-PL" sz="800" dirty="0" err="1">
                  <a:latin typeface="Calibri" panose="020F0502020204030204" pitchFamily="34" charset="0"/>
                </a:rPr>
                <a:t>zmocnieni</a:t>
              </a:r>
              <a:r>
                <a:rPr lang="en-US" sz="800" dirty="0">
                  <a:latin typeface="Calibri" panose="020F0502020204030204" pitchFamily="34" charset="0"/>
                </a:rPr>
                <a:t>e</a:t>
              </a:r>
              <a:r>
                <a:rPr lang="pl-PL" sz="800" dirty="0">
                  <a:latin typeface="Calibri" panose="020F0502020204030204" pitchFamily="34" charset="0"/>
                </a:rPr>
                <a:t> przedsiębiorczości na poziomie lokalnym</a:t>
              </a: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91038" y="3974955"/>
              <a:ext cx="1880359" cy="55282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5. ponowne zagospodarowanie ogromnej powierzchni zdegradowanych terenów </a:t>
              </a:r>
              <a:r>
                <a:rPr lang="pl-PL" sz="800" dirty="0" err="1">
                  <a:latin typeface="Calibri" panose="020F0502020204030204" pitchFamily="34" charset="0"/>
                </a:rPr>
                <a:t>pogórniczych</a:t>
              </a:r>
              <a:r>
                <a:rPr lang="pl-PL" sz="800" dirty="0">
                  <a:latin typeface="Calibri" panose="020F0502020204030204" pitchFamily="34" charset="0"/>
                </a:rPr>
                <a:t> i poprzemysłowych</a:t>
              </a:r>
            </a:p>
          </p:txBody>
        </p:sp>
        <p:cxnSp>
          <p:nvCxnSpPr>
            <p:cNvPr id="45" name="Łącznik prosty ze strzałką 44"/>
            <p:cNvCxnSpPr/>
            <p:nvPr/>
          </p:nvCxnSpPr>
          <p:spPr>
            <a:xfrm>
              <a:off x="9875946" y="3631048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cxnSpLocks/>
              <a:stCxn id="52" idx="3"/>
              <a:endCxn id="61" idx="1"/>
            </p:cNvCxnSpPr>
            <p:nvPr/>
          </p:nvCxnSpPr>
          <p:spPr>
            <a:xfrm flipV="1">
              <a:off x="2097529" y="1797802"/>
              <a:ext cx="645670" cy="5097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ze strzałką 12"/>
            <p:cNvCxnSpPr>
              <a:cxnSpLocks/>
              <a:stCxn id="52" idx="3"/>
            </p:cNvCxnSpPr>
            <p:nvPr/>
          </p:nvCxnSpPr>
          <p:spPr>
            <a:xfrm>
              <a:off x="2097529" y="1848779"/>
              <a:ext cx="641408" cy="2411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cxnSpLocks/>
              <a:stCxn id="44" idx="3"/>
              <a:endCxn id="73" idx="1"/>
            </p:cNvCxnSpPr>
            <p:nvPr/>
          </p:nvCxnSpPr>
          <p:spPr>
            <a:xfrm flipV="1">
              <a:off x="2040975" y="2726333"/>
              <a:ext cx="695129" cy="3160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36104" y="2460957"/>
              <a:ext cx="2209827" cy="5307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pl-PL" sz="9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A2.1 Wspieranie dywersyfikacji </a:t>
              </a:r>
              <a:r>
                <a:rPr lang="pl-PL" sz="900" dirty="0">
                  <a:latin typeface="Arial" panose="020B0604020202020204" pitchFamily="34" charset="0"/>
                  <a:cs typeface="Times New Roman" panose="02020603050405020304" pitchFamily="18" charset="0"/>
                </a:rPr>
                <a:t>automatyzacja i działania na rzecz GOZ</a:t>
              </a:r>
            </a:p>
          </p:txBody>
        </p:sp>
        <p:cxnSp>
          <p:nvCxnSpPr>
            <p:cNvPr id="36" name="Łącznik prosty ze strzałką 35"/>
            <p:cNvCxnSpPr>
              <a:cxnSpLocks/>
              <a:stCxn id="53" idx="3"/>
            </p:cNvCxnSpPr>
            <p:nvPr/>
          </p:nvCxnSpPr>
          <p:spPr>
            <a:xfrm>
              <a:off x="2058724" y="3607290"/>
              <a:ext cx="615209" cy="13736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Łącznik prosty ze strzałką 37"/>
            <p:cNvCxnSpPr>
              <a:cxnSpLocks/>
            </p:cNvCxnSpPr>
            <p:nvPr/>
          </p:nvCxnSpPr>
          <p:spPr>
            <a:xfrm>
              <a:off x="2106552" y="4237056"/>
              <a:ext cx="518973" cy="1556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pole tekstowe 8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2725046" y="3343714"/>
              <a:ext cx="2209828" cy="5466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A3.1 Wsparcie tworzenia nowych firm oraz </a:t>
              </a:r>
              <a:r>
                <a:rPr lang="pl-PL" sz="900" dirty="0">
                  <a:latin typeface="Calibri" panose="020F0502020204030204" pitchFamily="34" charset="0"/>
                </a:rPr>
                <a:t>prowadzenia działalności gospodarczej </a:t>
              </a:r>
            </a:p>
            <a:p>
              <a:endParaRPr lang="pl-PL" sz="800" dirty="0">
                <a:latin typeface="Calibri" panose="020F0502020204030204" pitchFamily="34" charset="0"/>
              </a:endParaRPr>
            </a:p>
          </p:txBody>
        </p: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030504" y="3293474"/>
              <a:ext cx="1495620" cy="596892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Inwestycje prywatne uzupełniające wsparcie publiczne (w tym: dotacje, instrumenty finansowe) </a:t>
              </a:r>
              <a:endParaRPr lang="pl-PL" sz="900" dirty="0">
                <a:latin typeface="Calibri" panose="020F0502020204030204" pitchFamily="34" charset="0"/>
              </a:endParaRPr>
            </a:p>
          </p:txBody>
        </p:sp>
        <p:cxnSp>
          <p:nvCxnSpPr>
            <p:cNvPr id="97" name="Łącznik prosty ze strzałką 96"/>
            <p:cNvCxnSpPr>
              <a:cxnSpLocks/>
              <a:stCxn id="82" idx="3"/>
              <a:endCxn id="72" idx="2"/>
            </p:cNvCxnSpPr>
            <p:nvPr/>
          </p:nvCxnSpPr>
          <p:spPr>
            <a:xfrm>
              <a:off x="4934874" y="3617040"/>
              <a:ext cx="1648392" cy="27332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93F1C4E7-06A0-4885-A92D-CC23F62CAF8C}"/>
                </a:ext>
              </a:extLst>
            </p:cNvPr>
            <p:cNvSpPr txBox="1"/>
            <p:nvPr/>
          </p:nvSpPr>
          <p:spPr>
            <a:xfrm>
              <a:off x="208212" y="2347192"/>
              <a:ext cx="1812763" cy="402222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2.Wzmocnienie efektywnego gospodarowania zasobami</a:t>
              </a:r>
            </a:p>
          </p:txBody>
        </p:sp>
        <p:sp>
          <p:nvSpPr>
            <p:cNvPr id="116" name="pole tekstowe 115">
              <a:extLst>
                <a:ext uri="{FF2B5EF4-FFF2-40B4-BE49-F238E27FC236}">
                  <a16:creationId xmlns:a16="http://schemas.microsoft.com/office/drawing/2014/main" id="{D97296ED-1FA5-4440-A204-ABB56F692CF9}"/>
                </a:ext>
              </a:extLst>
            </p:cNvPr>
            <p:cNvSpPr txBox="1"/>
            <p:nvPr/>
          </p:nvSpPr>
          <p:spPr>
            <a:xfrm>
              <a:off x="172729" y="4669690"/>
              <a:ext cx="1880359" cy="49021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6. utrzymanie potencjału gospodarczego oraz wzrostu konkurencyjności podregionów górniczych </a:t>
              </a:r>
            </a:p>
          </p:txBody>
        </p: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B484BC9B-7DC8-4C66-BF44-227682467944}"/>
                </a:ext>
              </a:extLst>
            </p:cNvPr>
            <p:cNvCxnSpPr>
              <a:cxnSpLocks/>
              <a:stCxn id="83" idx="3"/>
            </p:cNvCxnSpPr>
            <p:nvPr/>
          </p:nvCxnSpPr>
          <p:spPr>
            <a:xfrm>
              <a:off x="2020975" y="2548303"/>
              <a:ext cx="729908" cy="268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pole tekstowe 127">
              <a:extLst>
                <a:ext uri="{FF2B5EF4-FFF2-40B4-BE49-F238E27FC236}">
                  <a16:creationId xmlns:a16="http://schemas.microsoft.com/office/drawing/2014/main" id="{DCA5811F-8AEC-489C-8667-BA56F787174F}"/>
                </a:ext>
              </a:extLst>
            </p:cNvPr>
            <p:cNvSpPr txBox="1"/>
            <p:nvPr/>
          </p:nvSpPr>
          <p:spPr>
            <a:xfrm>
              <a:off x="2748120" y="4025716"/>
              <a:ext cx="2156388" cy="55445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>
                  <a:latin typeface="Calibri" panose="020F0502020204030204" pitchFamily="34" charset="0"/>
                </a:defRPr>
              </a:lvl1pPr>
            </a:lstStyle>
            <a:p>
              <a:pPr>
                <a:lnSpc>
                  <a:spcPct val="112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pl-PL" sz="900" dirty="0"/>
                <a:t>A3.2 Wsparcie rozwoju przedsiębiorstw zaliczanych do regionalnych specjalizacji technologicznych</a:t>
              </a:r>
            </a:p>
          </p:txBody>
        </p:sp>
        <p:cxnSp>
          <p:nvCxnSpPr>
            <p:cNvPr id="202" name="Łącznik prosty ze strzałką 201">
              <a:extLst>
                <a:ext uri="{FF2B5EF4-FFF2-40B4-BE49-F238E27FC236}">
                  <a16:creationId xmlns:a16="http://schemas.microsoft.com/office/drawing/2014/main" id="{1F5B59FA-6997-4392-A843-4EED530A2862}"/>
                </a:ext>
              </a:extLst>
            </p:cNvPr>
            <p:cNvCxnSpPr>
              <a:cxnSpLocks/>
              <a:endCxn id="218" idx="1"/>
            </p:cNvCxnSpPr>
            <p:nvPr/>
          </p:nvCxnSpPr>
          <p:spPr>
            <a:xfrm>
              <a:off x="2062634" y="4781983"/>
              <a:ext cx="601618" cy="10112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Łącznik prosty ze strzałką 202">
              <a:extLst>
                <a:ext uri="{FF2B5EF4-FFF2-40B4-BE49-F238E27FC236}">
                  <a16:creationId xmlns:a16="http://schemas.microsoft.com/office/drawing/2014/main" id="{C0B76BA4-184A-404F-A147-43C0FFEAD1F4}"/>
                </a:ext>
              </a:extLst>
            </p:cNvPr>
            <p:cNvCxnSpPr>
              <a:cxnSpLocks/>
              <a:stCxn id="52" idx="3"/>
            </p:cNvCxnSpPr>
            <p:nvPr/>
          </p:nvCxnSpPr>
          <p:spPr>
            <a:xfrm>
              <a:off x="2097529" y="1848779"/>
              <a:ext cx="616979" cy="27187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Łącznik prosty ze strzałką 203">
              <a:extLst>
                <a:ext uri="{FF2B5EF4-FFF2-40B4-BE49-F238E27FC236}">
                  <a16:creationId xmlns:a16="http://schemas.microsoft.com/office/drawing/2014/main" id="{BDF931F0-1C57-4A10-BF35-3E8FA978738E}"/>
                </a:ext>
              </a:extLst>
            </p:cNvPr>
            <p:cNvCxnSpPr>
              <a:cxnSpLocks/>
              <a:stCxn id="53" idx="3"/>
              <a:endCxn id="82" idx="1"/>
            </p:cNvCxnSpPr>
            <p:nvPr/>
          </p:nvCxnSpPr>
          <p:spPr>
            <a:xfrm>
              <a:off x="2058724" y="3607290"/>
              <a:ext cx="666322" cy="97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pole tekstowe 217">
              <a:extLst>
                <a:ext uri="{FF2B5EF4-FFF2-40B4-BE49-F238E27FC236}">
                  <a16:creationId xmlns:a16="http://schemas.microsoft.com/office/drawing/2014/main" id="{CF98F441-ECB9-436F-8342-220BE111E5EF}"/>
                </a:ext>
              </a:extLst>
            </p:cNvPr>
            <p:cNvSpPr txBox="1"/>
            <p:nvPr/>
          </p:nvSpPr>
          <p:spPr>
            <a:xfrm>
              <a:off x="2664252" y="5502321"/>
              <a:ext cx="2298585" cy="581821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>
                  <a:latin typeface="Calibri" panose="020F0502020204030204" pitchFamily="34" charset="0"/>
                </a:defRPr>
              </a:lvl1pPr>
            </a:lstStyle>
            <a:p>
              <a:pPr>
                <a:spcAft>
                  <a:spcPts val="1000"/>
                </a:spcAft>
              </a:pPr>
              <a:r>
                <a:rPr lang="pl-PL" sz="900" dirty="0"/>
                <a:t>A3.4 Podnoszenie atrakcyjności inwestycyjnej i promocja gospodarcza podregionów górniczych</a:t>
              </a:r>
            </a:p>
          </p:txBody>
        </p:sp>
        <p:cxnSp>
          <p:nvCxnSpPr>
            <p:cNvPr id="286" name="Łącznik prosty ze strzałką 285">
              <a:extLst>
                <a:ext uri="{FF2B5EF4-FFF2-40B4-BE49-F238E27FC236}">
                  <a16:creationId xmlns:a16="http://schemas.microsoft.com/office/drawing/2014/main" id="{18B800CA-E4B1-4DA5-8122-425894BEAF00}"/>
                </a:ext>
              </a:extLst>
            </p:cNvPr>
            <p:cNvCxnSpPr>
              <a:cxnSpLocks/>
              <a:stCxn id="73" idx="3"/>
              <a:endCxn id="72" idx="1"/>
            </p:cNvCxnSpPr>
            <p:nvPr/>
          </p:nvCxnSpPr>
          <p:spPr>
            <a:xfrm>
              <a:off x="4945931" y="2726333"/>
              <a:ext cx="562674" cy="865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Łącznik prosty ze strzałką 288">
              <a:extLst>
                <a:ext uri="{FF2B5EF4-FFF2-40B4-BE49-F238E27FC236}">
                  <a16:creationId xmlns:a16="http://schemas.microsoft.com/office/drawing/2014/main" id="{863D92A5-0ABA-4D9A-90B8-05536DB885D3}"/>
                </a:ext>
              </a:extLst>
            </p:cNvPr>
            <p:cNvCxnSpPr>
              <a:cxnSpLocks/>
              <a:stCxn id="128" idx="3"/>
              <a:endCxn id="72" idx="2"/>
            </p:cNvCxnSpPr>
            <p:nvPr/>
          </p:nvCxnSpPr>
          <p:spPr>
            <a:xfrm flipV="1">
              <a:off x="4904508" y="3890366"/>
              <a:ext cx="1678758" cy="4125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Łącznik prosty ze strzałką 294">
              <a:extLst>
                <a:ext uri="{FF2B5EF4-FFF2-40B4-BE49-F238E27FC236}">
                  <a16:creationId xmlns:a16="http://schemas.microsoft.com/office/drawing/2014/main" id="{EDCD01BD-E4C4-4ED8-8777-38BF694B63BF}"/>
                </a:ext>
              </a:extLst>
            </p:cNvPr>
            <p:cNvCxnSpPr>
              <a:cxnSpLocks/>
              <a:stCxn id="24" idx="3"/>
              <a:endCxn id="72" idx="2"/>
            </p:cNvCxnSpPr>
            <p:nvPr/>
          </p:nvCxnSpPr>
          <p:spPr>
            <a:xfrm flipV="1">
              <a:off x="4962838" y="3890366"/>
              <a:ext cx="1620428" cy="1196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Łącznik prosty ze strzałką 297">
              <a:extLst>
                <a:ext uri="{FF2B5EF4-FFF2-40B4-BE49-F238E27FC236}">
                  <a16:creationId xmlns:a16="http://schemas.microsoft.com/office/drawing/2014/main" id="{E03BAC8E-8132-482D-BF17-3B02C9578EA9}"/>
                </a:ext>
              </a:extLst>
            </p:cNvPr>
            <p:cNvCxnSpPr>
              <a:cxnSpLocks/>
              <a:stCxn id="218" idx="3"/>
              <a:endCxn id="72" idx="2"/>
            </p:cNvCxnSpPr>
            <p:nvPr/>
          </p:nvCxnSpPr>
          <p:spPr>
            <a:xfrm flipV="1">
              <a:off x="4962837" y="3890366"/>
              <a:ext cx="1620429" cy="190286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Łącznik prosty ze strzałką 311">
              <a:extLst>
                <a:ext uri="{FF2B5EF4-FFF2-40B4-BE49-F238E27FC236}">
                  <a16:creationId xmlns:a16="http://schemas.microsoft.com/office/drawing/2014/main" id="{A97F9223-E66F-457F-87C8-FDA3B4F03978}"/>
                </a:ext>
              </a:extLst>
            </p:cNvPr>
            <p:cNvCxnSpPr>
              <a:cxnSpLocks/>
            </p:cNvCxnSpPr>
            <p:nvPr/>
          </p:nvCxnSpPr>
          <p:spPr>
            <a:xfrm>
              <a:off x="2055518" y="5084902"/>
              <a:ext cx="545670" cy="982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pole tekstowe 320">
              <a:extLst>
                <a:ext uri="{FF2B5EF4-FFF2-40B4-BE49-F238E27FC236}">
                  <a16:creationId xmlns:a16="http://schemas.microsoft.com/office/drawing/2014/main" id="{866B201D-63D6-4C4F-BEB6-E3EC5C3BD046}"/>
                </a:ext>
              </a:extLst>
            </p:cNvPr>
            <p:cNvSpPr txBox="1"/>
            <p:nvPr/>
          </p:nvSpPr>
          <p:spPr>
            <a:xfrm>
              <a:off x="152224" y="5429571"/>
              <a:ext cx="1898668" cy="467621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latin typeface="Calibri" panose="020F0502020204030204" pitchFamily="34" charset="0"/>
                </a:rPr>
                <a:t>7. Transformacja regionalnej gospodarki umożliwiająca zatrudnienie kobiet/tworzenie miejsc pracy </a:t>
              </a:r>
              <a:r>
                <a:rPr lang="pl-PL" sz="800">
                  <a:latin typeface="Calibri" panose="020F0502020204030204" pitchFamily="34" charset="0"/>
                </a:rPr>
                <a:t>dla  kobiet</a:t>
              </a:r>
              <a:endParaRPr lang="pl-PL" sz="8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136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Logika interwencji&#10;EFRR – Cel szczegółowy 3 Wzmacnianie trwałego wzrostu i konkurencyjności MŚP oraz tworzenie miejsc pracy w MŚP, w tym poprzez inwestycje produkcyjne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3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Wzmacnianie trwałego wzrostu i konkurencyjności MŚP oraz tworzenie miejsc pracy w MŚP, w tym poprzez inwestycje produkcyjne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altLang="pl-PL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br>
              <a:rPr lang="pl-PL" altLang="pl-PL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pl-PL" altLang="pl-PL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el szczegółowy 3 Wzmacnianie trwałego wzrostu i konkurencyjności MŚP oraz tworzenie miejsc pracy w MŚP, w tym poprzez inwestycje produkcyjne">
            <a:extLst>
              <a:ext uri="{FF2B5EF4-FFF2-40B4-BE49-F238E27FC236}">
                <a16:creationId xmlns:a16="http://schemas.microsoft.com/office/drawing/2014/main" id="{DE82E5E6-F974-47B8-A8F0-267C554AF788}"/>
              </a:ext>
            </a:extLst>
          </p:cNvPr>
          <p:cNvGrpSpPr/>
          <p:nvPr/>
        </p:nvGrpSpPr>
        <p:grpSpPr>
          <a:xfrm>
            <a:off x="217170" y="847129"/>
            <a:ext cx="11866653" cy="5937371"/>
            <a:chOff x="217170" y="847129"/>
            <a:chExt cx="11866653" cy="5937371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>
                  <a:solidFill>
                    <a:prstClr val="white"/>
                  </a:solidFill>
                </a:rPr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>
                  <a:solidFill>
                    <a:prstClr val="white"/>
                  </a:solidFill>
                </a:rPr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>
                  <a:solidFill>
                    <a:prstClr val="white"/>
                  </a:solidFill>
                </a:rPr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>
                  <a:solidFill>
                    <a:prstClr val="white"/>
                  </a:solidFill>
                </a:rPr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>
                  <a:solidFill>
                    <a:prstClr val="white"/>
                  </a:solidFill>
                </a:rPr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01672" y="2954342"/>
              <a:ext cx="1495620" cy="92551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50" dirty="0">
                  <a:solidFill>
                    <a:srgbClr val="000000"/>
                  </a:solidFill>
                  <a:ea typeface="Calibri" panose="020F0502020204030204" pitchFamily="34" charset="0"/>
                </a:rPr>
                <a:t>Inwestycje prywatne uzupełniające wsparcie publiczne (w tym: dotacje, instrumenty finansowe) </a:t>
              </a:r>
              <a:endParaRPr lang="pl-PL" sz="1050" dirty="0">
                <a:solidFill>
                  <a:prstClr val="black"/>
                </a:solidFill>
              </a:endParaRP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51088" y="2905397"/>
              <a:ext cx="2520044" cy="41378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50" dirty="0">
                  <a:solidFill>
                    <a:srgbClr val="000000"/>
                  </a:solidFill>
                  <a:ea typeface="Calibri" panose="020F0502020204030204" pitchFamily="34" charset="0"/>
                </a:rPr>
                <a:t>Przedsiębiorstwa objęte wsparciem w formie dotacji</a:t>
              </a:r>
              <a:endParaRPr lang="pl-PL" sz="1050" dirty="0">
                <a:solidFill>
                  <a:prstClr val="black"/>
                </a:solidFill>
              </a:endParaRP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0319" y="2351385"/>
              <a:ext cx="2013504" cy="665975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>
                  <a:solidFill>
                    <a:prstClr val="black"/>
                  </a:solidFill>
                </a:rPr>
                <a:t>Pandemia Covid-19 jako czynnik wpływający negatywnie na większość podstawowych wskaźników makroekonomicznych</a:t>
              </a:r>
            </a:p>
            <a:p>
              <a:endParaRPr lang="pl-PL" sz="800" dirty="0">
                <a:solidFill>
                  <a:prstClr val="black"/>
                </a:solidFill>
              </a:endParaRP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0183" y="4801994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>
                  <a:solidFill>
                    <a:prstClr val="black"/>
                  </a:solidFill>
                </a:rPr>
                <a:t>Wytyczne i regulacje na poziomie krajowym, w tym linia demarkacyjna dot. FE NG</a:t>
              </a:r>
            </a:p>
            <a:p>
              <a:endParaRPr lang="pl-PL" sz="800" dirty="0">
                <a:solidFill>
                  <a:prstClr val="black"/>
                </a:solidFill>
              </a:endParaRPr>
            </a:p>
          </p:txBody>
        </p: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0744" y="1928074"/>
              <a:ext cx="1880359" cy="4783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</a:rPr>
                <a:t>Wysoka atrakcyjność inwestycyjna i dodatni bilans handlu zagranicznego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80453" y="3951949"/>
              <a:ext cx="1981335" cy="688752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>
                  <a:solidFill>
                    <a:prstClr val="black"/>
                  </a:solidFill>
                </a:rPr>
                <a:t>Dalsze ograniczenia mobilności wynikające z Covid-19 jak czynnik utrudniający turystykę, w tym turystykę biznesową</a:t>
              </a:r>
            </a:p>
            <a:p>
              <a:endParaRPr lang="pl-PL" sz="800" dirty="0">
                <a:solidFill>
                  <a:prstClr val="black"/>
                </a:solidFill>
              </a:endParaRP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0319" y="3154362"/>
              <a:ext cx="1981335" cy="688752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>
                  <a:solidFill>
                    <a:prstClr val="black"/>
                  </a:solidFill>
                </a:rPr>
                <a:t>Konstytucja dla nauki oraz reforma szkolnictwa wyższego, która może wpływać na skalę i jakość współpracy biznesu z nauką</a:t>
              </a:r>
            </a:p>
            <a:p>
              <a:endParaRPr lang="pl-PL" sz="800" dirty="0">
                <a:solidFill>
                  <a:prstClr val="black"/>
                </a:solidFill>
              </a:endParaRP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0744" y="1374601"/>
              <a:ext cx="1880359" cy="4783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</a:rPr>
                <a:t>Obniżająca się konkurencyjność struktury gospodarczej regionu w skali kraju 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0744" y="4157964"/>
              <a:ext cx="1880359" cy="34503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Niezadawalająca dynamika rozwoju gospodarczego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30744" y="5086797"/>
              <a:ext cx="1880359" cy="34503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Niezadowalający poziom innowacyjności przedsiębiorstw 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199" y="1376299"/>
              <a:ext cx="1944914" cy="52316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sieciowe dla osób rozpoczynających / prowadzących działalność gospodarczą</a:t>
              </a:r>
              <a:endParaRPr lang="pl-PL" sz="800" dirty="0">
                <a:solidFill>
                  <a:prstClr val="black"/>
                </a:solidFill>
              </a:endParaRP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199" y="6284508"/>
              <a:ext cx="1944914" cy="24991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Marketing regionalny</a:t>
              </a:r>
              <a:endParaRPr lang="pl-PL" sz="100" dirty="0">
                <a:solidFill>
                  <a:prstClr val="black"/>
                </a:solidFill>
              </a:endParaRPr>
            </a:p>
          </p:txBody>
        </p:sp>
        <p:cxnSp>
          <p:nvCxnSpPr>
            <p:cNvPr id="89" name="Łącznik prosty ze strzałką 88"/>
            <p:cNvCxnSpPr>
              <a:cxnSpLocks/>
              <a:endCxn id="28" idx="1"/>
            </p:cNvCxnSpPr>
            <p:nvPr/>
          </p:nvCxnSpPr>
          <p:spPr>
            <a:xfrm flipV="1">
              <a:off x="7671132" y="3417101"/>
              <a:ext cx="430540" cy="3069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964670" y="5879486"/>
              <a:ext cx="478120" cy="25781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prstClr val="black"/>
                </a:solidFill>
              </a:endParaRPr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964670" y="6150949"/>
              <a:ext cx="478120" cy="25781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prstClr val="black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964670" y="6422412"/>
              <a:ext cx="478120" cy="25781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>
                <a:solidFill>
                  <a:prstClr val="black"/>
                </a:solidFill>
              </a:endParaRPr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442790" y="5830217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>
                  <a:solidFill>
                    <a:prstClr val="black"/>
                  </a:solidFill>
                </a:rPr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>
                  <a:solidFill>
                    <a:prstClr val="black"/>
                  </a:solidFill>
                </a:rPr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>
                  <a:solidFill>
                    <a:prstClr val="black"/>
                  </a:solidFill>
                </a:rPr>
                <a:t>Element logiki rekomendowany do usunięcia</a:t>
              </a:r>
            </a:p>
          </p:txBody>
        </p:sp>
        <p:sp>
          <p:nvSpPr>
            <p:cNvPr id="64" name="pole tekstowe 63">
              <a:extLst>
                <a:ext uri="{FF2B5EF4-FFF2-40B4-BE49-F238E27FC236}">
                  <a16:creationId xmlns:a16="http://schemas.microsoft.com/office/drawing/2014/main" id="{BCDDE6EF-8D83-4614-88A9-13113B0FFE90}"/>
                </a:ext>
              </a:extLst>
            </p:cNvPr>
            <p:cNvSpPr txBox="1"/>
            <p:nvPr/>
          </p:nvSpPr>
          <p:spPr>
            <a:xfrm>
              <a:off x="230744" y="2489672"/>
              <a:ext cx="1880359" cy="38538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</a:rPr>
                <a:t>Zaplecze dla organizacji imprez masowych i turystyki biznesowej</a:t>
              </a:r>
            </a:p>
          </p:txBody>
        </p:sp>
        <p:sp>
          <p:nvSpPr>
            <p:cNvPr id="66" name="pole tekstowe 65">
              <a:extLst>
                <a:ext uri="{FF2B5EF4-FFF2-40B4-BE49-F238E27FC236}">
                  <a16:creationId xmlns:a16="http://schemas.microsoft.com/office/drawing/2014/main" id="{2AF056BD-F26A-48A7-BDE9-B0D6A01282BE}"/>
                </a:ext>
              </a:extLst>
            </p:cNvPr>
            <p:cNvSpPr txBox="1"/>
            <p:nvPr/>
          </p:nvSpPr>
          <p:spPr>
            <a:xfrm>
              <a:off x="230744" y="3665199"/>
              <a:ext cx="1880359" cy="35837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Niski poziom przedsiębiorczości wśród mieszkańców regionu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67" name="pole tekstowe 66">
              <a:extLst>
                <a:ext uri="{FF2B5EF4-FFF2-40B4-BE49-F238E27FC236}">
                  <a16:creationId xmlns:a16="http://schemas.microsoft.com/office/drawing/2014/main" id="{2997E309-E0BE-42B0-92BE-6F3E7BE23C69}"/>
                </a:ext>
              </a:extLst>
            </p:cNvPr>
            <p:cNvSpPr txBox="1"/>
            <p:nvPr/>
          </p:nvSpPr>
          <p:spPr>
            <a:xfrm>
              <a:off x="2735611" y="6575956"/>
              <a:ext cx="1944914" cy="20854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na internacjonalizację MŚP</a:t>
              </a:r>
              <a:endParaRPr lang="pl-PL" sz="200" dirty="0">
                <a:solidFill>
                  <a:prstClr val="black"/>
                </a:solidFill>
              </a:endParaRPr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C53BCFBC-79D1-4626-8A18-235429D58FD3}"/>
                </a:ext>
              </a:extLst>
            </p:cNvPr>
            <p:cNvSpPr txBox="1"/>
            <p:nvPr/>
          </p:nvSpPr>
          <p:spPr>
            <a:xfrm>
              <a:off x="5143500" y="3547667"/>
              <a:ext cx="2520044" cy="41378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 algn="ctr"/>
              <a:r>
                <a:rPr lang="pl-PL" sz="1050" dirty="0">
                  <a:solidFill>
                    <a:srgbClr val="000000"/>
                  </a:solidFill>
                  <a:ea typeface="Calibri" panose="020F0502020204030204" pitchFamily="34" charset="0"/>
                </a:rPr>
                <a:t>Przedsiębiorstwa objęte wsparciem z instrumentów finansowych </a:t>
              </a:r>
              <a:endParaRPr lang="pl-PL" sz="1050" dirty="0">
                <a:solidFill>
                  <a:prstClr val="black"/>
                </a:solidFill>
              </a:endParaRPr>
            </a:p>
          </p:txBody>
        </p:sp>
        <p:cxnSp>
          <p:nvCxnSpPr>
            <p:cNvPr id="70" name="Łącznik prosty ze strzałką 69">
              <a:extLst>
                <a:ext uri="{FF2B5EF4-FFF2-40B4-BE49-F238E27FC236}">
                  <a16:creationId xmlns:a16="http://schemas.microsoft.com/office/drawing/2014/main" id="{82018602-1902-424E-BA94-0774BA1782FE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>
              <a:off x="7671132" y="3112291"/>
              <a:ext cx="430540" cy="3048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pole tekstowe 56">
              <a:extLst>
                <a:ext uri="{FF2B5EF4-FFF2-40B4-BE49-F238E27FC236}">
                  <a16:creationId xmlns:a16="http://schemas.microsoft.com/office/drawing/2014/main" id="{FFFC6C8C-D8FE-49A0-BB2B-C89512BA9ADE}"/>
                </a:ext>
              </a:extLst>
            </p:cNvPr>
            <p:cNvSpPr txBox="1"/>
            <p:nvPr/>
          </p:nvSpPr>
          <p:spPr>
            <a:xfrm>
              <a:off x="230744" y="4611810"/>
              <a:ext cx="1880359" cy="34503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Niski poziom wydatków na cele badawcze przedsiębiorstw 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58" name="pole tekstowe 57">
              <a:extLst>
                <a:ext uri="{FF2B5EF4-FFF2-40B4-BE49-F238E27FC236}">
                  <a16:creationId xmlns:a16="http://schemas.microsoft.com/office/drawing/2014/main" id="{F8C85BA8-80FE-46DC-839C-5604C29F4254}"/>
                </a:ext>
              </a:extLst>
            </p:cNvPr>
            <p:cNvSpPr txBox="1"/>
            <p:nvPr/>
          </p:nvSpPr>
          <p:spPr>
            <a:xfrm>
              <a:off x="230744" y="5594645"/>
              <a:ext cx="1880359" cy="47974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Niski poziom współpracy i słabe powiązania sektora B+R z innymi sektorami (w tym przedsiębiorstw)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75" name="pole tekstowe 74">
              <a:extLst>
                <a:ext uri="{FF2B5EF4-FFF2-40B4-BE49-F238E27FC236}">
                  <a16:creationId xmlns:a16="http://schemas.microsoft.com/office/drawing/2014/main" id="{787F9037-B3DF-4273-89E7-E4B4D4AB776D}"/>
                </a:ext>
              </a:extLst>
            </p:cNvPr>
            <p:cNvSpPr txBox="1"/>
            <p:nvPr/>
          </p:nvSpPr>
          <p:spPr>
            <a:xfrm>
              <a:off x="230744" y="3011836"/>
              <a:ext cx="1880359" cy="4905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Niekorzystny wizerunek województwa śląskiego oraz długofalowość jego przemian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76" name="pole tekstowe 75">
              <a:extLst>
                <a:ext uri="{FF2B5EF4-FFF2-40B4-BE49-F238E27FC236}">
                  <a16:creationId xmlns:a16="http://schemas.microsoft.com/office/drawing/2014/main" id="{1CB03219-BFFE-4AF3-875A-47771F94CD7F}"/>
                </a:ext>
              </a:extLst>
            </p:cNvPr>
            <p:cNvSpPr txBox="1"/>
            <p:nvPr/>
          </p:nvSpPr>
          <p:spPr>
            <a:xfrm>
              <a:off x="230744" y="6209810"/>
              <a:ext cx="1880359" cy="44211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</a:rPr>
                <a:t>Niski udział przychodów ze sprzedaży produktów nowych lub ulepszonych</a:t>
              </a:r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F0B3F854-FCE4-4D18-AD4D-D50E7C8449AC}"/>
                </a:ext>
              </a:extLst>
            </p:cNvPr>
            <p:cNvSpPr txBox="1"/>
            <p:nvPr/>
          </p:nvSpPr>
          <p:spPr>
            <a:xfrm>
              <a:off x="2743199" y="1956909"/>
              <a:ext cx="1944914" cy="35301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Wsparcie na wdrażanie innowacji w MŚP 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93" name="pole tekstowe 92">
              <a:extLst>
                <a:ext uri="{FF2B5EF4-FFF2-40B4-BE49-F238E27FC236}">
                  <a16:creationId xmlns:a16="http://schemas.microsoft.com/office/drawing/2014/main" id="{0E3104B7-ACAB-4940-964F-4A9FEAE6F940}"/>
                </a:ext>
              </a:extLst>
            </p:cNvPr>
            <p:cNvSpPr txBox="1"/>
            <p:nvPr/>
          </p:nvSpPr>
          <p:spPr>
            <a:xfrm>
              <a:off x="2735611" y="3843114"/>
              <a:ext cx="1944914" cy="6203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Budowa, rozwój i poprawa infrastruktury (około) turystycznej: odbudowa sektora (dotacje) i rozwój (</a:t>
              </a:r>
              <a:r>
                <a:rPr lang="pl-PL" sz="900" dirty="0" err="1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IFy</a:t>
              </a:r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63EDD1D8-6E78-49F3-9798-FD1B2C435434}"/>
                </a:ext>
              </a:extLst>
            </p:cNvPr>
            <p:cNvSpPr txBox="1"/>
            <p:nvPr/>
          </p:nvSpPr>
          <p:spPr>
            <a:xfrm>
              <a:off x="2727437" y="2351385"/>
              <a:ext cx="1944914" cy="38538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Wsparcie na wdrożenie wyników prac B+R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101" name="pole tekstowe 100">
              <a:extLst>
                <a:ext uri="{FF2B5EF4-FFF2-40B4-BE49-F238E27FC236}">
                  <a16:creationId xmlns:a16="http://schemas.microsoft.com/office/drawing/2014/main" id="{747AFA3E-6340-4729-93FC-20AB6E1C3C49}"/>
                </a:ext>
              </a:extLst>
            </p:cNvPr>
            <p:cNvSpPr txBox="1"/>
            <p:nvPr/>
          </p:nvSpPr>
          <p:spPr>
            <a:xfrm>
              <a:off x="2727437" y="2790347"/>
              <a:ext cx="1944914" cy="52113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Wsparcie cyfryzacji i automatyzacji procesów biznesowych oraz poprawy </a:t>
              </a:r>
              <a:r>
                <a:rPr lang="pl-PL" sz="900" dirty="0" err="1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cyberbezpieczeństwa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102" name="pole tekstowe 101">
              <a:extLst>
                <a:ext uri="{FF2B5EF4-FFF2-40B4-BE49-F238E27FC236}">
                  <a16:creationId xmlns:a16="http://schemas.microsoft.com/office/drawing/2014/main" id="{324D522A-806F-4BF8-9BE0-9ED22197346F}"/>
                </a:ext>
              </a:extLst>
            </p:cNvPr>
            <p:cNvSpPr txBox="1"/>
            <p:nvPr/>
          </p:nvSpPr>
          <p:spPr>
            <a:xfrm>
              <a:off x="2727437" y="3365061"/>
              <a:ext cx="1944914" cy="3741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Usługi doradcze na rzecz wzrostu innowacyjności przedsiębiorstw</a:t>
              </a:r>
              <a:endParaRPr lang="pl-PL" sz="900" dirty="0">
                <a:solidFill>
                  <a:prstClr val="black"/>
                </a:solidFill>
              </a:endParaRPr>
            </a:p>
          </p:txBody>
        </p:sp>
        <p:sp>
          <p:nvSpPr>
            <p:cNvPr id="107" name="pole tekstowe 106">
              <a:extLst>
                <a:ext uri="{FF2B5EF4-FFF2-40B4-BE49-F238E27FC236}">
                  <a16:creationId xmlns:a16="http://schemas.microsoft.com/office/drawing/2014/main" id="{878994C4-5C86-4E03-BBDB-EF9D2F4CEBF9}"/>
                </a:ext>
              </a:extLst>
            </p:cNvPr>
            <p:cNvSpPr txBox="1"/>
            <p:nvPr/>
          </p:nvSpPr>
          <p:spPr>
            <a:xfrm>
              <a:off x="2735611" y="4523682"/>
              <a:ext cx="1944914" cy="37411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zwrotne na poprawę konkurencyjności firm</a:t>
              </a:r>
              <a:endParaRPr lang="pl-PL" sz="100" dirty="0">
                <a:solidFill>
                  <a:prstClr val="black"/>
                </a:solidFill>
              </a:endParaRPr>
            </a:p>
          </p:txBody>
        </p:sp>
        <p:sp>
          <p:nvSpPr>
            <p:cNvPr id="111" name="pole tekstowe 110">
              <a:extLst>
                <a:ext uri="{FF2B5EF4-FFF2-40B4-BE49-F238E27FC236}">
                  <a16:creationId xmlns:a16="http://schemas.microsoft.com/office/drawing/2014/main" id="{F10B774F-3B14-4C9E-B04E-1E2F452EB202}"/>
                </a:ext>
              </a:extLst>
            </p:cNvPr>
            <p:cNvSpPr txBox="1"/>
            <p:nvPr/>
          </p:nvSpPr>
          <p:spPr>
            <a:xfrm>
              <a:off x="2727437" y="4964037"/>
              <a:ext cx="1944914" cy="47974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na dopasowanie modelu biznesowego do zmieniającego się otoczenia</a:t>
              </a:r>
              <a:endParaRPr lang="pl-PL" sz="100" dirty="0">
                <a:solidFill>
                  <a:prstClr val="black"/>
                </a:solidFill>
              </a:endParaRPr>
            </a:p>
          </p:txBody>
        </p:sp>
        <p:sp>
          <p:nvSpPr>
            <p:cNvPr id="114" name="pole tekstowe 113">
              <a:extLst>
                <a:ext uri="{FF2B5EF4-FFF2-40B4-BE49-F238E27FC236}">
                  <a16:creationId xmlns:a16="http://schemas.microsoft.com/office/drawing/2014/main" id="{6AC77F5A-278D-4826-89AE-51447A736426}"/>
                </a:ext>
              </a:extLst>
            </p:cNvPr>
            <p:cNvSpPr txBox="1"/>
            <p:nvPr/>
          </p:nvSpPr>
          <p:spPr>
            <a:xfrm>
              <a:off x="2727437" y="5873425"/>
              <a:ext cx="1944914" cy="32930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zwrotne na inwestycje zwiększające innowacyjność</a:t>
              </a:r>
              <a:endParaRPr lang="pl-PL" sz="100" dirty="0">
                <a:solidFill>
                  <a:prstClr val="black"/>
                </a:solidFill>
              </a:endParaRPr>
            </a:p>
          </p:txBody>
        </p:sp>
        <p:sp>
          <p:nvSpPr>
            <p:cNvPr id="116" name="pole tekstowe 115">
              <a:extLst>
                <a:ext uri="{FF2B5EF4-FFF2-40B4-BE49-F238E27FC236}">
                  <a16:creationId xmlns:a16="http://schemas.microsoft.com/office/drawing/2014/main" id="{692E6A7C-B692-49A3-A39D-B8E12F8AE9B6}"/>
                </a:ext>
              </a:extLst>
            </p:cNvPr>
            <p:cNvSpPr txBox="1"/>
            <p:nvPr/>
          </p:nvSpPr>
          <p:spPr>
            <a:xfrm>
              <a:off x="2727437" y="5500911"/>
              <a:ext cx="1944914" cy="32930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solidFill>
                    <a:prstClr val="black"/>
                  </a:solidFill>
                  <a:ea typeface="Calibri" panose="020F0502020204030204" pitchFamily="34" charset="0"/>
                </a:rPr>
                <a:t>Wsparcie zwrotne na przygotowanie terenów pod DG</a:t>
              </a:r>
              <a:endParaRPr lang="pl-PL" sz="100" dirty="0">
                <a:solidFill>
                  <a:prstClr val="black"/>
                </a:solidFill>
              </a:endParaRPr>
            </a:p>
          </p:txBody>
        </p:sp>
        <p:cxnSp>
          <p:nvCxnSpPr>
            <p:cNvPr id="85" name="Łącznik prosty ze strzałką 84">
              <a:extLst>
                <a:ext uri="{FF2B5EF4-FFF2-40B4-BE49-F238E27FC236}">
                  <a16:creationId xmlns:a16="http://schemas.microsoft.com/office/drawing/2014/main" id="{F14E68FA-7B1C-49D8-9718-93687AE9784D}"/>
                </a:ext>
              </a:extLst>
            </p:cNvPr>
            <p:cNvCxnSpPr>
              <a:stCxn id="69" idx="3"/>
              <a:endCxn id="72" idx="1"/>
            </p:cNvCxnSpPr>
            <p:nvPr/>
          </p:nvCxnSpPr>
          <p:spPr>
            <a:xfrm>
              <a:off x="4688113" y="1637881"/>
              <a:ext cx="462975" cy="14744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ze strzałką 87">
              <a:extLst>
                <a:ext uri="{FF2B5EF4-FFF2-40B4-BE49-F238E27FC236}">
                  <a16:creationId xmlns:a16="http://schemas.microsoft.com/office/drawing/2014/main" id="{7332A386-BB7B-4626-A5C0-C811B47E50F0}"/>
                </a:ext>
              </a:extLst>
            </p:cNvPr>
            <p:cNvCxnSpPr>
              <a:stCxn id="67" idx="3"/>
              <a:endCxn id="59" idx="1"/>
            </p:cNvCxnSpPr>
            <p:nvPr/>
          </p:nvCxnSpPr>
          <p:spPr>
            <a:xfrm flipV="1">
              <a:off x="4680525" y="3754561"/>
              <a:ext cx="462975" cy="29256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>
              <a:extLst>
                <a:ext uri="{FF2B5EF4-FFF2-40B4-BE49-F238E27FC236}">
                  <a16:creationId xmlns:a16="http://schemas.microsoft.com/office/drawing/2014/main" id="{B243E37E-170D-4D93-8848-A6FF3E4FA053}"/>
                </a:ext>
              </a:extLst>
            </p:cNvPr>
            <p:cNvCxnSpPr>
              <a:stCxn id="73" idx="3"/>
              <a:endCxn id="72" idx="1"/>
            </p:cNvCxnSpPr>
            <p:nvPr/>
          </p:nvCxnSpPr>
          <p:spPr>
            <a:xfrm flipV="1">
              <a:off x="4688113" y="3112291"/>
              <a:ext cx="462975" cy="32971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>
              <a:extLst>
                <a:ext uri="{FF2B5EF4-FFF2-40B4-BE49-F238E27FC236}">
                  <a16:creationId xmlns:a16="http://schemas.microsoft.com/office/drawing/2014/main" id="{2639C0E8-301C-4B81-91F2-3B99A2FD1E59}"/>
                </a:ext>
              </a:extLst>
            </p:cNvPr>
            <p:cNvCxnSpPr>
              <a:stCxn id="114" idx="3"/>
              <a:endCxn id="59" idx="1"/>
            </p:cNvCxnSpPr>
            <p:nvPr/>
          </p:nvCxnSpPr>
          <p:spPr>
            <a:xfrm flipV="1">
              <a:off x="4672351" y="3754561"/>
              <a:ext cx="471149" cy="22835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Łącznik prosty ze strzałką 117">
              <a:extLst>
                <a:ext uri="{FF2B5EF4-FFF2-40B4-BE49-F238E27FC236}">
                  <a16:creationId xmlns:a16="http://schemas.microsoft.com/office/drawing/2014/main" id="{E88193F7-5512-4329-8A72-EF28EE7BA8D6}"/>
                </a:ext>
              </a:extLst>
            </p:cNvPr>
            <p:cNvCxnSpPr>
              <a:stCxn id="116" idx="3"/>
              <a:endCxn id="59" idx="1"/>
            </p:cNvCxnSpPr>
            <p:nvPr/>
          </p:nvCxnSpPr>
          <p:spPr>
            <a:xfrm flipV="1">
              <a:off x="4672351" y="3754561"/>
              <a:ext cx="471149" cy="19110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Łącznik prosty ze strzałką 119">
              <a:extLst>
                <a:ext uri="{FF2B5EF4-FFF2-40B4-BE49-F238E27FC236}">
                  <a16:creationId xmlns:a16="http://schemas.microsoft.com/office/drawing/2014/main" id="{3FD6A448-ED52-4DC2-92CE-E776E93103F0}"/>
                </a:ext>
              </a:extLst>
            </p:cNvPr>
            <p:cNvCxnSpPr>
              <a:cxnSpLocks/>
              <a:stCxn id="111" idx="3"/>
              <a:endCxn id="72" idx="1"/>
            </p:cNvCxnSpPr>
            <p:nvPr/>
          </p:nvCxnSpPr>
          <p:spPr>
            <a:xfrm flipV="1">
              <a:off x="4672351" y="3112291"/>
              <a:ext cx="478737" cy="20916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>
              <a:extLst>
                <a:ext uri="{FF2B5EF4-FFF2-40B4-BE49-F238E27FC236}">
                  <a16:creationId xmlns:a16="http://schemas.microsoft.com/office/drawing/2014/main" id="{3D91E640-F876-4B3D-A283-995550D9D55F}"/>
                </a:ext>
              </a:extLst>
            </p:cNvPr>
            <p:cNvCxnSpPr>
              <a:stCxn id="107" idx="3"/>
              <a:endCxn id="59" idx="1"/>
            </p:cNvCxnSpPr>
            <p:nvPr/>
          </p:nvCxnSpPr>
          <p:spPr>
            <a:xfrm flipV="1">
              <a:off x="4680525" y="3754561"/>
              <a:ext cx="462975" cy="9561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Łącznik prosty ze strzałką 125">
              <a:extLst>
                <a:ext uri="{FF2B5EF4-FFF2-40B4-BE49-F238E27FC236}">
                  <a16:creationId xmlns:a16="http://schemas.microsoft.com/office/drawing/2014/main" id="{E3794F0A-5916-4223-A3D2-F668E580139E}"/>
                </a:ext>
              </a:extLst>
            </p:cNvPr>
            <p:cNvCxnSpPr>
              <a:stCxn id="93" idx="3"/>
              <a:endCxn id="72" idx="1"/>
            </p:cNvCxnSpPr>
            <p:nvPr/>
          </p:nvCxnSpPr>
          <p:spPr>
            <a:xfrm flipV="1">
              <a:off x="4680525" y="3112291"/>
              <a:ext cx="470563" cy="1041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Łącznik prosty ze strzałką 159">
              <a:extLst>
                <a:ext uri="{FF2B5EF4-FFF2-40B4-BE49-F238E27FC236}">
                  <a16:creationId xmlns:a16="http://schemas.microsoft.com/office/drawing/2014/main" id="{758B8234-58AB-4C27-B948-4636D4E6D569}"/>
                </a:ext>
              </a:extLst>
            </p:cNvPr>
            <p:cNvCxnSpPr>
              <a:stCxn id="93" idx="3"/>
              <a:endCxn id="59" idx="1"/>
            </p:cNvCxnSpPr>
            <p:nvPr/>
          </p:nvCxnSpPr>
          <p:spPr>
            <a:xfrm flipV="1">
              <a:off x="4680525" y="3754561"/>
              <a:ext cx="462975" cy="398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Łącznik prosty ze strzałką 161">
              <a:extLst>
                <a:ext uri="{FF2B5EF4-FFF2-40B4-BE49-F238E27FC236}">
                  <a16:creationId xmlns:a16="http://schemas.microsoft.com/office/drawing/2014/main" id="{0E7CBD6C-C10E-4675-9687-F73113A2A9A9}"/>
                </a:ext>
              </a:extLst>
            </p:cNvPr>
            <p:cNvCxnSpPr>
              <a:stCxn id="102" idx="3"/>
              <a:endCxn id="72" idx="1"/>
            </p:cNvCxnSpPr>
            <p:nvPr/>
          </p:nvCxnSpPr>
          <p:spPr>
            <a:xfrm flipV="1">
              <a:off x="4672351" y="3112291"/>
              <a:ext cx="478737" cy="4398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Łącznik prosty ze strzałką 164">
              <a:extLst>
                <a:ext uri="{FF2B5EF4-FFF2-40B4-BE49-F238E27FC236}">
                  <a16:creationId xmlns:a16="http://schemas.microsoft.com/office/drawing/2014/main" id="{51C135F4-0088-4884-97B7-AE0DB17CB251}"/>
                </a:ext>
              </a:extLst>
            </p:cNvPr>
            <p:cNvCxnSpPr>
              <a:stCxn id="91" idx="3"/>
              <a:endCxn id="72" idx="1"/>
            </p:cNvCxnSpPr>
            <p:nvPr/>
          </p:nvCxnSpPr>
          <p:spPr>
            <a:xfrm>
              <a:off x="4688113" y="2133419"/>
              <a:ext cx="462975" cy="9788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Łącznik prosty ze strzałką 167">
              <a:extLst>
                <a:ext uri="{FF2B5EF4-FFF2-40B4-BE49-F238E27FC236}">
                  <a16:creationId xmlns:a16="http://schemas.microsoft.com/office/drawing/2014/main" id="{406E37D8-549F-406D-B69E-397F0777CAA7}"/>
                </a:ext>
              </a:extLst>
            </p:cNvPr>
            <p:cNvCxnSpPr>
              <a:stCxn id="99" idx="3"/>
              <a:endCxn id="72" idx="1"/>
            </p:cNvCxnSpPr>
            <p:nvPr/>
          </p:nvCxnSpPr>
          <p:spPr>
            <a:xfrm>
              <a:off x="4672351" y="2544076"/>
              <a:ext cx="478737" cy="5682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Łącznik prosty ze strzałką 171">
              <a:extLst>
                <a:ext uri="{FF2B5EF4-FFF2-40B4-BE49-F238E27FC236}">
                  <a16:creationId xmlns:a16="http://schemas.microsoft.com/office/drawing/2014/main" id="{7AEDF592-E875-49D3-9811-AFC103642947}"/>
                </a:ext>
              </a:extLst>
            </p:cNvPr>
            <p:cNvCxnSpPr>
              <a:stCxn id="76" idx="3"/>
              <a:endCxn id="114" idx="1"/>
            </p:cNvCxnSpPr>
            <p:nvPr/>
          </p:nvCxnSpPr>
          <p:spPr>
            <a:xfrm flipV="1">
              <a:off x="2111103" y="6038078"/>
              <a:ext cx="616334" cy="3927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Łącznik prosty ze strzałką 173">
              <a:extLst>
                <a:ext uri="{FF2B5EF4-FFF2-40B4-BE49-F238E27FC236}">
                  <a16:creationId xmlns:a16="http://schemas.microsoft.com/office/drawing/2014/main" id="{F0FEF6B2-57D7-4E95-A330-1A5DD394BFF0}"/>
                </a:ext>
              </a:extLst>
            </p:cNvPr>
            <p:cNvCxnSpPr>
              <a:stCxn id="76" idx="3"/>
              <a:endCxn id="91" idx="1"/>
            </p:cNvCxnSpPr>
            <p:nvPr/>
          </p:nvCxnSpPr>
          <p:spPr>
            <a:xfrm flipV="1">
              <a:off x="2111103" y="2133419"/>
              <a:ext cx="632096" cy="42974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Łącznik prosty ze strzałką 175">
              <a:extLst>
                <a:ext uri="{FF2B5EF4-FFF2-40B4-BE49-F238E27FC236}">
                  <a16:creationId xmlns:a16="http://schemas.microsoft.com/office/drawing/2014/main" id="{2E967D52-2EE7-4E70-89AE-6BFF874A63FD}"/>
                </a:ext>
              </a:extLst>
            </p:cNvPr>
            <p:cNvCxnSpPr>
              <a:stCxn id="76" idx="3"/>
              <a:endCxn id="99" idx="1"/>
            </p:cNvCxnSpPr>
            <p:nvPr/>
          </p:nvCxnSpPr>
          <p:spPr>
            <a:xfrm flipV="1">
              <a:off x="2111103" y="2544076"/>
              <a:ext cx="616334" cy="38867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Łącznik prosty ze strzałką 177">
              <a:extLst>
                <a:ext uri="{FF2B5EF4-FFF2-40B4-BE49-F238E27FC236}">
                  <a16:creationId xmlns:a16="http://schemas.microsoft.com/office/drawing/2014/main" id="{18C59812-E498-4450-8674-9261197F8497}"/>
                </a:ext>
              </a:extLst>
            </p:cNvPr>
            <p:cNvCxnSpPr>
              <a:cxnSpLocks/>
              <a:stCxn id="76" idx="3"/>
              <a:endCxn id="102" idx="1"/>
            </p:cNvCxnSpPr>
            <p:nvPr/>
          </p:nvCxnSpPr>
          <p:spPr>
            <a:xfrm flipV="1">
              <a:off x="2111103" y="3552122"/>
              <a:ext cx="616334" cy="2878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Łącznik prosty ze strzałką 182">
              <a:extLst>
                <a:ext uri="{FF2B5EF4-FFF2-40B4-BE49-F238E27FC236}">
                  <a16:creationId xmlns:a16="http://schemas.microsoft.com/office/drawing/2014/main" id="{E8704977-A567-4861-8C3A-FA76193A076F}"/>
                </a:ext>
              </a:extLst>
            </p:cNvPr>
            <p:cNvCxnSpPr>
              <a:stCxn id="58" idx="3"/>
              <a:endCxn id="99" idx="1"/>
            </p:cNvCxnSpPr>
            <p:nvPr/>
          </p:nvCxnSpPr>
          <p:spPr>
            <a:xfrm flipV="1">
              <a:off x="2111103" y="2544076"/>
              <a:ext cx="616334" cy="32904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Łącznik prosty ze strzałką 184">
              <a:extLst>
                <a:ext uri="{FF2B5EF4-FFF2-40B4-BE49-F238E27FC236}">
                  <a16:creationId xmlns:a16="http://schemas.microsoft.com/office/drawing/2014/main" id="{F9198870-89A7-486C-B11A-6AD051D593D2}"/>
                </a:ext>
              </a:extLst>
            </p:cNvPr>
            <p:cNvCxnSpPr>
              <a:stCxn id="54" idx="3"/>
              <a:endCxn id="91" idx="1"/>
            </p:cNvCxnSpPr>
            <p:nvPr/>
          </p:nvCxnSpPr>
          <p:spPr>
            <a:xfrm flipV="1">
              <a:off x="2111103" y="2133419"/>
              <a:ext cx="632096" cy="31258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Łącznik prosty ze strzałką 186">
              <a:extLst>
                <a:ext uri="{FF2B5EF4-FFF2-40B4-BE49-F238E27FC236}">
                  <a16:creationId xmlns:a16="http://schemas.microsoft.com/office/drawing/2014/main" id="{D99E3B8D-E7FF-4A55-A56A-34C0DDB82262}"/>
                </a:ext>
              </a:extLst>
            </p:cNvPr>
            <p:cNvCxnSpPr>
              <a:stCxn id="54" idx="3"/>
              <a:endCxn id="102" idx="1"/>
            </p:cNvCxnSpPr>
            <p:nvPr/>
          </p:nvCxnSpPr>
          <p:spPr>
            <a:xfrm flipV="1">
              <a:off x="2111103" y="3552122"/>
              <a:ext cx="616334" cy="17071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Łącznik prosty ze strzałką 188">
              <a:extLst>
                <a:ext uri="{FF2B5EF4-FFF2-40B4-BE49-F238E27FC236}">
                  <a16:creationId xmlns:a16="http://schemas.microsoft.com/office/drawing/2014/main" id="{972A754C-3FBA-4649-AF60-FB0B662C4F6B}"/>
                </a:ext>
              </a:extLst>
            </p:cNvPr>
            <p:cNvCxnSpPr>
              <a:stCxn id="54" idx="3"/>
              <a:endCxn id="99" idx="1"/>
            </p:cNvCxnSpPr>
            <p:nvPr/>
          </p:nvCxnSpPr>
          <p:spPr>
            <a:xfrm flipV="1">
              <a:off x="2111103" y="2544076"/>
              <a:ext cx="616334" cy="27152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Łącznik prosty ze strzałką 190">
              <a:extLst>
                <a:ext uri="{FF2B5EF4-FFF2-40B4-BE49-F238E27FC236}">
                  <a16:creationId xmlns:a16="http://schemas.microsoft.com/office/drawing/2014/main" id="{36B65FC4-7DAF-4B2F-B1E3-6841F5E57B42}"/>
                </a:ext>
              </a:extLst>
            </p:cNvPr>
            <p:cNvCxnSpPr>
              <a:stCxn id="54" idx="3"/>
              <a:endCxn id="101" idx="1"/>
            </p:cNvCxnSpPr>
            <p:nvPr/>
          </p:nvCxnSpPr>
          <p:spPr>
            <a:xfrm flipV="1">
              <a:off x="2111103" y="3050914"/>
              <a:ext cx="616334" cy="22084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Łącznik prosty ze strzałką 192">
              <a:extLst>
                <a:ext uri="{FF2B5EF4-FFF2-40B4-BE49-F238E27FC236}">
                  <a16:creationId xmlns:a16="http://schemas.microsoft.com/office/drawing/2014/main" id="{74C0F98E-2A3F-4CA5-AB67-9A78C361957E}"/>
                </a:ext>
              </a:extLst>
            </p:cNvPr>
            <p:cNvCxnSpPr>
              <a:stCxn id="57" idx="3"/>
            </p:cNvCxnSpPr>
            <p:nvPr/>
          </p:nvCxnSpPr>
          <p:spPr>
            <a:xfrm flipV="1">
              <a:off x="2111103" y="2682362"/>
              <a:ext cx="614310" cy="21019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Łącznik prosty ze strzałką 194">
              <a:extLst>
                <a:ext uri="{FF2B5EF4-FFF2-40B4-BE49-F238E27FC236}">
                  <a16:creationId xmlns:a16="http://schemas.microsoft.com/office/drawing/2014/main" id="{8BE5A20E-BAF2-43CE-86B8-E8F2E2AC77CE}"/>
                </a:ext>
              </a:extLst>
            </p:cNvPr>
            <p:cNvCxnSpPr>
              <a:stCxn id="52" idx="3"/>
            </p:cNvCxnSpPr>
            <p:nvPr/>
          </p:nvCxnSpPr>
          <p:spPr>
            <a:xfrm>
              <a:off x="2111103" y="1613754"/>
              <a:ext cx="639684" cy="32380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Łącznik prosty ze strzałką 196">
              <a:extLst>
                <a:ext uri="{FF2B5EF4-FFF2-40B4-BE49-F238E27FC236}">
                  <a16:creationId xmlns:a16="http://schemas.microsoft.com/office/drawing/2014/main" id="{F451B806-01F8-4667-B572-CA4DC232AADB}"/>
                </a:ext>
              </a:extLst>
            </p:cNvPr>
            <p:cNvCxnSpPr>
              <a:stCxn id="52" idx="3"/>
              <a:endCxn id="111" idx="1"/>
            </p:cNvCxnSpPr>
            <p:nvPr/>
          </p:nvCxnSpPr>
          <p:spPr>
            <a:xfrm>
              <a:off x="2111103" y="1613754"/>
              <a:ext cx="616334" cy="35901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Łącznik prosty ze strzałką 198">
              <a:extLst>
                <a:ext uri="{FF2B5EF4-FFF2-40B4-BE49-F238E27FC236}">
                  <a16:creationId xmlns:a16="http://schemas.microsoft.com/office/drawing/2014/main" id="{0079E85B-1C9E-45B3-A024-679752A670EE}"/>
                </a:ext>
              </a:extLst>
            </p:cNvPr>
            <p:cNvCxnSpPr>
              <a:stCxn id="44" idx="3"/>
              <a:endCxn id="116" idx="1"/>
            </p:cNvCxnSpPr>
            <p:nvPr/>
          </p:nvCxnSpPr>
          <p:spPr>
            <a:xfrm>
              <a:off x="2111103" y="2167227"/>
              <a:ext cx="616334" cy="34983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Łącznik prosty ze strzałką 200">
              <a:extLst>
                <a:ext uri="{FF2B5EF4-FFF2-40B4-BE49-F238E27FC236}">
                  <a16:creationId xmlns:a16="http://schemas.microsoft.com/office/drawing/2014/main" id="{0EF38AF5-49E6-4907-B073-2BCBD30A422F}"/>
                </a:ext>
              </a:extLst>
            </p:cNvPr>
            <p:cNvCxnSpPr>
              <a:stCxn id="44" idx="3"/>
              <a:endCxn id="73" idx="1"/>
            </p:cNvCxnSpPr>
            <p:nvPr/>
          </p:nvCxnSpPr>
          <p:spPr>
            <a:xfrm>
              <a:off x="2111103" y="2167227"/>
              <a:ext cx="632096" cy="42422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Łącznik prosty ze strzałką 202">
              <a:extLst>
                <a:ext uri="{FF2B5EF4-FFF2-40B4-BE49-F238E27FC236}">
                  <a16:creationId xmlns:a16="http://schemas.microsoft.com/office/drawing/2014/main" id="{83C0B832-69EE-48D8-97D8-60376EFB41F6}"/>
                </a:ext>
              </a:extLst>
            </p:cNvPr>
            <p:cNvCxnSpPr>
              <a:stCxn id="44" idx="3"/>
              <a:endCxn id="67" idx="1"/>
            </p:cNvCxnSpPr>
            <p:nvPr/>
          </p:nvCxnSpPr>
          <p:spPr>
            <a:xfrm>
              <a:off x="2111103" y="2167227"/>
              <a:ext cx="624508" cy="451300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Łącznik prosty ze strzałką 204">
              <a:extLst>
                <a:ext uri="{FF2B5EF4-FFF2-40B4-BE49-F238E27FC236}">
                  <a16:creationId xmlns:a16="http://schemas.microsoft.com/office/drawing/2014/main" id="{2DA1F975-54AF-49A7-9C1C-D985504EA112}"/>
                </a:ext>
              </a:extLst>
            </p:cNvPr>
            <p:cNvCxnSpPr>
              <a:stCxn id="64" idx="3"/>
              <a:endCxn id="93" idx="1"/>
            </p:cNvCxnSpPr>
            <p:nvPr/>
          </p:nvCxnSpPr>
          <p:spPr>
            <a:xfrm>
              <a:off x="2111103" y="2682363"/>
              <a:ext cx="624508" cy="1470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Łącznik prosty ze strzałką 206">
              <a:extLst>
                <a:ext uri="{FF2B5EF4-FFF2-40B4-BE49-F238E27FC236}">
                  <a16:creationId xmlns:a16="http://schemas.microsoft.com/office/drawing/2014/main" id="{81FB9B34-D574-4AE3-B7C5-2DCC0CCF9C47}"/>
                </a:ext>
              </a:extLst>
            </p:cNvPr>
            <p:cNvCxnSpPr>
              <a:stCxn id="75" idx="3"/>
              <a:endCxn id="73" idx="1"/>
            </p:cNvCxnSpPr>
            <p:nvPr/>
          </p:nvCxnSpPr>
          <p:spPr>
            <a:xfrm>
              <a:off x="2111103" y="3257112"/>
              <a:ext cx="632096" cy="31523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Łącznik prosty ze strzałką 208">
              <a:extLst>
                <a:ext uri="{FF2B5EF4-FFF2-40B4-BE49-F238E27FC236}">
                  <a16:creationId xmlns:a16="http://schemas.microsoft.com/office/drawing/2014/main" id="{3C67CEB7-6B27-4547-8E2D-4F744736FC38}"/>
                </a:ext>
              </a:extLst>
            </p:cNvPr>
            <p:cNvCxnSpPr>
              <a:stCxn id="66" idx="3"/>
              <a:endCxn id="69" idx="1"/>
            </p:cNvCxnSpPr>
            <p:nvPr/>
          </p:nvCxnSpPr>
          <p:spPr>
            <a:xfrm flipV="1">
              <a:off x="2111103" y="1637881"/>
              <a:ext cx="632096" cy="22065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Nawias klamrowy otwierający 209">
              <a:extLst>
                <a:ext uri="{FF2B5EF4-FFF2-40B4-BE49-F238E27FC236}">
                  <a16:creationId xmlns:a16="http://schemas.microsoft.com/office/drawing/2014/main" id="{04C31D05-DEBC-410A-97FF-C544D0509E33}"/>
                </a:ext>
              </a:extLst>
            </p:cNvPr>
            <p:cNvSpPr/>
            <p:nvPr/>
          </p:nvSpPr>
          <p:spPr>
            <a:xfrm>
              <a:off x="2058871" y="1352568"/>
              <a:ext cx="624508" cy="5431932"/>
            </a:xfrm>
            <a:prstGeom prst="leftBrace">
              <a:avLst>
                <a:gd name="adj1" fmla="val 8333"/>
                <a:gd name="adj2" fmla="val 5577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black"/>
                </a:solidFill>
              </a:endParaRPr>
            </a:p>
          </p:txBody>
        </p:sp>
        <p:sp>
          <p:nvSpPr>
            <p:cNvPr id="212" name="Nawias klamrowy otwierający 211">
              <a:extLst>
                <a:ext uri="{FF2B5EF4-FFF2-40B4-BE49-F238E27FC236}">
                  <a16:creationId xmlns:a16="http://schemas.microsoft.com/office/drawing/2014/main" id="{DA95D79B-10DE-43DA-B7D9-0B1710EAFFB3}"/>
                </a:ext>
              </a:extLst>
            </p:cNvPr>
            <p:cNvSpPr/>
            <p:nvPr/>
          </p:nvSpPr>
          <p:spPr>
            <a:xfrm>
              <a:off x="9756775" y="2167227"/>
              <a:ext cx="262287" cy="3907166"/>
            </a:xfrm>
            <a:prstGeom prst="leftBrace">
              <a:avLst>
                <a:gd name="adj1" fmla="val 8333"/>
                <a:gd name="adj2" fmla="val 3261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black"/>
                </a:solidFill>
              </a:endParaRPr>
            </a:p>
          </p:txBody>
        </p:sp>
        <p:sp>
          <p:nvSpPr>
            <p:cNvPr id="213" name="pole tekstowe 212">
              <a:extLst>
                <a:ext uri="{FF2B5EF4-FFF2-40B4-BE49-F238E27FC236}">
                  <a16:creationId xmlns:a16="http://schemas.microsoft.com/office/drawing/2014/main" id="{77714AAA-F9A8-49B9-B88A-7053F898FF0C}"/>
                </a:ext>
              </a:extLst>
            </p:cNvPr>
            <p:cNvSpPr txBox="1"/>
            <p:nvPr/>
          </p:nvSpPr>
          <p:spPr>
            <a:xfrm>
              <a:off x="10060182" y="5462676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>
                  <a:solidFill>
                    <a:prstClr val="black"/>
                  </a:solidFill>
                </a:rPr>
                <a:t>Krajowa polityka fiskalna i monetarna oraz dyplomacja handlowa</a:t>
              </a:r>
            </a:p>
            <a:p>
              <a:endParaRPr lang="pl-PL" sz="8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28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4 Rozwijanie umiejętności w zakresie inteligentnej specjalizacji, transformacji przemysłowej i przedsiębiorczości</a:t>
            </a:r>
          </a:p>
        </p:txBody>
      </p:sp>
      <p:grpSp>
        <p:nvGrpSpPr>
          <p:cNvPr id="3" name="Grupa 2" descr="Logika interwencji&#10;EFRR – Cel szczegółowy 4 Rozwijanie umiejętności w zakresie inteligentnej specjalizacji, transformacji przemysłowej i przedsiębiorczości">
            <a:extLst>
              <a:ext uri="{FF2B5EF4-FFF2-40B4-BE49-F238E27FC236}">
                <a16:creationId xmlns:a16="http://schemas.microsoft.com/office/drawing/2014/main" id="{038A50F9-CC79-4242-8F8B-44CD127CC294}"/>
              </a:ext>
            </a:extLst>
          </p:cNvPr>
          <p:cNvGrpSpPr/>
          <p:nvPr/>
        </p:nvGrpSpPr>
        <p:grpSpPr>
          <a:xfrm>
            <a:off x="217170" y="847129"/>
            <a:ext cx="11814214" cy="5787609"/>
            <a:chOff x="217170" y="847129"/>
            <a:chExt cx="11814214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2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30036" y="847130"/>
              <a:ext cx="1958078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049533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sz="1200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7961501" y="2410809"/>
              <a:ext cx="1795274" cy="64633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Inwestycje prywatne uzupełniające wsparcie publiczne 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07677" y="4313606"/>
              <a:ext cx="2520044" cy="47545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Udział podmiotów instytucjonalnych w procesie przedsiębiorczego odkrywania</a:t>
              </a:r>
            </a:p>
          </p:txBody>
        </p: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94516" y="3840359"/>
              <a:ext cx="1854891" cy="11095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poziom usieciowienia przedsiębiorstw (współpracujących w ramach inicjatywy klastrowej lub innej sformalizowanej współpracy)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30036" y="1486854"/>
              <a:ext cx="1944914" cy="4209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dla ośrodków innowacji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129764"/>
              <a:ext cx="1981335" cy="801090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Poziom kapitału społecznego stymulujący / ograniczający współpracę na rzecz rozwoju regionalnego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86975" y="1479486"/>
              <a:ext cx="1862432" cy="9240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Niski poziom gotowości współpracy między MŚP a jednostkami naukowymi w obszarze inteligentnych specjalizacji</a:t>
              </a: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26796" y="2366713"/>
              <a:ext cx="1951394" cy="79510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dla projektów podmiotów zaliczanych do klastrów zalążkowych oraz wzrostowych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5257419" y="5836227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57419" y="6115565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 dirty="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57419" y="6394903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2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36172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odtworzony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67" name="pole tekstowe 66">
              <a:extLst>
                <a:ext uri="{FF2B5EF4-FFF2-40B4-BE49-F238E27FC236}">
                  <a16:creationId xmlns:a16="http://schemas.microsoft.com/office/drawing/2014/main" id="{91E890E1-E602-4CE5-AEDB-AC77093E52FA}"/>
                </a:ext>
              </a:extLst>
            </p:cNvPr>
            <p:cNvSpPr txBox="1"/>
            <p:nvPr/>
          </p:nvSpPr>
          <p:spPr>
            <a:xfrm>
              <a:off x="2729914" y="3622186"/>
              <a:ext cx="1951394" cy="85326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dla monitoringu i ewaluacji Regionalnych Inteligentnych Specjalizacji Województwa Śląskiego</a:t>
              </a:r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0A8F0AE0-30B9-4038-8DB3-B66088B2B0E5}"/>
                </a:ext>
              </a:extLst>
            </p:cNvPr>
            <p:cNvSpPr txBox="1"/>
            <p:nvPr/>
          </p:nvSpPr>
          <p:spPr>
            <a:xfrm>
              <a:off x="294516" y="5118773"/>
              <a:ext cx="1886709" cy="82521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Niezadowalające efekty synergii w obszarze innowacji w inteligentnych specjalizacjach regionu</a:t>
              </a:r>
            </a:p>
          </p:txBody>
        </p:sp>
        <p:sp>
          <p:nvSpPr>
            <p:cNvPr id="48" name="pole tekstowe 47">
              <a:extLst>
                <a:ext uri="{FF2B5EF4-FFF2-40B4-BE49-F238E27FC236}">
                  <a16:creationId xmlns:a16="http://schemas.microsoft.com/office/drawing/2014/main" id="{90BFBAE8-C578-4A02-AC83-5179C1753CD9}"/>
                </a:ext>
              </a:extLst>
            </p:cNvPr>
            <p:cNvSpPr txBox="1"/>
            <p:nvPr/>
          </p:nvSpPr>
          <p:spPr>
            <a:xfrm>
              <a:off x="2729914" y="4935814"/>
              <a:ext cx="1951394" cy="66244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Wsparcie dla tworzenia regionalnych agend badawczych</a:t>
              </a:r>
            </a:p>
          </p:txBody>
        </p:sp>
        <p:cxnSp>
          <p:nvCxnSpPr>
            <p:cNvPr id="75" name="Łącznik prosty ze strzałką 74">
              <a:extLst>
                <a:ext uri="{FF2B5EF4-FFF2-40B4-BE49-F238E27FC236}">
                  <a16:creationId xmlns:a16="http://schemas.microsoft.com/office/drawing/2014/main" id="{5A68ABDF-9DA1-48CC-BB3F-883DA7F7E446}"/>
                </a:ext>
              </a:extLst>
            </p:cNvPr>
            <p:cNvCxnSpPr>
              <a:cxnSpLocks/>
              <a:stCxn id="52" idx="3"/>
            </p:cNvCxnSpPr>
            <p:nvPr/>
          </p:nvCxnSpPr>
          <p:spPr>
            <a:xfrm flipV="1">
              <a:off x="2149407" y="1662278"/>
              <a:ext cx="577389" cy="2792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>
              <a:extLst>
                <a:ext uri="{FF2B5EF4-FFF2-40B4-BE49-F238E27FC236}">
                  <a16:creationId xmlns:a16="http://schemas.microsoft.com/office/drawing/2014/main" id="{F1A97A9A-C888-421E-A9B7-D292C56A0E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0413" y="4248728"/>
              <a:ext cx="433424" cy="1464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pole tekstowe 101">
              <a:extLst>
                <a:ext uri="{FF2B5EF4-FFF2-40B4-BE49-F238E27FC236}">
                  <a16:creationId xmlns:a16="http://schemas.microsoft.com/office/drawing/2014/main" id="{74C68624-5D55-499C-90B4-2998964AA84D}"/>
                </a:ext>
              </a:extLst>
            </p:cNvPr>
            <p:cNvSpPr txBox="1"/>
            <p:nvPr/>
          </p:nvSpPr>
          <p:spPr>
            <a:xfrm>
              <a:off x="10050049" y="3349745"/>
              <a:ext cx="1981335" cy="441997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Wdrażanie rozwiązań z obszaru Przemysłu 4.0</a:t>
              </a:r>
            </a:p>
          </p:txBody>
        </p:sp>
        <p:sp>
          <p:nvSpPr>
            <p:cNvPr id="103" name="pole tekstowe 102">
              <a:extLst>
                <a:ext uri="{FF2B5EF4-FFF2-40B4-BE49-F238E27FC236}">
                  <a16:creationId xmlns:a16="http://schemas.microsoft.com/office/drawing/2014/main" id="{27D509A5-DD0F-4411-A3A8-F2819639E054}"/>
                </a:ext>
              </a:extLst>
            </p:cNvPr>
            <p:cNvSpPr txBox="1"/>
            <p:nvPr/>
          </p:nvSpPr>
          <p:spPr>
            <a:xfrm>
              <a:off x="10050049" y="4210634"/>
              <a:ext cx="1981335" cy="441996"/>
            </a:xfrm>
            <a:prstGeom prst="rect">
              <a:avLst/>
            </a:prstGeom>
            <a:ln w="1905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Społeczna akceptacja procesów transformacji przemysłowej</a:t>
              </a:r>
            </a:p>
          </p:txBody>
        </p:sp>
        <p:sp>
          <p:nvSpPr>
            <p:cNvPr id="106" name="pole tekstowe 105">
              <a:extLst>
                <a:ext uri="{FF2B5EF4-FFF2-40B4-BE49-F238E27FC236}">
                  <a16:creationId xmlns:a16="http://schemas.microsoft.com/office/drawing/2014/main" id="{0821C60A-9071-4F66-A26A-71477161E979}"/>
                </a:ext>
              </a:extLst>
            </p:cNvPr>
            <p:cNvSpPr txBox="1"/>
            <p:nvPr/>
          </p:nvSpPr>
          <p:spPr>
            <a:xfrm>
              <a:off x="5128062" y="1899950"/>
              <a:ext cx="2520044" cy="582562"/>
            </a:xfrm>
            <a:prstGeom prst="rect">
              <a:avLst/>
            </a:prstGeom>
            <a:ln w="19050">
              <a:solidFill>
                <a:srgbClr val="92D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Liczba wspartych przedsięwzięć inicjujących lub  wzmacniających współpracę międzysektorową</a:t>
              </a:r>
            </a:p>
          </p:txBody>
        </p:sp>
        <p:sp>
          <p:nvSpPr>
            <p:cNvPr id="107" name="pole tekstowe 106">
              <a:extLst>
                <a:ext uri="{FF2B5EF4-FFF2-40B4-BE49-F238E27FC236}">
                  <a16:creationId xmlns:a16="http://schemas.microsoft.com/office/drawing/2014/main" id="{14586778-DAD3-4474-AB5F-368279AC26BC}"/>
                </a:ext>
              </a:extLst>
            </p:cNvPr>
            <p:cNvSpPr txBox="1"/>
            <p:nvPr/>
          </p:nvSpPr>
          <p:spPr>
            <a:xfrm>
              <a:off x="295275" y="2561945"/>
              <a:ext cx="1862432" cy="110956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100" dirty="0"/>
                <a:t>Umiarkowana zdolność instytucji otoczenia biznesu do pozycjonowania się jako pełnowymiarowe i sprofesjonalizowane ośrodki innowacji</a:t>
              </a:r>
            </a:p>
          </p:txBody>
        </p:sp>
        <p:cxnSp>
          <p:nvCxnSpPr>
            <p:cNvPr id="135" name="Łącznik prosty ze strzałką 134">
              <a:extLst>
                <a:ext uri="{FF2B5EF4-FFF2-40B4-BE49-F238E27FC236}">
                  <a16:creationId xmlns:a16="http://schemas.microsoft.com/office/drawing/2014/main" id="{D0EB1F6E-A1F4-408B-B4EC-F80FB5EF56BC}"/>
                </a:ext>
              </a:extLst>
            </p:cNvPr>
            <p:cNvCxnSpPr>
              <a:cxnSpLocks/>
              <a:endCxn id="72" idx="1"/>
            </p:cNvCxnSpPr>
            <p:nvPr/>
          </p:nvCxnSpPr>
          <p:spPr>
            <a:xfrm flipV="1">
              <a:off x="4674950" y="4551336"/>
              <a:ext cx="432727" cy="8071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>
              <a:extLst>
                <a:ext uri="{FF2B5EF4-FFF2-40B4-BE49-F238E27FC236}">
                  <a16:creationId xmlns:a16="http://schemas.microsoft.com/office/drawing/2014/main" id="{A51CE8C2-2421-4E17-8621-6243751771D2}"/>
                </a:ext>
              </a:extLst>
            </p:cNvPr>
            <p:cNvCxnSpPr>
              <a:cxnSpLocks/>
            </p:cNvCxnSpPr>
            <p:nvPr/>
          </p:nvCxnSpPr>
          <p:spPr>
            <a:xfrm>
              <a:off x="2149407" y="2174095"/>
              <a:ext cx="577389" cy="4734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>
              <a:extLst>
                <a:ext uri="{FF2B5EF4-FFF2-40B4-BE49-F238E27FC236}">
                  <a16:creationId xmlns:a16="http://schemas.microsoft.com/office/drawing/2014/main" id="{6C4BDDAA-7834-4186-B3B9-F85E55C884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68730" y="1851492"/>
              <a:ext cx="558066" cy="8588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ze strzałką 52">
              <a:extLst>
                <a:ext uri="{FF2B5EF4-FFF2-40B4-BE49-F238E27FC236}">
                  <a16:creationId xmlns:a16="http://schemas.microsoft.com/office/drawing/2014/main" id="{3DE5C93B-C8BD-4D1A-93D3-3CA6E2FEE9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77993" y="5292256"/>
              <a:ext cx="557195" cy="1325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ze strzałką 53">
              <a:extLst>
                <a:ext uri="{FF2B5EF4-FFF2-40B4-BE49-F238E27FC236}">
                  <a16:creationId xmlns:a16="http://schemas.microsoft.com/office/drawing/2014/main" id="{9481E713-C44B-4F9F-9B8D-F48EA33678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68730" y="4210634"/>
              <a:ext cx="558066" cy="104066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y ze strzałką 56">
              <a:extLst>
                <a:ext uri="{FF2B5EF4-FFF2-40B4-BE49-F238E27FC236}">
                  <a16:creationId xmlns:a16="http://schemas.microsoft.com/office/drawing/2014/main" id="{5CE2DB47-D9DA-4069-B02F-B027404A99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2789" y="3010410"/>
              <a:ext cx="558066" cy="104066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Łącznik prosty ze strzałką 59">
              <a:extLst>
                <a:ext uri="{FF2B5EF4-FFF2-40B4-BE49-F238E27FC236}">
                  <a16:creationId xmlns:a16="http://schemas.microsoft.com/office/drawing/2014/main" id="{A0A6A202-BEB8-49AE-92A7-D3755E554ACA}"/>
                </a:ext>
              </a:extLst>
            </p:cNvPr>
            <p:cNvCxnSpPr>
              <a:cxnSpLocks/>
            </p:cNvCxnSpPr>
            <p:nvPr/>
          </p:nvCxnSpPr>
          <p:spPr>
            <a:xfrm>
              <a:off x="2155460" y="2326495"/>
              <a:ext cx="560313" cy="27922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>
              <a:extLst>
                <a:ext uri="{FF2B5EF4-FFF2-40B4-BE49-F238E27FC236}">
                  <a16:creationId xmlns:a16="http://schemas.microsoft.com/office/drawing/2014/main" id="{07A56FE5-9B1C-45D5-B388-6819509792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77557" y="3135494"/>
              <a:ext cx="538216" cy="20291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Łącznik prosty ze strzałką 69">
              <a:extLst>
                <a:ext uri="{FF2B5EF4-FFF2-40B4-BE49-F238E27FC236}">
                  <a16:creationId xmlns:a16="http://schemas.microsoft.com/office/drawing/2014/main" id="{FBB50A0C-520B-42EE-9C0F-6B407541BADD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>
              <a:off x="7647119" y="2326495"/>
              <a:ext cx="314382" cy="407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Łącznik prosty ze strzałką 72">
              <a:extLst>
                <a:ext uri="{FF2B5EF4-FFF2-40B4-BE49-F238E27FC236}">
                  <a16:creationId xmlns:a16="http://schemas.microsoft.com/office/drawing/2014/main" id="{83CE3DDB-8878-4B6E-A2AC-64B49BBD5B12}"/>
                </a:ext>
              </a:extLst>
            </p:cNvPr>
            <p:cNvCxnSpPr>
              <a:cxnSpLocks/>
              <a:endCxn id="106" idx="1"/>
            </p:cNvCxnSpPr>
            <p:nvPr/>
          </p:nvCxnSpPr>
          <p:spPr>
            <a:xfrm flipV="1">
              <a:off x="4688114" y="2191231"/>
              <a:ext cx="439948" cy="404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Łącznik prosty ze strzałką 37">
              <a:extLst>
                <a:ext uri="{FF2B5EF4-FFF2-40B4-BE49-F238E27FC236}">
                  <a16:creationId xmlns:a16="http://schemas.microsoft.com/office/drawing/2014/main" id="{2AB6F9AC-0EF5-42DF-8344-51A726A9258D}"/>
                </a:ext>
              </a:extLst>
            </p:cNvPr>
            <p:cNvCxnSpPr>
              <a:cxnSpLocks/>
            </p:cNvCxnSpPr>
            <p:nvPr/>
          </p:nvCxnSpPr>
          <p:spPr>
            <a:xfrm>
              <a:off x="4688114" y="1769839"/>
              <a:ext cx="415723" cy="2651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796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5: Wspieranie efektywności energetycznej i redukcji gazów cieplarnianych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el szczegółowy 5: Wspieranie efektywności energetycznej i redukcji gazów cieplarnianych">
            <a:extLst>
              <a:ext uri="{FF2B5EF4-FFF2-40B4-BE49-F238E27FC236}">
                <a16:creationId xmlns:a16="http://schemas.microsoft.com/office/drawing/2014/main" id="{F9613FF1-F2FF-4969-AA0A-036587177CF1}"/>
              </a:ext>
            </a:extLst>
          </p:cNvPr>
          <p:cNvGrpSpPr/>
          <p:nvPr/>
        </p:nvGrpSpPr>
        <p:grpSpPr>
          <a:xfrm>
            <a:off x="217167" y="847129"/>
            <a:ext cx="11852973" cy="5787609"/>
            <a:chOff x="217167" y="847129"/>
            <a:chExt cx="11852973" cy="5787609"/>
          </a:xfrm>
        </p:grpSpPr>
        <p:cxnSp>
          <p:nvCxnSpPr>
            <p:cNvPr id="16" name="Łącznik łamany 15"/>
            <p:cNvCxnSpPr>
              <a:stCxn id="55" idx="3"/>
              <a:endCxn id="69" idx="1"/>
            </p:cNvCxnSpPr>
            <p:nvPr/>
          </p:nvCxnSpPr>
          <p:spPr>
            <a:xfrm flipV="1">
              <a:off x="2097526" y="2736094"/>
              <a:ext cx="645674" cy="30598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2441156"/>
              <a:ext cx="2520044" cy="5818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Lokale mieszkalne o lepszej udoskonalonej charakterystyce energetycznej (szt.)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40549" y="2596931"/>
              <a:ext cx="1668387" cy="99496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Roczne zużycie energii pierwotnej (w tym: mieszkania, budynki użyteczności publicznej, przedsiębiorstwa, inne) (MWh/rok)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1542794"/>
              <a:ext cx="2520044" cy="7094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Budynki publiczne o lepszej charakterystyce energetycznej (</a:t>
              </a:r>
              <a:r>
                <a:rPr lang="pl-PL" sz="1000" dirty="0" err="1"/>
                <a:t>m2</a:t>
              </a:r>
              <a:r>
                <a:rPr lang="pl-PL" sz="1000" dirty="0"/>
                <a:t>)</a:t>
              </a:r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4152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Obecność innych źródeł finansowania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8535" y="3703638"/>
              <a:ext cx="2001605" cy="5457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Ceny energii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6589" y="4427312"/>
              <a:ext cx="1992060" cy="3057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Ustawa antysmogowa</a:t>
              </a:r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0" cy="2951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3322086"/>
              <a:ext cx="1880359" cy="1040364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/>
                <a:t>Wysokie zużycie energii elektrycznej i cieplnej (zarówno w sektorze przemysłu, jak i w gospodarstwach domowych) = potrzeba ograniczenia energochłonności, w tym w sektorze przemysłowym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1599418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Efektywność energetyczna budynków użyteczności publicznej</a:t>
              </a:r>
            </a:p>
            <a:p>
              <a:r>
                <a:rPr lang="pl-PL" sz="900" dirty="0"/>
                <a:t>(Dz. 2.1)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7045" y="2732066"/>
              <a:ext cx="1981335" cy="79845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Zainteresowanie/ potencjał pośredników finansowych wdrażaniem instrumentów finansowych 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8" y="2054478"/>
              <a:ext cx="1981335" cy="57409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Sytuacja finansowa samorządów, wspólnot mieszkaniowych i przedsiębiorców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3"/>
              <a:ext cx="1880359" cy="103799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Wysoka emisyjność sektora mieszkaniowego i przemysłowego, w tym emisja powierzchniowa oraz emisja związana ze źródłami punktowymi = potrzeba zmniejszenia emisyjności sektora mieszkaniowego i przemysłowego</a:t>
              </a:r>
            </a:p>
            <a:p>
              <a:endParaRPr lang="pl-PL" sz="9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9" y="2615650"/>
              <a:ext cx="1880359" cy="516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Zła jakość powietrza</a:t>
              </a:r>
            </a:p>
          </p:txBody>
        </p:sp>
        <p:cxnSp>
          <p:nvCxnSpPr>
            <p:cNvPr id="42" name="Łącznik prosty ze strzałką 41"/>
            <p:cNvCxnSpPr/>
            <p:nvPr/>
          </p:nvCxnSpPr>
          <p:spPr>
            <a:xfrm>
              <a:off x="9889349" y="3149068"/>
              <a:ext cx="160769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9894999" y="3870942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ze strzałką 46"/>
            <p:cNvCxnSpPr/>
            <p:nvPr/>
          </p:nvCxnSpPr>
          <p:spPr>
            <a:xfrm>
              <a:off x="9904525" y="4580173"/>
              <a:ext cx="15252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436967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Efektywność energetyczna budynków mieszkalnych(Dz. 2.2)</a:t>
              </a:r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3446888"/>
              <a:ext cx="1944914" cy="59825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 Efektywność energetyczna przedsiębiorstw (</a:t>
              </a:r>
              <a:r>
                <a:rPr lang="pl-PL" sz="900" dirty="0" err="1"/>
                <a:t>Dz.2.3</a:t>
              </a:r>
              <a:r>
                <a:rPr lang="pl-PL" sz="900" dirty="0"/>
                <a:t>)</a:t>
              </a:r>
            </a:p>
          </p:txBody>
        </p:sp>
        <p:sp>
          <p:nvSpPr>
            <p:cNvPr id="81" name="pole tekstowe 80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3463650"/>
              <a:ext cx="2520044" cy="5818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Przedsiębiorstwa objęte wsparciem z instrumentów finansowych  (przedsiębiorstwa)</a:t>
              </a:r>
            </a:p>
          </p:txBody>
        </p:sp>
        <p:cxnSp>
          <p:nvCxnSpPr>
            <p:cNvPr id="63" name="Łącznik prosty ze strzałką 62"/>
            <p:cNvCxnSpPr>
              <a:stCxn id="61" idx="3"/>
              <a:endCxn id="72" idx="1"/>
            </p:cNvCxnSpPr>
            <p:nvPr/>
          </p:nvCxnSpPr>
          <p:spPr>
            <a:xfrm flipV="1">
              <a:off x="4688114" y="1897512"/>
              <a:ext cx="455386" cy="1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Łącznik prosty ze strzałką 64"/>
            <p:cNvCxnSpPr>
              <a:stCxn id="69" idx="3"/>
              <a:endCxn id="24" idx="1"/>
            </p:cNvCxnSpPr>
            <p:nvPr/>
          </p:nvCxnSpPr>
          <p:spPr>
            <a:xfrm flipV="1">
              <a:off x="4688114" y="2732067"/>
              <a:ext cx="455386" cy="40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ze strzałką 79"/>
            <p:cNvCxnSpPr>
              <a:stCxn id="73" idx="3"/>
              <a:endCxn id="81" idx="1"/>
            </p:cNvCxnSpPr>
            <p:nvPr/>
          </p:nvCxnSpPr>
          <p:spPr>
            <a:xfrm>
              <a:off x="4688114" y="3746015"/>
              <a:ext cx="455386" cy="85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18637" y="1611865"/>
              <a:ext cx="1638138" cy="61211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Szacowana emisja gazów cieplarnianych (tona ekwiwalentu </a:t>
              </a:r>
              <a:r>
                <a:rPr lang="pl-PL" dirty="0" err="1"/>
                <a:t>CO2</a:t>
              </a:r>
              <a:r>
                <a:rPr lang="pl-PL" dirty="0"/>
                <a:t> / rok)</a:t>
              </a:r>
            </a:p>
          </p:txBody>
        </p: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cxnSp>
          <p:nvCxnSpPr>
            <p:cNvPr id="39" name="Łącznik prostoliniowy 38"/>
            <p:cNvCxnSpPr>
              <a:stCxn id="52" idx="3"/>
            </p:cNvCxnSpPr>
            <p:nvPr/>
          </p:nvCxnSpPr>
          <p:spPr>
            <a:xfrm flipV="1">
              <a:off x="2097529" y="2002272"/>
              <a:ext cx="226571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Łącznik prostoliniowy 40"/>
            <p:cNvCxnSpPr>
              <a:stCxn id="44" idx="3"/>
            </p:cNvCxnSpPr>
            <p:nvPr/>
          </p:nvCxnSpPr>
          <p:spPr>
            <a:xfrm>
              <a:off x="2097529" y="3842268"/>
              <a:ext cx="226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Łącznik prostoliniowy 47"/>
            <p:cNvCxnSpPr/>
            <p:nvPr/>
          </p:nvCxnSpPr>
          <p:spPr>
            <a:xfrm flipH="1">
              <a:off x="2321719" y="2002273"/>
              <a:ext cx="2382" cy="2884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y ze strzałką 56"/>
            <p:cNvCxnSpPr/>
            <p:nvPr/>
          </p:nvCxnSpPr>
          <p:spPr>
            <a:xfrm>
              <a:off x="2324100" y="2109531"/>
              <a:ext cx="4191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Łącznik prosty ze strzałką 61"/>
            <p:cNvCxnSpPr>
              <a:endCxn id="69" idx="1"/>
            </p:cNvCxnSpPr>
            <p:nvPr/>
          </p:nvCxnSpPr>
          <p:spPr>
            <a:xfrm flipV="1">
              <a:off x="2324100" y="2736094"/>
              <a:ext cx="419100" cy="45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Łącznik prosty ze strzałką 65"/>
            <p:cNvCxnSpPr>
              <a:endCxn id="73" idx="1"/>
            </p:cNvCxnSpPr>
            <p:nvPr/>
          </p:nvCxnSpPr>
          <p:spPr>
            <a:xfrm>
              <a:off x="2324100" y="3746014"/>
              <a:ext cx="4191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 flipV="1">
              <a:off x="7663544" y="1917240"/>
              <a:ext cx="200301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Łącznik prostoliniowy 117"/>
            <p:cNvCxnSpPr/>
            <p:nvPr/>
          </p:nvCxnSpPr>
          <p:spPr>
            <a:xfrm flipV="1">
              <a:off x="7650075" y="2813763"/>
              <a:ext cx="21377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Łącznik prostoliniowy 115"/>
            <p:cNvCxnSpPr/>
            <p:nvPr/>
          </p:nvCxnSpPr>
          <p:spPr>
            <a:xfrm>
              <a:off x="7863845" y="1917923"/>
              <a:ext cx="0" cy="18280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Łącznik prosty ze strzałką 118"/>
            <p:cNvCxnSpPr/>
            <p:nvPr/>
          </p:nvCxnSpPr>
          <p:spPr>
            <a:xfrm>
              <a:off x="7850376" y="2109531"/>
              <a:ext cx="25479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/>
            <p:cNvCxnSpPr/>
            <p:nvPr/>
          </p:nvCxnSpPr>
          <p:spPr>
            <a:xfrm flipV="1">
              <a:off x="7869192" y="3094415"/>
              <a:ext cx="268263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endCxn id="99" idx="3"/>
            </p:cNvCxnSpPr>
            <p:nvPr/>
          </p:nvCxnSpPr>
          <p:spPr>
            <a:xfrm flipH="1">
              <a:off x="9756775" y="1917923"/>
              <a:ext cx="1325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ze strzałką 11"/>
            <p:cNvCxnSpPr>
              <a:endCxn id="28" idx="3"/>
            </p:cNvCxnSpPr>
            <p:nvPr/>
          </p:nvCxnSpPr>
          <p:spPr>
            <a:xfrm flipH="1">
              <a:off x="9808936" y="3051427"/>
              <a:ext cx="117499" cy="429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8" y="4514850"/>
              <a:ext cx="1880359" cy="73025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Sytuacja zdrowotna mieszkańców - choroby układu oddechowego są trzecią najczęstszą przyczyną zgonów</a:t>
              </a:r>
            </a:p>
            <a:p>
              <a:endParaRPr lang="pl-PL" dirty="0"/>
            </a:p>
          </p:txBody>
        </p:sp>
        <p:sp>
          <p:nvSpPr>
            <p:cNvPr id="55" name="pole tekstowe 54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7" y="5357260"/>
              <a:ext cx="1880359" cy="87736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1000"/>
              </a:lvl1pPr>
            </a:lstStyle>
            <a:p>
              <a:r>
                <a:rPr lang="pl-PL" dirty="0"/>
                <a:t>Ubóstwo energetyczne - w skali całego województwa w 2016 r. dotykało 8,6% jego mieszkańców (52,1 tys. gospodarstw domowych) </a:t>
              </a:r>
            </a:p>
            <a:p>
              <a:endParaRPr lang="pl-PL" dirty="0"/>
            </a:p>
          </p:txBody>
        </p:sp>
        <p:cxnSp>
          <p:nvCxnSpPr>
            <p:cNvPr id="56" name="Łącznik prostoliniowy 55"/>
            <p:cNvCxnSpPr/>
            <p:nvPr/>
          </p:nvCxnSpPr>
          <p:spPr>
            <a:xfrm>
              <a:off x="2111243" y="4886843"/>
              <a:ext cx="226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Łącznik prostoliniowy 4"/>
            <p:cNvCxnSpPr>
              <a:stCxn id="81" idx="3"/>
            </p:cNvCxnSpPr>
            <p:nvPr/>
          </p:nvCxnSpPr>
          <p:spPr>
            <a:xfrm>
              <a:off x="7663544" y="3754561"/>
              <a:ext cx="2003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pole tekstowe 17"/>
            <p:cNvSpPr txBox="1"/>
            <p:nvPr/>
          </p:nvSpPr>
          <p:spPr>
            <a:xfrm>
              <a:off x="8442406" y="2298467"/>
              <a:ext cx="990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200" b="1" dirty="0"/>
                <a:t>LUB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162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6: Wspieranie energii odnawialnej zgodnie z dyrektywą (UE) 2018/2001, w tym z określonymi w niej kryteriami zrównoważonego rozwoju</a:t>
            </a:r>
          </a:p>
        </p:txBody>
      </p:sp>
      <p:sp>
        <p:nvSpPr>
          <p:cNvPr id="25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703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upa 2" descr="Logika interwencji&#10;EFRR – Cel szczegółowy 6: Wspieranie energii odnawialnej zgodnie z dyrektywą (UE) 2018/2001, w tym z określonymi w niej kryteriami zrównoważonego rozwoju">
            <a:extLst>
              <a:ext uri="{FF2B5EF4-FFF2-40B4-BE49-F238E27FC236}">
                <a16:creationId xmlns:a16="http://schemas.microsoft.com/office/drawing/2014/main" id="{D5AEE95D-D3B1-46AE-8219-F753C0F8C3F2}"/>
              </a:ext>
            </a:extLst>
          </p:cNvPr>
          <p:cNvGrpSpPr/>
          <p:nvPr/>
        </p:nvGrpSpPr>
        <p:grpSpPr>
          <a:xfrm>
            <a:off x="217166" y="847129"/>
            <a:ext cx="11837589" cy="5787609"/>
            <a:chOff x="217166" y="847129"/>
            <a:chExt cx="11837589" cy="5787609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217170" y="847129"/>
              <a:ext cx="195770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4491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520044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28576" y="2326950"/>
              <a:ext cx="1439481" cy="94290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Wytworzona energia odnawialna ogółem w tym: energia elektryczna, energia cieplna) (MWh/rok)</a:t>
              </a:r>
            </a:p>
          </p:txBody>
        </p:sp>
        <p:sp>
          <p:nvSpPr>
            <p:cNvPr id="72" name="pole tekstowe 71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143500" y="2443687"/>
              <a:ext cx="2520044" cy="70943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1000" dirty="0"/>
                <a:t>Dodatkowa zdolność wytwarzania energii odnawialnej (w tym: energii elektrycznej, energii cieplnej) (MW)</a:t>
              </a:r>
            </a:p>
          </p:txBody>
        </p:sp>
        <p:cxnSp>
          <p:nvCxnSpPr>
            <p:cNvPr id="79" name="Łącznik prosty ze strzałką 78">
              <a:extLst>
                <a:ext uri="{FF2B5EF4-FFF2-40B4-BE49-F238E27FC236}">
                  <a16:creationId xmlns:a16="http://schemas.microsoft.com/office/drawing/2014/main" id="{96189182-18F3-40AD-B05D-110F0CB66986}"/>
                </a:ext>
              </a:extLst>
            </p:cNvPr>
            <p:cNvCxnSpPr>
              <a:cxnSpLocks/>
              <a:stCxn id="72" idx="3"/>
              <a:endCxn id="28" idx="1"/>
            </p:cNvCxnSpPr>
            <p:nvPr/>
          </p:nvCxnSpPr>
          <p:spPr>
            <a:xfrm flipV="1">
              <a:off x="7663544" y="2798404"/>
              <a:ext cx="46503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6650" y="1483274"/>
              <a:ext cx="2004734" cy="41527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Obecność innych źródeł finansowania/ popyt na wsparcie</a:t>
              </a:r>
            </a:p>
          </p:txBody>
        </p:sp>
        <p:sp>
          <p:nvSpPr>
            <p:cNvPr id="50" name="pole tekstowe 49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47500" y="3176909"/>
              <a:ext cx="2001605" cy="37859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Ceny energii</a:t>
              </a: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62695" y="3691136"/>
              <a:ext cx="1992060" cy="35961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Ustawa antysmogowa</a:t>
              </a:r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1898" cy="2242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2846075"/>
              <a:ext cx="1957705" cy="8649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Potrzeba przyśpieszenia rozwoju energetyki rozproszonej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318259"/>
              <a:ext cx="1944914" cy="9602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Odnawialne źródła energii - budowa i rozbudowa infrastruktury do wytwarzania, dystrybucji i magazynowania energii elektrycznej i cieplnej z odnawialnych źródeł energii wraz podłączeniem do sieci</a:t>
              </a:r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9" y="2593449"/>
              <a:ext cx="1981335" cy="409910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Sytuacja finansowa potencjalnych beneficjentów</a:t>
              </a:r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0048" y="2054478"/>
              <a:ext cx="1981335" cy="39550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/>
                <a:t>Polityka legislacyjna na poziomie krajowym</a:t>
              </a:r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70" y="1483273"/>
              <a:ext cx="1957705" cy="12528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Niski udział energii pochodzącej z </a:t>
              </a:r>
              <a:r>
                <a:rPr lang="pl-PL" sz="900" dirty="0" err="1"/>
                <a:t>OZE</a:t>
              </a:r>
              <a:r>
                <a:rPr lang="pl-PL" sz="900" dirty="0"/>
                <a:t> = potrzeba zwiększenia udziału energetyki rozproszonej w bilansie energetycznym regionu, potrzeba zwiększenia udziału produkcji energii ze źródeł odnawialnych oraz z innych niskoemisyjnych jednostek wytwórczych</a:t>
              </a: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217166" y="3962436"/>
              <a:ext cx="1957709" cy="51624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/>
                <a:t>Potrzeba koordynacji energetyki rozproszonej</a:t>
              </a:r>
            </a:p>
          </p:txBody>
        </p:sp>
        <p:cxnSp>
          <p:nvCxnSpPr>
            <p:cNvPr id="42" name="Łącznik prosty ze strzałką 41"/>
            <p:cNvCxnSpPr>
              <a:endCxn id="50" idx="1"/>
            </p:cNvCxnSpPr>
            <p:nvPr/>
          </p:nvCxnSpPr>
          <p:spPr>
            <a:xfrm>
              <a:off x="9904525" y="3366206"/>
              <a:ext cx="142975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>
              <a:endCxn id="78" idx="1"/>
            </p:cNvCxnSpPr>
            <p:nvPr/>
          </p:nvCxnSpPr>
          <p:spPr>
            <a:xfrm>
              <a:off x="9894999" y="3870942"/>
              <a:ext cx="16769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y ze strzałką 48"/>
            <p:cNvCxnSpPr/>
            <p:nvPr/>
          </p:nvCxnSpPr>
          <p:spPr>
            <a:xfrm>
              <a:off x="9889349" y="2252230"/>
              <a:ext cx="167696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y ze strzałką 7"/>
            <p:cNvCxnSpPr>
              <a:stCxn id="52" idx="3"/>
              <a:endCxn id="61" idx="1"/>
            </p:cNvCxnSpPr>
            <p:nvPr/>
          </p:nvCxnSpPr>
          <p:spPr>
            <a:xfrm>
              <a:off x="2174875" y="2109684"/>
              <a:ext cx="568325" cy="68872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>
              <a:stCxn id="164" idx="1"/>
              <a:endCxn id="28" idx="3"/>
            </p:cNvCxnSpPr>
            <p:nvPr/>
          </p:nvCxnSpPr>
          <p:spPr>
            <a:xfrm flipH="1">
              <a:off x="9568057" y="2798404"/>
              <a:ext cx="48199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>
              <a:stCxn id="44" idx="3"/>
              <a:endCxn id="61" idx="1"/>
            </p:cNvCxnSpPr>
            <p:nvPr/>
          </p:nvCxnSpPr>
          <p:spPr>
            <a:xfrm flipV="1">
              <a:off x="2174875" y="2798405"/>
              <a:ext cx="568325" cy="4801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Łącznik prosty ze strzałką 62"/>
            <p:cNvCxnSpPr>
              <a:stCxn id="61" idx="3"/>
              <a:endCxn id="72" idx="1"/>
            </p:cNvCxnSpPr>
            <p:nvPr/>
          </p:nvCxnSpPr>
          <p:spPr>
            <a:xfrm>
              <a:off x="4688114" y="2798405"/>
              <a:ext cx="45538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4542971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4542971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4542971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004357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cxnSp>
          <p:nvCxnSpPr>
            <p:cNvPr id="67" name="Łącznik prosty ze strzałką 66"/>
            <p:cNvCxnSpPr>
              <a:stCxn id="53" idx="3"/>
              <a:endCxn id="61" idx="1"/>
            </p:cNvCxnSpPr>
            <p:nvPr/>
          </p:nvCxnSpPr>
          <p:spPr>
            <a:xfrm flipV="1">
              <a:off x="2174875" y="2798405"/>
              <a:ext cx="568325" cy="142215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7434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– Cel szczegółowy 7</a:t>
            </a:r>
          </a:p>
        </p:txBody>
      </p:sp>
      <p:grpSp>
        <p:nvGrpSpPr>
          <p:cNvPr id="3" name="Grupa 2" descr="Logika interwencji&#10;EFRR – Cel szczegółowy 7">
            <a:extLst>
              <a:ext uri="{FF2B5EF4-FFF2-40B4-BE49-F238E27FC236}">
                <a16:creationId xmlns:a16="http://schemas.microsoft.com/office/drawing/2014/main" id="{A5390CE7-79B1-464E-8537-4372D7D2910F}"/>
              </a:ext>
            </a:extLst>
          </p:cNvPr>
          <p:cNvGrpSpPr/>
          <p:nvPr/>
        </p:nvGrpSpPr>
        <p:grpSpPr>
          <a:xfrm>
            <a:off x="0" y="847129"/>
            <a:ext cx="12204868" cy="5978985"/>
            <a:chOff x="0" y="847129"/>
            <a:chExt cx="12204868" cy="5978985"/>
          </a:xfrm>
        </p:grpSpPr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A70B6BB6-1C9A-43A1-9480-5EFB9FB1C993}"/>
                </a:ext>
              </a:extLst>
            </p:cNvPr>
            <p:cNvSpPr txBox="1"/>
            <p:nvPr/>
          </p:nvSpPr>
          <p:spPr>
            <a:xfrm>
              <a:off x="7382" y="847129"/>
              <a:ext cx="2103515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l-PL" sz="1100" b="1" dirty="0"/>
                <a:t>Potrzeby/ problemy</a:t>
              </a:r>
            </a:p>
          </p:txBody>
        </p:sp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7590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195868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358496" y="3442825"/>
              <a:ext cx="1769158" cy="34668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Pojemność obiektów małej retencji (m</a:t>
              </a:r>
              <a:r>
                <a:rPr lang="pl-PL" sz="800" baseline="30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082266" y="2001318"/>
              <a:ext cx="1495620" cy="63915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Ludność mająca dostęp do nowej lub doskonalonej zielonej infrastruktury (osoby)</a:t>
              </a:r>
              <a:endParaRPr lang="pl-PL" sz="800" dirty="0"/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17683" y="1437795"/>
              <a:ext cx="2166730" cy="50267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trudne do precyzyjnego przewidzenia przyszłe zmiany (tempo, intensywność) zjawisk atmosferycznych</a:t>
              </a:r>
              <a:endParaRPr lang="pl-PL" sz="800" dirty="0"/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43500" y="3241973"/>
              <a:ext cx="184731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17683" y="3625503"/>
              <a:ext cx="2166730" cy="68855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planowanie przestrzenne (głównie w kontekście prawnych wymogów do realizacji projektów w tym w szczególności w obszarze ich lokalizacji oraz zakresu rzeczowego)</a:t>
              </a:r>
              <a:endParaRPr lang="pl-PL" sz="800" dirty="0"/>
            </a:p>
          </p:txBody>
        </p:sp>
        <p:cxnSp>
          <p:nvCxnSpPr>
            <p:cNvPr id="92" name="Łącznik prostoliniowy 91"/>
            <p:cNvCxnSpPr/>
            <p:nvPr/>
          </p:nvCxnSpPr>
          <p:spPr>
            <a:xfrm>
              <a:off x="9889349" y="1628372"/>
              <a:ext cx="7592" cy="4848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ole tekstowe 4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7382" y="3655080"/>
              <a:ext cx="2125881" cy="9080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zagrożenie dla zrównoważonego rozwoju społeczno-gospodarczego oraz sprawnego funkcjonowania kluczowej dla regionu infrastruktury (m.in. energetycznej, transportowej, z zakresu gospodarki komunalnej) z tytułu braku odpowiedniej adaptacji do zmian klimatycznych</a:t>
              </a:r>
              <a:endParaRPr lang="pl-PL" sz="800" dirty="0"/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5549" y="1427763"/>
              <a:ext cx="1975904" cy="49611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>
                  <a:effectLst/>
                  <a:ea typeface="Calibri" panose="020F0502020204030204" pitchFamily="34" charset="0"/>
                </a:rPr>
                <a:t>dostosowanie infrastruktury do ekstremalnych stanów pogodowych, poprzez wdrażanie systemowych rozwiązań z zakresu </a:t>
              </a:r>
              <a:r>
                <a:rPr lang="pl-PL" sz="700" dirty="0" err="1">
                  <a:effectLst/>
                  <a:ea typeface="Calibri" panose="020F0502020204030204" pitchFamily="34" charset="0"/>
                </a:rPr>
                <a:t>błękitno-zielonej</a:t>
              </a:r>
              <a:r>
                <a:rPr lang="pl-PL" sz="700" dirty="0">
                  <a:effectLst/>
                  <a:ea typeface="Calibri" panose="020F0502020204030204" pitchFamily="34" charset="0"/>
                </a:rPr>
                <a:t> infrastruktury (Dz. 2.5)</a:t>
              </a:r>
              <a:endParaRPr lang="pl-PL" sz="700" dirty="0"/>
            </a:p>
          </p:txBody>
        </p:sp>
        <p:sp>
          <p:nvSpPr>
            <p:cNvPr id="164" name="pole tekstowe 163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8138" y="2915269"/>
              <a:ext cx="2166730" cy="410948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sytuacja demograficzna (tempo starzenia się społeczeństwa)</a:t>
              </a:r>
              <a:endParaRPr lang="pl-PL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pl-PL" sz="8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1570" y="2057253"/>
              <a:ext cx="2166730" cy="57942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przyszła sytuacja społeczno-gospodarcza (priorytety i realne możliwości finansowania projektów - głównie przez JST - na rzecz adaptacji do zmian klimatu)</a:t>
              </a:r>
              <a:endParaRPr lang="pl-PL" sz="800" dirty="0"/>
            </a:p>
          </p:txBody>
        </p:sp>
        <p:sp>
          <p:nvSpPr>
            <p:cNvPr id="52" name="pole tekstowe 51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0" y="3091561"/>
              <a:ext cx="2125650" cy="44188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zagrożenie dla życia i zdrowia mieszkańców z tytułu braku odpowiedniej adaptacji do zmian klimatycznych</a:t>
              </a:r>
              <a:endParaRPr lang="pl-PL" sz="8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0" y="4661454"/>
              <a:ext cx="2140647" cy="47381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b="0" i="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zagrożenie dla regionalnych terenów cennych przyrodniczo w tym różnorodności biologicznej (fauna, flora i </a:t>
              </a:r>
              <a:r>
                <a:rPr lang="pl-PL" sz="800" b="0" i="0" dirty="0" err="1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fungi</a:t>
              </a:r>
              <a:r>
                <a:rPr lang="pl-PL" sz="800" b="0" i="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pl-PL" sz="800" dirty="0"/>
            </a:p>
          </p:txBody>
        </p:sp>
        <p:sp>
          <p:nvSpPr>
            <p:cNvPr id="54" name="pole tekstowe 53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0" y="5629093"/>
              <a:ext cx="2122789" cy="79319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dotychczasowe zaniedbania wynikające z działalności człowieka w zakresie adaptacji do zmian klimatu (szczególnie na obszarach silnie zurbanizowanych, intensywnie przekształconych, o wysokim stopniu uszczelnienia podłoża)</a:t>
              </a:r>
            </a:p>
            <a:p>
              <a:endParaRPr lang="pl-PL" sz="800" dirty="0"/>
            </a:p>
          </p:txBody>
        </p:sp>
        <p:cxnSp>
          <p:nvCxnSpPr>
            <p:cNvPr id="47" name="Łącznik prosty ze strzałką 46"/>
            <p:cNvCxnSpPr>
              <a:cxnSpLocks/>
            </p:cNvCxnSpPr>
            <p:nvPr/>
          </p:nvCxnSpPr>
          <p:spPr>
            <a:xfrm>
              <a:off x="9889349" y="3865683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ze strzałką 50"/>
            <p:cNvCxnSpPr>
              <a:cxnSpLocks/>
            </p:cNvCxnSpPr>
            <p:nvPr/>
          </p:nvCxnSpPr>
          <p:spPr>
            <a:xfrm>
              <a:off x="9889349" y="4872395"/>
              <a:ext cx="14239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ole tekstowe 5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23275" y="4496257"/>
              <a:ext cx="2166730" cy="498991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tempo zmian świadomości społeczeństwa nt. wyzwań związanych z adaptacją do zmian klimatu</a:t>
              </a:r>
              <a:endParaRPr lang="pl-PL" sz="800" dirty="0"/>
            </a:p>
          </p:txBody>
        </p:sp>
        <p:sp>
          <p:nvSpPr>
            <p:cNvPr id="59" name="pole tekstowe 58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37100" y="5112028"/>
              <a:ext cx="2160258" cy="682534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tempo technicznego i technologicznego rozwoju urządzeń i rozwiązań stosowanych w realizacji projektów z zakresu adaptacji do zmian klimatu</a:t>
              </a:r>
              <a:endParaRPr lang="pl-PL" sz="800" dirty="0">
                <a:solidFill>
                  <a:schemeClr val="tx1"/>
                </a:solidFill>
              </a:endParaRPr>
            </a:p>
          </p:txBody>
        </p:sp>
        <p:sp>
          <p:nvSpPr>
            <p:cNvPr id="69" name="pole tekstowe 68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43200" y="2068076"/>
              <a:ext cx="1975904" cy="20382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7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renaturyzacja</a:t>
              </a: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cieków wodnych (Dz. 2.5)</a:t>
              </a:r>
            </a:p>
            <a:p>
              <a:endParaRPr lang="pl-PL" sz="700" dirty="0"/>
            </a:p>
          </p:txBody>
        </p:sp>
        <p:sp>
          <p:nvSpPr>
            <p:cNvPr id="73" name="pole tekstowe 72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22518" y="3375972"/>
              <a:ext cx="1973954" cy="67130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ea typeface="Calibri" panose="020F0502020204030204" pitchFamily="34" charset="0"/>
                </a:rPr>
                <a:t>wykorzystanie i powiększanie istniejących systemów naturalnego odprowadzania wód deszczowych (np. rowy i niecki infiltracyjne, muldy trawiaste, studnie chłonne, zbiorniki infiltracyjne) (Dz. 2.5)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9" name="Łącznik prosty ze strzałką 88"/>
            <p:cNvCxnSpPr>
              <a:cxnSpLocks/>
              <a:stCxn id="24" idx="3"/>
              <a:endCxn id="28" idx="1"/>
            </p:cNvCxnSpPr>
            <p:nvPr/>
          </p:nvCxnSpPr>
          <p:spPr>
            <a:xfrm flipV="1">
              <a:off x="7127654" y="2320896"/>
              <a:ext cx="954612" cy="12952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51650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51650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51650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75979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83" name="pole tekstowe 82">
              <a:extLst>
                <a:ext uri="{FF2B5EF4-FFF2-40B4-BE49-F238E27FC236}">
                  <a16:creationId xmlns:a16="http://schemas.microsoft.com/office/drawing/2014/main" id="{4E84A592-4250-4382-B4BB-54C534663B32}"/>
                </a:ext>
              </a:extLst>
            </p:cNvPr>
            <p:cNvSpPr txBox="1"/>
            <p:nvPr/>
          </p:nvSpPr>
          <p:spPr>
            <a:xfrm>
              <a:off x="2722518" y="2885092"/>
              <a:ext cx="1973955" cy="34668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ea typeface="Calibri" panose="020F0502020204030204" pitchFamily="34" charset="0"/>
                </a:rPr>
                <a:t>inwestycje związane z budową kanalizacji deszczowej  (Dz. 2.6)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0" name="Łącznik prostoliniowy 91">
              <a:extLst>
                <a:ext uri="{FF2B5EF4-FFF2-40B4-BE49-F238E27FC236}">
                  <a16:creationId xmlns:a16="http://schemas.microsoft.com/office/drawing/2014/main" id="{07B49CAA-63C7-4A88-86D9-D7D3ACE4FFC0}"/>
                </a:ext>
              </a:extLst>
            </p:cNvPr>
            <p:cNvCxnSpPr>
              <a:cxnSpLocks/>
            </p:cNvCxnSpPr>
            <p:nvPr/>
          </p:nvCxnSpPr>
          <p:spPr>
            <a:xfrm>
              <a:off x="2408149" y="1628372"/>
              <a:ext cx="0" cy="50374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ze strzałką 121">
              <a:extLst>
                <a:ext uri="{FF2B5EF4-FFF2-40B4-BE49-F238E27FC236}">
                  <a16:creationId xmlns:a16="http://schemas.microsoft.com/office/drawing/2014/main" id="{6B58243F-2331-4840-991F-4EF9512240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08149" y="2588802"/>
              <a:ext cx="317503" cy="3947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ADF2FB52-9C7B-4626-A7B8-F234EFDE10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8149" y="3033595"/>
              <a:ext cx="3287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C6534B99-F8C8-4744-A88C-871401399BB9}"/>
                </a:ext>
              </a:extLst>
            </p:cNvPr>
            <p:cNvSpPr/>
            <p:nvPr/>
          </p:nvSpPr>
          <p:spPr>
            <a:xfrm>
              <a:off x="5348427" y="2219384"/>
              <a:ext cx="1769158" cy="583905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Zielona infrastruktura wybudowana lub zmodernizowana w celu przystosowania się̨ do zmian klimatu (powierzchnia w ha)</a:t>
              </a:r>
            </a:p>
            <a:p>
              <a:endParaRPr lang="pl-PL" sz="8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pole tekstowe 61">
              <a:extLst>
                <a:ext uri="{FF2B5EF4-FFF2-40B4-BE49-F238E27FC236}">
                  <a16:creationId xmlns:a16="http://schemas.microsoft.com/office/drawing/2014/main" id="{FA119705-9015-4415-9AE8-692931D3D687}"/>
                </a:ext>
              </a:extLst>
            </p:cNvPr>
            <p:cNvSpPr txBox="1"/>
            <p:nvPr/>
          </p:nvSpPr>
          <p:spPr>
            <a:xfrm>
              <a:off x="0" y="5207181"/>
              <a:ext cx="2119695" cy="362854"/>
            </a:xfrm>
            <a:prstGeom prst="rect">
              <a:avLst/>
            </a:prstGeom>
            <a:ln w="1905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wymagający wzmocnienia potencjał służb ratowniczych</a:t>
              </a:r>
              <a:endParaRPr lang="pl-PL" sz="800" dirty="0"/>
            </a:p>
          </p:txBody>
        </p:sp>
        <p:sp>
          <p:nvSpPr>
            <p:cNvPr id="63" name="pole tekstowe 62">
              <a:extLst>
                <a:ext uri="{FF2B5EF4-FFF2-40B4-BE49-F238E27FC236}">
                  <a16:creationId xmlns:a16="http://schemas.microsoft.com/office/drawing/2014/main" id="{142A3A5E-FE4F-4B5D-AABF-5E2CF0167CF0}"/>
                </a:ext>
              </a:extLst>
            </p:cNvPr>
            <p:cNvSpPr txBox="1"/>
            <p:nvPr/>
          </p:nvSpPr>
          <p:spPr>
            <a:xfrm>
              <a:off x="0" y="6505465"/>
              <a:ext cx="2120790" cy="320649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ea typeface="Calibri" panose="020F0502020204030204" pitchFamily="34" charset="0"/>
                </a:rPr>
                <a:t>zbyt niski poziom wiedzy społeczeństwa nt. zmian klimatycznych</a:t>
              </a:r>
              <a:endParaRPr lang="pl-PL" sz="800" dirty="0"/>
            </a:p>
          </p:txBody>
        </p:sp>
        <p:sp>
          <p:nvSpPr>
            <p:cNvPr id="91" name="pole tekstowe 90">
              <a:extLst>
                <a:ext uri="{FF2B5EF4-FFF2-40B4-BE49-F238E27FC236}">
                  <a16:creationId xmlns:a16="http://schemas.microsoft.com/office/drawing/2014/main" id="{BD8FD2F3-B284-45FD-965E-189BEC5CA7D0}"/>
                </a:ext>
              </a:extLst>
            </p:cNvPr>
            <p:cNvSpPr txBox="1"/>
            <p:nvPr/>
          </p:nvSpPr>
          <p:spPr>
            <a:xfrm>
              <a:off x="2728217" y="2416098"/>
              <a:ext cx="1975484" cy="32479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ea typeface="Calibri" panose="020F0502020204030204" pitchFamily="34" charset="0"/>
                </a:rPr>
                <a:t>wsparcie funkcji retencjonowania wody w regionie (Dz. 2.5 i 2.6)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pole tekstowe 93">
              <a:extLst>
                <a:ext uri="{FF2B5EF4-FFF2-40B4-BE49-F238E27FC236}">
                  <a16:creationId xmlns:a16="http://schemas.microsoft.com/office/drawing/2014/main" id="{BE209D41-FA50-4BA2-8077-736B34FC5876}"/>
                </a:ext>
              </a:extLst>
            </p:cNvPr>
            <p:cNvSpPr txBox="1"/>
            <p:nvPr/>
          </p:nvSpPr>
          <p:spPr>
            <a:xfrm>
              <a:off x="2731766" y="4191476"/>
              <a:ext cx="1971413" cy="67130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inwestycje z zakresu budowy, przebudowy lub remontu urządzeń wodnych i infrastruktury hydrotechnicznej (np.: kanały, rowy, wały przeciwpowodziowe, suche zbiorniki – poldery) (Dz. 2.6)</a:t>
              </a:r>
            </a:p>
            <a:p>
              <a:pPr>
                <a:lnSpc>
                  <a:spcPct val="112000"/>
                </a:lnSpc>
                <a:spcAft>
                  <a:spcPts val="1000"/>
                </a:spcAft>
              </a:pP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pole tekstowe 99">
              <a:extLst>
                <a:ext uri="{FF2B5EF4-FFF2-40B4-BE49-F238E27FC236}">
                  <a16:creationId xmlns:a16="http://schemas.microsoft.com/office/drawing/2014/main" id="{87B49D04-6028-4F8F-9D2F-A318D0C64CF1}"/>
                </a:ext>
              </a:extLst>
            </p:cNvPr>
            <p:cNvSpPr txBox="1"/>
            <p:nvPr/>
          </p:nvSpPr>
          <p:spPr>
            <a:xfrm>
              <a:off x="2725416" y="5016032"/>
              <a:ext cx="1992221" cy="77852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sz="700" dirty="0">
                  <a:effectLst/>
                  <a:ea typeface="Calibri" panose="020F0502020204030204" pitchFamily="34" charset="0"/>
                </a:rPr>
                <a:t>wsparcie inicjatyw związanych z edukacją mieszkańców regionu, zwiększaniem świadomości, doradztwem, lepszym dostępem do wiedzy i danych w zakresie zmian klimatycznych, w tym przyczyn ich występowania, skutków oraz właściwych sposobów postępowania (Dz. 2.5)</a:t>
              </a:r>
              <a:endParaRPr kumimoji="0" lang="pl-PL" alt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103" name="Łącznik prosty ze strzałką 102">
              <a:extLst>
                <a:ext uri="{FF2B5EF4-FFF2-40B4-BE49-F238E27FC236}">
                  <a16:creationId xmlns:a16="http://schemas.microsoft.com/office/drawing/2014/main" id="{8DD890BF-FFD7-4DD9-BAC6-A5ACB2D820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8149" y="1628372"/>
              <a:ext cx="31750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6D1E0B4F-B792-429B-BA71-FF01042EC5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97524" y="2265062"/>
              <a:ext cx="31062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pole tekstowe 143">
              <a:extLst>
                <a:ext uri="{FF2B5EF4-FFF2-40B4-BE49-F238E27FC236}">
                  <a16:creationId xmlns:a16="http://schemas.microsoft.com/office/drawing/2014/main" id="{35F6BFF1-56EB-4F4E-BFEC-564616E8FACE}"/>
                </a:ext>
              </a:extLst>
            </p:cNvPr>
            <p:cNvSpPr txBox="1"/>
            <p:nvPr/>
          </p:nvSpPr>
          <p:spPr>
            <a:xfrm>
              <a:off x="10033395" y="6025688"/>
              <a:ext cx="2161373" cy="704705"/>
            </a:xfrm>
            <a:prstGeom prst="rect">
              <a:avLst/>
            </a:prstGeom>
            <a:ln w="19050"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8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dostępność terenów do realizacji projektów z zakresu adaptacji do zmian klimatu (w szczególności w zakresie ew. inwestycji wielkopowierzchniowych)</a:t>
              </a:r>
              <a:endParaRPr lang="pl-PL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53" name="Łącznik prosty ze strzałką 152">
              <a:extLst>
                <a:ext uri="{FF2B5EF4-FFF2-40B4-BE49-F238E27FC236}">
                  <a16:creationId xmlns:a16="http://schemas.microsoft.com/office/drawing/2014/main" id="{71DF3403-3CE6-4B9F-BC74-12033DF8946F}"/>
                </a:ext>
              </a:extLst>
            </p:cNvPr>
            <p:cNvCxnSpPr>
              <a:cxnSpLocks/>
            </p:cNvCxnSpPr>
            <p:nvPr/>
          </p:nvCxnSpPr>
          <p:spPr>
            <a:xfrm>
              <a:off x="9895745" y="6477266"/>
              <a:ext cx="128334" cy="2739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Łącznik prosty ze strzałką 206">
              <a:extLst>
                <a:ext uri="{FF2B5EF4-FFF2-40B4-BE49-F238E27FC236}">
                  <a16:creationId xmlns:a16="http://schemas.microsoft.com/office/drawing/2014/main" id="{75DC2DD9-CE01-43F4-9875-C54D7741560A}"/>
                </a:ext>
              </a:extLst>
            </p:cNvPr>
            <p:cNvCxnSpPr>
              <a:cxnSpLocks/>
              <a:stCxn id="88" idx="3"/>
              <a:endCxn id="28" idx="1"/>
            </p:cNvCxnSpPr>
            <p:nvPr/>
          </p:nvCxnSpPr>
          <p:spPr>
            <a:xfrm flipV="1">
              <a:off x="7117585" y="2320896"/>
              <a:ext cx="964681" cy="1904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Łącznik prosty ze strzałką 211">
              <a:extLst>
                <a:ext uri="{FF2B5EF4-FFF2-40B4-BE49-F238E27FC236}">
                  <a16:creationId xmlns:a16="http://schemas.microsoft.com/office/drawing/2014/main" id="{34866D2B-1EB5-4C19-8DBF-B90D6DFA9B38}"/>
                </a:ext>
              </a:extLst>
            </p:cNvPr>
            <p:cNvCxnSpPr>
              <a:cxnSpLocks/>
              <a:endCxn id="28" idx="3"/>
            </p:cNvCxnSpPr>
            <p:nvPr/>
          </p:nvCxnSpPr>
          <p:spPr>
            <a:xfrm flipH="1">
              <a:off x="9577886" y="2320896"/>
              <a:ext cx="31103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Łącznik prosty ze strzałką 214">
              <a:extLst>
                <a:ext uri="{FF2B5EF4-FFF2-40B4-BE49-F238E27FC236}">
                  <a16:creationId xmlns:a16="http://schemas.microsoft.com/office/drawing/2014/main" id="{E348103D-3AE0-4111-99FE-C83A0D393F90}"/>
                </a:ext>
              </a:extLst>
            </p:cNvPr>
            <p:cNvCxnSpPr>
              <a:cxnSpLocks/>
              <a:endCxn id="202" idx="3"/>
            </p:cNvCxnSpPr>
            <p:nvPr/>
          </p:nvCxnSpPr>
          <p:spPr>
            <a:xfrm flipH="1">
              <a:off x="9623617" y="3523755"/>
              <a:ext cx="26530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E47A5849-1228-41B0-9F02-28AF9AF58A1B}"/>
                </a:ext>
              </a:extLst>
            </p:cNvPr>
            <p:cNvSpPr txBox="1"/>
            <p:nvPr/>
          </p:nvSpPr>
          <p:spPr>
            <a:xfrm>
              <a:off x="0" y="1434532"/>
              <a:ext cx="2103515" cy="1489851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</a:pPr>
              <a:r>
                <a:rPr lang="pl-PL" sz="700" dirty="0"/>
                <a:t>Adaptacja do zmian klimatycznych:</a:t>
              </a:r>
              <a:br>
                <a:rPr lang="pl-PL" sz="700" dirty="0"/>
              </a:b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zwiększenie liczby dni upalnych (natężenie fal upałów, miejskie wyspy ciepła)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susze (w tym wzrost ryzyka pożarowego)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wydłużenie liczby dni bez i/lub o niskiej wartości opadów atmosferycznych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wzrost liczby dni z wysokimi i/lub gwałtownymi opadami atmosferycznymi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osuwiska 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powodzie (w tym powodzie rzeczne, miejskie i lokalne podtopienia)</a:t>
              </a:r>
            </a:p>
            <a:p>
              <a:pPr>
                <a:lnSpc>
                  <a:spcPct val="112000"/>
                </a:lnSpc>
              </a:pPr>
              <a:r>
                <a:rPr lang="pl-PL" sz="7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- nawalne wiatry, huragany, tornada</a:t>
              </a:r>
            </a:p>
            <a:p>
              <a:endParaRPr lang="pl-PL" sz="700" dirty="0"/>
            </a:p>
          </p:txBody>
        </p:sp>
        <p:sp>
          <p:nvSpPr>
            <p:cNvPr id="168" name="pole tekstowe 167">
              <a:extLst>
                <a:ext uri="{FF2B5EF4-FFF2-40B4-BE49-F238E27FC236}">
                  <a16:creationId xmlns:a16="http://schemas.microsoft.com/office/drawing/2014/main" id="{EBFA14AB-AFB4-4B46-AA69-8143EB6B0FD9}"/>
                </a:ext>
              </a:extLst>
            </p:cNvPr>
            <p:cNvSpPr txBox="1"/>
            <p:nvPr/>
          </p:nvSpPr>
          <p:spPr>
            <a:xfrm>
              <a:off x="2727738" y="5898616"/>
              <a:ext cx="1971413" cy="58668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  <a:spcAft>
                  <a:spcPts val="1000"/>
                </a:spcAft>
              </a:pPr>
              <a:r>
                <a:rPr lang="pl-PL" sz="700" dirty="0">
                  <a:effectLst/>
                  <a:ea typeface="Calibri" panose="020F0502020204030204" pitchFamily="34" charset="0"/>
                </a:rPr>
                <a:t>wyposażenie jednostek służb ratowniczych w sprzęt niezbędny do przeciwdziałania i usuwania skutków klęsk żywiołowych (Dz. 2.7)</a:t>
              </a:r>
              <a:endParaRPr lang="pl-PL" sz="7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9" name="Łącznik prosty ze strzałką 168">
              <a:extLst>
                <a:ext uri="{FF2B5EF4-FFF2-40B4-BE49-F238E27FC236}">
                  <a16:creationId xmlns:a16="http://schemas.microsoft.com/office/drawing/2014/main" id="{61D034B1-8F99-4EDE-BF29-866382E89D1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08149" y="2165533"/>
              <a:ext cx="330777" cy="1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Łącznik prosty ze strzałką 171">
              <a:extLst>
                <a:ext uri="{FF2B5EF4-FFF2-40B4-BE49-F238E27FC236}">
                  <a16:creationId xmlns:a16="http://schemas.microsoft.com/office/drawing/2014/main" id="{4F2C7159-8D41-4F4D-B2C2-AD878854F5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19696" y="3312505"/>
              <a:ext cx="28845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Łącznik prosty ze strzałką 173">
              <a:extLst>
                <a:ext uri="{FF2B5EF4-FFF2-40B4-BE49-F238E27FC236}">
                  <a16:creationId xmlns:a16="http://schemas.microsoft.com/office/drawing/2014/main" id="{3590FB60-FC6A-4F0C-8678-608DCB47469E}"/>
                </a:ext>
              </a:extLst>
            </p:cNvPr>
            <p:cNvCxnSpPr>
              <a:cxnSpLocks/>
              <a:endCxn id="44" idx="3"/>
            </p:cNvCxnSpPr>
            <p:nvPr/>
          </p:nvCxnSpPr>
          <p:spPr>
            <a:xfrm flipH="1">
              <a:off x="2133263" y="4109089"/>
              <a:ext cx="27669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Łącznik prosty ze strzałką 176">
              <a:extLst>
                <a:ext uri="{FF2B5EF4-FFF2-40B4-BE49-F238E27FC236}">
                  <a16:creationId xmlns:a16="http://schemas.microsoft.com/office/drawing/2014/main" id="{2A99712C-91EB-40CA-8F4F-F6FF98C76C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41375" y="4898363"/>
              <a:ext cx="26677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Łącznik prosty ze strzałką 179">
              <a:extLst>
                <a:ext uri="{FF2B5EF4-FFF2-40B4-BE49-F238E27FC236}">
                  <a16:creationId xmlns:a16="http://schemas.microsoft.com/office/drawing/2014/main" id="{21366192-5F5A-4556-BE04-3E1F54A04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33263" y="5402393"/>
              <a:ext cx="27669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Łącznik prosty ze strzałką 181">
              <a:extLst>
                <a:ext uri="{FF2B5EF4-FFF2-40B4-BE49-F238E27FC236}">
                  <a16:creationId xmlns:a16="http://schemas.microsoft.com/office/drawing/2014/main" id="{AD8D3113-CB98-45C5-BA53-195A6FC76F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25574" y="6025688"/>
              <a:ext cx="27669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Łącznik prosty ze strzałką 182">
              <a:extLst>
                <a:ext uri="{FF2B5EF4-FFF2-40B4-BE49-F238E27FC236}">
                  <a16:creationId xmlns:a16="http://schemas.microsoft.com/office/drawing/2014/main" id="{36424684-3877-4BD2-9FB1-14467931547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33263" y="6665789"/>
              <a:ext cx="276695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Łącznik prosty ze strzałką 183">
              <a:extLst>
                <a:ext uri="{FF2B5EF4-FFF2-40B4-BE49-F238E27FC236}">
                  <a16:creationId xmlns:a16="http://schemas.microsoft.com/office/drawing/2014/main" id="{B06938D3-18F5-44E4-AB7F-21DFEA1F5792}"/>
                </a:ext>
              </a:extLst>
            </p:cNvPr>
            <p:cNvCxnSpPr>
              <a:cxnSpLocks/>
              <a:stCxn id="73" idx="1"/>
            </p:cNvCxnSpPr>
            <p:nvPr/>
          </p:nvCxnSpPr>
          <p:spPr>
            <a:xfrm flipH="1">
              <a:off x="2409958" y="3711626"/>
              <a:ext cx="31256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Łącznik prosty ze strzałką 187">
              <a:extLst>
                <a:ext uri="{FF2B5EF4-FFF2-40B4-BE49-F238E27FC236}">
                  <a16:creationId xmlns:a16="http://schemas.microsoft.com/office/drawing/2014/main" id="{D899A6B5-F196-44D9-AC3E-78CF9065AF35}"/>
                </a:ext>
              </a:extLst>
            </p:cNvPr>
            <p:cNvCxnSpPr>
              <a:cxnSpLocks/>
              <a:stCxn id="94" idx="1"/>
            </p:cNvCxnSpPr>
            <p:nvPr/>
          </p:nvCxnSpPr>
          <p:spPr>
            <a:xfrm flipH="1">
              <a:off x="2414030" y="4527130"/>
              <a:ext cx="317736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Łącznik prosty ze strzałką 190">
              <a:extLst>
                <a:ext uri="{FF2B5EF4-FFF2-40B4-BE49-F238E27FC236}">
                  <a16:creationId xmlns:a16="http://schemas.microsoft.com/office/drawing/2014/main" id="{4D23C583-DB6E-404F-959F-90623F798778}"/>
                </a:ext>
              </a:extLst>
            </p:cNvPr>
            <p:cNvCxnSpPr>
              <a:cxnSpLocks/>
              <a:stCxn id="100" idx="1"/>
            </p:cNvCxnSpPr>
            <p:nvPr/>
          </p:nvCxnSpPr>
          <p:spPr>
            <a:xfrm flipH="1">
              <a:off x="2401800" y="5405297"/>
              <a:ext cx="323616" cy="28275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Łącznik prosty ze strzałką 196">
              <a:extLst>
                <a:ext uri="{FF2B5EF4-FFF2-40B4-BE49-F238E27FC236}">
                  <a16:creationId xmlns:a16="http://schemas.microsoft.com/office/drawing/2014/main" id="{5CB0D00E-2719-42D0-BCC5-698693FBBA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2269" y="6181776"/>
              <a:ext cx="312560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pole tekstowe 201">
              <a:extLst>
                <a:ext uri="{FF2B5EF4-FFF2-40B4-BE49-F238E27FC236}">
                  <a16:creationId xmlns:a16="http://schemas.microsoft.com/office/drawing/2014/main" id="{50FA3D64-88A7-4A7D-B199-B8C52E30DE5C}"/>
                </a:ext>
              </a:extLst>
            </p:cNvPr>
            <p:cNvSpPr txBox="1"/>
            <p:nvPr/>
          </p:nvSpPr>
          <p:spPr>
            <a:xfrm>
              <a:off x="8127997" y="3079750"/>
              <a:ext cx="1495620" cy="88800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Ludność odnosząca korzyści ze środków ochrony przed klęskami żywiołowymi związanymi z klimatem (oprócz powodzi i pożarów lasów) (osoby)</a:t>
              </a:r>
              <a:endParaRPr lang="pl-PL" sz="800" dirty="0"/>
            </a:p>
          </p:txBody>
        </p:sp>
        <p:cxnSp>
          <p:nvCxnSpPr>
            <p:cNvPr id="231" name="Łącznik prosty ze strzałką 230">
              <a:extLst>
                <a:ext uri="{FF2B5EF4-FFF2-40B4-BE49-F238E27FC236}">
                  <a16:creationId xmlns:a16="http://schemas.microsoft.com/office/drawing/2014/main" id="{F1B9338E-B4A3-445C-B415-6045266A3338}"/>
                </a:ext>
              </a:extLst>
            </p:cNvPr>
            <p:cNvCxnSpPr>
              <a:cxnSpLocks/>
              <a:stCxn id="61" idx="3"/>
              <a:endCxn id="88" idx="1"/>
            </p:cNvCxnSpPr>
            <p:nvPr/>
          </p:nvCxnSpPr>
          <p:spPr>
            <a:xfrm>
              <a:off x="4721453" y="1675821"/>
              <a:ext cx="626974" cy="8355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Łącznik prosty ze strzałką 252">
              <a:extLst>
                <a:ext uri="{FF2B5EF4-FFF2-40B4-BE49-F238E27FC236}">
                  <a16:creationId xmlns:a16="http://schemas.microsoft.com/office/drawing/2014/main" id="{52E9B22C-B53E-409F-8438-377614C81C8A}"/>
                </a:ext>
              </a:extLst>
            </p:cNvPr>
            <p:cNvCxnSpPr>
              <a:cxnSpLocks/>
              <a:stCxn id="69" idx="3"/>
              <a:endCxn id="24" idx="1"/>
            </p:cNvCxnSpPr>
            <p:nvPr/>
          </p:nvCxnSpPr>
          <p:spPr>
            <a:xfrm>
              <a:off x="4719104" y="2169989"/>
              <a:ext cx="639392" cy="1446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Łącznik prosty ze strzałką 256">
              <a:extLst>
                <a:ext uri="{FF2B5EF4-FFF2-40B4-BE49-F238E27FC236}">
                  <a16:creationId xmlns:a16="http://schemas.microsoft.com/office/drawing/2014/main" id="{7B6BFF5F-6214-4AEF-832E-1FD4FF28A0A6}"/>
                </a:ext>
              </a:extLst>
            </p:cNvPr>
            <p:cNvCxnSpPr>
              <a:cxnSpLocks/>
              <a:stCxn id="91" idx="3"/>
              <a:endCxn id="24" idx="1"/>
            </p:cNvCxnSpPr>
            <p:nvPr/>
          </p:nvCxnSpPr>
          <p:spPr>
            <a:xfrm>
              <a:off x="4703701" y="2578497"/>
              <a:ext cx="654795" cy="10376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Łącznik prosty ze strzałką 260">
              <a:extLst>
                <a:ext uri="{FF2B5EF4-FFF2-40B4-BE49-F238E27FC236}">
                  <a16:creationId xmlns:a16="http://schemas.microsoft.com/office/drawing/2014/main" id="{ED09E155-72B0-4EBC-A08E-8C98316A3437}"/>
                </a:ext>
              </a:extLst>
            </p:cNvPr>
            <p:cNvCxnSpPr>
              <a:cxnSpLocks/>
              <a:stCxn id="73" idx="3"/>
              <a:endCxn id="88" idx="1"/>
            </p:cNvCxnSpPr>
            <p:nvPr/>
          </p:nvCxnSpPr>
          <p:spPr>
            <a:xfrm flipV="1">
              <a:off x="4696472" y="2511337"/>
              <a:ext cx="651955" cy="12002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Łącznik prosty ze strzałką 265">
              <a:extLst>
                <a:ext uri="{FF2B5EF4-FFF2-40B4-BE49-F238E27FC236}">
                  <a16:creationId xmlns:a16="http://schemas.microsoft.com/office/drawing/2014/main" id="{07811293-72EF-4E86-A995-687D808140C4}"/>
                </a:ext>
              </a:extLst>
            </p:cNvPr>
            <p:cNvCxnSpPr>
              <a:cxnSpLocks/>
              <a:stCxn id="73" idx="3"/>
              <a:endCxn id="24" idx="1"/>
            </p:cNvCxnSpPr>
            <p:nvPr/>
          </p:nvCxnSpPr>
          <p:spPr>
            <a:xfrm flipV="1">
              <a:off x="4696472" y="3616167"/>
              <a:ext cx="662024" cy="9545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Łącznik prosty ze strzałką 268">
              <a:extLst>
                <a:ext uri="{FF2B5EF4-FFF2-40B4-BE49-F238E27FC236}">
                  <a16:creationId xmlns:a16="http://schemas.microsoft.com/office/drawing/2014/main" id="{F1B76622-FE36-4AD3-8767-5DA971D122F9}"/>
                </a:ext>
              </a:extLst>
            </p:cNvPr>
            <p:cNvCxnSpPr>
              <a:cxnSpLocks/>
              <a:stCxn id="94" idx="3"/>
              <a:endCxn id="24" idx="1"/>
            </p:cNvCxnSpPr>
            <p:nvPr/>
          </p:nvCxnSpPr>
          <p:spPr>
            <a:xfrm flipV="1">
              <a:off x="4703179" y="3616167"/>
              <a:ext cx="655317" cy="91096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Łącznik prosty ze strzałką 272">
              <a:extLst>
                <a:ext uri="{FF2B5EF4-FFF2-40B4-BE49-F238E27FC236}">
                  <a16:creationId xmlns:a16="http://schemas.microsoft.com/office/drawing/2014/main" id="{6B15D3B9-6F7F-4438-B439-FBDD6D8F520A}"/>
                </a:ext>
              </a:extLst>
            </p:cNvPr>
            <p:cNvCxnSpPr>
              <a:cxnSpLocks/>
              <a:stCxn id="100" idx="3"/>
              <a:endCxn id="88" idx="1"/>
            </p:cNvCxnSpPr>
            <p:nvPr/>
          </p:nvCxnSpPr>
          <p:spPr>
            <a:xfrm flipV="1">
              <a:off x="4717637" y="2511337"/>
              <a:ext cx="630790" cy="28939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Łącznik prosty ze strzałką 301">
              <a:extLst>
                <a:ext uri="{FF2B5EF4-FFF2-40B4-BE49-F238E27FC236}">
                  <a16:creationId xmlns:a16="http://schemas.microsoft.com/office/drawing/2014/main" id="{5430A990-B1D0-4AC7-B5A6-E3DC09A7F675}"/>
                </a:ext>
              </a:extLst>
            </p:cNvPr>
            <p:cNvCxnSpPr>
              <a:cxnSpLocks/>
              <a:stCxn id="91" idx="3"/>
              <a:endCxn id="88" idx="1"/>
            </p:cNvCxnSpPr>
            <p:nvPr/>
          </p:nvCxnSpPr>
          <p:spPr>
            <a:xfrm flipV="1">
              <a:off x="4703701" y="2511337"/>
              <a:ext cx="644726" cy="671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Łącznik prosty ze strzałką 306">
              <a:extLst>
                <a:ext uri="{FF2B5EF4-FFF2-40B4-BE49-F238E27FC236}">
                  <a16:creationId xmlns:a16="http://schemas.microsoft.com/office/drawing/2014/main" id="{10C5887A-75B0-408C-9AD9-A8BEB9AF58B0}"/>
                </a:ext>
              </a:extLst>
            </p:cNvPr>
            <p:cNvCxnSpPr>
              <a:cxnSpLocks/>
              <a:stCxn id="24" idx="3"/>
              <a:endCxn id="202" idx="1"/>
            </p:cNvCxnSpPr>
            <p:nvPr/>
          </p:nvCxnSpPr>
          <p:spPr>
            <a:xfrm flipV="1">
              <a:off x="7127654" y="3523755"/>
              <a:ext cx="1000343" cy="924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Łącznik prosty ze strzałką 317">
              <a:extLst>
                <a:ext uri="{FF2B5EF4-FFF2-40B4-BE49-F238E27FC236}">
                  <a16:creationId xmlns:a16="http://schemas.microsoft.com/office/drawing/2014/main" id="{4B1B6FC3-9CCE-4455-A0DA-A8726A6519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02421" y="5449226"/>
              <a:ext cx="19332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Łącznik prosty ze strzałką 322">
              <a:extLst>
                <a:ext uri="{FF2B5EF4-FFF2-40B4-BE49-F238E27FC236}">
                  <a16:creationId xmlns:a16="http://schemas.microsoft.com/office/drawing/2014/main" id="{F2CA219B-2C54-4EE4-9EBF-A5F1A504149F}"/>
                </a:ext>
              </a:extLst>
            </p:cNvPr>
            <p:cNvCxnSpPr>
              <a:cxnSpLocks/>
            </p:cNvCxnSpPr>
            <p:nvPr/>
          </p:nvCxnSpPr>
          <p:spPr>
            <a:xfrm>
              <a:off x="9895745" y="5449583"/>
              <a:ext cx="142393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Łącznik prosty ze strzałką 323">
              <a:extLst>
                <a:ext uri="{FF2B5EF4-FFF2-40B4-BE49-F238E27FC236}">
                  <a16:creationId xmlns:a16="http://schemas.microsoft.com/office/drawing/2014/main" id="{1399D914-6F55-47EE-BF7D-42A3E6AFE5B1}"/>
                </a:ext>
              </a:extLst>
            </p:cNvPr>
            <p:cNvCxnSpPr>
              <a:cxnSpLocks/>
            </p:cNvCxnSpPr>
            <p:nvPr/>
          </p:nvCxnSpPr>
          <p:spPr>
            <a:xfrm>
              <a:off x="9909804" y="3120743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Łącznik prosty ze strzałką 324">
              <a:extLst>
                <a:ext uri="{FF2B5EF4-FFF2-40B4-BE49-F238E27FC236}">
                  <a16:creationId xmlns:a16="http://schemas.microsoft.com/office/drawing/2014/main" id="{9B776812-ED8B-4CCE-9AD2-78D88DD77FB1}"/>
                </a:ext>
              </a:extLst>
            </p:cNvPr>
            <p:cNvCxnSpPr>
              <a:cxnSpLocks/>
            </p:cNvCxnSpPr>
            <p:nvPr/>
          </p:nvCxnSpPr>
          <p:spPr>
            <a:xfrm>
              <a:off x="9888917" y="2320896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012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A70B6BB6-1C9A-43A1-9480-5EFB9FB1C993}"/>
              </a:ext>
            </a:extLst>
          </p:cNvPr>
          <p:cNvSpPr txBox="1"/>
          <p:nvPr/>
        </p:nvSpPr>
        <p:spPr>
          <a:xfrm>
            <a:off x="7382" y="847129"/>
            <a:ext cx="2103515" cy="442912"/>
          </a:xfrm>
          <a:prstGeom prst="rect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pl-PL" sz="1100" b="1" dirty="0"/>
              <a:t>Potrzeby/ problemy</a:t>
            </a:r>
          </a:p>
        </p:txBody>
      </p:sp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255842" y="224971"/>
            <a:ext cx="1165421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Logika interwencji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EFRR - CS8 (v) Wspieranie dostępu do wody oraz zrównoważonej gospodarki wodnej</a:t>
            </a:r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C319DEE4-0105-41AF-8F8D-3F18A0630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6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3" name="Grupa 2" descr="Logika interwencji &#10;EFRR - CS8 (v) Wspieranie dostępu do wody oraz zrównoważonej gospodarki wodnej">
            <a:extLst>
              <a:ext uri="{FF2B5EF4-FFF2-40B4-BE49-F238E27FC236}">
                <a16:creationId xmlns:a16="http://schemas.microsoft.com/office/drawing/2014/main" id="{AA1F1891-5323-4FE6-9E8C-E7944298F51F}"/>
              </a:ext>
            </a:extLst>
          </p:cNvPr>
          <p:cNvGrpSpPr/>
          <p:nvPr/>
        </p:nvGrpSpPr>
        <p:grpSpPr>
          <a:xfrm>
            <a:off x="116241" y="847130"/>
            <a:ext cx="12129578" cy="5787608"/>
            <a:chOff x="116241" y="847130"/>
            <a:chExt cx="12129578" cy="5787608"/>
          </a:xfrm>
        </p:grpSpPr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A2DF13EA-FCE5-46AD-A32D-C1FC40C2CE7F}"/>
                </a:ext>
              </a:extLst>
            </p:cNvPr>
            <p:cNvSpPr txBox="1"/>
            <p:nvPr/>
          </p:nvSpPr>
          <p:spPr>
            <a:xfrm>
              <a:off x="2743200" y="847130"/>
              <a:ext cx="1975904" cy="4429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Działania</a:t>
              </a:r>
            </a:p>
          </p:txBody>
        </p:sp>
        <p:sp>
          <p:nvSpPr>
            <p:cNvPr id="7" name="pole tekstowe 6">
              <a:extLst>
                <a:ext uri="{FF2B5EF4-FFF2-40B4-BE49-F238E27FC236}">
                  <a16:creationId xmlns:a16="http://schemas.microsoft.com/office/drawing/2014/main" id="{CBE20B86-B2BB-4163-A817-920D6F51482A}"/>
                </a:ext>
              </a:extLst>
            </p:cNvPr>
            <p:cNvSpPr txBox="1"/>
            <p:nvPr/>
          </p:nvSpPr>
          <p:spPr>
            <a:xfrm>
              <a:off x="5143500" y="848962"/>
              <a:ext cx="2195868" cy="44107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Produkty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57356683-BB11-4023-98C0-F601398B22A2}"/>
                </a:ext>
              </a:extLst>
            </p:cNvPr>
            <p:cNvSpPr txBox="1"/>
            <p:nvPr/>
          </p:nvSpPr>
          <p:spPr>
            <a:xfrm>
              <a:off x="7863845" y="848962"/>
              <a:ext cx="1892930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Rezultaty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577DE364-DB2C-4598-9E0E-A4F48EDB2F09}"/>
                </a:ext>
              </a:extLst>
            </p:cNvPr>
            <p:cNvSpPr txBox="1"/>
            <p:nvPr/>
          </p:nvSpPr>
          <p:spPr>
            <a:xfrm>
              <a:off x="10026650" y="848962"/>
              <a:ext cx="2004734" cy="44199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pl-PL"/>
              </a:defPPr>
              <a:lvl1pPr algn="ctr">
                <a:defRPr sz="1100" b="1"/>
              </a:lvl1pPr>
            </a:lstStyle>
            <a:p>
              <a:r>
                <a:rPr lang="pl-PL" dirty="0"/>
                <a:t>Czynniki zewnętrzne</a:t>
              </a:r>
            </a:p>
          </p:txBody>
        </p:sp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07D09D20-10BB-49D9-A511-6B739D243516}"/>
                </a:ext>
              </a:extLst>
            </p:cNvPr>
            <p:cNvSpPr txBox="1"/>
            <p:nvPr/>
          </p:nvSpPr>
          <p:spPr>
            <a:xfrm>
              <a:off x="5398668" y="3469826"/>
              <a:ext cx="1769158" cy="80021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Ludność przyłączona do zbiorowych systemów oczyszczania ścieków co najmniej II stopnia (osoby)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93C476E2-ECBC-47B3-A653-0570AC38E0F3}"/>
                </a:ext>
              </a:extLst>
            </p:cNvPr>
            <p:cNvSpPr txBox="1"/>
            <p:nvPr/>
          </p:nvSpPr>
          <p:spPr>
            <a:xfrm>
              <a:off x="8177121" y="2985285"/>
              <a:ext cx="1495620" cy="63915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>
              <a:defPPr>
                <a:defRPr lang="pl-PL"/>
              </a:defPPr>
              <a:lvl1pPr>
                <a:defRPr sz="900"/>
              </a:lvl1pPr>
            </a:lstStyle>
            <a:p>
              <a:r>
                <a:rPr lang="pl-PL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Ludność przyłączona do zbiorowych systemów oczyszczania ścieków co najmniej II stopnia (osoby) </a:t>
              </a:r>
              <a:endParaRPr lang="pl-PL" dirty="0"/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17683" y="1437795"/>
              <a:ext cx="2166730" cy="630280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a typeface="Calibri" panose="020F0502020204030204" pitchFamily="34" charset="0"/>
                </a:rPr>
                <a:t>Specyfika </a:t>
              </a:r>
              <a:r>
                <a:rPr lang="pl-PL" sz="900" dirty="0">
                  <a:effectLst/>
                  <a:ea typeface="Calibri" panose="020F0502020204030204" pitchFamily="34" charset="0"/>
                </a:rPr>
                <a:t>procesu inwestycyjnego i możliwego wzrostu cen usług ziemnych spowodowanych wzrostem cen paliwa i pandemią COVID-19</a:t>
              </a:r>
              <a:endParaRPr lang="pl-PL" sz="900" dirty="0"/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5143500" y="3241973"/>
              <a:ext cx="184731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br>
                <a: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</a:b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8" name="pole tekstowe 77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79089" y="3336972"/>
              <a:ext cx="2166730" cy="866567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a typeface="Calibri" panose="020F0502020204030204" pitchFamily="34" charset="0"/>
                </a:rPr>
                <a:t>P</a:t>
              </a:r>
              <a:r>
                <a:rPr lang="pl-PL" sz="900" dirty="0">
                  <a:effectLst/>
                  <a:ea typeface="Calibri" panose="020F0502020204030204" pitchFamily="34" charset="0"/>
                </a:rPr>
                <a:t>lanowanie przestrzenne (głównie w kontekście prawnych wymogów do realizacji projektów w tym w szczególności w obszarze ich lokalizacji oraz zakresu rzeczowego</a:t>
              </a:r>
              <a:r>
                <a:rPr lang="pl-PL" sz="9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lang="pl-PL" sz="900" dirty="0"/>
            </a:p>
          </p:txBody>
        </p:sp>
        <p:cxnSp>
          <p:nvCxnSpPr>
            <p:cNvPr id="92" name="Łącznik prostoliniowy 91"/>
            <p:cNvCxnSpPr>
              <a:cxnSpLocks/>
            </p:cNvCxnSpPr>
            <p:nvPr/>
          </p:nvCxnSpPr>
          <p:spPr>
            <a:xfrm>
              <a:off x="9889349" y="1628372"/>
              <a:ext cx="20455" cy="3135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9894319" y="1628372"/>
              <a:ext cx="13095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606DC27-0FB4-49FE-B422-CEA4491A0AF4}"/>
                </a:ext>
              </a:extLst>
            </p:cNvPr>
            <p:cNvSpPr txBox="1"/>
            <p:nvPr/>
          </p:nvSpPr>
          <p:spPr>
            <a:xfrm>
              <a:off x="2702677" y="2233151"/>
              <a:ext cx="1975904" cy="106205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ffectLst/>
                  <a:ea typeface="Calibri" panose="020F0502020204030204" pitchFamily="34" charset="0"/>
                </a:rPr>
                <a:t>062 Dostarczanie wody do spożycia przez ludzi (infrastruktura do celów ujęcia, uzdatniania, magazynowania i dystrybucji, działania na rzecz efektywności, zaopatrzenie w wodę do spożycia)</a:t>
              </a:r>
              <a:endParaRPr lang="pl-PL" sz="900" dirty="0"/>
            </a:p>
          </p:txBody>
        </p:sp>
        <p:sp>
          <p:nvSpPr>
            <p:cNvPr id="166" name="pole tekstowe 165">
              <a:extLst>
                <a:ext uri="{FF2B5EF4-FFF2-40B4-BE49-F238E27FC236}">
                  <a16:creationId xmlns:a16="http://schemas.microsoft.com/office/drawing/2014/main" id="{B3F5BA8F-CB0D-4275-BFDD-45F0AAC2BAC4}"/>
                </a:ext>
              </a:extLst>
            </p:cNvPr>
            <p:cNvSpPr txBox="1"/>
            <p:nvPr/>
          </p:nvSpPr>
          <p:spPr>
            <a:xfrm>
              <a:off x="10058593" y="2214912"/>
              <a:ext cx="2166730" cy="7703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a typeface="Calibri" panose="020F0502020204030204" pitchFamily="34" charset="0"/>
                </a:rPr>
                <a:t>P</a:t>
              </a:r>
              <a:r>
                <a:rPr lang="pl-PL" sz="900" dirty="0">
                  <a:effectLst/>
                  <a:ea typeface="Calibri" panose="020F0502020204030204" pitchFamily="34" charset="0"/>
                </a:rPr>
                <a:t>rzyszła sytuacja społeczno-gospodarcza (priorytety i realne możliwości finansowania projektów - głównie przez JST - na rzecz adaptacji do zmian klimatu)</a:t>
              </a:r>
              <a:endParaRPr lang="pl-PL" sz="900" dirty="0"/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F8444FC2-5301-4146-BA96-03F99B701597}"/>
                </a:ext>
              </a:extLst>
            </p:cNvPr>
            <p:cNvSpPr txBox="1"/>
            <p:nvPr/>
          </p:nvSpPr>
          <p:spPr>
            <a:xfrm>
              <a:off x="120836" y="3254309"/>
              <a:ext cx="2101756" cy="6516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Zmniejszenie deficytów w zakresie infrastruktury liniowej oraz punktowej dot. gospodarki wodno-ściekowej</a:t>
              </a:r>
            </a:p>
          </p:txBody>
        </p:sp>
        <p:cxnSp>
          <p:nvCxnSpPr>
            <p:cNvPr id="89" name="Łącznik prosty ze strzałką 88"/>
            <p:cNvCxnSpPr>
              <a:cxnSpLocks/>
              <a:stCxn id="24" idx="3"/>
              <a:endCxn id="28" idx="1"/>
            </p:cNvCxnSpPr>
            <p:nvPr/>
          </p:nvCxnSpPr>
          <p:spPr>
            <a:xfrm flipV="1">
              <a:off x="7167826" y="3304863"/>
              <a:ext cx="1009295" cy="565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Prostokąt 97"/>
            <p:cNvSpPr/>
            <p:nvPr/>
          </p:nvSpPr>
          <p:spPr>
            <a:xfrm>
              <a:off x="5251650" y="5849384"/>
              <a:ext cx="372836" cy="23812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/>
            </a:p>
          </p:txBody>
        </p:sp>
        <p:sp>
          <p:nvSpPr>
            <p:cNvPr id="108" name="Prostokąt 107"/>
            <p:cNvSpPr/>
            <p:nvPr/>
          </p:nvSpPr>
          <p:spPr>
            <a:xfrm>
              <a:off x="5251650" y="6120847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1000">
                <a:solidFill>
                  <a:schemeClr val="dk1"/>
                </a:solidFill>
              </a:endParaRP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5251650" y="6392310"/>
              <a:ext cx="372836" cy="2381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endParaRPr lang="pl-PL" sz="900"/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5775979" y="5834519"/>
              <a:ext cx="366681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pl-PL" sz="1200" dirty="0"/>
                <a:t>Element logiki otworzony z Programu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dodania</a:t>
              </a:r>
            </a:p>
            <a:p>
              <a:pPr>
                <a:spcBef>
                  <a:spcPts val="600"/>
                </a:spcBef>
              </a:pPr>
              <a:r>
                <a:rPr lang="pl-PL" sz="1200" dirty="0"/>
                <a:t>Element logiki rekomendowany do usunięcia</a:t>
              </a:r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C6534B99-F8C8-4744-A88C-871401399BB9}"/>
                </a:ext>
              </a:extLst>
            </p:cNvPr>
            <p:cNvSpPr/>
            <p:nvPr/>
          </p:nvSpPr>
          <p:spPr>
            <a:xfrm>
              <a:off x="5348427" y="2219384"/>
              <a:ext cx="1769158" cy="860366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Długość nowych lub zmodernizowanych sieci kanalizacyjnych w ramach zbiorowych systemów odprowadzania ścieków (km)  </a:t>
              </a:r>
              <a:endParaRPr lang="pl-PL" sz="9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7" name="Łącznik prosty ze strzałką 206">
              <a:extLst>
                <a:ext uri="{FF2B5EF4-FFF2-40B4-BE49-F238E27FC236}">
                  <a16:creationId xmlns:a16="http://schemas.microsoft.com/office/drawing/2014/main" id="{75DC2DD9-CE01-43F4-9875-C54D7741560A}"/>
                </a:ext>
              </a:extLst>
            </p:cNvPr>
            <p:cNvCxnSpPr>
              <a:cxnSpLocks/>
              <a:stCxn id="88" idx="3"/>
              <a:endCxn id="28" idx="1"/>
            </p:cNvCxnSpPr>
            <p:nvPr/>
          </p:nvCxnSpPr>
          <p:spPr>
            <a:xfrm>
              <a:off x="7117585" y="2649567"/>
              <a:ext cx="1059536" cy="6552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Łącznik prosty ze strzałką 211">
              <a:extLst>
                <a:ext uri="{FF2B5EF4-FFF2-40B4-BE49-F238E27FC236}">
                  <a16:creationId xmlns:a16="http://schemas.microsoft.com/office/drawing/2014/main" id="{34866D2B-1EB5-4C19-8DBF-B90D6DFA9B38}"/>
                </a:ext>
              </a:extLst>
            </p:cNvPr>
            <p:cNvCxnSpPr>
              <a:cxnSpLocks/>
              <a:endCxn id="28" idx="3"/>
            </p:cNvCxnSpPr>
            <p:nvPr/>
          </p:nvCxnSpPr>
          <p:spPr>
            <a:xfrm flipH="1">
              <a:off x="9672741" y="3304863"/>
              <a:ext cx="311031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pole tekstowe 98">
              <a:extLst>
                <a:ext uri="{FF2B5EF4-FFF2-40B4-BE49-F238E27FC236}">
                  <a16:creationId xmlns:a16="http://schemas.microsoft.com/office/drawing/2014/main" id="{E47A5849-1228-41B0-9F02-28AF9AF58A1B}"/>
                </a:ext>
              </a:extLst>
            </p:cNvPr>
            <p:cNvSpPr txBox="1"/>
            <p:nvPr/>
          </p:nvSpPr>
          <p:spPr>
            <a:xfrm>
              <a:off x="116241" y="1998588"/>
              <a:ext cx="2103515" cy="765592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pPr>
                <a:lnSpc>
                  <a:spcPct val="112000"/>
                </a:lnSpc>
              </a:pPr>
              <a:r>
                <a:rPr lang="pl-PL" sz="900" dirty="0"/>
                <a:t>Ochrona warunków dobrego stanu wód w województwie śląskim, w tym wody pitnej </a:t>
              </a:r>
            </a:p>
          </p:txBody>
        </p:sp>
        <p:cxnSp>
          <p:nvCxnSpPr>
            <p:cNvPr id="231" name="Łącznik prosty ze strzałką 230">
              <a:extLst>
                <a:ext uri="{FF2B5EF4-FFF2-40B4-BE49-F238E27FC236}">
                  <a16:creationId xmlns:a16="http://schemas.microsoft.com/office/drawing/2014/main" id="{F1B9338E-B4A3-445C-B415-6045266A3338}"/>
                </a:ext>
              </a:extLst>
            </p:cNvPr>
            <p:cNvCxnSpPr>
              <a:cxnSpLocks/>
              <a:stCxn id="61" idx="3"/>
              <a:endCxn id="88" idx="1"/>
            </p:cNvCxnSpPr>
            <p:nvPr/>
          </p:nvCxnSpPr>
          <p:spPr>
            <a:xfrm flipV="1">
              <a:off x="4678581" y="2649567"/>
              <a:ext cx="669846" cy="1146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Łącznik prosty ze strzałką 256">
              <a:extLst>
                <a:ext uri="{FF2B5EF4-FFF2-40B4-BE49-F238E27FC236}">
                  <a16:creationId xmlns:a16="http://schemas.microsoft.com/office/drawing/2014/main" id="{7B6BFF5F-6214-4AEF-832E-1FD4FF28A0A6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>
              <a:off x="4703701" y="2578497"/>
              <a:ext cx="694967" cy="12914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Łącznik prosty ze strzałką 260">
              <a:extLst>
                <a:ext uri="{FF2B5EF4-FFF2-40B4-BE49-F238E27FC236}">
                  <a16:creationId xmlns:a16="http://schemas.microsoft.com/office/drawing/2014/main" id="{ED09E155-72B0-4EBC-A08E-8C98316A3437}"/>
                </a:ext>
              </a:extLst>
            </p:cNvPr>
            <p:cNvCxnSpPr>
              <a:cxnSpLocks/>
              <a:stCxn id="111" idx="3"/>
              <a:endCxn id="88" idx="1"/>
            </p:cNvCxnSpPr>
            <p:nvPr/>
          </p:nvCxnSpPr>
          <p:spPr>
            <a:xfrm flipV="1">
              <a:off x="4709372" y="2649567"/>
              <a:ext cx="639055" cy="12159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Łącznik prosty ze strzałką 265">
              <a:extLst>
                <a:ext uri="{FF2B5EF4-FFF2-40B4-BE49-F238E27FC236}">
                  <a16:creationId xmlns:a16="http://schemas.microsoft.com/office/drawing/2014/main" id="{07811293-72EF-4E86-A995-687D808140C4}"/>
                </a:ext>
              </a:extLst>
            </p:cNvPr>
            <p:cNvCxnSpPr>
              <a:cxnSpLocks/>
              <a:stCxn id="111" idx="3"/>
            </p:cNvCxnSpPr>
            <p:nvPr/>
          </p:nvCxnSpPr>
          <p:spPr>
            <a:xfrm flipV="1">
              <a:off x="4709372" y="3857941"/>
              <a:ext cx="688019" cy="760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Łącznik prosty ze strzałką 301">
              <a:extLst>
                <a:ext uri="{FF2B5EF4-FFF2-40B4-BE49-F238E27FC236}">
                  <a16:creationId xmlns:a16="http://schemas.microsoft.com/office/drawing/2014/main" id="{5430A990-B1D0-4AC7-B5A6-E3DC09A7F675}"/>
                </a:ext>
              </a:extLst>
            </p:cNvPr>
            <p:cNvCxnSpPr>
              <a:cxnSpLocks/>
              <a:endCxn id="88" idx="1"/>
            </p:cNvCxnSpPr>
            <p:nvPr/>
          </p:nvCxnSpPr>
          <p:spPr>
            <a:xfrm>
              <a:off x="4703701" y="2578497"/>
              <a:ext cx="644726" cy="71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Łącznik prosty ze strzałką 323">
              <a:extLst>
                <a:ext uri="{FF2B5EF4-FFF2-40B4-BE49-F238E27FC236}">
                  <a16:creationId xmlns:a16="http://schemas.microsoft.com/office/drawing/2014/main" id="{1399D914-6F55-47EE-BF7D-42A3E6AFE5B1}"/>
                </a:ext>
              </a:extLst>
            </p:cNvPr>
            <p:cNvCxnSpPr>
              <a:cxnSpLocks/>
            </p:cNvCxnSpPr>
            <p:nvPr/>
          </p:nvCxnSpPr>
          <p:spPr>
            <a:xfrm>
              <a:off x="9894319" y="3770255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Łącznik prosty ze strzałką 324">
              <a:extLst>
                <a:ext uri="{FF2B5EF4-FFF2-40B4-BE49-F238E27FC236}">
                  <a16:creationId xmlns:a16="http://schemas.microsoft.com/office/drawing/2014/main" id="{9B776812-ED8B-4CCE-9AD2-78D88DD77FB1}"/>
                </a:ext>
              </a:extLst>
            </p:cNvPr>
            <p:cNvCxnSpPr>
              <a:cxnSpLocks/>
            </p:cNvCxnSpPr>
            <p:nvPr/>
          </p:nvCxnSpPr>
          <p:spPr>
            <a:xfrm>
              <a:off x="9901953" y="2570464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pole tekstowe 110">
              <a:extLst>
                <a:ext uri="{FF2B5EF4-FFF2-40B4-BE49-F238E27FC236}">
                  <a16:creationId xmlns:a16="http://schemas.microsoft.com/office/drawing/2014/main" id="{5B921EE8-A72B-493A-A1A1-498641A64DAE}"/>
                </a:ext>
              </a:extLst>
            </p:cNvPr>
            <p:cNvSpPr txBox="1"/>
            <p:nvPr/>
          </p:nvSpPr>
          <p:spPr>
            <a:xfrm>
              <a:off x="2733468" y="3622011"/>
              <a:ext cx="1975904" cy="487078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>
                  <a:effectLst/>
                  <a:ea typeface="Calibri" panose="020F0502020204030204" pitchFamily="34" charset="0"/>
                </a:rPr>
                <a:t>065 Odprowadzanie i oczyszczanie ścieków</a:t>
              </a:r>
              <a:endParaRPr lang="pl-PL" sz="900" dirty="0"/>
            </a:p>
          </p:txBody>
        </p:sp>
        <p:cxnSp>
          <p:nvCxnSpPr>
            <p:cNvPr id="121" name="Łącznik prosty ze strzałką 120">
              <a:extLst>
                <a:ext uri="{FF2B5EF4-FFF2-40B4-BE49-F238E27FC236}">
                  <a16:creationId xmlns:a16="http://schemas.microsoft.com/office/drawing/2014/main" id="{6783B06F-5A94-49DC-A424-187A6B974D5C}"/>
                </a:ext>
              </a:extLst>
            </p:cNvPr>
            <p:cNvCxnSpPr>
              <a:cxnSpLocks/>
              <a:stCxn id="99" idx="3"/>
              <a:endCxn id="61" idx="1"/>
            </p:cNvCxnSpPr>
            <p:nvPr/>
          </p:nvCxnSpPr>
          <p:spPr>
            <a:xfrm>
              <a:off x="2219756" y="2381384"/>
              <a:ext cx="482921" cy="3827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>
              <a:extLst>
                <a:ext uri="{FF2B5EF4-FFF2-40B4-BE49-F238E27FC236}">
                  <a16:creationId xmlns:a16="http://schemas.microsoft.com/office/drawing/2014/main" id="{25CE9E12-4698-4649-9F77-FAB68FC49178}"/>
                </a:ext>
              </a:extLst>
            </p:cNvPr>
            <p:cNvCxnSpPr>
              <a:cxnSpLocks/>
              <a:stCxn id="99" idx="3"/>
              <a:endCxn id="111" idx="1"/>
            </p:cNvCxnSpPr>
            <p:nvPr/>
          </p:nvCxnSpPr>
          <p:spPr>
            <a:xfrm>
              <a:off x="2219756" y="2381384"/>
              <a:ext cx="513712" cy="148416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Łącznik prosty ze strzałką 127">
              <a:extLst>
                <a:ext uri="{FF2B5EF4-FFF2-40B4-BE49-F238E27FC236}">
                  <a16:creationId xmlns:a16="http://schemas.microsoft.com/office/drawing/2014/main" id="{7B8A9839-DC36-4865-A4F1-71C612F442BF}"/>
                </a:ext>
              </a:extLst>
            </p:cNvPr>
            <p:cNvCxnSpPr>
              <a:cxnSpLocks/>
              <a:stCxn id="53" idx="3"/>
              <a:endCxn id="61" idx="1"/>
            </p:cNvCxnSpPr>
            <p:nvPr/>
          </p:nvCxnSpPr>
          <p:spPr>
            <a:xfrm flipV="1">
              <a:off x="2222592" y="2764180"/>
              <a:ext cx="480085" cy="8159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ze strzałką 132">
              <a:extLst>
                <a:ext uri="{FF2B5EF4-FFF2-40B4-BE49-F238E27FC236}">
                  <a16:creationId xmlns:a16="http://schemas.microsoft.com/office/drawing/2014/main" id="{C9CD7AE3-35A6-40EE-B9F6-F40ED9233B17}"/>
                </a:ext>
              </a:extLst>
            </p:cNvPr>
            <p:cNvCxnSpPr>
              <a:cxnSpLocks/>
              <a:stCxn id="53" idx="3"/>
              <a:endCxn id="111" idx="1"/>
            </p:cNvCxnSpPr>
            <p:nvPr/>
          </p:nvCxnSpPr>
          <p:spPr>
            <a:xfrm>
              <a:off x="2222592" y="3580155"/>
              <a:ext cx="510876" cy="2853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pole tekstowe 158">
              <a:extLst>
                <a:ext uri="{FF2B5EF4-FFF2-40B4-BE49-F238E27FC236}">
                  <a16:creationId xmlns:a16="http://schemas.microsoft.com/office/drawing/2014/main" id="{FEB68554-DDF5-43F7-BFAB-BA599F0FCFA0}"/>
                </a:ext>
              </a:extLst>
            </p:cNvPr>
            <p:cNvSpPr txBox="1"/>
            <p:nvPr/>
          </p:nvSpPr>
          <p:spPr>
            <a:xfrm>
              <a:off x="10058593" y="4378163"/>
              <a:ext cx="2166730" cy="770373"/>
            </a:xfrm>
            <a:prstGeom prst="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pl-PL" sz="900" dirty="0"/>
                <a:t>Ograniczenie dochodów własnych gmin i mniej środków na prefinansowanie projektów inwestycyjny lub wkład własny do projektów wodno-kanalizacyjnych </a:t>
              </a:r>
            </a:p>
          </p:txBody>
        </p:sp>
        <p:cxnSp>
          <p:nvCxnSpPr>
            <p:cNvPr id="162" name="Łącznik prosty ze strzałką 161">
              <a:extLst>
                <a:ext uri="{FF2B5EF4-FFF2-40B4-BE49-F238E27FC236}">
                  <a16:creationId xmlns:a16="http://schemas.microsoft.com/office/drawing/2014/main" id="{D20BE88E-D1AE-4D3A-9B34-EC315379C52C}"/>
                </a:ext>
              </a:extLst>
            </p:cNvPr>
            <p:cNvCxnSpPr>
              <a:cxnSpLocks/>
            </p:cNvCxnSpPr>
            <p:nvPr/>
          </p:nvCxnSpPr>
          <p:spPr>
            <a:xfrm>
              <a:off x="9909804" y="4763350"/>
              <a:ext cx="128334" cy="0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787867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2306</TotalTime>
  <Words>9534</Words>
  <Application>Microsoft Office PowerPoint</Application>
  <PresentationFormat>Panoramiczny</PresentationFormat>
  <Paragraphs>894</Paragraphs>
  <Slides>32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Motyw pakietu Office</vt:lpstr>
      <vt:lpstr>1_Motyw pakietu Office</vt:lpstr>
      <vt:lpstr>Schematy logiki interwencji dla poszczególnych celów szczegółowych</vt:lpstr>
      <vt:lpstr>Logika interwencji EFRR – Cel szczegółowy 1 Rozwijanie i wzmacnianie zdolności badawczych i innowacyjnych oraz wykorzystywanie zaawansowanych technologii</vt:lpstr>
      <vt:lpstr>Logika interwencji EFRR – Cel szczegółowy 2 Czerpanie korzyści z cyfryzacji dla obywateli, przedsiębiorstw, organizacji badawczych i instytucji publicznych</vt:lpstr>
      <vt:lpstr>Logika interwencji EFRR – Cel szczegółowy 3 Wzmacnianie trwałego wzrostu i konkurencyjności MŚP oraz tworzenie miejsc pracy w MŚP, w tym poprzez inwestycje produkcyjne</vt:lpstr>
      <vt:lpstr>Logika interwencji EFRR – Cel szczegółowy 4 Rozwijanie umiejętności w zakresie inteligentnej specjalizacji, transformacji przemysłowej i przedsiębiorczości</vt:lpstr>
      <vt:lpstr>Logika interwencji EFRR – Cel szczegółowy 5: Wspieranie efektywności energetycznej i redukcji gazów cieplarnianych</vt:lpstr>
      <vt:lpstr>Logika interwencji EFRR – Cel szczegółowy 6: Wspieranie energii odnawialnej zgodnie z dyrektywą (UE) 2018/2001, w tym z określonymi w niej kryteriami zrównoważonego rozwoju</vt:lpstr>
      <vt:lpstr>Logika interwencji EFRR – Cel szczegółowy 7</vt:lpstr>
      <vt:lpstr>Logika interwencji  EFRR - CS8 (v) Wspieranie dostępu do wody oraz zrównoważonej gospodarki wodnej</vt:lpstr>
      <vt:lpstr>Logika interwencji EFRR – Cel szczegółowy 9</vt:lpstr>
      <vt:lpstr>Logika interwencji EFRR – Cel szczegółowy 10</vt:lpstr>
      <vt:lpstr>Logika interwencji EFRR – Cel szczegółowy 11: Wspieranie zrównoważonej multimodalnej mobilności miejskiej jako elementu transformacji w kierunku gospodarki zeroemisyjnej (1)</vt:lpstr>
      <vt:lpstr>Logika interwencji EFRR – Cel szczegółowy (11): Wspieranie zrównoważonej multimodalnej mobilności miejskiej jako elementu transformacji w kierunku gospodarki zeroemisyjnej (2)</vt:lpstr>
      <vt:lpstr>Logika interwencji EFRR – Cel szczegółowy 12: Rozwój i udoskonalenie zrównoważonej, odpornej na zmiany klimatu, inteligentnej i intermodalnej mobilności na poziomie krajowym, regionalnym i lokalnym, w tym poprawę dostępu do TEN-T oraz mobilności transgranicznej</vt:lpstr>
      <vt:lpstr>Wsparcie mobilności osób bezrobotnych i poszukujących pracy w krajach UE/EFTA oraz pracodawców poszukujących pracowników w krajach UE/EFTA m.in. obejmujące: pośrednictwo pracy, dostęp do wiarygodnych informacji nt. ofert pracy, warunków życia i pracy w krajach UE/EFTA, inne usługi w zależności od wyników analizy potrzeb rynku pracy</vt:lpstr>
      <vt:lpstr>Logika interwencji dla CS 14 Modernizacja instytucji i służb rynków pracy celem oceny i przewidywania zapotrzebowania na umiejętności oraz zapewnienia terminowej i odpowiednio dopasowanej pomocy i wsparcia na rzecz dostosowania umiejętności i kwalifikacji zawodowych do potrzeb rynku pracy oraz na rzecz przepływów i mobilności na rynku pracy</vt:lpstr>
      <vt:lpstr>Logika interwencji dla CS 15 Wspieranie dostosowania pracowników, przedsiębiorstw i przedsiębiorców do zmian, wspieranie aktywnego i zdrowego starzenia się oraz zdrowego i dobrze dostosowanego środowiska pracy, które uwzględnia zagrożenia dla zdrowia</vt:lpstr>
      <vt:lpstr>Logika interwencji EFS – Cel szczegółowy 16 Wspieranie równego dostępu do dobrej jakości, włączającego kształcenia i szkolenia oraz możliwości ich ukończenia, w szczególności w odniesieniu do grup w niekorzystnej sytuacji, od wczesnej edukacji i opieki nad dzieckiem przez ogólne i zawodowe kształcenie i szkolenie, po szkolnictwo wyższe, a także kształcenie i uczenie się dorosłych, w tym ułatwianie mobilności edukacyjnej dla wszystkich i dostępności dla osób z niepełnosprawnościami</vt:lpstr>
      <vt:lpstr>Logika interwencji EFS – Cel szczegółowy 17 (Wspieranie uczenia się przez całe życie…)</vt:lpstr>
      <vt:lpstr>Logika interwencji dla CS 18 Wspieranie aktywnego włączenia społecznego w celu promowania równości szans, niedyskryminacji i aktywnego uczestnictwa, oraz zwiększanie zdolności do zatrudnienia, w szczególności grup w niekorzystnej sytuacji.</vt:lpstr>
      <vt:lpstr>Logika interwencji dla CS 19 Wspieranie integracji społeczno-gospodarczej obywateli państw trzecich, w tym migrantów</vt:lpstr>
      <vt:lpstr>Logika interwencji dla CS 20 Zwiększanie równego i szybkiego dostępu do dobrej jakości, trwałych i przystępnych cenowo usług, w tym usług, które wspierają dostęp do mieszkań oraz opieki skoncentrowanej na osobie, w tym opieki zdrowotnej; modernizacja systemów ochrony socjalnej, w tym wspieranie dostępu do ochrony socjalnej, ze szczególnym uwzględnieniem dzieci i grup w niekorzystnej sytuacji; poprawa dostępności, w tym dla osób z niepełnosprawnościami, skuteczności i odporności systemów ochrony zdrowia i usług opieki długoterminowej</vt:lpstr>
      <vt:lpstr>Logika interwencji dla CS 21 Promowanie integracji społecznej osób zagrożonych ubóstwem lub wykluczeniem społecznym, w tym osób najbardziej potrzebujących i dzieci</vt:lpstr>
      <vt:lpstr>Logika interwencji EFRR – Cel szczegółowy 22 Poprawa równego dostępu do wysokiej jakości usług sprzyjających włączeniu społecznemu w zakresie kształcenia, szkoleń i uczenia się przez całe życie poprzez rozwój łatwo dostępnej infrastruktury, w tym poprzez wspieranie odporności w zakresie kształcenia i szkolenia na odległość oraz online</vt:lpstr>
      <vt:lpstr>Logika interwencji EFRR – Cel szczegółowy 23 Wspieranie włączenia społeczno-gospodarczego społeczności marginalizowanych, gospodarstw domowych o niskich dochodach oraz grup w niekorzystnej sytuacji, w tym osób o szczególnych potrzebach, dzięki zintegrowanym działaniom obejmującym usługi mieszkaniowe i usługi społeczne</vt:lpstr>
      <vt:lpstr>Logika interwencji EFRR – Cel szczegółowy 24 Zapewnienie równego dostępu do opieki zdrowotnej i wspieranie odporności systemów opieki zdrowotnej, w tym podstawowej opieki zdrowotnej, oraz wspieranie przechodzenia od opieki instytucjonalnej do opieki rodzinnej i środowiskowej</vt:lpstr>
      <vt:lpstr>Logika interwencji EFRR – Cel szczegółowy 25 Wzmacnianie roli kultury i zrównoważonej turystyki w rozwoju gospodarczym, włączeniu społecznym i innowacjach społecznych</vt:lpstr>
      <vt:lpstr>Logika interwencji EFRR – CS 26 (i) Wspieranie zintegrowanego i sprzyjającego włączeniu społecznemu rozwoju społecznego, gospodarczego i środowiskowego, kultury dziedzictwa naturalnego, zrównoważonej turystyki i bezpieczeństwa na obszarach miejskich</vt:lpstr>
      <vt:lpstr>Logika interwencji EFRR – CS 27 (ii) Wspieranie zintegrowanego i sprzyjającego włączeniu społecznemu rozwoju społecznego, gospodarczego i środowiskowego na poziomie lokalnym, kultury, dziedzictwa naturalnego, zrównoważonej turystyki bezpieczeństwa na obszarach innych niż miejskie</vt:lpstr>
      <vt:lpstr>Logika interwencji FST– Cel szczegółowy 28 Umożliwienie regionom i ludności łagodzenia wpływających na społeczeństwo, zatrudnienie, gospodarkę i środowisko skutków transformacji (…)  obszar ŚRODOWISKO</vt:lpstr>
      <vt:lpstr>Logika interwencji CS 28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 SPOŁECZEŃSTWO </vt:lpstr>
      <vt:lpstr>Logika interwencji EFRR – Cel szczegółowy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 GOSPODARKA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Zosia Bieńkowska</dc:creator>
  <cp:lastModifiedBy>Adam Grajek</cp:lastModifiedBy>
  <cp:revision>139</cp:revision>
  <dcterms:created xsi:type="dcterms:W3CDTF">2018-11-21T11:39:11Z</dcterms:created>
  <dcterms:modified xsi:type="dcterms:W3CDTF">2022-01-19T13:29:27Z</dcterms:modified>
</cp:coreProperties>
</file>