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8"/>
  </p:notesMasterIdLst>
  <p:handoutMasterIdLst>
    <p:handoutMasterId r:id="rId49"/>
  </p:handoutMasterIdLst>
  <p:sldIdLst>
    <p:sldId id="256" r:id="rId5"/>
    <p:sldId id="265" r:id="rId6"/>
    <p:sldId id="278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2" r:id="rId31"/>
    <p:sldId id="330" r:id="rId32"/>
    <p:sldId id="331" r:id="rId33"/>
    <p:sldId id="345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298" r:id="rId4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B67B8C-DAAF-4A21-8C8F-4E9C1992A92D}" v="161" dt="2024-04-06T21:18:34.421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77" d="100"/>
          <a:sy n="77" d="100"/>
        </p:scale>
        <p:origin x="1272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26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6F398-1C30-4495-8EC8-A1B72EF9EAD9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20FF-969D-4122-B2EF-392323C826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880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9" y="528613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0" name="Obraz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82" y="3189178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3-kdipt1-2-4012-263-2024-2-prp-brak-mozliwosci-185256989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2-kdil1-1-4012-539-2024-1-ar-brak-prawa-do-odliczenia-185263831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3-kdipt1-3-4012-91-2023-3-ag-brak-prawa-do-odliczenia-185223569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sz="4400" dirty="0">
                <a:latin typeface="Open Sans"/>
                <a:ea typeface="Open Sans"/>
                <a:cs typeface="Open Sans"/>
              </a:rPr>
              <a:t>Podatek Vat w projektach FE SL 2021-2027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pPr/>
              <a:t>15.05.2025</a:t>
            </a:fld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F0629-7567-EE37-C0F6-6806C547C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0740F6C-FC77-17BC-BE48-3720F892DC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Kto może odliczyć?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D83D18-3A0D-04FF-6C85-CDDA64204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Tylko podatnik VAT czynny.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Warunek: zakupy muszą być związane z wykonywaniem czynności opodatkowanych.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Przykłady: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Przedsiębiorca prowadzący sprzedaż opodatkowaną – TAK.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Organizacja non-profit nieprowadząca sprzedaży opodatkowanej – NIE.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196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CE5E0-1196-9BC4-AF39-F8BFEA199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9BDE5D9-CC0E-F238-CD8A-A0967FF4A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Ustawa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E5C9F4-B06E-AB48-149E-326F54194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639596"/>
            <a:ext cx="93481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Zajrzyjmy do zapisów ustawy o VAT, żeby zidentyfikować okoliczności w których występuje tytuł do odzyskania VAT.</a:t>
            </a:r>
          </a:p>
        </p:txBody>
      </p:sp>
    </p:spTree>
    <p:extLst>
      <p:ext uri="{BB962C8B-B14F-4D97-AF65-F5344CB8AC3E}">
        <p14:creationId xmlns:p14="http://schemas.microsoft.com/office/powerpoint/2010/main" val="103945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7DACB-ADDC-A5B4-B877-E3D2D6658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8383A3-A72F-0E78-50A5-4438C4216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Kwalifikowalność na wszystkich etapach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69AB3B-319D-ED8A-2EAF-DC9A6578A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00B0DF4-BBA9-CC08-9111-701CCB51C2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23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003A7-BBEF-5A18-C33F-6B59A976C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A82B409-5657-3E2B-76A0-1A3F1A709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31C35E-27CF-5CFC-E7AC-7E369ACF9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r>
              <a:rPr lang="pl-PL" sz="2400" dirty="0"/>
              <a:t>Podatek VAT w projekcie, którego łączny koszt (koszty kwalifikowalne i niekwalifikowalne) jest mniejszy niż 5 mln EUR (włączając VAT), </a:t>
            </a:r>
            <a:r>
              <a:rPr lang="pl-PL" sz="2400" b="1" dirty="0"/>
              <a:t>może być kwalifikowalny</a:t>
            </a:r>
            <a:r>
              <a:rPr lang="pl-PL" sz="2400" dirty="0"/>
              <a:t>, z zastrzeżeniem pkt 8 i 10.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endParaRPr lang="pl-PL" sz="2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r>
              <a:rPr lang="pl-PL" sz="2400" dirty="0"/>
              <a:t>Podatek VAT w projekcie, którego łączny koszt (koszty kwalifikowalne i niekwalifikowalne) wynosi co najmniej 5 mln EUR (włączając VAT), </a:t>
            </a:r>
            <a:r>
              <a:rPr lang="pl-PL" sz="2400" b="1" dirty="0"/>
              <a:t>jest niekwalifikowalny</a:t>
            </a:r>
            <a:r>
              <a:rPr lang="pl-PL" sz="2400" dirty="0"/>
              <a:t>, z zastrzeżeniem pkt 3.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85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6E87-518F-46A5-CEBB-2B9C1FA11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E507DCF-EF29-549A-4A32-A8DCD2B87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476FE4-B115-6B6F-F069-F769FCE157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3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3) Podatek VAT w projekcie, którego łączny koszt (koszty kwalifikowalne i niekwalifikowalne) wynosi co najmniej 5 mln EUR (włączając VAT), </a:t>
            </a:r>
            <a:r>
              <a:rPr lang="pl-PL" sz="2400" b="1" dirty="0"/>
              <a:t>może być kwalifikowalny, gdy brak jest prawnej możliwości odzyskania podatku VAT </a:t>
            </a:r>
            <a:r>
              <a:rPr lang="pl-PL" sz="2400" dirty="0"/>
              <a:t>zgodnie z przepisami prawa krajowego, z zastrzeżeniem pkt 8. IZ zapewnia, że załącznikiem do umowy o dofinansowanie projektu jest oświadczenie, o którym mowa w pkt 9.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4) Ponowne badanie kwalifikowalności podatku VAT jest wymagane w przypadku zmiany łącznego kosztu projektu mającej wpływ na kwalifikowalność VAT.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05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B0D25-64CE-AA25-3487-BE7F47100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58C9315-2793-CD57-5549-37A19C8BE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BF372F-300D-DFB3-5CD7-DB0B498AC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5) Do przeliczenia łącznego kosztu projektu, o którym mowa w pkt 1–3, stosuje się miesięczny obrachunkowy kurs wymiany walut stosowany przez KE, aktualny w dniu zawarcia umowy o dofinansowanie projektu, a w przypadku, o którym mowa 53 w pkt 4 – w dniu zawarcia aneksu do umowy wynikającego ze zmiany łącznego kosztu projektu.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1EDA-CA4C-1666-9FE3-C9E99F91A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1A40B02-2590-2439-04B3-D3CEEA2DDC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1C8FE0E-F83B-9C2E-EFF5-8FCD974C2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608272"/>
            <a:ext cx="934811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6) Warunek określony w pkt 3 oznacza, iż zapłacony podatek VAT może być uznany za wydatek kwalifikowalny wyłącznie wówczas, gdy beneficjentowi (zob. definicja beneficjenta oraz rozdział 1 pkt 2 lit. c-e), zgodnie z obowiązującym prawodawstwem krajowym, nie przysługuje prawo do obniżenia kwoty podatku należnego o kwotę podatku naliczonego lub ubiegania się o zwrot podatku VAT.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Posiadanie wyżej wymienionego prawa (potencjalnej prawnej możliwości) wyklucza uznanie wydatku za kwalifikowalny, nawet jeśli faktycznie zwrot nie nastąpił</a:t>
            </a:r>
            <a:r>
              <a:rPr lang="pl-PL" sz="2400" dirty="0"/>
              <a:t>, np. ze względu na niepodjęcie przez beneficjenta czynności zmierzających do realizacji tego prawa.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94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AF54A-4F4E-68A5-53AE-C273228EC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C001BAD-5FE9-CCD6-4D38-ACC53F216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0C8446-94E5-D3FE-F273-12D92BB8F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7) Za posiadanie prawa do obniżenia kwoty podatku należnego o kwotę podatku naliczonego, o którym mowa w pkt 6, nie uznaje się możliwości określonej w art. 113 ustawy z dnia 11 marca 2004 r. o podatku od towarów i usług (Dz. U. z 2024 r. poz. 361, z </a:t>
            </a:r>
            <a:r>
              <a:rPr lang="pl-PL" sz="2400" dirty="0" err="1"/>
              <a:t>późn</a:t>
            </a:r>
            <a:r>
              <a:rPr lang="pl-PL" sz="2400" dirty="0"/>
              <a:t>. zm.), ani przypadku wskazanego w art. 90 ust. 10 pkt 2 tej ustawy.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77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EE1D5-B129-EAB6-7DA7-AB980666A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97534D84-4C3D-BE59-0160-4AAC1EA1EE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77AC49-8366-81B7-3106-09250EF35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454930"/>
            <a:ext cx="93481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8) W SZOP, regulaminie wyboru projektów lub umowie o dofinansowanie projektu IZ/IP/IW w ramach EFRR/FS/FST może wyłączyć możliwość kwalifikowania podatku VAT.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959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72E9D-4B4D-D48A-B85B-A30B464BF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B88404E-E4B8-FE52-5859-2672ABED6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cz.7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FCE0C1-42F3-E3AF-9B3F-BCB50F74E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ramach projektu, którego łączny koszt wynosi co najmniej 5 mln EUR (włączając VAT), biorąc pod uwagę, iż prawo do obniżenia podatku VAT należnego o podatek VAT naliczony może powstać zarówno w okresie realizacji projektu, jak i po jego zakończeniu, właściwa instytucja będąca stroną umowy zapewnia, aby beneficjenci, którzy zaliczą podatek VAT do wydatków kwalifikowalnych, zobowiązali się dołączyć do wniosku o dofinansowanie projektu „Oświadczenie o kwalifikowalności VAT”.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573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Ramy kwalifikowalności VAT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A889B-0766-43C2-6172-FBE5FF613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CAD94D0-DC76-AA8A-3D83-FFA71504D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34EB3-455A-F20C-D321-0D32971B51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ramach pierwszej części beneficjent oświadcza, iż w chwili składania wniosku o dofinansowanie projektu nie ma prawnej możliwości odzyskania podatku VAT, którego wysokość została określona w odpowiednim punkcie wniosku o dofinansowanie projektu (fakt ten decyduje o kwalifikowalności).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Natomiast w części drugiej beneficjent zobowiązuje się do zwrotu zrefundowanej ze środków unijnych części VAT, jeżeli zaistnieją przesłanki umożliwiające odzyskanie tego podatku.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268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B7F52-C9F2-8933-B562-062A367BB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C926950-AB89-BF64-41AF-C8C3BE355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3315F1-CC0E-DDFD-F01E-F5C4D3FD2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7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10)Kwalifikowalność podatku VAT podlega dodatkowym ograniczeniom wynikającym z zasad udzielania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11)Warunki dotyczące kwalifikowalności podatku VAT w ramach projektów dotyczących wdrażania instrumentów finansowych wskazano w podrozdziale 3.9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673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1B25A-3839-412A-D164-C1CF61D26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10DAC3E-16FC-D554-A766-892DD3709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54F830-8F6E-6378-AB5C-AA3EA388A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7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10)Kwalifikowalność podatku VAT podlega dodatkowym ograniczeniom wynikającym z zasad udzielania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11)Warunki dotyczące kwalifikowalności podatku VAT w ramach projektów dotyczących wdrażania instrumentów finansowych wskazano w podrozdziale 3.9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936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C5CB1-4742-32E7-3C2B-182A03B42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C7386EA-305F-81A9-94A4-A07A895ED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Korekta VAT a kwalifikowalność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420873-AA87-4B4D-FABE-91098C43D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b="1" dirty="0"/>
              <a:t>Zmiany działają wyłącznie w jedną stronę: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Zmniejszenie poziomu kwalifikowalnego VAT powoduje obowiązek zwrotu,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Zwiększenie poziomu kwalifikowalnego VAT nie powoduje zwiększenia dofinansowania. </a:t>
            </a:r>
          </a:p>
        </p:txBody>
      </p:sp>
    </p:spTree>
    <p:extLst>
      <p:ext uri="{BB962C8B-B14F-4D97-AF65-F5344CB8AC3E}">
        <p14:creationId xmlns:p14="http://schemas.microsoft.com/office/powerpoint/2010/main" val="11907066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3BA25-7FBC-647D-E35D-050150A2A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2E62C79-233D-5F2F-38FE-FF45EA83BC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Zwroty z odsetkami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9B0EE7-CE92-ABC4-EB4D-32C108AB6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639596"/>
            <a:ext cx="93481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b="1" dirty="0"/>
              <a:t>Instytucje mogą żądać zwrotu niekwalifikowalnego VAT z odsetkami jak dla zaległości podatkowych.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65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BEEF7-2C8E-03CA-647B-2526AD629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6B194E-46FA-414D-ACCD-9B7BD940B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Orzecznictwo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17DB55-2E02-CCB1-1BCA-1CF227CB3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6C309E0-73D8-EB5D-ADEA-C0694BCCC4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09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CD29D-49C6-5B8C-F848-FB2FC3D61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415B9585-AC97-A407-90DD-FE12B1516D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FCB0FE-F3CF-DF92-1776-AB2255F38D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2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Wyrok TSUE z 29-09-2015 w sprawie C-276/14 Gmina Wrocław</a:t>
            </a:r>
            <a:r>
              <a:rPr lang="pl-PL" sz="2400" dirty="0"/>
              <a:t>: Gminne jednostki budżetowe nie spełniają kryterium samodzielności/niezależności.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konsekwencji, wszystkie czynności dokonywane przez gminne jednostki budżetowe powinny być rozliczane przez jednostkę, która je utworzyła.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Zapadł też już wyrok NSA w tej sprawie (I FSK 2008/15 z 30 listopada 2018 roku).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64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531DC-FD5E-6462-6152-48AA23564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2A66E00-142D-1885-8941-9B8399A29D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441B2C-42B6-1DDF-85BE-647D8FDB27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Podstawa opodatkowania a dotacja Wykładnia ścisła prowadzi do wniosku, że tylko subwencje bezpośrednio wpływające na cenę transakcji podlegają opodatkowaniu. Natomiast inne subwencje (dotacje) nie wchodzą tym samym do podstawy opodatkowania, a w konsekwencji nie podlegają opodatkowaniu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 </a:t>
            </a:r>
            <a:r>
              <a:rPr lang="pl-PL" sz="2400" b="1" dirty="0"/>
              <a:t>Wyrok WSA we Wrocławiu26-09-2008r, I SA/</a:t>
            </a:r>
            <a:r>
              <a:rPr lang="pl-PL" sz="2400" b="1" dirty="0" err="1"/>
              <a:t>Wr</a:t>
            </a:r>
            <a:r>
              <a:rPr lang="pl-PL" sz="2400" b="1" dirty="0"/>
              <a:t> 719/08</a:t>
            </a: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538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EABA1-1048-B5CA-D08F-FD8452C16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5D7B83A-43E3-BFFC-40BD-519FE829C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083E14-91E6-27C9-F0F7-20CCED38B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2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0113-KDIPT1-2.4012.263.2024.2.PRP -</a:t>
            </a:r>
            <a:r>
              <a:rPr lang="pl-PL" sz="2400" dirty="0"/>
              <a:t> Brak możliwości odzyskania lub odliczenia podatku VAT w związku z realizacją projektu przez stowarzyszenia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806152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B6D5-F458-793F-4EDC-0F4269B3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8960270-40A5-29DD-2812-174291BF8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743C51-3093-C7C7-BB56-0FE3F3B9D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085598"/>
            <a:ext cx="93481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0112-KDIL1-1.4012.539.2024.1.AR - </a:t>
            </a:r>
            <a:r>
              <a:rPr lang="pl-PL" sz="2400" dirty="0"/>
              <a:t>Brak prawa do odliczenia VAT od wydatków na realizację projektu przez szpital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799192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Ramy krajowe i unijne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7D3097-220C-CC69-66E8-9C2DC6273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365814"/>
            <a:ext cx="934811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Wytyczne w zakresie kwalifikowalności wydatków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rozdział 3.5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Dokumenty wydawane przez Ministerstwo Funduszy i Polityki Regionalnej.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Szczegółowe zasady kwalifikowania VAT w zależności od rodzaju beneficjenta i projektu.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Ustawa o podatku od towarów i usług (VAT)</a:t>
            </a: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Określa, kto i kiedy ma prawo do odliczenia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Kluczowa przy ocenie możliwości odzyskania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215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18FD9-D02F-8836-C6FF-74CB5D4F8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12A575A-E6A5-0A15-5214-F49B64D5B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4C732F-6842-D588-6D4D-61C48C709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085598"/>
            <a:ext cx="93481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0113-KDIPT1-3.4012.91.2023.3.AG </a:t>
            </a:r>
            <a:r>
              <a:rPr lang="pl-PL" sz="2400" dirty="0"/>
              <a:t>Brak prawa do odliczenia VAT naliczonego od wydatków związanych z realizacją projektu, </a:t>
            </a:r>
            <a:r>
              <a:rPr lang="pl-PL" sz="2400" b="1" dirty="0"/>
              <a:t>ale można odzyskiwać VAT jeśli </a:t>
            </a:r>
            <a:r>
              <a:rPr lang="pl-PL" sz="2400" b="1"/>
              <a:t>był kwalifikowalny</a:t>
            </a: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594987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B8AF1-02CA-FCF1-1A23-59F42C40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FB3BC-B70A-BB86-C619-95CF079E5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Kontrola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1A8800-4A28-064D-B599-4677FEEE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7DADEEA-0779-1D9C-A1F9-A705EF7D6B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25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533CB-60C5-E835-7560-463D0944F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4C443F9-ED09-695F-9E9D-4282EF8CC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Założenia kontroli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DEE67-BFBF-F33C-9949-64D808542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270264"/>
            <a:ext cx="934811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Tak jak kwalifikowalność wydatków, podatek VAT podlega kontroli zarówno na etapie oceny wniosku, realizacji projektu, jak i po zakończeniu projektu.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9010200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912CF-BF72-8BF2-6941-AEA20C747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43C9A49E-D446-965D-C546-2B6DDC62F6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Praktyka kontroli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A214A9-A764-EF14-69F7-9FA1B4A5F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Należy zwrócić uwagę na fakt, że: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Utrata prawa do zwolnienia z VAT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Zmiana częściowej kwalifikowalności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Przekroczenie granicy kwalifikowalności bezwzględnej (5mln EUR)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Mogą prowadzić do zwrotu z odsetkami.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8463867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006F6-BF96-3710-CDC7-BE1253B2E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7F8218-9E96-FFD5-38F6-5BB0FA342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Trwałość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C44D5F4-571B-38DE-10C1-13C59456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C2F573E-F15B-B9E3-F1F9-C77DD16AEC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2013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58E9B-5E28-57B0-E04A-4B9517AE7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04CC5C3-3B9B-9E81-2BE8-C00E6DD89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Zachowanie trwałości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6C4D05-9673-1F54-D3D7-DB6A60F24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1) Zgodnie z art. 65 rozporządzenia ogólnego, trwałość projektu musi być zachowana przez okres 5 lat (3 lat w przypadku MŚP – w odniesieniu do projektów, z którymi związany jest wymóg utrzymania inwestycji lub miejsc pracy) od daty płatności końcowej na rzecz beneficjenta.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przypadku, gdy przepisy regulujące udzielanie pomocy publicznej wprowadzają inne wymogi w tym zakresie, wówczas stosuje się okres ustalony zgodnie z tymi przepisami.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8526971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6FE26-0D4C-5AD4-ED3B-88438894A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18C6C49-7B1E-F934-D21F-EC3849BE3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Obowiązek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6EC161-29D8-BB1D-7233-BF3071834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808325"/>
            <a:ext cx="9348117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200" dirty="0"/>
              <a:t>2) Obowiązek zachowania trwałości projektu zgodnie z art. 65 rozporządzenia ogólnego dotyczy projektów EFRR/FS/FST obejmujących inwestycje w infrastrukturę lub inwestycje produkcyjne. W przypadku projektów EFS+ zachowanie trwałości projektu obowiązuje wyłącznie w odniesieniu do wydatków ponoszonych jako cross-</a:t>
            </a:r>
            <a:r>
              <a:rPr lang="pl-PL" sz="2200" dirty="0" err="1"/>
              <a:t>financing</a:t>
            </a:r>
            <a:r>
              <a:rPr lang="pl-PL" sz="2200" dirty="0"/>
              <a:t> lub w sytuacji, gdy projekt podlega obowiązkowi utrzymania inwestycji zgodnie z obowiązującymi zasadami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200" dirty="0"/>
              <a:t>W przypadku projektów FST w zakresie określonym w art. 8 ust. 2 lit. k, lit. l oraz lit. m rozporządzenia FST zachowanie trwałości projektu obowiązuje wtedy, gdy projekt podlega obowiązkowi utrzymania inwestycji zgodnie z obowiązującymi zasadami pomocy publicznej.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5989339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9C73F-655E-8FAE-60EF-B7105F810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19F99D9-FB60-57D2-18EF-9696E168F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Jak liczyć?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5F1FAE-D0C5-5E41-C097-17AD70BA6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3) Za datę płatności końcowej, o której mowa w art. 65 ust. 1 rozporządzenia ogólnego, uznaje się: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 a) datę obciążenia rachunku płatniczego instytucji przekazującej środki beneficjentowi w przypadku, gdy w ramach rozliczenia wniosku o płatność końcową beneficjentowi przekazywane są środki,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b) datę zatwierdzenia wniosku o płatność końcową – w przypadkach innych niż określone w lit. a.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46385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02893-E507-8C1C-212E-F06537936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F0897E9-1976-2204-C115-A1658CB35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Konsekwencje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71E9C0-F5D8-18C6-7250-2B6FD27E9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2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4) W przypadku niezachowania trwałości projektu beneficjent jest zobowiązany do zwrotu kwoty dofinansowania proporcjonalnie do okresu, w którym trwałość projektu nie została zachowana. Zwrot następuje w trybie określonym w art. 207 ustawy z dnia 27 sierpnia 2009 r. o finansach publicznych (Dz. U. z 2024 r. poz. 1530, z </a:t>
            </a:r>
            <a:r>
              <a:rPr lang="pl-PL" sz="2400" dirty="0" err="1"/>
              <a:t>późn</a:t>
            </a:r>
            <a:r>
              <a:rPr lang="pl-PL" sz="2400" dirty="0"/>
              <a:t>. zm.)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6820488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F097-EA18-4E35-0855-6109E4CEC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DFEF922-5774-1B82-2915-ACB370E13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626CEC-55EF-30EC-5538-D4CE726CC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2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a) zaprzestano lub przeniesiono działalność produkcyjną poza region na poziomie NUTS 2, w którym dany projekt otrzymał wsparcie,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b) nastąpiła zmiana własności elementu infrastruktury, która daje przedsiębiorstwu lub podmiotowi publicznemu nienależną korzyść,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c) nastąpiła istotna zmiana wpływająca na charakter projektu, jego cele lub warunki realizacji, która mogłaby doprowadzić do naruszenia jego pierwotnych celów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23490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EC5C5-5553-8A95-1030-CD2FC6702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7B8FFBD-66AB-6608-E3E7-B810488F89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VAT w programie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2CDC1E-E7C6-BD64-624C-6207C904D7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131765"/>
            <a:ext cx="9348117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programie FESL mamy do czynienia z kilkoma równoczesnymi podejściami do kwalifikowalności VAT.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Największe różnice występują pomiędzy EFS+ i EFRR oraz pomiędzy instytucjami. </a:t>
            </a: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144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2E7EA-C593-C05B-ED64-FCB21152E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753386E-34B0-08CA-6DAF-CB4DA0936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40338F-3C1F-854B-750E-EC69B1007E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6) Zgodnie z art. 65 ust. 3 rozporządzenia ogólnego, upadłość wynikająca z oszustwa potwierdzonego prawomocnym wyrokiem sądu oznacza naruszenie zasady trwałości projektu.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7) Brak ogłoszenia upadłości beneficjenta, który zaprzestał prowadzenia działalności produkcyjnej oznacza naruszenie trwałości projektu.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0199931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EA7E5-FF32-D167-209A-28CF1CEFC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74BA094-9E30-CAF9-3700-0BD2224F20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02F478-0C3E-B5C6-3B02-D3B8658E4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31600"/>
            <a:ext cx="934811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8) W ramach projektów grantowych właściwa instytucja będąca stroną umowy zobowiązuje beneficjenta w umowie o dofinansowanie projektu do określenia w umowie o powierzenie grantu obowiązków </a:t>
            </a:r>
            <a:r>
              <a:rPr lang="pl-PL" sz="2400" dirty="0" err="1"/>
              <a:t>grantobiorcy</a:t>
            </a:r>
            <a:r>
              <a:rPr lang="pl-PL" sz="2400" dirty="0"/>
              <a:t> w zakresie spełnienia wymogu zachowania trwałości projektu, jeżeli z odpowiedniego stosowania przepisów art. 65 rozporządzenia ogólnego wynika, że inwestycja, na którą został przekazany grant, powinna być objęta tym wymogiem.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1025757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030C1-CF4A-1FCD-F4DF-F97E4252F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7EC9AC4A-1A6B-73F9-8B71-7023409023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D596EE-AB63-3B26-A57A-570175D8A4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9) Zasada trwałości nie ma zastosowania do projektów polegających na wdrażaniu instrumentów finansowych, w tym projektów, w ramach których łączy się instrument finansowy i dotację na zasadach określonych w art. 58 ust. 5 rozporządzenia ogólnego – zarówno w części, w której wsparcie zostało udzielone w formie instrumentu finansowego, jak i w części, w której wsparcie zostało udzielone w formie dotacji.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9587711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4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7EB1D-131B-74A3-BE88-90B45028A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93DF9E3-B880-36A6-6630-FEE2ABB09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VAT w programie cz. 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1FFCFD-E597-D99F-8E5D-89ABA5BE8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77767"/>
            <a:ext cx="9348117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Obecne są następujące warianty: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odgórnie wyłączony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tylko 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przypadku braku możliwości zwrotu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kwalifikowalny do 5 mln EUR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52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EF9E9-1944-4867-9A8A-E77523E5F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0EEC090-EA0F-795F-4844-23802FAC2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Bezwzględna </a:t>
            </a:r>
            <a:r>
              <a:rPr lang="pl-PL" altLang="pl-PL" dirty="0" err="1"/>
              <a:t>niekwalifikowalność</a:t>
            </a:r>
            <a:endParaRPr lang="pl-PL" altLang="pl-PL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656D9C-2F88-A932-114C-2FC454A72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77768"/>
            <a:ext cx="9348117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na pewno nie będzie kwalifikowalny: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Gdy w projekcie występuje pomoc publiczna, a beneficjent może odzyskać VAT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Gdy projekt przekroczy 5mln EUR wartości, a beneficjent może odzyskać VAT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5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E56E7-6564-571A-EF56-9F7A99D90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2CFC19-A567-BAF2-9137-5199E1B32C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Prawo do odliczania VAT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A667E01-3F96-8332-D0E0-32D3EE40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15.05.2025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0212A30-6638-2882-C4EE-34FE5116C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40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0F2DC-471A-D5DF-7228-D138004DF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2A7108A-343F-1456-743F-BB865B94C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Podstawy odliczenia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AAD06B-9A64-B927-2F76-0C63D2625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Ustawa z dnia 11 marca 2004 r. o podatku od towarów i usług (Dz.U. 2004 nr 54 poz. 535): Art. 86 ust. 1 – główna podstawa prawna odliczenia VAT w Polsce.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Dyrektywa VAT 2006/112/</a:t>
            </a:r>
            <a:r>
              <a:rPr lang="pl-PL" altLang="pl-PL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WE:Art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167 i kolejne – prawo do odliczenia jako podstawowe prawo podatnika.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Orzecznictwo TSUE – interpretacja prawa do odliczenia (np. wyroki C-80/11, C-98/07).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231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BF338-E105-7C85-7D7C-86F47EA13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13491FB-1CAC-4084-E844-182EF4EAB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Kto może odliczyć?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629E51-40AB-9DC7-F506-EFD384F3A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Tylko podatnik VAT czynny.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Warunek: zakupy muszą być związane z wykonywaniem czynności opodatkowanych.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Przykłady: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Przedsiębiorca prowadzący sprzedaż opodatkowaną – TAK.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Organizacja non-profit nieprowadząca sprzedaży opodatkowanej – NIE.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67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5" ma:contentTypeDescription="Utwórz nowy dokument." ma:contentTypeScope="" ma:versionID="724dde684ef9b05687edb99bb17d1856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49d92508d3ce33062529bb8f8b7b895c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aba39d-2bb0-43c8-925f-3ed70e5af5ff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Props1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385CA-13EF-4E64-8B21-C791A30BDA43}"/>
</file>

<file path=customXml/itemProps3.xml><?xml version="1.0" encoding="utf-8"?>
<ds:datastoreItem xmlns:ds="http://schemas.openxmlformats.org/officeDocument/2006/customXml" ds:itemID="{60734B14-AD9C-4F5D-B1E5-B1777D81BF07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d47a4560-aee9-43e8-973f-2abd655c26a0"/>
    <ds:schemaRef ds:uri="d4f64a22-a125-4b7a-afce-4a30c86a8f7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1911</Words>
  <Application>Microsoft Office PowerPoint</Application>
  <PresentationFormat>Niestandardowy</PresentationFormat>
  <Paragraphs>165</Paragraphs>
  <Slides>43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43</vt:i4>
      </vt:variant>
    </vt:vector>
  </HeadingPairs>
  <TitlesOfParts>
    <vt:vector size="47" baseType="lpstr">
      <vt:lpstr>Arial</vt:lpstr>
      <vt:lpstr>Calibri</vt:lpstr>
      <vt:lpstr>Open Sans</vt:lpstr>
      <vt:lpstr>Motyw pakietu Office</vt:lpstr>
      <vt:lpstr>Podatek Vat w projektach FE SL 2021-2027</vt:lpstr>
      <vt:lpstr>Ramy kwalifikowalności VAT</vt:lpstr>
      <vt:lpstr>Ramy krajowe i unijne</vt:lpstr>
      <vt:lpstr>VAT w programie</vt:lpstr>
      <vt:lpstr>VAT w programie cz. 2</vt:lpstr>
      <vt:lpstr>Bezwzględna niekwalifikowalność</vt:lpstr>
      <vt:lpstr>Prawo do odliczania VAT</vt:lpstr>
      <vt:lpstr>Podstawy odliczenia</vt:lpstr>
      <vt:lpstr>Kto może odliczyć?</vt:lpstr>
      <vt:lpstr>Kto może odliczyć?</vt:lpstr>
      <vt:lpstr>Ustawa</vt:lpstr>
      <vt:lpstr>Kwalifikowalność na wszystkich etapach</vt:lpstr>
      <vt:lpstr>Wytyczne kwalifikowalności - 3.5</vt:lpstr>
      <vt:lpstr>Wytyczne kwalifikowalności - 3.5 cz.2</vt:lpstr>
      <vt:lpstr>Wytyczne kwalifikowalności - 3.5 cz.3</vt:lpstr>
      <vt:lpstr>Wytyczne kwalifikowalności - 3.5 cz.4</vt:lpstr>
      <vt:lpstr>Wytyczne kwalifikowalności - 3.5 cz.5</vt:lpstr>
      <vt:lpstr>Wytyczne kwalifikowalności - 3.5 cz.6</vt:lpstr>
      <vt:lpstr>Wytyczne kwalifikowalności - 3.5 cz.7</vt:lpstr>
      <vt:lpstr>Wytyczne kwalifikowalności - 3.5 cz.8</vt:lpstr>
      <vt:lpstr>Wytyczne kwalifikowalności - 3.5 cz.9</vt:lpstr>
      <vt:lpstr>Wytyczne kwalifikowalności - 3.5 cz.9</vt:lpstr>
      <vt:lpstr>Korekta VAT a kwalifikowalność</vt:lpstr>
      <vt:lpstr>Zwroty z odsetkami</vt:lpstr>
      <vt:lpstr>Orzecznictwo</vt:lpstr>
      <vt:lpstr>Istotne orzeczenia</vt:lpstr>
      <vt:lpstr>Istotne orzeczenia</vt:lpstr>
      <vt:lpstr>Istotne orzeczenia</vt:lpstr>
      <vt:lpstr>Istotne orzeczenia</vt:lpstr>
      <vt:lpstr>Istotne orzeczenia</vt:lpstr>
      <vt:lpstr>Kontrola</vt:lpstr>
      <vt:lpstr>Założenia kontroli</vt:lpstr>
      <vt:lpstr>Praktyka kontroli</vt:lpstr>
      <vt:lpstr>Trwałość</vt:lpstr>
      <vt:lpstr>Zachowanie trwałości</vt:lpstr>
      <vt:lpstr>Obowiązek</vt:lpstr>
      <vt:lpstr>Jak liczyć?</vt:lpstr>
      <vt:lpstr>Konsekwencje</vt:lpstr>
      <vt:lpstr>Naruszenia</vt:lpstr>
      <vt:lpstr>Naruszenia</vt:lpstr>
      <vt:lpstr>Naruszenia</vt:lpstr>
      <vt:lpstr>Naruszenia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Michał Byliniak</cp:lastModifiedBy>
  <cp:revision>108</cp:revision>
  <dcterms:created xsi:type="dcterms:W3CDTF">2022-06-22T09:40:44Z</dcterms:created>
  <dcterms:modified xsi:type="dcterms:W3CDTF">2025-05-15T05:17:38Z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</Properties>
</file>