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41" r:id="rId5"/>
    <p:sldMasterId id="2147483752" r:id="rId6"/>
    <p:sldMasterId id="2147483765" r:id="rId7"/>
  </p:sldMasterIdLst>
  <p:notesMasterIdLst>
    <p:notesMasterId r:id="rId98"/>
  </p:notesMasterIdLst>
  <p:handoutMasterIdLst>
    <p:handoutMasterId r:id="rId99"/>
  </p:handoutMasterIdLst>
  <p:sldIdLst>
    <p:sldId id="438" r:id="rId8"/>
    <p:sldId id="732" r:id="rId9"/>
    <p:sldId id="743" r:id="rId10"/>
    <p:sldId id="826" r:id="rId11"/>
    <p:sldId id="813" r:id="rId12"/>
    <p:sldId id="274" r:id="rId13"/>
    <p:sldId id="691" r:id="rId14"/>
    <p:sldId id="692" r:id="rId15"/>
    <p:sldId id="278" r:id="rId16"/>
    <p:sldId id="748" r:id="rId17"/>
    <p:sldId id="694" r:id="rId18"/>
    <p:sldId id="698" r:id="rId19"/>
    <p:sldId id="699" r:id="rId20"/>
    <p:sldId id="700" r:id="rId21"/>
    <p:sldId id="761" r:id="rId22"/>
    <p:sldId id="439" r:id="rId23"/>
    <p:sldId id="814" r:id="rId24"/>
    <p:sldId id="779" r:id="rId25"/>
    <p:sldId id="388" r:id="rId26"/>
    <p:sldId id="815" r:id="rId27"/>
    <p:sldId id="749" r:id="rId28"/>
    <p:sldId id="842" r:id="rId29"/>
    <p:sldId id="433" r:id="rId30"/>
    <p:sldId id="828" r:id="rId31"/>
    <p:sldId id="817" r:id="rId32"/>
    <p:sldId id="829" r:id="rId33"/>
    <p:sldId id="819" r:id="rId34"/>
    <p:sldId id="841" r:id="rId35"/>
    <p:sldId id="820" r:id="rId36"/>
    <p:sldId id="798" r:id="rId37"/>
    <p:sldId id="848" r:id="rId38"/>
    <p:sldId id="436" r:id="rId39"/>
    <p:sldId id="877" r:id="rId40"/>
    <p:sldId id="696" r:id="rId41"/>
    <p:sldId id="843" r:id="rId42"/>
    <p:sldId id="844" r:id="rId43"/>
    <p:sldId id="878" r:id="rId44"/>
    <p:sldId id="847" r:id="rId45"/>
    <p:sldId id="845" r:id="rId46"/>
    <p:sldId id="846" r:id="rId47"/>
    <p:sldId id="784" r:id="rId48"/>
    <p:sldId id="703" r:id="rId49"/>
    <p:sldId id="879" r:id="rId50"/>
    <p:sldId id="710" r:id="rId51"/>
    <p:sldId id="707" r:id="rId52"/>
    <p:sldId id="880" r:id="rId53"/>
    <p:sldId id="881" r:id="rId54"/>
    <p:sldId id="792" r:id="rId55"/>
    <p:sldId id="808" r:id="rId56"/>
    <p:sldId id="705" r:id="rId57"/>
    <p:sldId id="717" r:id="rId58"/>
    <p:sldId id="839" r:id="rId59"/>
    <p:sldId id="830" r:id="rId60"/>
    <p:sldId id="882" r:id="rId61"/>
    <p:sldId id="831" r:id="rId62"/>
    <p:sldId id="883" r:id="rId63"/>
    <p:sldId id="832" r:id="rId64"/>
    <p:sldId id="884" r:id="rId65"/>
    <p:sldId id="833" r:id="rId66"/>
    <p:sldId id="716" r:id="rId67"/>
    <p:sldId id="718" r:id="rId68"/>
    <p:sldId id="720" r:id="rId69"/>
    <p:sldId id="824" r:id="rId70"/>
    <p:sldId id="822" r:id="rId71"/>
    <p:sldId id="885" r:id="rId72"/>
    <p:sldId id="825" r:id="rId73"/>
    <p:sldId id="886" r:id="rId74"/>
    <p:sldId id="722" r:id="rId75"/>
    <p:sldId id="887" r:id="rId76"/>
    <p:sldId id="888" r:id="rId77"/>
    <p:sldId id="675" r:id="rId78"/>
    <p:sldId id="787" r:id="rId79"/>
    <p:sldId id="802" r:id="rId80"/>
    <p:sldId id="874" r:id="rId81"/>
    <p:sldId id="807" r:id="rId82"/>
    <p:sldId id="875" r:id="rId83"/>
    <p:sldId id="840" r:id="rId84"/>
    <p:sldId id="849" r:id="rId85"/>
    <p:sldId id="876" r:id="rId86"/>
    <p:sldId id="853" r:id="rId87"/>
    <p:sldId id="854" r:id="rId88"/>
    <p:sldId id="856" r:id="rId89"/>
    <p:sldId id="855" r:id="rId90"/>
    <p:sldId id="835" r:id="rId91"/>
    <p:sldId id="836" r:id="rId92"/>
    <p:sldId id="837" r:id="rId93"/>
    <p:sldId id="852" r:id="rId94"/>
    <p:sldId id="823" r:id="rId95"/>
    <p:sldId id="801" r:id="rId96"/>
    <p:sldId id="260" r:id="rId9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438"/>
            <p14:sldId id="732"/>
            <p14:sldId id="743"/>
            <p14:sldId id="826"/>
            <p14:sldId id="813"/>
            <p14:sldId id="274"/>
            <p14:sldId id="691"/>
            <p14:sldId id="692"/>
            <p14:sldId id="278"/>
            <p14:sldId id="748"/>
            <p14:sldId id="694"/>
            <p14:sldId id="698"/>
            <p14:sldId id="699"/>
            <p14:sldId id="700"/>
            <p14:sldId id="761"/>
            <p14:sldId id="439"/>
            <p14:sldId id="814"/>
            <p14:sldId id="779"/>
            <p14:sldId id="388"/>
            <p14:sldId id="815"/>
            <p14:sldId id="749"/>
            <p14:sldId id="842"/>
            <p14:sldId id="433"/>
            <p14:sldId id="828"/>
            <p14:sldId id="817"/>
            <p14:sldId id="829"/>
            <p14:sldId id="819"/>
            <p14:sldId id="841"/>
            <p14:sldId id="820"/>
            <p14:sldId id="798"/>
            <p14:sldId id="848"/>
            <p14:sldId id="436"/>
            <p14:sldId id="877"/>
            <p14:sldId id="696"/>
            <p14:sldId id="843"/>
            <p14:sldId id="844"/>
            <p14:sldId id="878"/>
            <p14:sldId id="847"/>
            <p14:sldId id="845"/>
            <p14:sldId id="846"/>
            <p14:sldId id="784"/>
            <p14:sldId id="703"/>
            <p14:sldId id="879"/>
            <p14:sldId id="710"/>
            <p14:sldId id="707"/>
            <p14:sldId id="880"/>
            <p14:sldId id="881"/>
            <p14:sldId id="792"/>
            <p14:sldId id="808"/>
            <p14:sldId id="705"/>
            <p14:sldId id="717"/>
            <p14:sldId id="839"/>
            <p14:sldId id="830"/>
            <p14:sldId id="882"/>
            <p14:sldId id="831"/>
            <p14:sldId id="883"/>
            <p14:sldId id="832"/>
            <p14:sldId id="884"/>
            <p14:sldId id="833"/>
            <p14:sldId id="716"/>
            <p14:sldId id="718"/>
            <p14:sldId id="720"/>
            <p14:sldId id="824"/>
            <p14:sldId id="822"/>
            <p14:sldId id="885"/>
            <p14:sldId id="825"/>
            <p14:sldId id="886"/>
            <p14:sldId id="722"/>
            <p14:sldId id="887"/>
            <p14:sldId id="888"/>
            <p14:sldId id="675"/>
            <p14:sldId id="787"/>
            <p14:sldId id="802"/>
            <p14:sldId id="874"/>
            <p14:sldId id="807"/>
            <p14:sldId id="875"/>
            <p14:sldId id="840"/>
            <p14:sldId id="849"/>
            <p14:sldId id="876"/>
            <p14:sldId id="853"/>
            <p14:sldId id="854"/>
            <p14:sldId id="856"/>
            <p14:sldId id="855"/>
            <p14:sldId id="835"/>
            <p14:sldId id="836"/>
            <p14:sldId id="837"/>
            <p14:sldId id="852"/>
            <p14:sldId id="823"/>
            <p14:sldId id="80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Jamróz Marzena" initials="JM" lastIdx="1" clrIdx="1">
    <p:extLst>
      <p:ext uri="{19B8F6BF-5375-455C-9EA6-DF929625EA0E}">
        <p15:presenceInfo xmlns:p15="http://schemas.microsoft.com/office/powerpoint/2012/main" userId="S-1-5-21-833596994-3496505273-2944068786-1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35" autoAdjust="0"/>
  </p:normalViewPr>
  <p:slideViewPr>
    <p:cSldViewPr snapToGrid="0">
      <p:cViewPr varScale="1">
        <p:scale>
          <a:sx n="87" d="100"/>
          <a:sy n="87" d="100"/>
        </p:scale>
        <p:origin x="1884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commentAuthors" Target="commentAuthors.xml"/><Relationship Id="rId105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łosowicz Iwona" userId="3eaee74a-6b66-4b45-a3fa-559dc2c1d648" providerId="ADAL" clId="{942C43FB-C3CC-4201-A455-13CC7465B76D}"/>
    <pc:docChg chg="modSld">
      <pc:chgData name="Kłosowicz Iwona" userId="3eaee74a-6b66-4b45-a3fa-559dc2c1d648" providerId="ADAL" clId="{942C43FB-C3CC-4201-A455-13CC7465B76D}" dt="2026-02-04T07:51:39.469" v="19" actId="2711"/>
      <pc:docMkLst>
        <pc:docMk/>
      </pc:docMkLst>
      <pc:sldChg chg="modSp">
        <pc:chgData name="Kłosowicz Iwona" userId="3eaee74a-6b66-4b45-a3fa-559dc2c1d648" providerId="ADAL" clId="{942C43FB-C3CC-4201-A455-13CC7465B76D}" dt="2026-02-04T07:51:39.469" v="19" actId="2711"/>
        <pc:sldMkLst>
          <pc:docMk/>
          <pc:sldMk cId="3452752092" sldId="837"/>
        </pc:sldMkLst>
        <pc:spChg chg="mod">
          <ac:chgData name="Kłosowicz Iwona" userId="3eaee74a-6b66-4b45-a3fa-559dc2c1d648" providerId="ADAL" clId="{942C43FB-C3CC-4201-A455-13CC7465B76D}" dt="2026-02-04T07:51:39.469" v="19" actId="2711"/>
          <ac:spMkLst>
            <pc:docMk/>
            <pc:sldMk cId="3452752092" sldId="837"/>
            <ac:spMk id="3" creationId="{C01E3750-72EE-68BE-D70B-F309709EC797}"/>
          </ac:spMkLst>
        </pc:spChg>
      </pc:sldChg>
      <pc:sldChg chg="modSp">
        <pc:chgData name="Kłosowicz Iwona" userId="3eaee74a-6b66-4b45-a3fa-559dc2c1d648" providerId="ADAL" clId="{942C43FB-C3CC-4201-A455-13CC7465B76D}" dt="2026-02-04T07:49:34.996" v="12" actId="6549"/>
        <pc:sldMkLst>
          <pc:docMk/>
          <pc:sldMk cId="2515215548" sldId="849"/>
        </pc:sldMkLst>
        <pc:spChg chg="mod">
          <ac:chgData name="Kłosowicz Iwona" userId="3eaee74a-6b66-4b45-a3fa-559dc2c1d648" providerId="ADAL" clId="{942C43FB-C3CC-4201-A455-13CC7465B76D}" dt="2026-02-04T07:49:34.996" v="12" actId="6549"/>
          <ac:spMkLst>
            <pc:docMk/>
            <pc:sldMk cId="2515215548" sldId="849"/>
            <ac:spMk id="2" creationId="{00000000-0000-0000-0000-000000000000}"/>
          </ac:spMkLst>
        </pc:spChg>
      </pc:sldChg>
    </pc:docChg>
  </pc:docChgLst>
  <pc:docChgLst>
    <pc:chgData name="Wodniok Agnieszka" userId="00ec9daa-78ec-419b-94ac-549db5f99afb" providerId="ADAL" clId="{CB94687B-81F8-44A8-B51E-E7747471851E}"/>
    <pc:docChg chg="custSel addSld delSld modSld delSection modSection">
      <pc:chgData name="Wodniok Agnieszka" userId="00ec9daa-78ec-419b-94ac-549db5f99afb" providerId="ADAL" clId="{CB94687B-81F8-44A8-B51E-E7747471851E}" dt="2026-02-02T08:40:09.595" v="110" actId="2696"/>
      <pc:docMkLst>
        <pc:docMk/>
      </pc:docMkLst>
      <pc:sldChg chg="modSp">
        <pc:chgData name="Wodniok Agnieszka" userId="00ec9daa-78ec-419b-94ac-549db5f99afb" providerId="ADAL" clId="{CB94687B-81F8-44A8-B51E-E7747471851E}" dt="2026-01-26T14:06:15.571" v="12" actId="20577"/>
        <pc:sldMkLst>
          <pc:docMk/>
          <pc:sldMk cId="310657049" sldId="433"/>
        </pc:sldMkLst>
        <pc:spChg chg="mod">
          <ac:chgData name="Wodniok Agnieszka" userId="00ec9daa-78ec-419b-94ac-549db5f99afb" providerId="ADAL" clId="{CB94687B-81F8-44A8-B51E-E7747471851E}" dt="2026-01-26T14:06:15.571" v="12" actId="20577"/>
          <ac:spMkLst>
            <pc:docMk/>
            <pc:sldMk cId="310657049" sldId="433"/>
            <ac:spMk id="3" creationId="{BC2F625A-2277-4F6D-95F0-91B1E048662A}"/>
          </ac:spMkLst>
        </pc:spChg>
      </pc:sldChg>
      <pc:sldChg chg="delSp modSp">
        <pc:chgData name="Wodniok Agnieszka" userId="00ec9daa-78ec-419b-94ac-549db5f99afb" providerId="ADAL" clId="{CB94687B-81F8-44A8-B51E-E7747471851E}" dt="2026-01-26T14:52:38.218" v="44" actId="20577"/>
        <pc:sldMkLst>
          <pc:docMk/>
          <pc:sldMk cId="631564306" sldId="436"/>
        </pc:sldMkLst>
        <pc:spChg chg="del mod">
          <ac:chgData name="Wodniok Agnieszka" userId="00ec9daa-78ec-419b-94ac-549db5f99afb" providerId="ADAL" clId="{CB94687B-81F8-44A8-B51E-E7747471851E}" dt="2026-01-26T14:52:23.810" v="23" actId="478"/>
          <ac:spMkLst>
            <pc:docMk/>
            <pc:sldMk cId="631564306" sldId="436"/>
            <ac:spMk id="2" creationId="{CCE84B7A-E17B-44EB-812D-03DB1B1D0775}"/>
          </ac:spMkLst>
        </pc:spChg>
        <pc:spChg chg="mod">
          <ac:chgData name="Wodniok Agnieszka" userId="00ec9daa-78ec-419b-94ac-549db5f99afb" providerId="ADAL" clId="{CB94687B-81F8-44A8-B51E-E7747471851E}" dt="2026-01-26T14:52:38.218" v="44" actId="20577"/>
          <ac:spMkLst>
            <pc:docMk/>
            <pc:sldMk cId="631564306" sldId="436"/>
            <ac:spMk id="3" creationId="{99EF501D-EAE5-42A0-BC0D-5714E49F9EB4}"/>
          </ac:spMkLst>
        </pc:spChg>
      </pc:sldChg>
      <pc:sldChg chg="del">
        <pc:chgData name="Wodniok Agnieszka" userId="00ec9daa-78ec-419b-94ac-549db5f99afb" providerId="ADAL" clId="{CB94687B-81F8-44A8-B51E-E7747471851E}" dt="2026-01-30T06:06:39.525" v="57" actId="2696"/>
        <pc:sldMkLst>
          <pc:docMk/>
          <pc:sldMk cId="679952397" sldId="675"/>
        </pc:sldMkLst>
      </pc:sldChg>
      <pc:sldChg chg="del">
        <pc:chgData name="Wodniok Agnieszka" userId="00ec9daa-78ec-419b-94ac-549db5f99afb" providerId="ADAL" clId="{CB94687B-81F8-44A8-B51E-E7747471851E}" dt="2026-01-30T06:06:39.640" v="77" actId="2696"/>
        <pc:sldMkLst>
          <pc:docMk/>
          <pc:sldMk cId="1570156226" sldId="705"/>
        </pc:sldMkLst>
      </pc:sldChg>
      <pc:sldChg chg="del">
        <pc:chgData name="Wodniok Agnieszka" userId="00ec9daa-78ec-419b-94ac-549db5f99afb" providerId="ADAL" clId="{CB94687B-81F8-44A8-B51E-E7747471851E}" dt="2026-01-30T06:06:39.653" v="81" actId="2696"/>
        <pc:sldMkLst>
          <pc:docMk/>
          <pc:sldMk cId="1783365333" sldId="707"/>
        </pc:sldMkLst>
      </pc:sldChg>
      <pc:sldChg chg="del">
        <pc:chgData name="Wodniok Agnieszka" userId="00ec9daa-78ec-419b-94ac-549db5f99afb" providerId="ADAL" clId="{CB94687B-81F8-44A8-B51E-E7747471851E}" dt="2026-01-30T06:06:39.659" v="83" actId="2696"/>
        <pc:sldMkLst>
          <pc:docMk/>
          <pc:sldMk cId="3842903792" sldId="710"/>
        </pc:sldMkLst>
      </pc:sldChg>
      <pc:sldChg chg="del">
        <pc:chgData name="Wodniok Agnieszka" userId="00ec9daa-78ec-419b-94ac-549db5f99afb" providerId="ADAL" clId="{CB94687B-81F8-44A8-B51E-E7747471851E}" dt="2026-01-30T06:06:39.601" v="68" actId="2696"/>
        <pc:sldMkLst>
          <pc:docMk/>
          <pc:sldMk cId="624313674" sldId="716"/>
        </pc:sldMkLst>
      </pc:sldChg>
      <pc:sldChg chg="del">
        <pc:chgData name="Wodniok Agnieszka" userId="00ec9daa-78ec-419b-94ac-549db5f99afb" providerId="ADAL" clId="{CB94687B-81F8-44A8-B51E-E7747471851E}" dt="2026-01-30T06:06:39.662" v="84" actId="2696"/>
        <pc:sldMkLst>
          <pc:docMk/>
          <pc:sldMk cId="388851119" sldId="717"/>
        </pc:sldMkLst>
      </pc:sldChg>
      <pc:sldChg chg="del">
        <pc:chgData name="Wodniok Agnieszka" userId="00ec9daa-78ec-419b-94ac-549db5f99afb" providerId="ADAL" clId="{CB94687B-81F8-44A8-B51E-E7747471851E}" dt="2026-01-30T06:06:39.595" v="67" actId="2696"/>
        <pc:sldMkLst>
          <pc:docMk/>
          <pc:sldMk cId="4093644428" sldId="718"/>
        </pc:sldMkLst>
      </pc:sldChg>
      <pc:sldChg chg="del">
        <pc:chgData name="Wodniok Agnieszka" userId="00ec9daa-78ec-419b-94ac-549db5f99afb" providerId="ADAL" clId="{CB94687B-81F8-44A8-B51E-E7747471851E}" dt="2026-01-30T06:06:39.590" v="66" actId="2696"/>
        <pc:sldMkLst>
          <pc:docMk/>
          <pc:sldMk cId="1600296031" sldId="720"/>
        </pc:sldMkLst>
      </pc:sldChg>
      <pc:sldChg chg="del">
        <pc:chgData name="Wodniok Agnieszka" userId="00ec9daa-78ec-419b-94ac-549db5f99afb" providerId="ADAL" clId="{CB94687B-81F8-44A8-B51E-E7747471851E}" dt="2026-01-30T06:06:39.552" v="60" actId="2696"/>
        <pc:sldMkLst>
          <pc:docMk/>
          <pc:sldMk cId="1562909932" sldId="722"/>
        </pc:sldMkLst>
      </pc:sldChg>
      <pc:sldChg chg="modSp">
        <pc:chgData name="Wodniok Agnieszka" userId="00ec9daa-78ec-419b-94ac-549db5f99afb" providerId="ADAL" clId="{CB94687B-81F8-44A8-B51E-E7747471851E}" dt="2026-01-26T10:51:36.576" v="1" actId="20577"/>
        <pc:sldMkLst>
          <pc:docMk/>
          <pc:sldMk cId="1452369417" sldId="749"/>
        </pc:sldMkLst>
        <pc:spChg chg="mod">
          <ac:chgData name="Wodniok Agnieszka" userId="00ec9daa-78ec-419b-94ac-549db5f99afb" providerId="ADAL" clId="{CB94687B-81F8-44A8-B51E-E7747471851E}" dt="2026-01-26T10:51:36.576" v="1" actId="20577"/>
          <ac:spMkLst>
            <pc:docMk/>
            <pc:sldMk cId="1452369417" sldId="749"/>
            <ac:spMk id="2" creationId="{F93568BE-245E-449B-9BA3-0D02E7BF7EC3}"/>
          </ac:spMkLst>
        </pc:spChg>
      </pc:sldChg>
      <pc:sldChg chg="modSp">
        <pc:chgData name="Wodniok Agnieszka" userId="00ec9daa-78ec-419b-94ac-549db5f99afb" providerId="ADAL" clId="{CB94687B-81F8-44A8-B51E-E7747471851E}" dt="2026-01-26T14:39:16.592" v="13" actId="27636"/>
        <pc:sldMkLst>
          <pc:docMk/>
          <pc:sldMk cId="570320203" sldId="761"/>
        </pc:sldMkLst>
        <pc:spChg chg="mod">
          <ac:chgData name="Wodniok Agnieszka" userId="00ec9daa-78ec-419b-94ac-549db5f99afb" providerId="ADAL" clId="{CB94687B-81F8-44A8-B51E-E7747471851E}" dt="2026-01-26T14:39:16.592" v="13" actId="27636"/>
          <ac:spMkLst>
            <pc:docMk/>
            <pc:sldMk cId="570320203" sldId="761"/>
            <ac:spMk id="5" creationId="{7A644058-EB01-4A2E-A36F-37FEE5F2E667}"/>
          </ac:spMkLst>
        </pc:spChg>
      </pc:sldChg>
      <pc:sldChg chg="del">
        <pc:chgData name="Wodniok Agnieszka" userId="00ec9daa-78ec-419b-94ac-549db5f99afb" providerId="ADAL" clId="{CB94687B-81F8-44A8-B51E-E7747471851E}" dt="2026-01-30T06:06:39.514" v="56" actId="2696"/>
        <pc:sldMkLst>
          <pc:docMk/>
          <pc:sldMk cId="3492313032" sldId="787"/>
        </pc:sldMkLst>
      </pc:sldChg>
      <pc:sldChg chg="delSp del">
        <pc:chgData name="Wodniok Agnieszka" userId="00ec9daa-78ec-419b-94ac-549db5f99afb" providerId="ADAL" clId="{CB94687B-81F8-44A8-B51E-E7747471851E}" dt="2026-01-30T06:08:43.412" v="86" actId="478"/>
        <pc:sldMkLst>
          <pc:docMk/>
          <pc:sldMk cId="1343131435" sldId="792"/>
        </pc:sldMkLst>
        <pc:spChg chg="del">
          <ac:chgData name="Wodniok Agnieszka" userId="00ec9daa-78ec-419b-94ac-549db5f99afb" providerId="ADAL" clId="{CB94687B-81F8-44A8-B51E-E7747471851E}" dt="2026-01-30T06:08:43.412" v="86" actId="478"/>
          <ac:spMkLst>
            <pc:docMk/>
            <pc:sldMk cId="1343131435" sldId="792"/>
            <ac:spMk id="4" creationId="{754F6B0E-9B91-45E2-86E1-8E2DD7A10239}"/>
          </ac:spMkLst>
        </pc:spChg>
      </pc:sldChg>
      <pc:sldChg chg="addSp delSp modSp">
        <pc:chgData name="Wodniok Agnieszka" userId="00ec9daa-78ec-419b-94ac-549db5f99afb" providerId="ADAL" clId="{CB94687B-81F8-44A8-B51E-E7747471851E}" dt="2026-01-30T13:38:19.218" v="91" actId="14100"/>
        <pc:sldMkLst>
          <pc:docMk/>
          <pc:sldMk cId="3601290444" sldId="801"/>
        </pc:sldMkLst>
        <pc:picChg chg="add mod">
          <ac:chgData name="Wodniok Agnieszka" userId="00ec9daa-78ec-419b-94ac-549db5f99afb" providerId="ADAL" clId="{CB94687B-81F8-44A8-B51E-E7747471851E}" dt="2026-01-30T13:38:19.218" v="91" actId="14100"/>
          <ac:picMkLst>
            <pc:docMk/>
            <pc:sldMk cId="3601290444" sldId="801"/>
            <ac:picMk id="4" creationId="{8E993A6F-1407-42A5-A3E6-4439F16C4A6D}"/>
          </ac:picMkLst>
        </pc:picChg>
        <pc:picChg chg="del">
          <ac:chgData name="Wodniok Agnieszka" userId="00ec9daa-78ec-419b-94ac-549db5f99afb" providerId="ADAL" clId="{CB94687B-81F8-44A8-B51E-E7747471851E}" dt="2026-01-30T13:38:00.928" v="88" actId="478"/>
          <ac:picMkLst>
            <pc:docMk/>
            <pc:sldMk cId="3601290444" sldId="801"/>
            <ac:picMk id="6" creationId="{05DD7360-FDEA-4AC1-91FB-1883FA317923}"/>
          </ac:picMkLst>
        </pc:picChg>
      </pc:sldChg>
      <pc:sldChg chg="del">
        <pc:chgData name="Wodniok Agnieszka" userId="00ec9daa-78ec-419b-94ac-549db5f99afb" providerId="ADAL" clId="{CB94687B-81F8-44A8-B51E-E7747471851E}" dt="2026-01-30T06:06:39.505" v="55" actId="2696"/>
        <pc:sldMkLst>
          <pc:docMk/>
          <pc:sldMk cId="1285085643" sldId="802"/>
        </pc:sldMkLst>
      </pc:sldChg>
      <pc:sldChg chg="del">
        <pc:chgData name="Wodniok Agnieszka" userId="00ec9daa-78ec-419b-94ac-549db5f99afb" providerId="ADAL" clId="{CB94687B-81F8-44A8-B51E-E7747471851E}" dt="2026-01-30T06:06:39.481" v="53" actId="2696"/>
        <pc:sldMkLst>
          <pc:docMk/>
          <pc:sldMk cId="643771532" sldId="807"/>
        </pc:sldMkLst>
      </pc:sldChg>
      <pc:sldChg chg="modSp del">
        <pc:chgData name="Wodniok Agnieszka" userId="00ec9daa-78ec-419b-94ac-549db5f99afb" providerId="ADAL" clId="{CB94687B-81F8-44A8-B51E-E7747471851E}" dt="2026-01-30T06:08:47.550" v="87" actId="20577"/>
        <pc:sldMkLst>
          <pc:docMk/>
          <pc:sldMk cId="2450005835" sldId="808"/>
        </pc:sldMkLst>
        <pc:spChg chg="mod">
          <ac:chgData name="Wodniok Agnieszka" userId="00ec9daa-78ec-419b-94ac-549db5f99afb" providerId="ADAL" clId="{CB94687B-81F8-44A8-B51E-E7747471851E}" dt="2026-01-30T06:08:47.550" v="87" actId="20577"/>
          <ac:spMkLst>
            <pc:docMk/>
            <pc:sldMk cId="2450005835" sldId="808"/>
            <ac:spMk id="4" creationId="{E87B9C20-5038-474A-BBE5-8ACF58FBDFEB}"/>
          </ac:spMkLst>
        </pc:spChg>
      </pc:sldChg>
      <pc:sldChg chg="modSp">
        <pc:chgData name="Wodniok Agnieszka" userId="00ec9daa-78ec-419b-94ac-549db5f99afb" providerId="ADAL" clId="{CB94687B-81F8-44A8-B51E-E7747471851E}" dt="2026-01-26T10:51:26.892" v="0" actId="20577"/>
        <pc:sldMkLst>
          <pc:docMk/>
          <pc:sldMk cId="1231443669" sldId="815"/>
        </pc:sldMkLst>
        <pc:spChg chg="mod">
          <ac:chgData name="Wodniok Agnieszka" userId="00ec9daa-78ec-419b-94ac-549db5f99afb" providerId="ADAL" clId="{CB94687B-81F8-44A8-B51E-E7747471851E}" dt="2026-01-26T10:51:26.892" v="0" actId="20577"/>
          <ac:spMkLst>
            <pc:docMk/>
            <pc:sldMk cId="1231443669" sldId="815"/>
            <ac:spMk id="2" creationId="{F93568BE-245E-449B-9BA3-0D02E7BF7EC3}"/>
          </ac:spMkLst>
        </pc:spChg>
      </pc:sldChg>
      <pc:sldChg chg="del">
        <pc:chgData name="Wodniok Agnieszka" userId="00ec9daa-78ec-419b-94ac-549db5f99afb" providerId="ADAL" clId="{CB94687B-81F8-44A8-B51E-E7747471851E}" dt="2026-01-30T06:06:39.578" v="64" actId="2696"/>
        <pc:sldMkLst>
          <pc:docMk/>
          <pc:sldMk cId="1054191225" sldId="822"/>
        </pc:sldMkLst>
      </pc:sldChg>
      <pc:sldChg chg="del">
        <pc:chgData name="Wodniok Agnieszka" userId="00ec9daa-78ec-419b-94ac-549db5f99afb" providerId="ADAL" clId="{CB94687B-81F8-44A8-B51E-E7747471851E}" dt="2026-01-30T06:06:39.583" v="65" actId="2696"/>
        <pc:sldMkLst>
          <pc:docMk/>
          <pc:sldMk cId="2627305044" sldId="824"/>
        </pc:sldMkLst>
      </pc:sldChg>
      <pc:sldChg chg="del">
        <pc:chgData name="Wodniok Agnieszka" userId="00ec9daa-78ec-419b-94ac-549db5f99afb" providerId="ADAL" clId="{CB94687B-81F8-44A8-B51E-E7747471851E}" dt="2026-01-30T06:06:39.565" v="62" actId="2696"/>
        <pc:sldMkLst>
          <pc:docMk/>
          <pc:sldMk cId="2107644588" sldId="825"/>
        </pc:sldMkLst>
      </pc:sldChg>
      <pc:sldChg chg="del">
        <pc:chgData name="Wodniok Agnieszka" userId="00ec9daa-78ec-419b-94ac-549db5f99afb" providerId="ADAL" clId="{CB94687B-81F8-44A8-B51E-E7747471851E}" dt="2026-01-30T06:06:39.633" v="75" actId="2696"/>
        <pc:sldMkLst>
          <pc:docMk/>
          <pc:sldMk cId="2955507665" sldId="830"/>
        </pc:sldMkLst>
      </pc:sldChg>
      <pc:sldChg chg="del">
        <pc:chgData name="Wodniok Agnieszka" userId="00ec9daa-78ec-419b-94ac-549db5f99afb" providerId="ADAL" clId="{CB94687B-81F8-44A8-B51E-E7747471851E}" dt="2026-01-30T06:06:39.625" v="73" actId="2696"/>
        <pc:sldMkLst>
          <pc:docMk/>
          <pc:sldMk cId="3599108410" sldId="831"/>
        </pc:sldMkLst>
      </pc:sldChg>
      <pc:sldChg chg="del">
        <pc:chgData name="Wodniok Agnieszka" userId="00ec9daa-78ec-419b-94ac-549db5f99afb" providerId="ADAL" clId="{CB94687B-81F8-44A8-B51E-E7747471851E}" dt="2026-01-30T06:06:39.617" v="71" actId="2696"/>
        <pc:sldMkLst>
          <pc:docMk/>
          <pc:sldMk cId="3091326662" sldId="832"/>
        </pc:sldMkLst>
      </pc:sldChg>
      <pc:sldChg chg="del">
        <pc:chgData name="Wodniok Agnieszka" userId="00ec9daa-78ec-419b-94ac-549db5f99afb" providerId="ADAL" clId="{CB94687B-81F8-44A8-B51E-E7747471851E}" dt="2026-01-30T06:06:39.607" v="69" actId="2696"/>
        <pc:sldMkLst>
          <pc:docMk/>
          <pc:sldMk cId="1357314944" sldId="833"/>
        </pc:sldMkLst>
      </pc:sldChg>
      <pc:sldChg chg="del">
        <pc:chgData name="Wodniok Agnieszka" userId="00ec9daa-78ec-419b-94ac-549db5f99afb" providerId="ADAL" clId="{CB94687B-81F8-44A8-B51E-E7747471851E}" dt="2026-01-30T06:06:39.637" v="76" actId="2696"/>
        <pc:sldMkLst>
          <pc:docMk/>
          <pc:sldMk cId="3793259598" sldId="839"/>
        </pc:sldMkLst>
      </pc:sldChg>
      <pc:sldChg chg="delSp modSp">
        <pc:chgData name="Wodniok Agnieszka" userId="00ec9daa-78ec-419b-94ac-549db5f99afb" providerId="ADAL" clId="{CB94687B-81F8-44A8-B51E-E7747471851E}" dt="2026-01-26T14:55:06.062" v="51" actId="478"/>
        <pc:sldMkLst>
          <pc:docMk/>
          <pc:sldMk cId="3382746801" sldId="844"/>
        </pc:sldMkLst>
        <pc:spChg chg="del mod">
          <ac:chgData name="Wodniok Agnieszka" userId="00ec9daa-78ec-419b-94ac-549db5f99afb" providerId="ADAL" clId="{CB94687B-81F8-44A8-B51E-E7747471851E}" dt="2026-01-26T14:55:06.062" v="51" actId="478"/>
          <ac:spMkLst>
            <pc:docMk/>
            <pc:sldMk cId="3382746801" sldId="844"/>
            <ac:spMk id="2" creationId="{CCE84B7A-E17B-44EB-812D-03DB1B1D0775}"/>
          </ac:spMkLst>
        </pc:spChg>
        <pc:spChg chg="mod">
          <ac:chgData name="Wodniok Agnieszka" userId="00ec9daa-78ec-419b-94ac-549db5f99afb" providerId="ADAL" clId="{CB94687B-81F8-44A8-B51E-E7747471851E}" dt="2026-01-26T14:54:55.524" v="48" actId="122"/>
          <ac:spMkLst>
            <pc:docMk/>
            <pc:sldMk cId="3382746801" sldId="844"/>
            <ac:spMk id="3" creationId="{99EF501D-EAE5-42A0-BC0D-5714E49F9EB4}"/>
          </ac:spMkLst>
        </pc:spChg>
      </pc:sldChg>
      <pc:sldChg chg="modSp">
        <pc:chgData name="Wodniok Agnieszka" userId="00ec9daa-78ec-419b-94ac-549db5f99afb" providerId="ADAL" clId="{CB94687B-81F8-44A8-B51E-E7747471851E}" dt="2026-02-02T07:35:41.842" v="109" actId="20577"/>
        <pc:sldMkLst>
          <pc:docMk/>
          <pc:sldMk cId="2607488903" sldId="846"/>
        </pc:sldMkLst>
        <pc:graphicFrameChg chg="mod modGraphic">
          <ac:chgData name="Wodniok Agnieszka" userId="00ec9daa-78ec-419b-94ac-549db5f99afb" providerId="ADAL" clId="{CB94687B-81F8-44A8-B51E-E7747471851E}" dt="2026-02-02T07:35:41.842" v="109" actId="20577"/>
          <ac:graphicFrameMkLst>
            <pc:docMk/>
            <pc:sldMk cId="2607488903" sldId="846"/>
            <ac:graphicFrameMk id="2" creationId="{34B48376-A0D7-4965-821F-F0F2779268B7}"/>
          </ac:graphicFrameMkLst>
        </pc:graphicFrameChg>
      </pc:sldChg>
      <pc:sldChg chg="del">
        <pc:chgData name="Wodniok Agnieszka" userId="00ec9daa-78ec-419b-94ac-549db5f99afb" providerId="ADAL" clId="{CB94687B-81F8-44A8-B51E-E7747471851E}" dt="2026-01-30T06:06:39.496" v="54" actId="2696"/>
        <pc:sldMkLst>
          <pc:docMk/>
          <pc:sldMk cId="1937369655" sldId="874"/>
        </pc:sldMkLst>
      </pc:sldChg>
      <pc:sldChg chg="del">
        <pc:chgData name="Wodniok Agnieszka" userId="00ec9daa-78ec-419b-94ac-549db5f99afb" providerId="ADAL" clId="{CB94687B-81F8-44A8-B51E-E7747471851E}" dt="2026-01-30T06:06:39.471" v="52" actId="2696"/>
        <pc:sldMkLst>
          <pc:docMk/>
          <pc:sldMk cId="2862942127" sldId="875"/>
        </pc:sldMkLst>
      </pc:sldChg>
      <pc:sldChg chg="add">
        <pc:chgData name="Wodniok Agnieszka" userId="00ec9daa-78ec-419b-94ac-549db5f99afb" providerId="ADAL" clId="{CB94687B-81F8-44A8-B51E-E7747471851E}" dt="2026-01-26T14:51:34.626" v="17"/>
        <pc:sldMkLst>
          <pc:docMk/>
          <pc:sldMk cId="2923384460" sldId="877"/>
        </pc:sldMkLst>
      </pc:sldChg>
      <pc:sldChg chg="add">
        <pc:chgData name="Wodniok Agnieszka" userId="00ec9daa-78ec-419b-94ac-549db5f99afb" providerId="ADAL" clId="{CB94687B-81F8-44A8-B51E-E7747471851E}" dt="2026-01-26T14:54:36.748" v="45"/>
        <pc:sldMkLst>
          <pc:docMk/>
          <pc:sldMk cId="88339196" sldId="878"/>
        </pc:sldMkLst>
      </pc:sldChg>
      <pc:sldChg chg="delSp">
        <pc:chgData name="Wodniok Agnieszka" userId="00ec9daa-78ec-419b-94ac-549db5f99afb" providerId="ADAL" clId="{CB94687B-81F8-44A8-B51E-E7747471851E}" dt="2026-01-30T06:08:28.821" v="85" actId="478"/>
        <pc:sldMkLst>
          <pc:docMk/>
          <pc:sldMk cId="3550328131" sldId="879"/>
        </pc:sldMkLst>
        <pc:spChg chg="del">
          <ac:chgData name="Wodniok Agnieszka" userId="00ec9daa-78ec-419b-94ac-549db5f99afb" providerId="ADAL" clId="{CB94687B-81F8-44A8-B51E-E7747471851E}" dt="2026-01-30T06:08:28.821" v="85" actId="478"/>
          <ac:spMkLst>
            <pc:docMk/>
            <pc:sldMk cId="3550328131" sldId="879"/>
            <ac:spMk id="9" creationId="{DA8327D9-A878-43B1-A42A-716F6A3EDD0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0D416-6771-4167-B6A9-AC12B0E4A6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71814D-9954-4E8F-8098-EFA5A3B089AF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</a:t>
          </a:r>
        </a:p>
      </dgm:t>
    </dgm:pt>
    <dgm:pt modelId="{58299B57-2D21-447D-B896-1A788B3CD531}" type="parTrans" cxnId="{B22A37D4-6AF0-4EAA-823A-D102E186F48D}">
      <dgm:prSet/>
      <dgm:spPr/>
      <dgm:t>
        <a:bodyPr/>
        <a:lstStyle/>
        <a:p>
          <a:endParaRPr lang="pl-PL"/>
        </a:p>
      </dgm:t>
    </dgm:pt>
    <dgm:pt modelId="{D2878D32-9974-4CAF-B3EF-60D486420552}" type="sibTrans" cxnId="{B22A37D4-6AF0-4EAA-823A-D102E186F48D}">
      <dgm:prSet/>
      <dgm:spPr/>
      <dgm:t>
        <a:bodyPr/>
        <a:lstStyle/>
        <a:p>
          <a:endParaRPr lang="pl-PL"/>
        </a:p>
      </dgm:t>
    </dgm:pt>
    <dgm:pt modelId="{8BCB8223-F521-46CA-AB0F-9909873ED7CE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Złożenie wniosku</a:t>
          </a:r>
        </a:p>
      </dgm:t>
    </dgm:pt>
    <dgm:pt modelId="{00E6B62D-211E-4FD2-8055-35542E53A1E3}" type="parTrans" cxnId="{2970D474-0114-444D-BE47-C5A8DBDBE359}">
      <dgm:prSet/>
      <dgm:spPr/>
      <dgm:t>
        <a:bodyPr/>
        <a:lstStyle/>
        <a:p>
          <a:endParaRPr lang="pl-PL"/>
        </a:p>
      </dgm:t>
    </dgm:pt>
    <dgm:pt modelId="{126D6661-7B3D-48B4-8FC8-5E0E9C40C135}" type="sibTrans" cxnId="{2970D474-0114-444D-BE47-C5A8DBDBE359}">
      <dgm:prSet/>
      <dgm:spPr/>
      <dgm:t>
        <a:bodyPr/>
        <a:lstStyle/>
        <a:p>
          <a:endParaRPr lang="pl-PL"/>
        </a:p>
      </dgm:t>
    </dgm:pt>
    <dgm:pt modelId="{17E4E899-0DDF-4C40-95F9-4F4123C7DBC7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Weryfikacja kryteriów formalnych (z możliwością uzupełnienia)</a:t>
          </a:r>
        </a:p>
      </dgm:t>
    </dgm:pt>
    <dgm:pt modelId="{80610A01-490F-43BC-A9A2-F65A3FFE946B}" type="parTrans" cxnId="{FA0876ED-05AA-42AF-9676-6A4381976C04}">
      <dgm:prSet/>
      <dgm:spPr/>
      <dgm:t>
        <a:bodyPr/>
        <a:lstStyle/>
        <a:p>
          <a:endParaRPr lang="pl-PL"/>
        </a:p>
      </dgm:t>
    </dgm:pt>
    <dgm:pt modelId="{9931E9F5-2B5A-48E0-84E2-3A25493BEFCA}" type="sibTrans" cxnId="{FA0876ED-05AA-42AF-9676-6A4381976C04}">
      <dgm:prSet/>
      <dgm:spPr/>
      <dgm:t>
        <a:bodyPr/>
        <a:lstStyle/>
        <a:p>
          <a:endParaRPr lang="pl-PL"/>
        </a:p>
      </dgm:t>
    </dgm:pt>
    <dgm:pt modelId="{90E2D5F1-8965-4A69-8497-70ED40067AD7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II</a:t>
          </a:r>
        </a:p>
      </dgm:t>
    </dgm:pt>
    <dgm:pt modelId="{4813FCE1-2070-4DF8-964B-2529303CA6E0}" type="parTrans" cxnId="{C43E6B27-21D6-46D5-9CF5-890548EC2DCF}">
      <dgm:prSet/>
      <dgm:spPr/>
      <dgm:t>
        <a:bodyPr/>
        <a:lstStyle/>
        <a:p>
          <a:endParaRPr lang="pl-PL"/>
        </a:p>
      </dgm:t>
    </dgm:pt>
    <dgm:pt modelId="{13E6FF1A-EDBA-4353-BC23-DD655B4D9AD7}" type="sibTrans" cxnId="{C43E6B27-21D6-46D5-9CF5-890548EC2DCF}">
      <dgm:prSet/>
      <dgm:spPr/>
      <dgm:t>
        <a:bodyPr/>
        <a:lstStyle/>
        <a:p>
          <a:endParaRPr lang="pl-PL"/>
        </a:p>
      </dgm:t>
    </dgm:pt>
    <dgm:pt modelId="{ECB7ADF8-7A35-4191-9043-E0780E9C2BC7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l-PL"/>
            <a:t>III</a:t>
          </a:r>
        </a:p>
      </dgm:t>
    </dgm:pt>
    <dgm:pt modelId="{1CBD2A45-6CB4-4743-89C3-4408B5F6A80D}" type="parTrans" cxnId="{E76C5DFB-9915-48CD-AD5C-FA521571E1AA}">
      <dgm:prSet/>
      <dgm:spPr/>
      <dgm:t>
        <a:bodyPr/>
        <a:lstStyle/>
        <a:p>
          <a:endParaRPr lang="pl-PL"/>
        </a:p>
      </dgm:t>
    </dgm:pt>
    <dgm:pt modelId="{49D6C66E-74EF-4BAE-BED1-40878B5FAE73}" type="sibTrans" cxnId="{E76C5DFB-9915-48CD-AD5C-FA521571E1AA}">
      <dgm:prSet/>
      <dgm:spPr/>
      <dgm:t>
        <a:bodyPr/>
        <a:lstStyle/>
        <a:p>
          <a:endParaRPr lang="pl-PL"/>
        </a:p>
      </dgm:t>
    </dgm:pt>
    <dgm:pt modelId="{D127E7B7-89D2-4B6C-863C-B5FE37372E13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Ocena merytoryczna punktowa</a:t>
          </a:r>
        </a:p>
      </dgm:t>
    </dgm:pt>
    <dgm:pt modelId="{B035A9AA-8892-464C-991C-0F32DF268B40}" type="parTrans" cxnId="{1702A4A0-0A1A-481F-BB5C-42AA43AFDF52}">
      <dgm:prSet/>
      <dgm:spPr/>
      <dgm:t>
        <a:bodyPr/>
        <a:lstStyle/>
        <a:p>
          <a:endParaRPr lang="pl-PL"/>
        </a:p>
      </dgm:t>
    </dgm:pt>
    <dgm:pt modelId="{25E4B688-E763-4785-8BB0-D38BE02AB684}" type="sibTrans" cxnId="{1702A4A0-0A1A-481F-BB5C-42AA43AFDF52}">
      <dgm:prSet/>
      <dgm:spPr/>
      <dgm:t>
        <a:bodyPr/>
        <a:lstStyle/>
        <a:p>
          <a:endParaRPr lang="pl-PL"/>
        </a:p>
      </dgm:t>
    </dgm:pt>
    <dgm:pt modelId="{A020F7B1-9D44-4638-80E1-865B4EFC3003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Wybór projektów do dofinansowania</a:t>
          </a:r>
        </a:p>
      </dgm:t>
    </dgm:pt>
    <dgm:pt modelId="{05896058-B052-48A5-AB0A-873408D2CE0C}" type="parTrans" cxnId="{218B9B22-9605-4EE7-B5BB-CBBE7CEA1275}">
      <dgm:prSet/>
      <dgm:spPr/>
      <dgm:t>
        <a:bodyPr/>
        <a:lstStyle/>
        <a:p>
          <a:endParaRPr lang="pl-PL"/>
        </a:p>
      </dgm:t>
    </dgm:pt>
    <dgm:pt modelId="{2F0DC536-D50E-44D8-B050-A1F20EB13344}" type="sibTrans" cxnId="{218B9B22-9605-4EE7-B5BB-CBBE7CEA1275}">
      <dgm:prSet/>
      <dgm:spPr/>
      <dgm:t>
        <a:bodyPr/>
        <a:lstStyle/>
        <a:p>
          <a:endParaRPr lang="pl-PL"/>
        </a:p>
      </dgm:t>
    </dgm:pt>
    <dgm:pt modelId="{1B50BC55-3B2E-42BF-B427-AC8E6EC9118F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dirty="0">
              <a:solidFill>
                <a:srgbClr val="002060"/>
              </a:solidFill>
            </a:rPr>
            <a:t>Ocena merytoryczna – kryteria 0/1</a:t>
          </a:r>
        </a:p>
      </dgm:t>
    </dgm:pt>
    <dgm:pt modelId="{E10698A5-EBA3-4596-8C41-B603BFEF4F22}" type="sibTrans" cxnId="{46A4F4A4-6B2B-492B-ACBE-0FBDF621A467}">
      <dgm:prSet/>
      <dgm:spPr/>
      <dgm:t>
        <a:bodyPr/>
        <a:lstStyle/>
        <a:p>
          <a:endParaRPr lang="pl-PL"/>
        </a:p>
      </dgm:t>
    </dgm:pt>
    <dgm:pt modelId="{1CC0A91F-6C35-478D-B2D0-1E01FB70B47F}" type="parTrans" cxnId="{46A4F4A4-6B2B-492B-ACBE-0FBDF621A467}">
      <dgm:prSet/>
      <dgm:spPr/>
      <dgm:t>
        <a:bodyPr/>
        <a:lstStyle/>
        <a:p>
          <a:endParaRPr lang="pl-PL"/>
        </a:p>
      </dgm:t>
    </dgm:pt>
    <dgm:pt modelId="{F3C7C29D-2E09-4BE4-8B3B-FCB9CF797242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Możliwa ocena negatywna</a:t>
          </a:r>
        </a:p>
      </dgm:t>
    </dgm:pt>
    <dgm:pt modelId="{DCC1E834-C871-49B8-B402-77882200394A}" type="parTrans" cxnId="{E2D1499D-B942-4B82-AE1D-C89DEF7A2627}">
      <dgm:prSet/>
      <dgm:spPr/>
      <dgm:t>
        <a:bodyPr/>
        <a:lstStyle/>
        <a:p>
          <a:endParaRPr lang="pl-PL"/>
        </a:p>
      </dgm:t>
    </dgm:pt>
    <dgm:pt modelId="{D956853E-CE9B-46ED-9FEB-D301E687AF8A}" type="sibTrans" cxnId="{E2D1499D-B942-4B82-AE1D-C89DEF7A2627}">
      <dgm:prSet/>
      <dgm:spPr/>
      <dgm:t>
        <a:bodyPr/>
        <a:lstStyle/>
        <a:p>
          <a:endParaRPr lang="pl-PL"/>
        </a:p>
      </dgm:t>
    </dgm:pt>
    <dgm:pt modelId="{1485805D-73B2-4781-8B99-6045BBFA1058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dirty="0">
              <a:solidFill>
                <a:srgbClr val="002060"/>
              </a:solidFill>
            </a:rPr>
            <a:t>W przypadku części kryteriów merytorycznych specyficznych dla działania 2.2. jest możliwość wezwania do uzupełnienia/poprawy</a:t>
          </a:r>
        </a:p>
      </dgm:t>
    </dgm:pt>
    <dgm:pt modelId="{CC94E5BB-19C4-435B-98A7-22E18088BA7F}" type="parTrans" cxnId="{A82F03FA-1C7D-4A51-AF71-6AA5BAEE17D2}">
      <dgm:prSet/>
      <dgm:spPr/>
      <dgm:t>
        <a:bodyPr/>
        <a:lstStyle/>
        <a:p>
          <a:endParaRPr lang="pl-PL"/>
        </a:p>
      </dgm:t>
    </dgm:pt>
    <dgm:pt modelId="{3D6DF5E9-4AF7-48C2-9C4C-D492C06E4CAF}" type="sibTrans" cxnId="{A82F03FA-1C7D-4A51-AF71-6AA5BAEE17D2}">
      <dgm:prSet/>
      <dgm:spPr/>
      <dgm:t>
        <a:bodyPr/>
        <a:lstStyle/>
        <a:p>
          <a:endParaRPr lang="pl-PL"/>
        </a:p>
      </dgm:t>
    </dgm:pt>
    <dgm:pt modelId="{34F42B09-3541-403D-B481-4E3DE9B8EB20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dirty="0">
              <a:solidFill>
                <a:srgbClr val="002060"/>
              </a:solidFill>
            </a:rPr>
            <a:t>Możliwa ocena negatywna</a:t>
          </a:r>
        </a:p>
      </dgm:t>
    </dgm:pt>
    <dgm:pt modelId="{2F52AF98-58C8-402D-8472-20454EC02745}" type="parTrans" cxnId="{61AD794C-7BD0-44E2-A243-5982BCF62350}">
      <dgm:prSet/>
      <dgm:spPr/>
      <dgm:t>
        <a:bodyPr/>
        <a:lstStyle/>
        <a:p>
          <a:endParaRPr lang="pl-PL"/>
        </a:p>
      </dgm:t>
    </dgm:pt>
    <dgm:pt modelId="{EDFFB9B9-7806-4469-A663-890DC5D408AF}" type="sibTrans" cxnId="{61AD794C-7BD0-44E2-A243-5982BCF62350}">
      <dgm:prSet/>
      <dgm:spPr/>
      <dgm:t>
        <a:bodyPr/>
        <a:lstStyle/>
        <a:p>
          <a:endParaRPr lang="pl-PL"/>
        </a:p>
      </dgm:t>
    </dgm:pt>
    <dgm:pt modelId="{DD0043EF-CE07-4175-A563-D7BBDD53F46A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Ranking projektów</a:t>
          </a:r>
        </a:p>
      </dgm:t>
    </dgm:pt>
    <dgm:pt modelId="{2DF84C0A-7F4A-4AE6-AB32-7BD9C13AE889}" type="parTrans" cxnId="{2F5BF44C-37EF-45B8-8222-E4758F904CF0}">
      <dgm:prSet/>
      <dgm:spPr/>
      <dgm:t>
        <a:bodyPr/>
        <a:lstStyle/>
        <a:p>
          <a:endParaRPr lang="pl-PL"/>
        </a:p>
      </dgm:t>
    </dgm:pt>
    <dgm:pt modelId="{116B62BB-2B0E-45C8-9F66-2F7E7717F759}" type="sibTrans" cxnId="{2F5BF44C-37EF-45B8-8222-E4758F904CF0}">
      <dgm:prSet/>
      <dgm:spPr/>
      <dgm:t>
        <a:bodyPr/>
        <a:lstStyle/>
        <a:p>
          <a:endParaRPr lang="pl-PL"/>
        </a:p>
      </dgm:t>
    </dgm:pt>
    <dgm:pt modelId="{DD412EA7-B925-40AA-B1C0-B25470AC0D1F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Przyjęcie w LSI2021</a:t>
          </a:r>
        </a:p>
      </dgm:t>
    </dgm:pt>
    <dgm:pt modelId="{779535A1-130C-4EB5-87B4-06D794D8F5BB}" type="parTrans" cxnId="{4CEA1C73-7880-4D1B-9F0C-B6496D2FA685}">
      <dgm:prSet/>
      <dgm:spPr/>
      <dgm:t>
        <a:bodyPr/>
        <a:lstStyle/>
        <a:p>
          <a:endParaRPr lang="pl-PL"/>
        </a:p>
      </dgm:t>
    </dgm:pt>
    <dgm:pt modelId="{88806734-612E-4778-9E63-69C037FBE2AF}" type="sibTrans" cxnId="{4CEA1C73-7880-4D1B-9F0C-B6496D2FA685}">
      <dgm:prSet/>
      <dgm:spPr/>
      <dgm:t>
        <a:bodyPr/>
        <a:lstStyle/>
        <a:p>
          <a:endParaRPr lang="pl-PL"/>
        </a:p>
      </dgm:t>
    </dgm:pt>
    <dgm:pt modelId="{441945B0-485B-42A0-A6F4-9A5CF1693AAC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Możliwe odesłanie wniosku z uwagami do uzupełnienia</a:t>
          </a:r>
        </a:p>
      </dgm:t>
    </dgm:pt>
    <dgm:pt modelId="{43480623-64EA-409D-BF7F-54E2EE28580E}" type="parTrans" cxnId="{A0F2BF7E-FDCA-4A6B-933B-97D3559FAFA2}">
      <dgm:prSet/>
      <dgm:spPr/>
      <dgm:t>
        <a:bodyPr/>
        <a:lstStyle/>
        <a:p>
          <a:endParaRPr lang="pl-PL"/>
        </a:p>
      </dgm:t>
    </dgm:pt>
    <dgm:pt modelId="{50EEEE4E-83FE-463D-8CF3-9A17EE046EAC}" type="sibTrans" cxnId="{A0F2BF7E-FDCA-4A6B-933B-97D3559FAFA2}">
      <dgm:prSet/>
      <dgm:spPr/>
      <dgm:t>
        <a:bodyPr/>
        <a:lstStyle/>
        <a:p>
          <a:endParaRPr lang="pl-PL"/>
        </a:p>
      </dgm:t>
    </dgm:pt>
    <dgm:pt modelId="{9EC8C6F6-4368-4421-A02F-AFD656445D49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Brak oceny negatywnej punktowej</a:t>
          </a:r>
        </a:p>
      </dgm:t>
    </dgm:pt>
    <dgm:pt modelId="{E19A1EC9-367C-4A6C-B8F6-05B9E1C56B41}" type="parTrans" cxnId="{F705CDD7-3514-46F4-9C2C-284B29D502C8}">
      <dgm:prSet/>
      <dgm:spPr/>
      <dgm:t>
        <a:bodyPr/>
        <a:lstStyle/>
        <a:p>
          <a:endParaRPr lang="pl-PL"/>
        </a:p>
      </dgm:t>
    </dgm:pt>
    <dgm:pt modelId="{36C73D8A-1907-40F2-86F4-E2A3242DF8E6}" type="sibTrans" cxnId="{F705CDD7-3514-46F4-9C2C-284B29D502C8}">
      <dgm:prSet/>
      <dgm:spPr/>
      <dgm:t>
        <a:bodyPr/>
        <a:lstStyle/>
        <a:p>
          <a:endParaRPr lang="pl-PL"/>
        </a:p>
      </dgm:t>
    </dgm:pt>
    <dgm:pt modelId="{E5861133-9632-4E6C-B2DD-70544A90CAD2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Zmiana statusu wniosku i projektu</a:t>
          </a:r>
        </a:p>
      </dgm:t>
    </dgm:pt>
    <dgm:pt modelId="{AC42C6D5-925F-4615-A0C6-3D4DC4C3DEE2}" type="parTrans" cxnId="{026AB79D-FE25-4916-B626-3885D827B100}">
      <dgm:prSet/>
      <dgm:spPr/>
      <dgm:t>
        <a:bodyPr/>
        <a:lstStyle/>
        <a:p>
          <a:endParaRPr lang="pl-PL"/>
        </a:p>
      </dgm:t>
    </dgm:pt>
    <dgm:pt modelId="{F6F6B393-CB3E-4295-8060-C5B37AD07459}" type="sibTrans" cxnId="{026AB79D-FE25-4916-B626-3885D827B100}">
      <dgm:prSet/>
      <dgm:spPr/>
      <dgm:t>
        <a:bodyPr/>
        <a:lstStyle/>
        <a:p>
          <a:endParaRPr lang="pl-PL"/>
        </a:p>
      </dgm:t>
    </dgm:pt>
    <dgm:pt modelId="{AAE7FD17-F80C-42E4-9A43-5F878E695C38}">
      <dgm:prSet phldrT="[Tekst]" custT="1"/>
      <dgm:spPr/>
      <dgm:t>
        <a:bodyPr/>
        <a:lstStyle/>
        <a:p>
          <a:r>
            <a:rPr lang="pl-PL" sz="1600" dirty="0">
              <a:solidFill>
                <a:srgbClr val="002060"/>
              </a:solidFill>
            </a:rPr>
            <a:t>Zmiana statusu projektu</a:t>
          </a:r>
        </a:p>
      </dgm:t>
    </dgm:pt>
    <dgm:pt modelId="{006D5997-0214-4C01-86BC-41F79C8ED836}" type="parTrans" cxnId="{D2992CF7-9C12-41E7-A3B0-6CDB65BD5CDA}">
      <dgm:prSet/>
      <dgm:spPr/>
      <dgm:t>
        <a:bodyPr/>
        <a:lstStyle/>
        <a:p>
          <a:endParaRPr lang="pl-PL"/>
        </a:p>
      </dgm:t>
    </dgm:pt>
    <dgm:pt modelId="{9CECF6C8-386F-4C74-989E-9DA4D80FD299}" type="sibTrans" cxnId="{D2992CF7-9C12-41E7-A3B0-6CDB65BD5CDA}">
      <dgm:prSet/>
      <dgm:spPr/>
      <dgm:t>
        <a:bodyPr/>
        <a:lstStyle/>
        <a:p>
          <a:endParaRPr lang="pl-PL"/>
        </a:p>
      </dgm:t>
    </dgm:pt>
    <dgm:pt modelId="{F11DD334-5649-413A-90C1-453333CE90F3}" type="pres">
      <dgm:prSet presAssocID="{1120D416-6771-4167-B6A9-AC12B0E4A6A2}" presName="linearFlow" presStyleCnt="0">
        <dgm:presLayoutVars>
          <dgm:dir/>
          <dgm:animLvl val="lvl"/>
          <dgm:resizeHandles val="exact"/>
        </dgm:presLayoutVars>
      </dgm:prSet>
      <dgm:spPr/>
    </dgm:pt>
    <dgm:pt modelId="{48B95270-A307-4CE1-9919-D2F781F89D8F}" type="pres">
      <dgm:prSet presAssocID="{3171814D-9954-4E8F-8098-EFA5A3B089AF}" presName="composite" presStyleCnt="0"/>
      <dgm:spPr/>
    </dgm:pt>
    <dgm:pt modelId="{545CAF00-F058-433B-A7B8-526B13EA0E94}" type="pres">
      <dgm:prSet presAssocID="{3171814D-9954-4E8F-8098-EFA5A3B089A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DF4193-BF9B-45FF-9551-B52633797206}" type="pres">
      <dgm:prSet presAssocID="{3171814D-9954-4E8F-8098-EFA5A3B089AF}" presName="descendantText" presStyleLbl="alignAcc1" presStyleIdx="0" presStyleCnt="3" custScaleY="149111" custLinFactNeighborX="-317" custLinFactNeighborY="1787">
        <dgm:presLayoutVars>
          <dgm:bulletEnabled val="1"/>
        </dgm:presLayoutVars>
      </dgm:prSet>
      <dgm:spPr/>
    </dgm:pt>
    <dgm:pt modelId="{C8C1F4C0-9221-4922-A4FB-817291220932}" type="pres">
      <dgm:prSet presAssocID="{D2878D32-9974-4CAF-B3EF-60D486420552}" presName="sp" presStyleCnt="0"/>
      <dgm:spPr/>
    </dgm:pt>
    <dgm:pt modelId="{C9871452-7FC8-4B70-AEDE-3CCD94905010}" type="pres">
      <dgm:prSet presAssocID="{90E2D5F1-8965-4A69-8497-70ED40067AD7}" presName="composite" presStyleCnt="0"/>
      <dgm:spPr/>
    </dgm:pt>
    <dgm:pt modelId="{C3644D83-D124-4EF8-850F-2F5700AA78E0}" type="pres">
      <dgm:prSet presAssocID="{90E2D5F1-8965-4A69-8497-70ED40067AD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9279C3F-85A6-4C70-9E65-6CD2170DD845}" type="pres">
      <dgm:prSet presAssocID="{90E2D5F1-8965-4A69-8497-70ED40067AD7}" presName="descendantText" presStyleLbl="alignAcc1" presStyleIdx="1" presStyleCnt="3" custScaleX="100698" custScaleY="147246">
        <dgm:presLayoutVars>
          <dgm:bulletEnabled val="1"/>
        </dgm:presLayoutVars>
      </dgm:prSet>
      <dgm:spPr/>
    </dgm:pt>
    <dgm:pt modelId="{D5433E47-F878-480B-8C96-11135A98C223}" type="pres">
      <dgm:prSet presAssocID="{13E6FF1A-EDBA-4353-BC23-DD655B4D9AD7}" presName="sp" presStyleCnt="0"/>
      <dgm:spPr/>
    </dgm:pt>
    <dgm:pt modelId="{DDF0F2ED-DEA0-4BD7-BFF4-DFDCA95599EE}" type="pres">
      <dgm:prSet presAssocID="{ECB7ADF8-7A35-4191-9043-E0780E9C2BC7}" presName="composite" presStyleCnt="0"/>
      <dgm:spPr/>
    </dgm:pt>
    <dgm:pt modelId="{59D72076-A3F1-4886-BFB9-C855FFF36FD7}" type="pres">
      <dgm:prSet presAssocID="{ECB7ADF8-7A35-4191-9043-E0780E9C2BC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B39E22D-3B89-45AA-9D70-4C8FF0055C32}" type="pres">
      <dgm:prSet presAssocID="{ECB7ADF8-7A35-4191-9043-E0780E9C2BC7}" presName="descendantText" presStyleLbl="alignAcc1" presStyleIdx="2" presStyleCnt="3" custScaleY="180274" custLinFactNeighborX="-14" custLinFactNeighborY="-2946">
        <dgm:presLayoutVars>
          <dgm:bulletEnabled val="1"/>
        </dgm:presLayoutVars>
      </dgm:prSet>
      <dgm:spPr/>
    </dgm:pt>
  </dgm:ptLst>
  <dgm:cxnLst>
    <dgm:cxn modelId="{218B9B22-9605-4EE7-B5BB-CBBE7CEA1275}" srcId="{ECB7ADF8-7A35-4191-9043-E0780E9C2BC7}" destId="{A020F7B1-9D44-4638-80E1-865B4EFC3003}" srcOrd="3" destOrd="0" parTransId="{05896058-B052-48A5-AB0A-873408D2CE0C}" sibTransId="{2F0DC536-D50E-44D8-B050-A1F20EB13344}"/>
    <dgm:cxn modelId="{C43E6B27-21D6-46D5-9CF5-890548EC2DCF}" srcId="{1120D416-6771-4167-B6A9-AC12B0E4A6A2}" destId="{90E2D5F1-8965-4A69-8497-70ED40067AD7}" srcOrd="1" destOrd="0" parTransId="{4813FCE1-2070-4DF8-964B-2529303CA6E0}" sibTransId="{13E6FF1A-EDBA-4353-BC23-DD655B4D9AD7}"/>
    <dgm:cxn modelId="{A096932C-789F-41AC-BA11-DE95B30C72DB}" type="presOf" srcId="{1B50BC55-3B2E-42BF-B427-AC8E6EC9118F}" destId="{79279C3F-85A6-4C70-9E65-6CD2170DD845}" srcOrd="0" destOrd="0" presId="urn:microsoft.com/office/officeart/2005/8/layout/chevron2"/>
    <dgm:cxn modelId="{D2C2F531-FE9D-44B0-89EF-969F58008575}" type="presOf" srcId="{E5861133-9632-4E6C-B2DD-70544A90CAD2}" destId="{B9DF4193-BF9B-45FF-9551-B52633797206}" srcOrd="0" destOrd="2" presId="urn:microsoft.com/office/officeart/2005/8/layout/chevron2"/>
    <dgm:cxn modelId="{5CFB4237-8153-4BD1-B4D2-D6656B5CB063}" type="presOf" srcId="{3171814D-9954-4E8F-8098-EFA5A3B089AF}" destId="{545CAF00-F058-433B-A7B8-526B13EA0E94}" srcOrd="0" destOrd="0" presId="urn:microsoft.com/office/officeart/2005/8/layout/chevron2"/>
    <dgm:cxn modelId="{0EEE9A3B-5D7E-4ED6-8C0F-7F8173D1DA96}" type="presOf" srcId="{8BCB8223-F521-46CA-AB0F-9909873ED7CE}" destId="{B9DF4193-BF9B-45FF-9551-B52633797206}" srcOrd="0" destOrd="0" presId="urn:microsoft.com/office/officeart/2005/8/layout/chevron2"/>
    <dgm:cxn modelId="{99C6CC40-ACDF-4430-9D98-85D9DACBB630}" type="presOf" srcId="{F3C7C29D-2E09-4BE4-8B3B-FCB9CF797242}" destId="{B9DF4193-BF9B-45FF-9551-B52633797206}" srcOrd="0" destOrd="5" presId="urn:microsoft.com/office/officeart/2005/8/layout/chevron2"/>
    <dgm:cxn modelId="{66BA0969-FDB5-4A95-95B0-7E82E1E4BE4F}" type="presOf" srcId="{DD0043EF-CE07-4175-A563-D7BBDD53F46A}" destId="{9B39E22D-3B89-45AA-9D70-4C8FF0055C32}" srcOrd="0" destOrd="2" presId="urn:microsoft.com/office/officeart/2005/8/layout/chevron2"/>
    <dgm:cxn modelId="{94A5664B-7EE5-478C-97BC-CB87F810EA81}" type="presOf" srcId="{441945B0-485B-42A0-A6F4-9A5CF1693AAC}" destId="{B9DF4193-BF9B-45FF-9551-B52633797206}" srcOrd="0" destOrd="4" presId="urn:microsoft.com/office/officeart/2005/8/layout/chevron2"/>
    <dgm:cxn modelId="{61AD794C-7BD0-44E2-A243-5982BCF62350}" srcId="{90E2D5F1-8965-4A69-8497-70ED40067AD7}" destId="{34F42B09-3541-403D-B481-4E3DE9B8EB20}" srcOrd="2" destOrd="0" parTransId="{2F52AF98-58C8-402D-8472-20454EC02745}" sibTransId="{EDFFB9B9-7806-4469-A663-890DC5D408AF}"/>
    <dgm:cxn modelId="{2F5BF44C-37EF-45B8-8222-E4758F904CF0}" srcId="{ECB7ADF8-7A35-4191-9043-E0780E9C2BC7}" destId="{DD0043EF-CE07-4175-A563-D7BBDD53F46A}" srcOrd="2" destOrd="0" parTransId="{2DF84C0A-7F4A-4AE6-AB32-7BD9C13AE889}" sibTransId="{116B62BB-2B0E-45C8-9F66-2F7E7717F759}"/>
    <dgm:cxn modelId="{4CEA1C73-7880-4D1B-9F0C-B6496D2FA685}" srcId="{3171814D-9954-4E8F-8098-EFA5A3B089AF}" destId="{DD412EA7-B925-40AA-B1C0-B25470AC0D1F}" srcOrd="1" destOrd="0" parTransId="{779535A1-130C-4EB5-87B4-06D794D8F5BB}" sibTransId="{88806734-612E-4778-9E63-69C037FBE2AF}"/>
    <dgm:cxn modelId="{3FDD3E53-E751-4799-88BD-F122041C873C}" type="presOf" srcId="{34F42B09-3541-403D-B481-4E3DE9B8EB20}" destId="{79279C3F-85A6-4C70-9E65-6CD2170DD845}" srcOrd="0" destOrd="2" presId="urn:microsoft.com/office/officeart/2005/8/layout/chevron2"/>
    <dgm:cxn modelId="{2970D474-0114-444D-BE47-C5A8DBDBE359}" srcId="{3171814D-9954-4E8F-8098-EFA5A3B089AF}" destId="{8BCB8223-F521-46CA-AB0F-9909873ED7CE}" srcOrd="0" destOrd="0" parTransId="{00E6B62D-211E-4FD2-8055-35542E53A1E3}" sibTransId="{126D6661-7B3D-48B4-8FC8-5E0E9C40C135}"/>
    <dgm:cxn modelId="{EA859B78-E6A0-4F33-8BD3-863AB22D8F0E}" type="presOf" srcId="{1485805D-73B2-4781-8B99-6045BBFA1058}" destId="{79279C3F-85A6-4C70-9E65-6CD2170DD845}" srcOrd="0" destOrd="1" presId="urn:microsoft.com/office/officeart/2005/8/layout/chevron2"/>
    <dgm:cxn modelId="{A0F2BF7E-FDCA-4A6B-933B-97D3559FAFA2}" srcId="{3171814D-9954-4E8F-8098-EFA5A3B089AF}" destId="{441945B0-485B-42A0-A6F4-9A5CF1693AAC}" srcOrd="4" destOrd="0" parTransId="{43480623-64EA-409D-BF7F-54E2EE28580E}" sibTransId="{50EEEE4E-83FE-463D-8CF3-9A17EE046EAC}"/>
    <dgm:cxn modelId="{227E178A-45D2-447E-977B-47600856401D}" type="presOf" srcId="{17E4E899-0DDF-4C40-95F9-4F4123C7DBC7}" destId="{B9DF4193-BF9B-45FF-9551-B52633797206}" srcOrd="0" destOrd="3" presId="urn:microsoft.com/office/officeart/2005/8/layout/chevron2"/>
    <dgm:cxn modelId="{5EF8D692-E52C-4145-8627-D9B440D3F15E}" type="presOf" srcId="{90E2D5F1-8965-4A69-8497-70ED40067AD7}" destId="{C3644D83-D124-4EF8-850F-2F5700AA78E0}" srcOrd="0" destOrd="0" presId="urn:microsoft.com/office/officeart/2005/8/layout/chevron2"/>
    <dgm:cxn modelId="{35312E94-DA93-4C62-8524-9CE9F2D63916}" type="presOf" srcId="{9EC8C6F6-4368-4421-A02F-AFD656445D49}" destId="{9B39E22D-3B89-45AA-9D70-4C8FF0055C32}" srcOrd="0" destOrd="1" presId="urn:microsoft.com/office/officeart/2005/8/layout/chevron2"/>
    <dgm:cxn modelId="{4DC9C396-6C8A-48C5-80DA-F673825A62A0}" type="presOf" srcId="{1120D416-6771-4167-B6A9-AC12B0E4A6A2}" destId="{F11DD334-5649-413A-90C1-453333CE90F3}" srcOrd="0" destOrd="0" presId="urn:microsoft.com/office/officeart/2005/8/layout/chevron2"/>
    <dgm:cxn modelId="{1532AC98-3644-48CB-AFAB-B075C589F11E}" type="presOf" srcId="{AAE7FD17-F80C-42E4-9A43-5F878E695C38}" destId="{9B39E22D-3B89-45AA-9D70-4C8FF0055C32}" srcOrd="0" destOrd="4" presId="urn:microsoft.com/office/officeart/2005/8/layout/chevron2"/>
    <dgm:cxn modelId="{E2D1499D-B942-4B82-AE1D-C89DEF7A2627}" srcId="{3171814D-9954-4E8F-8098-EFA5A3B089AF}" destId="{F3C7C29D-2E09-4BE4-8B3B-FCB9CF797242}" srcOrd="5" destOrd="0" parTransId="{DCC1E834-C871-49B8-B402-77882200394A}" sibTransId="{D956853E-CE9B-46ED-9FEB-D301E687AF8A}"/>
    <dgm:cxn modelId="{026AB79D-FE25-4916-B626-3885D827B100}" srcId="{3171814D-9954-4E8F-8098-EFA5A3B089AF}" destId="{E5861133-9632-4E6C-B2DD-70544A90CAD2}" srcOrd="2" destOrd="0" parTransId="{AC42C6D5-925F-4615-A0C6-3D4DC4C3DEE2}" sibTransId="{F6F6B393-CB3E-4295-8060-C5B37AD07459}"/>
    <dgm:cxn modelId="{1702A4A0-0A1A-481F-BB5C-42AA43AFDF52}" srcId="{ECB7ADF8-7A35-4191-9043-E0780E9C2BC7}" destId="{D127E7B7-89D2-4B6C-863C-B5FE37372E13}" srcOrd="0" destOrd="0" parTransId="{B035A9AA-8892-464C-991C-0F32DF268B40}" sibTransId="{25E4B688-E763-4785-8BB0-D38BE02AB684}"/>
    <dgm:cxn modelId="{46A4F4A4-6B2B-492B-ACBE-0FBDF621A467}" srcId="{90E2D5F1-8965-4A69-8497-70ED40067AD7}" destId="{1B50BC55-3B2E-42BF-B427-AC8E6EC9118F}" srcOrd="0" destOrd="0" parTransId="{1CC0A91F-6C35-478D-B2D0-1E01FB70B47F}" sibTransId="{E10698A5-EBA3-4596-8C41-B603BFEF4F22}"/>
    <dgm:cxn modelId="{B22A37D4-6AF0-4EAA-823A-D102E186F48D}" srcId="{1120D416-6771-4167-B6A9-AC12B0E4A6A2}" destId="{3171814D-9954-4E8F-8098-EFA5A3B089AF}" srcOrd="0" destOrd="0" parTransId="{58299B57-2D21-447D-B896-1A788B3CD531}" sibTransId="{D2878D32-9974-4CAF-B3EF-60D486420552}"/>
    <dgm:cxn modelId="{C550D9D6-FCC8-44F9-83A3-CF9A37A1B138}" type="presOf" srcId="{A020F7B1-9D44-4638-80E1-865B4EFC3003}" destId="{9B39E22D-3B89-45AA-9D70-4C8FF0055C32}" srcOrd="0" destOrd="3" presId="urn:microsoft.com/office/officeart/2005/8/layout/chevron2"/>
    <dgm:cxn modelId="{F705CDD7-3514-46F4-9C2C-284B29D502C8}" srcId="{ECB7ADF8-7A35-4191-9043-E0780E9C2BC7}" destId="{9EC8C6F6-4368-4421-A02F-AFD656445D49}" srcOrd="1" destOrd="0" parTransId="{E19A1EC9-367C-4A6C-B8F6-05B9E1C56B41}" sibTransId="{36C73D8A-1907-40F2-86F4-E2A3242DF8E6}"/>
    <dgm:cxn modelId="{1E81A6DA-F25C-413E-BBBE-35D8C4227A46}" type="presOf" srcId="{D127E7B7-89D2-4B6C-863C-B5FE37372E13}" destId="{9B39E22D-3B89-45AA-9D70-4C8FF0055C32}" srcOrd="0" destOrd="0" presId="urn:microsoft.com/office/officeart/2005/8/layout/chevron2"/>
    <dgm:cxn modelId="{44B9AFE0-DB3C-4851-A1C7-0E8C8774B5E6}" type="presOf" srcId="{ECB7ADF8-7A35-4191-9043-E0780E9C2BC7}" destId="{59D72076-A3F1-4886-BFB9-C855FFF36FD7}" srcOrd="0" destOrd="0" presId="urn:microsoft.com/office/officeart/2005/8/layout/chevron2"/>
    <dgm:cxn modelId="{413CDBE5-FB6D-4817-BE94-B23D88A2CAA8}" type="presOf" srcId="{DD412EA7-B925-40AA-B1C0-B25470AC0D1F}" destId="{B9DF4193-BF9B-45FF-9551-B52633797206}" srcOrd="0" destOrd="1" presId="urn:microsoft.com/office/officeart/2005/8/layout/chevron2"/>
    <dgm:cxn modelId="{FA0876ED-05AA-42AF-9676-6A4381976C04}" srcId="{3171814D-9954-4E8F-8098-EFA5A3B089AF}" destId="{17E4E899-0DDF-4C40-95F9-4F4123C7DBC7}" srcOrd="3" destOrd="0" parTransId="{80610A01-490F-43BC-A9A2-F65A3FFE946B}" sibTransId="{9931E9F5-2B5A-48E0-84E2-3A25493BEFCA}"/>
    <dgm:cxn modelId="{D2992CF7-9C12-41E7-A3B0-6CDB65BD5CDA}" srcId="{ECB7ADF8-7A35-4191-9043-E0780E9C2BC7}" destId="{AAE7FD17-F80C-42E4-9A43-5F878E695C38}" srcOrd="4" destOrd="0" parTransId="{006D5997-0214-4C01-86BC-41F79C8ED836}" sibTransId="{9CECF6C8-386F-4C74-989E-9DA4D80FD299}"/>
    <dgm:cxn modelId="{A82F03FA-1C7D-4A51-AF71-6AA5BAEE17D2}" srcId="{90E2D5F1-8965-4A69-8497-70ED40067AD7}" destId="{1485805D-73B2-4781-8B99-6045BBFA1058}" srcOrd="1" destOrd="0" parTransId="{CC94E5BB-19C4-435B-98A7-22E18088BA7F}" sibTransId="{3D6DF5E9-4AF7-48C2-9C4C-D492C06E4CAF}"/>
    <dgm:cxn modelId="{E76C5DFB-9915-48CD-AD5C-FA521571E1AA}" srcId="{1120D416-6771-4167-B6A9-AC12B0E4A6A2}" destId="{ECB7ADF8-7A35-4191-9043-E0780E9C2BC7}" srcOrd="2" destOrd="0" parTransId="{1CBD2A45-6CB4-4743-89C3-4408B5F6A80D}" sibTransId="{49D6C66E-74EF-4BAE-BED1-40878B5FAE73}"/>
    <dgm:cxn modelId="{4D74E933-9042-4373-9702-9D6FA89D5D9E}" type="presParOf" srcId="{F11DD334-5649-413A-90C1-453333CE90F3}" destId="{48B95270-A307-4CE1-9919-D2F781F89D8F}" srcOrd="0" destOrd="0" presId="urn:microsoft.com/office/officeart/2005/8/layout/chevron2"/>
    <dgm:cxn modelId="{DA030974-90CF-4FE6-A419-2487E43965A3}" type="presParOf" srcId="{48B95270-A307-4CE1-9919-D2F781F89D8F}" destId="{545CAF00-F058-433B-A7B8-526B13EA0E94}" srcOrd="0" destOrd="0" presId="urn:microsoft.com/office/officeart/2005/8/layout/chevron2"/>
    <dgm:cxn modelId="{D8AA6C11-ECA0-449D-B397-2F355A28EAEA}" type="presParOf" srcId="{48B95270-A307-4CE1-9919-D2F781F89D8F}" destId="{B9DF4193-BF9B-45FF-9551-B52633797206}" srcOrd="1" destOrd="0" presId="urn:microsoft.com/office/officeart/2005/8/layout/chevron2"/>
    <dgm:cxn modelId="{8E22B3E9-867B-46E1-9318-BFAC918D7FA9}" type="presParOf" srcId="{F11DD334-5649-413A-90C1-453333CE90F3}" destId="{C8C1F4C0-9221-4922-A4FB-817291220932}" srcOrd="1" destOrd="0" presId="urn:microsoft.com/office/officeart/2005/8/layout/chevron2"/>
    <dgm:cxn modelId="{11D8017F-D8B7-4C7D-8A46-0DFCF1DDB579}" type="presParOf" srcId="{F11DD334-5649-413A-90C1-453333CE90F3}" destId="{C9871452-7FC8-4B70-AEDE-3CCD94905010}" srcOrd="2" destOrd="0" presId="urn:microsoft.com/office/officeart/2005/8/layout/chevron2"/>
    <dgm:cxn modelId="{214C8B31-D7E0-408A-9C4C-DC8375737AF9}" type="presParOf" srcId="{C9871452-7FC8-4B70-AEDE-3CCD94905010}" destId="{C3644D83-D124-4EF8-850F-2F5700AA78E0}" srcOrd="0" destOrd="0" presId="urn:microsoft.com/office/officeart/2005/8/layout/chevron2"/>
    <dgm:cxn modelId="{C964397D-F6C1-4536-9519-E18470264F64}" type="presParOf" srcId="{C9871452-7FC8-4B70-AEDE-3CCD94905010}" destId="{79279C3F-85A6-4C70-9E65-6CD2170DD845}" srcOrd="1" destOrd="0" presId="urn:microsoft.com/office/officeart/2005/8/layout/chevron2"/>
    <dgm:cxn modelId="{E89E238B-3E25-4C0A-BDEC-78F42F372B5C}" type="presParOf" srcId="{F11DD334-5649-413A-90C1-453333CE90F3}" destId="{D5433E47-F878-480B-8C96-11135A98C223}" srcOrd="3" destOrd="0" presId="urn:microsoft.com/office/officeart/2005/8/layout/chevron2"/>
    <dgm:cxn modelId="{20B630FF-D73D-40E7-A065-464EB9A91E2B}" type="presParOf" srcId="{F11DD334-5649-413A-90C1-453333CE90F3}" destId="{DDF0F2ED-DEA0-4BD7-BFF4-DFDCA95599EE}" srcOrd="4" destOrd="0" presId="urn:microsoft.com/office/officeart/2005/8/layout/chevron2"/>
    <dgm:cxn modelId="{62801FCF-2A42-4510-8633-CC2179E0A026}" type="presParOf" srcId="{DDF0F2ED-DEA0-4BD7-BFF4-DFDCA95599EE}" destId="{59D72076-A3F1-4886-BFB9-C855FFF36FD7}" srcOrd="0" destOrd="0" presId="urn:microsoft.com/office/officeart/2005/8/layout/chevron2"/>
    <dgm:cxn modelId="{0A4B9DF4-EAF7-43D8-92DB-F0A966682E21}" type="presParOf" srcId="{DDF0F2ED-DEA0-4BD7-BFF4-DFDCA95599EE}" destId="{9B39E22D-3B89-45AA-9D70-4C8FF0055C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AF00-F058-433B-A7B8-526B13EA0E94}">
      <dsp:nvSpPr>
        <dsp:cNvPr id="0" name=""/>
        <dsp:cNvSpPr/>
      </dsp:nvSpPr>
      <dsp:spPr>
        <a:xfrm rot="5400000">
          <a:off x="-253567" y="645866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</a:t>
          </a:r>
        </a:p>
      </dsp:txBody>
      <dsp:txXfrm rot="-5400000">
        <a:off x="-10012" y="970606"/>
        <a:ext cx="1136590" cy="487110"/>
      </dsp:txXfrm>
    </dsp:sp>
    <dsp:sp modelId="{B9DF4193-BF9B-45FF-9551-B52633797206}">
      <dsp:nvSpPr>
        <dsp:cNvPr id="0" name=""/>
        <dsp:cNvSpPr/>
      </dsp:nvSpPr>
      <dsp:spPr>
        <a:xfrm rot="5400000">
          <a:off x="3189923" y="-1919648"/>
          <a:ext cx="1574553" cy="573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Złożenie wniosku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Przyjęcie w LSI2021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Zmiana statusu wniosku i projektu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Weryfikacja kryteriów formalnych (z możliwością uzupełnienia)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Możliwe odesłanie wniosku z uwagami do uzupełnienia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Możliwa ocena negatywna</a:t>
          </a:r>
        </a:p>
      </dsp:txBody>
      <dsp:txXfrm rot="-5400000">
        <a:off x="1108391" y="238747"/>
        <a:ext cx="5660756" cy="1420827"/>
      </dsp:txXfrm>
    </dsp:sp>
    <dsp:sp modelId="{C3644D83-D124-4EF8-850F-2F5700AA78E0}">
      <dsp:nvSpPr>
        <dsp:cNvPr id="0" name=""/>
        <dsp:cNvSpPr/>
      </dsp:nvSpPr>
      <dsp:spPr>
        <a:xfrm rot="5400000">
          <a:off x="-253567" y="2368634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II</a:t>
          </a:r>
        </a:p>
      </dsp:txBody>
      <dsp:txXfrm rot="-5400000">
        <a:off x="-10012" y="2693374"/>
        <a:ext cx="1136590" cy="487110"/>
      </dsp:txXfrm>
    </dsp:sp>
    <dsp:sp modelId="{79279C3F-85A6-4C70-9E65-6CD2170DD845}">
      <dsp:nvSpPr>
        <dsp:cNvPr id="0" name=""/>
        <dsp:cNvSpPr/>
      </dsp:nvSpPr>
      <dsp:spPr>
        <a:xfrm rot="5400000">
          <a:off x="3218366" y="-236052"/>
          <a:ext cx="1554042" cy="5777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Ocena merytoryczna – kryteria 0/1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W przypadku części kryteriów merytorycznych specyficznych dla działania 2.2. jest możliwość wezwania do uzupełnienia/poprawy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Możliwa ocena negatywna</a:t>
          </a:r>
        </a:p>
      </dsp:txBody>
      <dsp:txXfrm rot="-5400000">
        <a:off x="1106554" y="1951622"/>
        <a:ext cx="5701805" cy="1402318"/>
      </dsp:txXfrm>
    </dsp:sp>
    <dsp:sp modelId="{59D72076-A3F1-4886-BFB9-C855FFF36FD7}">
      <dsp:nvSpPr>
        <dsp:cNvPr id="0" name=""/>
        <dsp:cNvSpPr/>
      </dsp:nvSpPr>
      <dsp:spPr>
        <a:xfrm rot="5400000">
          <a:off x="-253567" y="4265691"/>
          <a:ext cx="1623700" cy="1136590"/>
        </a:xfrm>
        <a:prstGeom prst="chevr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III</a:t>
          </a:r>
        </a:p>
      </dsp:txBody>
      <dsp:txXfrm rot="-5400000">
        <a:off x="-10012" y="4590431"/>
        <a:ext cx="1136590" cy="487110"/>
      </dsp:txXfrm>
    </dsp:sp>
    <dsp:sp modelId="{9B39E22D-3B89-45AA-9D70-4C8FF0055C32}">
      <dsp:nvSpPr>
        <dsp:cNvPr id="0" name=""/>
        <dsp:cNvSpPr/>
      </dsp:nvSpPr>
      <dsp:spPr>
        <a:xfrm rot="5400000">
          <a:off x="3043273" y="1649937"/>
          <a:ext cx="1902621" cy="573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Ocena merytoryczna punktowa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Brak oceny negatywnej punktowej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Ranking projektów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Wybór projektów do dofinansowania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2060"/>
              </a:solidFill>
            </a:rPr>
            <a:t>Zmiana statusu projektu</a:t>
          </a:r>
        </a:p>
      </dsp:txBody>
      <dsp:txXfrm rot="-5400000">
        <a:off x="1125774" y="3660314"/>
        <a:ext cx="5644741" cy="1716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2026-02-04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2026-02-04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8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647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42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88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Patrycja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31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798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6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278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33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5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Budynki zabytkowe - kryterium formalnego specyficznego nr 4:</a:t>
            </a:r>
          </a:p>
          <a:p>
            <a:r>
              <a:rPr lang="pl-PL"/>
              <a:t>„Warunek nie dotyczy budynków zabytkowych, tj. objętych ochroną na podstawie ustawy z dnia 23 lipca 2003 r. o ochronie zabytków i opiece nad zabytkami.”</a:t>
            </a:r>
          </a:p>
          <a:p>
            <a:endParaRPr lang="pl-PL"/>
          </a:p>
          <a:p>
            <a:r>
              <a:rPr lang="pl-PL"/>
              <a:t>W ustawie tej formy ochrony zabytków wskazano w art. 7:</a:t>
            </a:r>
          </a:p>
          <a:p>
            <a:r>
              <a:rPr lang="pl-PL"/>
              <a:t>1) wpis do rejestru zabytków;</a:t>
            </a:r>
          </a:p>
          <a:p>
            <a:r>
              <a:rPr lang="pl-PL"/>
              <a:t>1a) wpis na Listę Skarbów Dziedzictwa;</a:t>
            </a:r>
          </a:p>
          <a:p>
            <a:r>
              <a:rPr lang="pl-PL"/>
              <a:t>2) uznanie za pomnik historii;</a:t>
            </a:r>
          </a:p>
          <a:p>
            <a:r>
              <a:rPr lang="pl-PL"/>
              <a:t>3) utworzenie parku kulturowego;</a:t>
            </a:r>
          </a:p>
          <a:p>
            <a:r>
              <a:rPr lang="pl-PL"/>
              <a:t>4) ustalenia ochrony w miejscowym planie zagospodarowania przestrzennego albo w decyzji o ustaleniu lokalizacji inwestycji celu publicznego, decyzji o warunkach zabudowy, decyzji o zezwoleniu na realizację inwestycji drogowej, decyzji o ustaleniu lokalizacji linii kolejowej lub decyzji o zezwoleniu na realizację inwestycji w zakresie lotniska użytku publicznego.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986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Grzegorz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170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ROZPORZĄDZENIE KOMISJI (UE) 2023/2831</a:t>
            </a:r>
          </a:p>
          <a:p>
            <a:r>
              <a:rPr lang="pl-PL" dirty="0"/>
              <a:t>z dnia 13 grudnia 2023 r.</a:t>
            </a:r>
          </a:p>
          <a:p>
            <a:r>
              <a:rPr lang="pl-PL" dirty="0"/>
              <a:t>w sprawie stosowania art. 107 i 108 Traktatu o funkcjonowaniu Unii Europejskiej do pomocy de </a:t>
            </a:r>
            <a:r>
              <a:rPr lang="pl-PL" dirty="0" err="1"/>
              <a:t>minimis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89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Grzegorz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793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3.	Wsparciem nie zostaną objęte budynki związane z administracją rządową tj. budynki, których właścicielem lub użytkownikiem jest organ władzy publicznej zarządzany centralnie, w tym państwowa jednostka budżetowa, jednostka administracji rządowej, podległy jej organ lub jednostka organizacyjna, a także państwowa osoba prawna (w rozumieniu ustawy z dnia 16 grudnia 2016 r. o zasadach zarządzania mieniem państwowym). Dopuszcza się możliwość wsparcia budynku użytkowanego przez organ władzy publicznej zarządzany centralnie w przypadku, gdy właścicielem budynku jest inny podmiot wpisujący się w katalog beneficjentów i nie wyłączony żadnymi innymi zapisami, np. gdy właścicielem budynku jest </a:t>
            </a:r>
            <a:r>
              <a:rPr lang="pl-PL" dirty="0" err="1"/>
              <a:t>jst</a:t>
            </a:r>
            <a:r>
              <a:rPr lang="pl-PL" dirty="0"/>
              <a:t>, wówczas o wsparcie powinien wnioskować właściciel budynku.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58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23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Budynek użyteczności publicznej - należy przez to rozumieć budynek przeznaczony na potrzeby administracji publicznej, wymiaru sprawiedliwości, kultury, kultu religijnego, oświaty, szkolnictwa wyższego, nauki, wychowania, opieki zdrowotnej, społecznej lub socjalnej, obsługi bankowej, handlu, gastronomii, usług, w tym usług pocztowych lub telekomunikacyjnych, turystyki, sportu, obsługi pasażerów w transporcie kolejowym, drogowym, lotniczym, morskim lub wodnym śródlądowym, oraz inny budynek przeznaczony do wykonywania podobnych funkcji; za budynek użyteczności publicznej uznaje się także budynek biurowy lub socjalny; (Rozporządzenie Ministra Infrastruktury w sprawie warunków technicznych, jakim powinny odpowiadać budynki i ich usytuowanie  (Dz.U. z 2022 r. poz. 1225)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57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88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Hybrydowe systemy grzewcze tj. systemy oparte na integralnym połączeniu różnych urządzeń zasilanych OZE i gazem. Integralność polega na współdziałaniu oraz wspólnym i automatycznym sterowaniu różnymi źródłami ciepła, wchodzącymi w skład systemu (np. połączenie kotła gazowego z pompą ciepła lub energią słoneczną termiczną)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98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Rozporządzenie Ministra Infrastruktury z dnia 17 marca 2009 r. w sprawie szczegółowego zakresu i form audytu energetycznego, oraz części audytu remontowego,  wzorów kart audytów, a także algorytmu oceny opłacalności przedsięwzięcia termomodernizacyjnego. (Dz.U. Nr 43, poz. 346 z późn. zm.)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72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28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31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30.jpeg"/><Relationship Id="rId2" Type="http://schemas.openxmlformats.org/officeDocument/2006/relationships/image" Target="../media/image24.png"/><Relationship Id="rId16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363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6" y="1983573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1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2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4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8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4" y="1250550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8" y="1250550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9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58997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9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5" y="539751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4500564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4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6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3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2" y="4500562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784"/>
              </a:lnSpc>
              <a:defRPr sz="2228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3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9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650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8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1205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343129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21645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6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95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6" y="4500564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1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0546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81F31-023E-486C-B40B-238148DE0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8C6059-B25B-4692-BADB-5DF9A8094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D2E278-1BF1-4C8C-A67D-D5FA0DBB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D8E3CA-1106-424D-9E54-E19CCBA6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37D508-76F1-46B8-91C3-9CF5EFF8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47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F89105-9D58-45D5-B1FC-B0EE5C1D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6DECE3-B7BE-403F-A944-78D14E594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365377-0004-44BC-B345-31CA98E0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C21F0F-1F1F-4590-A346-68D0405A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A1E6B0-16CB-40F4-A220-A3F633C4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030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6A05E-9E2D-4D0D-88D5-811096BA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11273E-232F-4D33-B114-CBB8A17BC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4F35AE-E395-4C95-8BF4-D59E6A0F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FBE42C-2E24-4644-8DCA-4FD21E6B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471D44-8DA4-47BF-B341-31A7D047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26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269B9A-1D31-4CDD-BDA4-621F3DF6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A14381-F321-4872-82FE-8C188DC3E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DA52CF-2BCF-491E-B920-B0C32AACC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51F6A5-2F99-4E4D-A4FC-140AC708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232EFC-6C76-4F44-841D-74DAE8AE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8D99F2-8985-4427-85DF-A5786C04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99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32DA39-7390-4B13-9E1A-D87F0DD5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A950D5-7CA0-408E-927E-095140FDD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DACA65-3854-4003-9A3F-211080AD5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CF3392-2839-44B5-AA6C-35C1FCF65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73EB628-94FE-45CC-A806-CD64E4AC7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368858-E12E-48E9-83B9-21C3A0E5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405B657-F768-4848-9107-5D70A988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2422F50-3145-456D-835E-B79FF388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735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527AF-B528-427B-8AAB-653AAD59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9DF04D7-BEBD-4D28-8F7C-941207E2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C5766B-FDBF-412B-940A-0E88C42C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F86DBA0-9BCE-4FCD-88FD-18D1ABE3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205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29F1ACF-2838-4D9A-9B69-14D3578B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8610902-A00C-4376-A5BE-0FAC109E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7F5D98-0F5E-4B37-9FAE-BBF280B8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575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4D4E2-B630-48E9-B378-D81CCA61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71CD1-C7E2-4621-873F-58DAF61D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426120-D837-49E9-BE7D-A8EE2953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62A17D-45D7-4BB6-BF71-BCEE9B86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393325-9726-4AA4-8C83-816554DA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C39BBD-D956-416C-A5CC-944CAD26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396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5709EF-BE72-4919-B27C-285B3D6A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972E497-C4A4-4A82-A27D-938C19977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3A04E5-1702-447E-9F23-76DD8EC36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2B4F148-E29F-4E1F-A29A-CBA6FC1C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89F21B-68EE-4BE3-A5E3-BD5D150D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762989-395A-448F-B11C-4D8214F7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98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C68C5-DA31-4A1A-805A-05C5D53C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C43ACC4-20F7-44CE-A182-F22FD81CD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B61F4C-6A70-4124-9F28-FAF59C46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E62E54-B2EE-4A55-94A9-478DED75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6B227A-E56B-4414-B64C-6FF1C74A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224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A3A3D38-680C-4AC1-AAD7-19D451150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608049-F5C5-4C09-8F90-FD0313D1A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8FA349-DD12-4F47-9DCA-D7D7AB92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0A2687-16FE-478E-BB3A-FE1B9C07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E463FC-3B42-43B5-BA3E-ACC54B52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322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4" y="1973819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4986337" cy="26939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1" y="1973819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3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9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5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5"/>
            <a:ext cx="7920115" cy="1107676"/>
          </a:xfrm>
        </p:spPr>
        <p:txBody>
          <a:bodyPr anchor="t" anchorCtr="0">
            <a:normAutofit/>
          </a:bodyPr>
          <a:lstStyle>
            <a:lvl1pPr algn="l">
              <a:lnSpc>
                <a:spcPts val="3183"/>
              </a:lnSpc>
              <a:defRPr sz="2546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9" y="4861795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2784"/>
              </a:lnSpc>
              <a:buNone/>
              <a:defRPr sz="2228" b="1">
                <a:solidFill>
                  <a:schemeClr val="tx2"/>
                </a:solidFill>
              </a:defRPr>
            </a:lvl1pPr>
            <a:lvl2pPr marL="400967" indent="0" algn="ctr">
              <a:buNone/>
              <a:defRPr sz="1754"/>
            </a:lvl2pPr>
            <a:lvl3pPr marL="801934" indent="0" algn="ctr">
              <a:buNone/>
              <a:defRPr sz="1579"/>
            </a:lvl3pPr>
            <a:lvl4pPr marL="1202901" indent="0" algn="ctr">
              <a:buNone/>
              <a:defRPr sz="1403"/>
            </a:lvl4pPr>
            <a:lvl5pPr marL="1603868" indent="0" algn="ctr">
              <a:buNone/>
              <a:defRPr sz="1403"/>
            </a:lvl5pPr>
            <a:lvl6pPr marL="2004835" indent="0" algn="ctr">
              <a:buNone/>
              <a:defRPr sz="1403"/>
            </a:lvl6pPr>
            <a:lvl7pPr marL="2405802" indent="0" algn="ctr">
              <a:buNone/>
              <a:defRPr sz="1403"/>
            </a:lvl7pPr>
            <a:lvl8pPr marL="2806769" indent="0" algn="ctr">
              <a:buNone/>
              <a:defRPr sz="1403"/>
            </a:lvl8pPr>
            <a:lvl9pPr marL="3207736" indent="0" algn="ctr">
              <a:buNone/>
              <a:defRPr sz="1403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432"/>
              </a:lnSpc>
              <a:defRPr sz="1114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116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823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99340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56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586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904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3816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542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481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97629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6" y="899838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8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1" y="0"/>
            <a:ext cx="1080742" cy="179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3" y="0"/>
            <a:ext cx="7559293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8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9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7" y="7380287"/>
            <a:ext cx="1080742" cy="179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32"/>
          </a:p>
        </p:txBody>
      </p:sp>
    </p:spTree>
    <p:extLst>
      <p:ext uri="{BB962C8B-B14F-4D97-AF65-F5344CB8AC3E}">
        <p14:creationId xmlns:p14="http://schemas.microsoft.com/office/powerpoint/2010/main" val="20687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hf sldNum="0" hdr="0" ftr="0" dt="0"/>
  <p:txStyles>
    <p:titleStyle>
      <a:lvl1pPr algn="l" defTabSz="801934" rtl="0" eaLnBrk="1" latinLnBrk="0" hangingPunct="1">
        <a:lnSpc>
          <a:spcPts val="2864"/>
        </a:lnSpc>
        <a:spcBef>
          <a:spcPct val="0"/>
        </a:spcBef>
        <a:buNone/>
        <a:defRPr sz="2228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00484" indent="-200484" algn="l" defTabSz="801934" rtl="0" eaLnBrk="1" latinLnBrk="0" hangingPunct="1">
        <a:lnSpc>
          <a:spcPts val="1909"/>
        </a:lnSpc>
        <a:spcBef>
          <a:spcPts val="877"/>
        </a:spcBef>
        <a:buClr>
          <a:schemeClr val="accent1"/>
        </a:buClr>
        <a:buFontTx/>
        <a:buBlip>
          <a:blip r:embed="rId12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01450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3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02418" indent="-200484" algn="l" defTabSz="801934" rtl="0" eaLnBrk="1" latinLnBrk="0" hangingPunct="1">
        <a:lnSpc>
          <a:spcPts val="1909"/>
        </a:lnSpc>
        <a:spcBef>
          <a:spcPts val="439"/>
        </a:spcBef>
        <a:buFontTx/>
        <a:buBlip>
          <a:blip r:embed="rId14"/>
        </a:buBlip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403384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804351" indent="-200484" algn="l" defTabSz="801934" rtl="0" eaLnBrk="1" latinLnBrk="0" hangingPunct="1">
        <a:lnSpc>
          <a:spcPts val="1909"/>
        </a:lnSpc>
        <a:spcBef>
          <a:spcPts val="439"/>
        </a:spcBef>
        <a:buFont typeface="Arial" panose="020B0604020202020204" pitchFamily="34" charset="0"/>
        <a:buChar char="•"/>
        <a:defRPr sz="1432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2053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85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53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219" indent="-200484" algn="l" defTabSz="80193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7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34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01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68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35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02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69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36" algn="l" defTabSz="80193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F88BB6B-FE30-4A18-BC92-CE5EB842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1BE373-4224-467B-8A01-9CFCE97F6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5A1FB3-A087-40DC-948D-49A53BFCF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9367BD-130A-4027-BE44-E76F32EB0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B62901-A2E9-4603-8F91-1171F3C1B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5B21E-12B6-41F1-8E3C-EF668F488B2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0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81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hf sldNum="0"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slaskie.pl/web/guest/w/tworzenie_profilu_lsi_2021" TargetMode="External"/><Relationship Id="rId2" Type="http://schemas.openxmlformats.org/officeDocument/2006/relationships/hyperlink" Target="https://funduszeue.slaskie.pl/dokument/regulamin_uzytkownika_lsi_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sifr@slaskie.p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.slaskie.pl/web/guest/nabory/lsi/45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fundusze-regiony/wytyczne-na-lata-2021-202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uokik.gov.pl/Download/1601" TargetMode="Externa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jestr.io/" TargetMode="Externa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dokumenty/wytyczne-dotyczace-realizacji-zasad-rownosciowych-w-ramach-funduszy-unijnych-na-lata-2021-2027-1/" TargetMode="Externa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strony/o-funduszach/fundusze-europejskie-bez-barier/dostepnosc/dzialania-na-rzecz-dostepnosci/poradniki/standardy/model-dostepnej-szkoly/" TargetMode="External"/><Relationship Id="rId7" Type="http://schemas.openxmlformats.org/officeDocument/2006/relationships/hyperlink" Target="https://www.funduszeeuropejskie.gov.pl/strony/o-funduszach/fundusze-europejskie-bez-barier/dostepnosc/dzialania-na-rzecz-dostepnosci/poradniki/standardy/model-dostepnego-sadu/" TargetMode="External"/><Relationship Id="rId2" Type="http://schemas.openxmlformats.org/officeDocument/2006/relationships/hyperlink" Target="https://www.funduszeeuropejskie.gov.pl/strony/o-funduszach/fundusze-europejskie-bez-barier/dostepnosc/dzialania-na-rzecz-dostepnosci/poradniki/standardy/#/domyslne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strony/o-funduszach/fundusze-europejskie-bez-barier/dostepnosc/dzialania-na-rzecz-dostepnosci/poradniki/standardy/standard-dostepnosci-szpitali/" TargetMode="External"/><Relationship Id="rId5" Type="http://schemas.openxmlformats.org/officeDocument/2006/relationships/hyperlink" Target="https://www.funduszeeuropejskie.gov.pl/strony/o-funduszach/fundusze-europejskie-bez-barier/dostepnosc/dzialania-na-rzecz-dostepnosci/poradniki/standardy/standard-dostepnosci-poz/" TargetMode="External"/><Relationship Id="rId4" Type="http://schemas.openxmlformats.org/officeDocument/2006/relationships/hyperlink" Target="https://www.funduszeeuropejskie.gov.pl/strony/o-funduszach/fundusze-europejskie-bez-barier/dostepnosc/dzialania-na-rzecz-dostepnosci/poradniki/standardy/model-dostepnej-kultury/" TargetMode="Externa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dokumenty/wytyczne-dotyczace-realizacji-projektow-z-udzialem-srodkow-europejskiego-funduszu-spolecznego-plus-w-regionalnych-programach-na-lata-2021-2027/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sfr-slaskie.pl/po-dotacje-pozyczka-dla-jst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mailto:energetyka_fr@slaskie.p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2670048"/>
            <a:ext cx="8009583" cy="3703320"/>
          </a:xfrm>
        </p:spPr>
        <p:txBody>
          <a:bodyPr>
            <a:noAutofit/>
          </a:bodyPr>
          <a:lstStyle/>
          <a:p>
            <a:pPr algn="ctr"/>
            <a:r>
              <a:rPr lang="pl-PL" sz="2100" u="sng" dirty="0"/>
              <a:t>Zasady aplikowania w naborze dla działania:</a:t>
            </a:r>
            <a:br>
              <a:rPr lang="pl-PL" sz="2100" u="sng" dirty="0"/>
            </a:br>
            <a:br>
              <a:rPr lang="pl-PL" sz="2100" dirty="0"/>
            </a:br>
            <a:r>
              <a:rPr lang="pl-PL" sz="2100" dirty="0"/>
              <a:t>02.02. Efektywność energetyczna budynków użyteczności publicznej – ZIT Subregionu Centralnego</a:t>
            </a:r>
            <a:br>
              <a:rPr lang="pl-PL" sz="2100" dirty="0"/>
            </a:br>
            <a:r>
              <a:rPr lang="pl-PL" sz="2100" dirty="0"/>
              <a:t>FE SL 2021-2027</a:t>
            </a:r>
          </a:p>
        </p:txBody>
      </p:sp>
    </p:spTree>
    <p:extLst>
      <p:ext uri="{BB962C8B-B14F-4D97-AF65-F5344CB8AC3E}">
        <p14:creationId xmlns:p14="http://schemas.microsoft.com/office/powerpoint/2010/main" val="85014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493" y="420124"/>
            <a:ext cx="6873907" cy="858847"/>
          </a:xfrm>
        </p:spPr>
        <p:txBody>
          <a:bodyPr>
            <a:noAutofit/>
          </a:bodyPr>
          <a:lstStyle/>
          <a:p>
            <a:pPr algn="ctr"/>
            <a:r>
              <a:rPr lang="pl-PL" sz="2450">
                <a:latin typeface="Open Sans"/>
                <a:ea typeface="Open Sans"/>
                <a:cs typeface="Open Sans"/>
              </a:rPr>
              <a:t>Podstawowe informacje i sposób komunikacji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DA51A-B3BA-4308-B270-1A9B554F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315" y="1413164"/>
            <a:ext cx="7826643" cy="5496791"/>
          </a:xfrm>
        </p:spPr>
        <p:txBody>
          <a:bodyPr>
            <a:normAutofit/>
          </a:bodyPr>
          <a:lstStyle/>
          <a:p>
            <a:r>
              <a:rPr lang="pl-PL" sz="2200" dirty="0">
                <a:solidFill>
                  <a:srgbClr val="002060"/>
                </a:solidFill>
              </a:rPr>
              <a:t>Brak podpisu wniosku na etapie oceny.</a:t>
            </a:r>
          </a:p>
          <a:p>
            <a:r>
              <a:rPr lang="pl-PL" sz="2200" dirty="0">
                <a:solidFill>
                  <a:srgbClr val="002060"/>
                </a:solidFill>
              </a:rPr>
              <a:t>Wniosek składany tylko w LSI2021 </a:t>
            </a:r>
          </a:p>
          <a:p>
            <a:r>
              <a:rPr lang="pl-PL" sz="2200" dirty="0">
                <a:solidFill>
                  <a:srgbClr val="002060"/>
                </a:solidFill>
              </a:rPr>
              <a:t>Komunikacja ION z wnioskodawcą (np. wezwania do uzupełnienia wraz z uwagami) za pośrednictwem LSI2021.</a:t>
            </a:r>
          </a:p>
          <a:p>
            <a:r>
              <a:rPr lang="pl-PL" sz="2200" dirty="0">
                <a:solidFill>
                  <a:srgbClr val="002060"/>
                </a:solidFill>
              </a:rPr>
              <a:t>W e-Doręczenia korespondencja dot. kluczowych etapów oceny – informacja o negatywnej ocenie formalnej, informacja o wyborze do dofinansowania.</a:t>
            </a:r>
          </a:p>
          <a:p>
            <a:r>
              <a:rPr lang="pl-PL" sz="2200" dirty="0">
                <a:solidFill>
                  <a:srgbClr val="002060"/>
                </a:solidFill>
              </a:rPr>
              <a:t>UWAGA! Sposób liczenia terminu na uzupełnienie wniosku – liczony od dnia następującego po przekazaniu wezwania do uzupełnienia.</a:t>
            </a:r>
          </a:p>
          <a:p>
            <a:r>
              <a:rPr lang="pl-PL" sz="2200" dirty="0">
                <a:solidFill>
                  <a:srgbClr val="002060"/>
                </a:solidFill>
              </a:rPr>
              <a:t>e-Doręczenia – korespondencja dot. przedłużenie terminu na złożenie uzupełnionego wniosku.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82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215442"/>
            <a:ext cx="8640381" cy="1488552"/>
          </a:xfrm>
        </p:spPr>
        <p:txBody>
          <a:bodyPr>
            <a:normAutofit/>
          </a:bodyPr>
          <a:lstStyle/>
          <a:p>
            <a:r>
              <a:rPr lang="pl-PL" sz="2100" dirty="0">
                <a:latin typeface="+mn-lt"/>
                <a:ea typeface="Open Sans"/>
                <a:cs typeface="Open Sans"/>
              </a:rPr>
              <a:t>Działanie 02.02. Efektywność energetyczna budynków użyteczności publicznej - ZIT</a:t>
            </a:r>
            <a:br>
              <a:rPr lang="pl-PL" sz="2100" b="0" dirty="0"/>
            </a:br>
            <a:r>
              <a:rPr lang="pl-PL" dirty="0">
                <a:latin typeface="Open Sans"/>
                <a:ea typeface="Open Sans"/>
                <a:cs typeface="Open Sans"/>
              </a:rPr>
              <a:t> </a:t>
            </a:r>
            <a:endParaRPr lang="pl-PL" dirty="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0928" y="1334084"/>
            <a:ext cx="8934227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Kryteria oceny projektów – formalne ogólne,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80929" y="2186369"/>
            <a:ext cx="8934227" cy="48936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Terminowość złożenia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uzupełnienia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wniosku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Kwalifikowalność podmiotowa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Kwalifikowalność przedmiotowa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Zgodność z zasadami dot. pomocy publicznej i de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minimis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Działania informacyjno-promocyjne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Zgodność z zasadą „zanieczyszczający płaci”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Zgodność z zasadami horyzontalnymi, w tym: zasadą DNSH, zasadą równości kobiet i mężczyzn, zasadą niedyskryminacji (w tym dostępności dla osób z niepełnosprawnością), z Kartą Praw Podstawowych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Zgodność projektu z zasadą deinstytucjonalizacji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Kwalifikowalność wydatków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Poprawny dobór i oszacowanie wartości wskaźników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24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4" y="323454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100" dirty="0">
                <a:latin typeface="+mn-lt"/>
                <a:ea typeface="Open Sans"/>
                <a:cs typeface="Open Sans"/>
              </a:rPr>
              <a:t>Działanie 02.02. Efektywność energetyczna budynków użyteczności publicznej - ZIT</a:t>
            </a:r>
            <a:br>
              <a:rPr lang="pl-PL" sz="2200" b="0" dirty="0"/>
            </a:br>
            <a:r>
              <a:rPr lang="pl-PL" dirty="0">
                <a:latin typeface="Open Sans"/>
                <a:ea typeface="Open Sans"/>
                <a:cs typeface="Open Sans"/>
              </a:rPr>
              <a:t> </a:t>
            </a:r>
            <a:endParaRPr lang="pl-PL" dirty="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0929" y="1503211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Kryteria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oceny projektów – formalne specyficzne: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80930" y="2295347"/>
            <a:ext cx="8784976" cy="48936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Działania edukacyjne związane z poprawą efektywności energetycznej</a:t>
            </a:r>
            <a:r>
              <a:rPr lang="pl-PL" sz="2400" dirty="0">
                <a:solidFill>
                  <a:srgbClr val="002060"/>
                </a:solidFill>
                <a:latin typeface="Calibri" panose="020F0502020204030204"/>
              </a:rPr>
              <a:t> 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Lokalizacja inwestycji w aspekcie współczynnika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Gg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nie dotyczy budynków zabytkowych</a:t>
            </a:r>
            <a:r>
              <a:rPr lang="pl-PL" sz="2400" dirty="0">
                <a:solidFill>
                  <a:srgbClr val="002060"/>
                </a:solidFill>
                <a:latin typeface="Calibri" panose="020F0502020204030204"/>
              </a:rPr>
              <a:t> 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Modernizacja energetyczna budynku niezwiązanego z administracją rządową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Poprawa efektywności energetycznej każdego budynku o co najmniej 30%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Zastosowanie hierarchii wymiany źródeł ciepła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Inwestycja na obszarze objętym Programem Ochrony Powietrza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Audyt energetyczny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Wykonanie ekspertyzy ornitologicznej i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chiropterologicznej</a:t>
            </a:r>
            <a:r>
              <a:rPr lang="pl-PL" sz="2400" dirty="0">
                <a:solidFill>
                  <a:srgbClr val="002060"/>
                </a:solidFill>
                <a:latin typeface="Calibri" panose="020F0502020204030204"/>
              </a:rPr>
              <a:t> </a:t>
            </a:r>
            <a:endParaRPr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0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27" y="323454"/>
            <a:ext cx="8640381" cy="1471716"/>
          </a:xfrm>
        </p:spPr>
        <p:txBody>
          <a:bodyPr>
            <a:normAutofit/>
          </a:bodyPr>
          <a:lstStyle/>
          <a:p>
            <a:r>
              <a:rPr lang="pl-PL" sz="1900" dirty="0">
                <a:latin typeface="+mn-lt"/>
                <a:ea typeface="Open Sans"/>
                <a:cs typeface="Open Sans"/>
              </a:rPr>
              <a:t>Działanie 02.02. Efektywność energetyczna budynków użyteczności publicznej - ZIT</a:t>
            </a:r>
            <a:endParaRPr lang="pl-PL" sz="1900" dirty="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3281" y="1496162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Kryteria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oceny projektów –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merytoryczne ogólne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83281" y="2206791"/>
            <a:ext cx="8784976" cy="52629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Właściwie przygotowana analiza finansowa i ekonomiczna 0/1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Efektywność inwestycji 0/1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Stabilność finansowa i organizacyjna wnioskodawcy 0/1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Realność wskaźników projektu 0/1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Stopień przygotowania inwestycji do realizacji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Zasięg oddziaływania projektu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Wpływ projektu na realizację celów środowiskowych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Partnerstwo w projekcie (jeśli dotyczy)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Zastosowanie zasad Nowego Europejskiego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Bauhausu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Realizacja projektu w formie partnerstwa publiczno-prywatnego lub ESCO  -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kryterium rozstrzygające nr 3 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Zastosowanie „zielonych zamówień publicznych”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Wynikanie projektu z aktualnego i pozytywnie zaopiniowanego programu rewitalizacji (jeśli dotyczy) </a:t>
            </a:r>
          </a:p>
        </p:txBody>
      </p:sp>
    </p:spTree>
    <p:extLst>
      <p:ext uri="{BB962C8B-B14F-4D97-AF65-F5344CB8AC3E}">
        <p14:creationId xmlns:p14="http://schemas.microsoft.com/office/powerpoint/2010/main" val="419545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20" y="257897"/>
            <a:ext cx="8640381" cy="1080119"/>
          </a:xfrm>
        </p:spPr>
        <p:txBody>
          <a:bodyPr>
            <a:normAutofit fontScale="90000"/>
          </a:bodyPr>
          <a:lstStyle/>
          <a:p>
            <a:r>
              <a:rPr lang="pl-PL" sz="2100" dirty="0">
                <a:latin typeface="+mn-lt"/>
                <a:ea typeface="Open Sans"/>
                <a:cs typeface="Open Sans"/>
              </a:rPr>
              <a:t>Działanie 02.02. Efektywność energetyczna budynków użyteczności publicznej - ZIT</a:t>
            </a:r>
            <a:br>
              <a:rPr lang="pl-PL" sz="2200" dirty="0"/>
            </a:br>
            <a:r>
              <a:rPr lang="pl-PL" dirty="0">
                <a:latin typeface="Open Sans"/>
                <a:ea typeface="Open Sans"/>
                <a:cs typeface="Open Sans"/>
              </a:rPr>
              <a:t> </a:t>
            </a:r>
            <a:endParaRPr lang="pl-PL" dirty="0"/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80929" y="1452269"/>
            <a:ext cx="8784976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Kryteria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oceny projektów –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merytoryczne specyficzne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, m.in.: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70325" y="2117458"/>
            <a:ext cx="8784976" cy="486287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 jest zgodny z zapisami uchwały antysmogowej dla województwa śląskiego  0/1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Spełnienie wymogów minimalnej poprawy efektywności energetycznej budynku - nie dotyczy budynków zabytkowych –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możliwość poprawy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0/1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Poprawność oszacowania wskaźników –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możliwość poprawy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0/1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Spójność zakresu projektu z audytem energetycznym –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możliwość poprawy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0/1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Zachowanie hierarchii wymiany źródeł ciepła –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możliwość poprawy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0/1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Poprawa klasy energochłonności budynku –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kryterium rozstrzygające nr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Efektywność kosztowa oszczędności energii w budynkach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Wielkość szacowanej redukcji CO2 odprowadzanego do atmosfery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Kompleksowość projektu -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kryterium rozstrzygające nr 1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5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342901"/>
            <a:ext cx="8640381" cy="895350"/>
          </a:xfrm>
        </p:spPr>
        <p:txBody>
          <a:bodyPr>
            <a:normAutofit/>
          </a:bodyPr>
          <a:lstStyle/>
          <a:p>
            <a:pPr algn="ctr"/>
            <a:r>
              <a:rPr lang="pl-PL"/>
              <a:t>Kryteria rozstrzygające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043E49-FA6E-410E-B076-E1BA5D78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54" y="1567544"/>
            <a:ext cx="9071852" cy="984738"/>
          </a:xfr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71463" indent="0">
              <a:lnSpc>
                <a:spcPct val="110000"/>
              </a:lnSpc>
              <a:buNone/>
            </a:pPr>
            <a:r>
              <a:rPr lang="pl-PL" dirty="0">
                <a:solidFill>
                  <a:schemeClr val="tx2"/>
                </a:solidFill>
              </a:rPr>
              <a:t>Stosowane w ramach trybu konkurencyjnego w przypadku, gdy na liście rankingowej projektów dwa lub więcej projektów uzyskały taką samą liczbę punktów.</a:t>
            </a: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pl-PL" dirty="0">
              <a:solidFill>
                <a:schemeClr val="tx2"/>
              </a:solidFill>
            </a:endParaRPr>
          </a:p>
          <a:p>
            <a:pPr marL="251460" indent="-251460">
              <a:lnSpc>
                <a:spcPct val="110000"/>
              </a:lnSpc>
            </a:pPr>
            <a:endParaRPr lang="en-US" dirty="0"/>
          </a:p>
          <a:p>
            <a:pPr marL="0" lvl="0" indent="0">
              <a:lnSpc>
                <a:spcPct val="110000"/>
              </a:lnSpc>
              <a:buNone/>
            </a:pP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marL="251460" indent="-251460"/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CEA6F46-8C9C-4A57-AEB5-E85436D9377A}"/>
              </a:ext>
            </a:extLst>
          </p:cNvPr>
          <p:cNvSpPr txBox="1">
            <a:spLocks/>
          </p:cNvSpPr>
          <p:nvPr/>
        </p:nvSpPr>
        <p:spPr>
          <a:xfrm>
            <a:off x="594054" y="2776241"/>
            <a:ext cx="9071852" cy="1175657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W przypadku uzyskania przez dwa lub więcej projektów takiej samej sumy punktów podczas oceny merytorycznej, o miejscu na liście rankingowej będzie decydować liczba punktów uzyskana w kryterium oznaczonym jako rozstrzygające.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251460" marR="0" lvl="0" indent="-25146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itchFamily="2" charset="0"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A644058-EB01-4A2E-A36F-37FEE5F2E667}"/>
              </a:ext>
            </a:extLst>
          </p:cNvPr>
          <p:cNvSpPr txBox="1">
            <a:spLocks/>
          </p:cNvSpPr>
          <p:nvPr/>
        </p:nvSpPr>
        <p:spPr>
          <a:xfrm>
            <a:off x="594053" y="4195605"/>
            <a:ext cx="9082509" cy="1481714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W przypadku jednakowej liczby punktów uzyskanych w kryterium rozstrzygającym stosowanym w pierwszej kolejności (nr 1) o miejscu na liście rankingowej decyduje liczba punktów uzyskana w kryterium rozstrzygającym stosowanym w drugiej kolejności (nr 2) a następnie w trzeciej kolejności (nr 3), jeżeli takie zostało wyznaczone.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51460" marR="0" lvl="0" indent="-25146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Blip>
                <a:blip r:embed="rId2"/>
              </a:buBlip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765C488-147F-4A45-B9F1-9A349069BA2C}"/>
              </a:ext>
            </a:extLst>
          </p:cNvPr>
          <p:cNvSpPr txBox="1">
            <a:spLocks/>
          </p:cNvSpPr>
          <p:nvPr/>
        </p:nvSpPr>
        <p:spPr>
          <a:xfrm>
            <a:off x="583397" y="5921026"/>
            <a:ext cx="9082509" cy="570209"/>
          </a:xfrm>
          <a:prstGeom prst="rect">
            <a:avLst/>
          </a:prstGeom>
          <a:ln w="38100">
            <a:solidFill>
              <a:schemeClr val="tx2"/>
            </a:solidFill>
          </a:ln>
        </p:spPr>
        <p:txBody>
          <a:bodyPr vert="horz" lIns="0" tIns="0" rIns="0" bIns="0" rtlCol="0" anchor="t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</a:rPr>
              <a:t>Kryteria wybrane jako rozstrzygające są oznaczone w zestawie kryteriów.  </a:t>
            </a: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</a:endParaRPr>
          </a:p>
          <a:p>
            <a:pPr marL="0" marR="0" lvl="0" indent="0" algn="l" defTabSz="1007943" rtl="0" eaLnBrk="1" fontAlgn="auto" latinLnBrk="0" hangingPunct="1">
              <a:lnSpc>
                <a:spcPct val="1100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032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955" y="2740344"/>
            <a:ext cx="6300895" cy="925738"/>
          </a:xfrm>
        </p:spPr>
        <p:txBody>
          <a:bodyPr>
            <a:noAutofit/>
          </a:bodyPr>
          <a:lstStyle/>
          <a:p>
            <a:r>
              <a:rPr lang="pl-PL" sz="2000" dirty="0"/>
              <a:t>Wniosek o dofinansowanie w Systemie LSI2021 </a:t>
            </a:r>
            <a:br>
              <a:rPr lang="pl-PL" sz="2000" dirty="0"/>
            </a:br>
            <a:r>
              <a:rPr lang="pl-PL" sz="2000" dirty="0"/>
              <a:t>- funkcjonowanie systemu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5490" y="3874558"/>
            <a:ext cx="6300833" cy="2297641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l-PL" sz="2200" b="0" dirty="0">
                <a:latin typeface="Open Sans"/>
                <a:ea typeface="Open Sans"/>
                <a:cs typeface="Open Sans"/>
                <a:hlinkClick r:id="rId2"/>
              </a:rPr>
              <a:t>Strona lsi_2021 </a:t>
            </a:r>
            <a:br>
              <a:rPr lang="pl-PL" sz="2200" b="0" dirty="0"/>
            </a:br>
            <a:r>
              <a:rPr lang="pl-PL" sz="2200" b="0" dirty="0">
                <a:latin typeface="Open Sans"/>
                <a:ea typeface="Open Sans"/>
                <a:cs typeface="Open Sans"/>
                <a:hlinkClick r:id="rId3"/>
              </a:rPr>
              <a:t>Tworzenie profilu w LSI</a:t>
            </a:r>
            <a:br>
              <a:rPr lang="pl-PL" sz="1600" b="0" dirty="0"/>
            </a:br>
            <a:br>
              <a:rPr lang="pl-PL" sz="1600" b="0" dirty="0"/>
            </a:br>
            <a:r>
              <a:rPr lang="pl-PL" sz="1600" b="0" dirty="0">
                <a:solidFill>
                  <a:schemeClr val="tx1"/>
                </a:solidFill>
              </a:rPr>
              <a:t>mail: </a:t>
            </a:r>
            <a:r>
              <a:rPr lang="pl-PL" sz="1600" b="0" dirty="0">
                <a:hlinkClick r:id="rId4"/>
              </a:rPr>
              <a:t>lsifr@slaskie.pl</a:t>
            </a:r>
            <a:r>
              <a:rPr lang="pl-PL" sz="1600" b="0" dirty="0"/>
              <a:t>; lsi2021@slaskie.pl</a:t>
            </a:r>
          </a:p>
          <a:p>
            <a:pPr>
              <a:lnSpc>
                <a:spcPct val="100000"/>
              </a:lnSpc>
            </a:pPr>
            <a:r>
              <a:rPr lang="pl-PL" sz="1600" b="0" dirty="0">
                <a:solidFill>
                  <a:schemeClr val="tx1"/>
                </a:solidFill>
              </a:rPr>
              <a:t>Telefon:</a:t>
            </a:r>
          </a:p>
          <a:p>
            <a:pPr>
              <a:lnSpc>
                <a:spcPct val="100000"/>
              </a:lnSpc>
            </a:pPr>
            <a:r>
              <a:rPr lang="pl-PL" sz="1600" b="0" dirty="0">
                <a:solidFill>
                  <a:schemeClr val="tx1"/>
                </a:solidFill>
              </a:rPr>
              <a:t>Mikołaj Gwóźdź                      Jakub Wdowiak</a:t>
            </a:r>
            <a:br>
              <a:rPr lang="pl-PL" sz="1600" b="0" dirty="0">
                <a:solidFill>
                  <a:schemeClr val="tx1"/>
                </a:solidFill>
              </a:rPr>
            </a:br>
            <a:r>
              <a:rPr lang="pl-PL" sz="1600" b="0" dirty="0">
                <a:solidFill>
                  <a:schemeClr val="tx1"/>
                </a:solidFill>
              </a:rPr>
              <a:t>tel. (32) 77 44 196                   tel. (32) 77 44 609 </a:t>
            </a:r>
            <a:br>
              <a:rPr lang="pl-PL" sz="1600" b="0" dirty="0">
                <a:solidFill>
                  <a:schemeClr val="tx1"/>
                </a:solidFill>
              </a:rPr>
            </a:br>
            <a:endParaRPr lang="pl-PL" sz="1600" b="0" i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pl-PL" sz="16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3039053"/>
            <a:ext cx="7920115" cy="2739447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dirty="0"/>
              <a:t>Zakres wsparcia, </a:t>
            </a:r>
            <a:br>
              <a:rPr lang="pl-PL" dirty="0"/>
            </a:br>
            <a:r>
              <a:rPr lang="pl-PL" dirty="0"/>
              <a:t>typy beneficjentów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36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735" y="2106707"/>
            <a:ext cx="4564511" cy="8596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500"/>
              <a:t>Zakres wsparcia (typy projektów)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3096491"/>
            <a:ext cx="8193615" cy="3100225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400" b="0"/>
              <a:t>Modernizacja energetyczna budynków użyteczności publicznej, w tym budynków zabytkowych.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400" b="0"/>
              <a:t>Działania edukacyjne związane z poprawą efektywności energetycznej</a:t>
            </a:r>
          </a:p>
          <a:p>
            <a:pPr>
              <a:lnSpc>
                <a:spcPct val="100000"/>
              </a:lnSpc>
            </a:pPr>
            <a:endParaRPr lang="pl-PL" sz="2400" b="0"/>
          </a:p>
          <a:p>
            <a:pPr algn="ctr">
              <a:lnSpc>
                <a:spcPct val="100000"/>
              </a:lnSpc>
            </a:pPr>
            <a:r>
              <a:rPr lang="pl-PL" sz="2400" u="sng"/>
              <a:t>Obowiązkowe jest realizowanie w projekcie obu typów</a:t>
            </a:r>
          </a:p>
        </p:txBody>
      </p:sp>
    </p:spTree>
    <p:extLst>
      <p:ext uri="{BB962C8B-B14F-4D97-AF65-F5344CB8AC3E}">
        <p14:creationId xmlns:p14="http://schemas.microsoft.com/office/powerpoint/2010/main" val="107543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326" y="2192482"/>
            <a:ext cx="4343401" cy="364047"/>
          </a:xfrm>
        </p:spPr>
        <p:txBody>
          <a:bodyPr>
            <a:normAutofit fontScale="90000"/>
          </a:bodyPr>
          <a:lstStyle/>
          <a:p>
            <a:r>
              <a:rPr lang="pl-PL"/>
              <a:t>Zakres wsparcia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B696D76E-D4C7-41CE-8BDB-6E0405288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731911"/>
            <a:ext cx="7920037" cy="35560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800" b="0"/>
              <a:t>Głęboka i kompleksowa modernizacja energetyczna budynków użyteczności publicznej, w tym budynków zabytkowych; </a:t>
            </a:r>
            <a:r>
              <a:rPr lang="pl-PL" sz="1800"/>
              <a:t>głęboka modernizacja</a:t>
            </a:r>
            <a:r>
              <a:rPr lang="pl-PL" sz="1800" b="0"/>
              <a:t> rozumiana jako </a:t>
            </a:r>
            <a:r>
              <a:rPr lang="pl-PL" sz="1800"/>
              <a:t>modernizacja budynku wynikająca z optymalnego wariantu zawartego w audycie energetycznym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1800" b="0"/>
              <a:t>Działania edukacyjno-informacyjne, doradcze, podnoszące świadomość i wiedzę w zakresie </a:t>
            </a:r>
            <a:r>
              <a:rPr lang="pl-PL" sz="1800"/>
              <a:t>efektywności energetycznej i wykorzystania OZE </a:t>
            </a:r>
            <a:r>
              <a:rPr lang="pl-PL" sz="1800" b="0"/>
              <a:t>oraz </a:t>
            </a:r>
            <a:r>
              <a:rPr lang="pl-PL" sz="1800"/>
              <a:t>zmierzające do zwiększenia świadomości</a:t>
            </a:r>
            <a:r>
              <a:rPr lang="pl-PL" sz="1800" b="0"/>
              <a:t> i poziomu akceptacji społecznej dla </a:t>
            </a:r>
            <a:r>
              <a:rPr lang="pl-PL" sz="1800"/>
              <a:t>polityki neutralności klimatycznej UE</a:t>
            </a:r>
            <a:r>
              <a:rPr lang="pl-PL" sz="1800" b="0"/>
              <a:t>, w tym działania wspierające wykonanie zapisów uchwały antysmogowej.</a:t>
            </a:r>
          </a:p>
        </p:txBody>
      </p:sp>
    </p:spTree>
    <p:extLst>
      <p:ext uri="{BB962C8B-B14F-4D97-AF65-F5344CB8AC3E}">
        <p14:creationId xmlns:p14="http://schemas.microsoft.com/office/powerpoint/2010/main" val="385819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286" y="2065978"/>
            <a:ext cx="3994311" cy="557265"/>
          </a:xfrm>
        </p:spPr>
        <p:txBody>
          <a:bodyPr>
            <a:normAutofit/>
          </a:bodyPr>
          <a:lstStyle/>
          <a:p>
            <a:r>
              <a:rPr lang="pl-PL" sz="2400">
                <a:latin typeface="Open Sans"/>
                <a:ea typeface="Open Sans"/>
                <a:cs typeface="Open Sans"/>
              </a:rPr>
              <a:t>Plan prezentacji: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724913"/>
            <a:ext cx="7920037" cy="360661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700" dirty="0">
                <a:latin typeface="Open Sans"/>
                <a:ea typeface="Open Sans"/>
                <a:cs typeface="Open Sans"/>
              </a:rPr>
              <a:t>Ogłoszony konkurs – podstawowe informacje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700" dirty="0">
                <a:latin typeface="Open Sans"/>
                <a:ea typeface="Open Sans"/>
                <a:cs typeface="Open Sans"/>
              </a:rPr>
              <a:t>Proces oceny wniosku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700" dirty="0">
                <a:latin typeface="Open Sans"/>
                <a:ea typeface="Open Sans"/>
                <a:cs typeface="Open Sans"/>
              </a:rPr>
              <a:t>Zakres wsparcia, typy beneficjentów,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700" dirty="0">
                <a:latin typeface="Open Sans"/>
                <a:ea typeface="Open Sans"/>
                <a:cs typeface="Open Sans"/>
              </a:rPr>
              <a:t>Warunki dostępowe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700" dirty="0">
                <a:latin typeface="Open Sans"/>
                <a:ea typeface="Open Sans"/>
                <a:cs typeface="Open Sans"/>
              </a:rPr>
              <a:t>Kwalifikowalność wydatków, wskaźniki produktu i rezultatu</a:t>
            </a:r>
          </a:p>
          <a:p>
            <a:pPr marL="342900" indent="-342900">
              <a:lnSpc>
                <a:spcPct val="100000"/>
              </a:lnSpc>
              <a:buFontTx/>
              <a:buAutoNum type="arabicPeriod"/>
            </a:pPr>
            <a:r>
              <a:rPr lang="pl-PL" sz="1700" dirty="0">
                <a:latin typeface="Open Sans"/>
                <a:ea typeface="Open Sans"/>
                <a:cs typeface="Open Sans"/>
              </a:rPr>
              <a:t>Pomoc publiczna w projektach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700" dirty="0">
                <a:latin typeface="Open Sans"/>
                <a:ea typeface="Open Sans"/>
                <a:cs typeface="Open Sans"/>
              </a:rPr>
              <a:t>Polityki horyzontalne, w tym standardy dostępności dla os. z niepełnosprawnościami oraz zgodność z zasadą zrównoważonego rozwoju oraz zasadą "nie czyń poważnych szkód" (DNSH)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pl-PL" sz="1700" dirty="0">
                <a:latin typeface="Open Sans"/>
                <a:ea typeface="Open Sans"/>
                <a:cs typeface="Open Sans"/>
              </a:rPr>
              <a:t>Sesja pytań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62384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4735" y="2033555"/>
            <a:ext cx="4564511" cy="8596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00" dirty="0"/>
              <a:t>Typy beneficjentów </a:t>
            </a:r>
            <a:br>
              <a:rPr lang="pl-PL" sz="2400" dirty="0"/>
            </a:br>
            <a:endParaRPr lang="en-US" sz="2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774220"/>
            <a:ext cx="8193615" cy="365038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jednostki samorządu terytorialnego, związki jednostek samorządu terytorialnego, stowarzyszenia jednostek samorządu terytorialnego, Związek Metropolitalny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przedsiębiorstwa realizujące cele publiczne – spółki z większościowym udziałem </a:t>
            </a:r>
            <a:r>
              <a:rPr lang="pl-PL" sz="2000" b="0" dirty="0" err="1"/>
              <a:t>jst</a:t>
            </a:r>
            <a:endParaRPr lang="pl-PL" sz="20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partnerstwa, w tym partnerstwa publiczno-prywatne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służby publiczne, w tym m.in. instytucje kultury i sportu, instytucje odpowiedzialne za gospodarkę wodną, służby ratownicze, OSP, parki krajobrazowe, podmioty świadczące usługi publiczne w imieniu </a:t>
            </a:r>
            <a:r>
              <a:rPr lang="pl-PL" sz="2000" b="0" dirty="0" err="1"/>
              <a:t>jst</a:t>
            </a:r>
            <a:endParaRPr lang="pl-PL" sz="20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2000" b="0" dirty="0"/>
          </a:p>
          <a:p>
            <a:endParaRPr lang="pl-PL" sz="2000" b="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31443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443" y="2033555"/>
            <a:ext cx="4553830" cy="8596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00" dirty="0"/>
              <a:t>Typy beneficjentów </a:t>
            </a:r>
            <a:br>
              <a:rPr lang="pl-PL" sz="2400" dirty="0"/>
            </a:br>
            <a:endParaRPr lang="en-US" sz="2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098" y="2745315"/>
            <a:ext cx="8269175" cy="3723218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instytucje ochrony zdrowia: publiczne ZOZ, NZOZ, uzdrowiska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dirty="0"/>
              <a:t>organizacje społeczne i związki wyznaniowe, w tym: organizacje pozarządowe, kościoły i związki wyznaniowe, wspólnoty i spółdzielnie mieszkaniowe,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instytucje nauki i edukacji: niepubliczne uczelnie</a:t>
            </a:r>
          </a:p>
          <a:p>
            <a:r>
              <a:rPr lang="pl-PL" sz="1800" u="sng" dirty="0">
                <a:latin typeface="Open Sans"/>
                <a:ea typeface="Open Sans"/>
                <a:cs typeface="Open Sans"/>
              </a:rPr>
              <a:t>UWAGA: Możesz ubiegać się o dofinansowanie, jeśli spełniasz wymagania określone w Regulaminie wyboru projektów np. budynek nie jest związany z administracją rządową</a:t>
            </a:r>
          </a:p>
        </p:txBody>
      </p:sp>
    </p:spTree>
    <p:extLst>
      <p:ext uri="{BB962C8B-B14F-4D97-AF65-F5344CB8AC3E}">
        <p14:creationId xmlns:p14="http://schemas.microsoft.com/office/powerpoint/2010/main" val="1452369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3039053"/>
            <a:ext cx="7920115" cy="2739447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r>
              <a:rPr lang="pl-PL" dirty="0"/>
              <a:t>Warunki dostępowe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552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0" y="2773363"/>
            <a:ext cx="7972122" cy="3353117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endParaRPr lang="pl-PL" sz="2000" b="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		</a:t>
            </a:r>
            <a:r>
              <a:rPr lang="pl-PL" sz="2200" dirty="0">
                <a:latin typeface="Open Sans"/>
                <a:ea typeface="Open Sans"/>
                <a:cs typeface="Open Sans"/>
              </a:rPr>
              <a:t>Dotyczy działania 02.02.</a:t>
            </a:r>
          </a:p>
          <a:p>
            <a:pPr>
              <a:lnSpc>
                <a:spcPct val="100000"/>
              </a:lnSpc>
            </a:pPr>
            <a:endParaRPr lang="pl-PL" sz="200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2200" b="0" dirty="0">
                <a:latin typeface="Open Sans"/>
                <a:ea typeface="Open Sans"/>
                <a:cs typeface="Open Sans"/>
              </a:rPr>
              <a:t>Projekty muszą być ujęte na </a:t>
            </a:r>
            <a:r>
              <a:rPr lang="pl-PL" sz="2200" dirty="0">
                <a:latin typeface="Open Sans"/>
                <a:ea typeface="Open Sans"/>
                <a:cs typeface="Open Sans"/>
              </a:rPr>
              <a:t>Liście projektów ZIT </a:t>
            </a:r>
            <a:r>
              <a:rPr lang="pl-PL" sz="2200" b="0" dirty="0">
                <a:latin typeface="Open Sans"/>
                <a:ea typeface="Open Sans"/>
                <a:cs typeface="Open Sans"/>
              </a:rPr>
              <a:t>(załącznik do  Strategii Rozwoju Subregionu Centralnego, lista aktualna na moment zakończenia naboru)</a:t>
            </a:r>
            <a:endParaRPr lang="pl-PL" sz="2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430034" y="2188587"/>
            <a:ext cx="4135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>
                <a:solidFill>
                  <a:srgbClr val="002073"/>
                </a:solidFill>
              </a:rPr>
              <a:t>Warunki dostępowe (wybrane)</a:t>
            </a:r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10657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0" y="2773363"/>
            <a:ext cx="7972122" cy="3656466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endParaRPr lang="pl-PL" sz="2000" b="0" dirty="0"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Dofinansowanie dla </a:t>
            </a:r>
            <a:r>
              <a:rPr lang="pl-PL" sz="2000" dirty="0">
                <a:latin typeface="Open Sans"/>
                <a:ea typeface="Open Sans"/>
                <a:cs typeface="Open Sans"/>
              </a:rPr>
              <a:t>budynków użyteczności publicznej </a:t>
            </a:r>
            <a:r>
              <a:rPr lang="pl-PL" sz="2000" b="0" dirty="0">
                <a:latin typeface="Open Sans"/>
                <a:ea typeface="Open Sans"/>
                <a:cs typeface="Open Sans"/>
              </a:rPr>
              <a:t>(własność </a:t>
            </a:r>
            <a:r>
              <a:rPr lang="pl-PL" sz="2000" b="0" dirty="0" err="1">
                <a:latin typeface="Open Sans"/>
                <a:ea typeface="Open Sans"/>
                <a:cs typeface="Open Sans"/>
              </a:rPr>
              <a:t>jst</a:t>
            </a:r>
            <a:r>
              <a:rPr lang="pl-PL" sz="2000" b="0" dirty="0">
                <a:latin typeface="Open Sans"/>
                <a:ea typeface="Open Sans"/>
                <a:cs typeface="Open Sans"/>
              </a:rPr>
              <a:t>, podmiotów innych niż administracja rządowa oraz podmioty ratownictwa górskiego)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Realizacja inwestycji na terenie gminy, której wskaźnik dochodów podatkowych (</a:t>
            </a:r>
            <a:r>
              <a:rPr lang="pl-PL" sz="2000" dirty="0">
                <a:latin typeface="Open Sans"/>
                <a:ea typeface="Open Sans"/>
                <a:cs typeface="Open Sans"/>
              </a:rPr>
              <a:t>wskaźnik </a:t>
            </a:r>
            <a:r>
              <a:rPr lang="pl-PL" sz="2000" dirty="0" err="1">
                <a:latin typeface="Open Sans"/>
                <a:ea typeface="Open Sans"/>
                <a:cs typeface="Open Sans"/>
              </a:rPr>
              <a:t>Gg</a:t>
            </a:r>
            <a:r>
              <a:rPr lang="pl-PL" sz="2000" b="0" dirty="0">
                <a:latin typeface="Open Sans"/>
                <a:ea typeface="Open Sans"/>
                <a:cs typeface="Open Sans"/>
              </a:rPr>
              <a:t>) jest niższy od uśrednionej wartości dla województwa – nie dotyczy budynków zabytkowych.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129784" y="2188587"/>
            <a:ext cx="485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2073"/>
                </a:solidFill>
              </a:rPr>
              <a:t>Warunki dostępowe (wybrane) </a:t>
            </a:r>
          </a:p>
          <a:p>
            <a:r>
              <a:rPr lang="pl-PL" sz="2400" b="1" dirty="0">
                <a:solidFill>
                  <a:srgbClr val="002073"/>
                </a:solidFill>
              </a:rPr>
              <a:t>- dla działania 02.02.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59103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0" y="2773363"/>
            <a:ext cx="7972122" cy="3656466"/>
          </a:xfrm>
        </p:spPr>
        <p:txBody>
          <a:bodyPr vert="horz" lIns="0" tIns="0" rIns="0" bIns="0" rtlCol="0" anchor="ctr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Realizacja projektu musi prowadzić do zmniejszenia </a:t>
            </a:r>
            <a:r>
              <a:rPr lang="pl-PL" sz="2000" dirty="0">
                <a:latin typeface="Open Sans"/>
                <a:ea typeface="Open Sans"/>
                <a:cs typeface="Open Sans"/>
              </a:rPr>
              <a:t>zapotrzebowania na energię pierwotną o co najmniej 30% </a:t>
            </a:r>
            <a:r>
              <a:rPr lang="pl-PL" sz="2000" b="0" dirty="0">
                <a:latin typeface="Open Sans"/>
                <a:ea typeface="Open Sans"/>
                <a:cs typeface="Open Sans"/>
              </a:rPr>
              <a:t>- nie dotyczy budynków zabytkowych.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Projekt musi dotyczyć </a:t>
            </a:r>
            <a:r>
              <a:rPr lang="pl-PL" sz="2000" dirty="0">
                <a:latin typeface="Open Sans"/>
                <a:ea typeface="Open Sans"/>
                <a:cs typeface="Open Sans"/>
              </a:rPr>
              <a:t>głębokiej modernizacji energetycznej </a:t>
            </a:r>
            <a:r>
              <a:rPr lang="pl-PL" sz="2000" b="0" dirty="0">
                <a:latin typeface="Open Sans"/>
                <a:ea typeface="Open Sans"/>
                <a:cs typeface="Open Sans"/>
              </a:rPr>
              <a:t>budynku i nie może dotyczyć tylko wymiany źródła ciepła.</a:t>
            </a:r>
          </a:p>
          <a:p>
            <a:pPr>
              <a:lnSpc>
                <a:spcPct val="100000"/>
              </a:lnSpc>
            </a:pPr>
            <a:endParaRPr lang="pl-PL" sz="2000" b="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073418" y="2069715"/>
            <a:ext cx="42591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2073"/>
                </a:solidFill>
              </a:rPr>
              <a:t>Warunki dostępowe (wybrane) </a:t>
            </a:r>
          </a:p>
          <a:p>
            <a:r>
              <a:rPr lang="pl-PL" sz="2400" b="1" dirty="0">
                <a:solidFill>
                  <a:srgbClr val="002073"/>
                </a:solidFill>
              </a:rPr>
              <a:t>- dla działania 02.02.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95412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0" y="2773363"/>
            <a:ext cx="7972122" cy="3656466"/>
          </a:xfrm>
        </p:spPr>
        <p:txBody>
          <a:bodyPr vert="horz" lIns="0" tIns="0" rIns="0" bIns="0" rtlCol="0" anchor="ctr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Hierarchia wymiany źródła ciepła: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odnawialne źródła energii,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podłączenie do sieci ciepłowniczej,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LcParenR"/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inne dopuszczalne źródła ciepła, tj. ogrzewanie elektryczne, gaz ziemny – tylko jako hybrydowe systemy grzewcze; nie jest dopuszczalna wymiana źródła ciepła na źródło zasilane węglem kamiennym, węglem brunatnym, torfem, łupkami bitumicznymi i olejem opałowym.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endParaRPr lang="pl-PL" sz="2000" b="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073418" y="2069715"/>
            <a:ext cx="43457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002073"/>
                </a:solidFill>
              </a:rPr>
              <a:t>Warunki dostępowe (wybrane) </a:t>
            </a:r>
          </a:p>
          <a:p>
            <a:r>
              <a:rPr lang="pl-PL" sz="2400" b="1" dirty="0">
                <a:solidFill>
                  <a:srgbClr val="002073"/>
                </a:solidFill>
              </a:rPr>
              <a:t>- dla działania 02.02.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6057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0" y="2773363"/>
            <a:ext cx="7972122" cy="3656466"/>
          </a:xfr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dirty="0">
                <a:latin typeface="Open Sans"/>
                <a:ea typeface="Open Sans"/>
                <a:cs typeface="Open Sans"/>
              </a:rPr>
              <a:t>6. Audyt energetyczny:</a:t>
            </a:r>
            <a:endParaRPr lang="en-US" b="0" dirty="0"/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pl-PL" sz="1800" b="0" dirty="0">
                <a:latin typeface="Open Sans"/>
                <a:ea typeface="Open Sans"/>
                <a:cs typeface="Open Sans"/>
              </a:rPr>
              <a:t>Przed audytem – świadectwo charakterystyki energetycznej,</a:t>
            </a:r>
            <a:endParaRPr lang="pl-PL" dirty="0"/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pl-PL" sz="1800" b="0" dirty="0">
                <a:latin typeface="Open Sans"/>
                <a:ea typeface="Open Sans"/>
                <a:cs typeface="Open Sans"/>
              </a:rPr>
              <a:t>Dla budynku zabytkowego – uzgodnienie audytu z konserwatorem.</a:t>
            </a: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pl-PL" sz="1800" b="0" dirty="0">
                <a:latin typeface="Open Sans"/>
                <a:ea typeface="Open Sans"/>
                <a:cs typeface="Open Sans"/>
              </a:rPr>
              <a:t>Audyt załączony do wniosku w jednej z dwu form:</a:t>
            </a:r>
            <a:endParaRPr lang="pl-PL" dirty="0"/>
          </a:p>
          <a:p>
            <a:pPr marL="846455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audyt energetyczny sporządzony na szablonie (zał.10a do Regulaminu);</a:t>
            </a:r>
            <a:endParaRPr lang="pl-PL" dirty="0">
              <a:solidFill>
                <a:schemeClr val="tx2"/>
              </a:solidFill>
            </a:endParaRPr>
          </a:p>
          <a:p>
            <a:pPr marL="846455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aktualny audyt energetyczny sporządzony zgodnie z rozporządzeniem wraz z wypełnioną kartą audytu energetycznego (zał. 10c do Regulaminu) oraz świadectwo charakterystyki energetycznej.</a:t>
            </a:r>
            <a:endParaRPr lang="pl-PL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2000" b="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430034" y="2188587"/>
            <a:ext cx="4204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Warunki dostępowe (wybrane)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dla działania 02.02.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136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864" y="2743200"/>
            <a:ext cx="8449056" cy="368662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400" dirty="0">
                <a:latin typeface="Open Sans"/>
                <a:ea typeface="Open Sans"/>
                <a:cs typeface="Open Sans"/>
              </a:rPr>
              <a:t>Budynki zabytkowe </a:t>
            </a:r>
            <a:r>
              <a:rPr lang="pl-PL" sz="1400" b="0" dirty="0">
                <a:latin typeface="Open Sans"/>
                <a:ea typeface="Open Sans"/>
                <a:cs typeface="Open Sans"/>
              </a:rPr>
              <a:t>- </a:t>
            </a:r>
            <a:r>
              <a:rPr lang="pl-PL" sz="1400" dirty="0">
                <a:latin typeface="Open Sans"/>
                <a:ea typeface="Open Sans"/>
                <a:cs typeface="Open Sans"/>
              </a:rPr>
              <a:t>kryterium formalne specyficzne nr 4:</a:t>
            </a:r>
          </a:p>
          <a:p>
            <a:pPr>
              <a:lnSpc>
                <a:spcPct val="100000"/>
              </a:lnSpc>
            </a:pPr>
            <a:r>
              <a:rPr lang="pl-PL" sz="1400" b="0" dirty="0">
                <a:latin typeface="Open Sans"/>
                <a:ea typeface="Open Sans"/>
                <a:cs typeface="Open Sans"/>
              </a:rPr>
              <a:t>„Warunek nie dotyczy budynków zabytkowych, tj. objętych ochroną na podstawie ustawy z dnia 23 lipca 2003 r. o ochronie zabytków i opiece nad zabytkami.”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F</a:t>
            </a:r>
            <a:r>
              <a:rPr lang="pl-PL" sz="1400" dirty="0">
                <a:effectLst/>
              </a:rPr>
              <a:t>ormy ochrony zabytków wskazano w art. 7:</a:t>
            </a:r>
            <a:endParaRPr lang="pl-PL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b="0" dirty="0">
                <a:effectLst/>
              </a:rPr>
              <a:t>1) wpis do rejestru zabytków;</a:t>
            </a:r>
            <a:endParaRPr lang="pl-PL" sz="14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b="0" dirty="0">
                <a:effectLst/>
              </a:rPr>
              <a:t>1a) wpis na Listę Skarbów Dziedzictwa;</a:t>
            </a:r>
            <a:endParaRPr lang="pl-PL" sz="14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b="0" dirty="0">
                <a:effectLst/>
              </a:rPr>
              <a:t>2) uznanie za pomnik historii;</a:t>
            </a:r>
            <a:endParaRPr lang="pl-PL" sz="14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b="0" dirty="0">
                <a:effectLst/>
              </a:rPr>
              <a:t>3) utworzenie parku kulturowego;</a:t>
            </a:r>
            <a:endParaRPr lang="pl-PL" sz="14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1400" b="0" dirty="0">
                <a:effectLst/>
              </a:rPr>
              <a:t>4) ustalenia ochrony w miejscowym planie zagospodarowania przestrzennego albo w decyzji o ustaleniu lokalizacji inwestycji celu publicznego, decyzji o warunkach zabudowy, decyzji o zezwoleniu na realizację inwestycji drogowej, decyzji o ustaleniu lokalizacji linii kolejowej lub decyzji o zezwoleniu na realizację inwestycji w zakresie lotniska użytku publicznego.</a:t>
            </a:r>
            <a:endParaRPr lang="pl-PL" sz="1400" b="0" dirty="0"/>
          </a:p>
          <a:p>
            <a:pPr>
              <a:lnSpc>
                <a:spcPct val="100000"/>
              </a:lnSpc>
            </a:pPr>
            <a:endParaRPr lang="pl-PL" sz="2000" b="0" dirty="0">
              <a:latin typeface="Open Sans"/>
              <a:ea typeface="Open Sans"/>
              <a:cs typeface="Open Sans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pl-PL" sz="2000" b="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430034" y="2188587"/>
            <a:ext cx="4135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Warunki dostępowe (wybrane)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42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260" y="2773363"/>
            <a:ext cx="7972122" cy="3656466"/>
          </a:xfr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7. Konieczne wykonanie </a:t>
            </a:r>
            <a:r>
              <a:rPr lang="pl-PL" sz="2000" dirty="0">
                <a:latin typeface="Open Sans"/>
                <a:ea typeface="Open Sans"/>
                <a:cs typeface="Open Sans"/>
              </a:rPr>
              <a:t>ekspertyzy ornitologicznej i </a:t>
            </a:r>
            <a:r>
              <a:rPr lang="pl-PL" sz="2000" dirty="0" err="1">
                <a:latin typeface="Open Sans"/>
                <a:ea typeface="Open Sans"/>
                <a:cs typeface="Open Sans"/>
              </a:rPr>
              <a:t>chiropterologicznej</a:t>
            </a:r>
            <a:r>
              <a:rPr lang="pl-PL" sz="2000" dirty="0">
                <a:latin typeface="Open Sans"/>
                <a:ea typeface="Open Sans"/>
                <a:cs typeface="Open Sans"/>
              </a:rPr>
              <a:t> </a:t>
            </a:r>
            <a:r>
              <a:rPr lang="pl-PL" sz="2000" b="0" dirty="0">
                <a:latin typeface="Open Sans"/>
                <a:ea typeface="Open Sans"/>
                <a:cs typeface="Open Sans"/>
              </a:rPr>
              <a:t>i załączenie do wniosku o dofinansowanie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8.  Zgodność projektu z </a:t>
            </a:r>
            <a:r>
              <a:rPr lang="pl-PL" sz="2000" dirty="0">
                <a:latin typeface="Open Sans"/>
                <a:ea typeface="Open Sans"/>
                <a:cs typeface="Open Sans"/>
              </a:rPr>
              <a:t>zasadą deinstytucjonalizacji</a:t>
            </a:r>
            <a:r>
              <a:rPr lang="pl-PL" sz="2000" b="0" dirty="0">
                <a:latin typeface="Open Sans"/>
                <a:ea typeface="Open Sans"/>
                <a:cs typeface="Open San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pl-PL" sz="2000" b="0" dirty="0">
                <a:latin typeface="Open Sans"/>
                <a:ea typeface="Open Sans"/>
                <a:cs typeface="Open Sans"/>
              </a:rPr>
              <a:t>9. Z uwagi na upowszechnienie </a:t>
            </a:r>
            <a:r>
              <a:rPr lang="pl-PL" sz="2000" dirty="0">
                <a:latin typeface="Open Sans"/>
                <a:ea typeface="Open Sans"/>
                <a:cs typeface="Open Sans"/>
              </a:rPr>
              <a:t>modelu edukacji włączającej </a:t>
            </a:r>
            <a:r>
              <a:rPr lang="pl-PL" sz="2000" b="0" dirty="0">
                <a:latin typeface="Open Sans"/>
                <a:ea typeface="Open Sans"/>
                <a:cs typeface="Open Sans"/>
              </a:rPr>
              <a:t>- brak wsparcia dla modernizacji energetycznej szkół specjalnych lub innych placówek prowadzących do segregacji.</a:t>
            </a:r>
            <a:endParaRPr lang="pl-PL" sz="2000" b="0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1800" b="0" dirty="0">
              <a:latin typeface="Open Sans"/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lang="pl-PL" sz="2000" b="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0DFB1C-74DA-46C9-A5A2-1BB1B8618F80}"/>
              </a:ext>
            </a:extLst>
          </p:cNvPr>
          <p:cNvSpPr/>
          <p:nvPr/>
        </p:nvSpPr>
        <p:spPr>
          <a:xfrm>
            <a:off x="5430034" y="2188587"/>
            <a:ext cx="4204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Warunki dostępowe (wybrane)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dla działania 02.02.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39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B03DE-AE5C-4072-888A-2B33EB0F3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6628" y="2062309"/>
            <a:ext cx="4349539" cy="10341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200" dirty="0"/>
              <a:t>Ogłoszony konkurs  - podstawowe informacje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A4F5A7-E379-471C-958A-C33378013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564" y="3090793"/>
            <a:ext cx="8379886" cy="2987169"/>
          </a:xfrm>
        </p:spPr>
        <p:txBody>
          <a:bodyPr vert="horz" lIns="0" tIns="0" rIns="0" bIns="0" rtlCol="0" anchor="t">
            <a:noAutofit/>
          </a:bodyPr>
          <a:lstStyle/>
          <a:p>
            <a:endParaRPr lang="pl-PL" sz="2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Nabór nr FESL.02.02-IZ.01-307/25</a:t>
            </a: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/>
              <a:t>Źródło finansowania: Europejski Fundusz Rozwoju Regionalnego</a:t>
            </a:r>
          </a:p>
        </p:txBody>
      </p:sp>
    </p:spTree>
    <p:extLst>
      <p:ext uri="{BB962C8B-B14F-4D97-AF65-F5344CB8AC3E}">
        <p14:creationId xmlns:p14="http://schemas.microsoft.com/office/powerpoint/2010/main" val="3405464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7659" y="834083"/>
            <a:ext cx="4061639" cy="598289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latin typeface="Open Sans"/>
                <a:ea typeface="Open Sans"/>
                <a:cs typeface="Open Sans"/>
              </a:rPr>
              <a:t>Wymagane załączniki</a:t>
            </a:r>
            <a:br>
              <a:rPr lang="pl-PL" sz="2800" dirty="0">
                <a:latin typeface="Open Sans"/>
                <a:ea typeface="Open Sans"/>
                <a:cs typeface="Open Sans"/>
              </a:rPr>
            </a:br>
            <a:endParaRPr lang="pl-PL" sz="2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7" y="2715209"/>
            <a:ext cx="8420365" cy="3601616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/>
                <a:ea typeface="Open Sans"/>
                <a:cs typeface="Open Sans"/>
              </a:rPr>
              <a:t>Analiza zgodności projektu z zasadami pomocy publicznej i/lub pomocy de </a:t>
            </a:r>
            <a:r>
              <a:rPr lang="pl-PL" sz="1800" dirty="0" err="1">
                <a:latin typeface="Arial"/>
                <a:ea typeface="Open Sans"/>
                <a:cs typeface="Open Sans"/>
              </a:rPr>
              <a:t>minimis</a:t>
            </a:r>
            <a:r>
              <a:rPr lang="pl-PL" sz="1800" dirty="0">
                <a:latin typeface="Arial"/>
                <a:ea typeface="Open Sans"/>
                <a:cs typeface="Open Sans"/>
              </a:rPr>
              <a:t> 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/>
                <a:ea typeface="Open Sans"/>
                <a:cs typeface="Open Sans"/>
              </a:rPr>
              <a:t>Analiza finansowa i ekonomiczna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/>
                <a:ea typeface="Open Sans"/>
                <a:cs typeface="Open Sans"/>
              </a:rPr>
              <a:t>Informacja o prawie do dysponowania nieruchomością 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latin typeface="Arial"/>
                <a:ea typeface="Open Sans"/>
                <a:cs typeface="Open Sans"/>
              </a:rPr>
              <a:t>Ekspertyza ornitologiczna i </a:t>
            </a:r>
            <a:r>
              <a:rPr lang="pl-PL" sz="1800" dirty="0" err="1">
                <a:latin typeface="Arial"/>
                <a:ea typeface="Open Sans"/>
                <a:cs typeface="Open Sans"/>
              </a:rPr>
              <a:t>chiropterologiczna</a:t>
            </a:r>
            <a:endParaRPr lang="pl-PL" sz="1800" dirty="0">
              <a:latin typeface="Arial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l-PL" sz="1500" dirty="0">
              <a:latin typeface="Arial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1509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DC748-38D0-4A39-968B-14DD2F5E3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7659" y="834083"/>
            <a:ext cx="4061639" cy="598289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latin typeface="Open Sans"/>
                <a:ea typeface="Open Sans"/>
                <a:cs typeface="Open Sans"/>
              </a:rPr>
              <a:t>Wymagane załączniki</a:t>
            </a:r>
            <a:br>
              <a:rPr lang="pl-PL" sz="2800" dirty="0">
                <a:latin typeface="Open Sans"/>
                <a:ea typeface="Open Sans"/>
                <a:cs typeface="Open Sans"/>
              </a:rPr>
            </a:br>
            <a:endParaRPr lang="pl-PL" sz="2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9E2EC7-2C57-449F-A59B-5BDBE474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7477" y="2715209"/>
            <a:ext cx="8420365" cy="3601616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lnSpc>
                <a:spcPct val="1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500" dirty="0">
                <a:latin typeface="Arial"/>
                <a:ea typeface="Open Sans"/>
                <a:cs typeface="Open Sans"/>
              </a:rPr>
              <a:t>Audyt energetyczny w jednej z dwóch form: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pl-PL" sz="1500" dirty="0">
                <a:latin typeface="Arial"/>
                <a:ea typeface="Open Sans"/>
                <a:cs typeface="Open Sans"/>
              </a:rPr>
              <a:t>a) audyt energetyczny sporządzony na szablonie (wzór załączony do Regulaminu)  lub 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pl-PL" sz="1500" dirty="0">
                <a:latin typeface="Arial"/>
                <a:ea typeface="Open Sans"/>
                <a:cs typeface="Open Sans"/>
              </a:rPr>
              <a:t>b) audyt energetyczny sporządzony zgodnie z właściwymi przepisami wraz z wypełnioną kartą audytu energetycznego (wzór załączony do Regulaminu wyboru projektów) oraz świadectwo charakterystyki energetycznej dla budynku przed modernizacją energetyczną – opcja ta wymaga uzasadnienia.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500" dirty="0">
                <a:latin typeface="Arial"/>
                <a:ea typeface="Open Sans"/>
                <a:cs typeface="Open Sans"/>
              </a:rPr>
              <a:t>Załączniki dodatkowe wymagane, jeśli dotyczą </a:t>
            </a:r>
            <a:r>
              <a:rPr lang="pl-PL" sz="1500">
                <a:latin typeface="Arial"/>
                <a:ea typeface="Open Sans"/>
                <a:cs typeface="Open Sans"/>
              </a:rPr>
              <a:t>projektu - wskazane </a:t>
            </a:r>
            <a:r>
              <a:rPr lang="pl-PL" sz="1500" dirty="0">
                <a:latin typeface="Arial"/>
                <a:ea typeface="Open Sans"/>
                <a:cs typeface="Open Sans"/>
              </a:rPr>
              <a:t>w Regulaminie </a:t>
            </a:r>
            <a:r>
              <a:rPr lang="pl-PL" sz="1500">
                <a:latin typeface="Arial"/>
                <a:ea typeface="Open Sans"/>
                <a:cs typeface="Open Sans"/>
              </a:rPr>
              <a:t>wyboru projektów. </a:t>
            </a:r>
            <a:endParaRPr lang="pl-PL" sz="1500" dirty="0">
              <a:latin typeface="Arial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l-PL" sz="1800" dirty="0">
              <a:latin typeface="Arial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9066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9EF501D-EAE5-42A0-BC0D-5714E49F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961409"/>
            <a:ext cx="7920037" cy="2980385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ctr"/>
            <a:r>
              <a:rPr lang="pl-PL" dirty="0"/>
              <a:t>Kwalifikowalność wydatków</a:t>
            </a:r>
          </a:p>
          <a:p>
            <a:pPr algn="ctr"/>
            <a:r>
              <a:rPr lang="pl-PL" dirty="0"/>
              <a:t>w działaniu 02.02</a:t>
            </a:r>
          </a:p>
        </p:txBody>
      </p:sp>
    </p:spTree>
    <p:extLst>
      <p:ext uri="{BB962C8B-B14F-4D97-AF65-F5344CB8AC3E}">
        <p14:creationId xmlns:p14="http://schemas.microsoft.com/office/powerpoint/2010/main" val="631564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84B7A-E17B-44EB-812D-03DB1B1D0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432" y="2218172"/>
            <a:ext cx="4509831" cy="493855"/>
          </a:xfrm>
        </p:spPr>
        <p:txBody>
          <a:bodyPr>
            <a:normAutofit/>
          </a:bodyPr>
          <a:lstStyle/>
          <a:p>
            <a:r>
              <a:rPr lang="pl-PL" sz="2500"/>
              <a:t>Kwalifikowalność wydatków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EF501D-EAE5-42A0-BC0D-5714E49F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961409"/>
            <a:ext cx="7920037" cy="2980385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Wytyczne dotyczące kwalifikowalności wydatków na lata 2021-2027 </a:t>
            </a:r>
            <a:r>
              <a:rPr lang="pl-PL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Wytyczne na lata 2021-2027</a:t>
            </a:r>
            <a:endParaRPr lang="pl-P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>
                <a:latin typeface="Open Sans"/>
                <a:ea typeface="Open Sans"/>
                <a:cs typeface="Open Sans"/>
              </a:rPr>
              <a:t> Przewodnik dla beneficjentów FE SL 2021-2027 (v. 12)</a:t>
            </a:r>
            <a:endParaRPr lang="pl-P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przepisy dotyczące pomocy publicznej, pomocy de </a:t>
            </a:r>
            <a:r>
              <a:rPr lang="pl-PL" sz="1800" dirty="0" err="1"/>
              <a:t>minimis</a:t>
            </a:r>
            <a:r>
              <a:rPr lang="pl-PL" sz="1800" dirty="0"/>
              <a:t> – jeśli dotyczy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3384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59568" y="657680"/>
            <a:ext cx="878497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Wydatki kwalifikowane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55744" y="1579270"/>
            <a:ext cx="8810162" cy="470898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Przewodnik dla beneficjentów FE SL 2021-2027, m.in.: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przygotowanie projektu;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modernizacja energetyczna budynku (wynikająca z audytu), m.in.: termomodernizacja, prace budowlane/instalacyjne dot. OZE, magazynów na energię z OZE, wymiana oświetlenia na energooszczędne, system zarządzania energią w budynku;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promocja, doradztwo, podnoszenie wiedzy o efektywności energetycznej i wykorzystaniu OZE;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inne przedsięwzięcia proekologiczne (nie więcej niż 15% kosztów kwalifikowanych)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koszty pośrednie 7%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zamknięty katalog kosztów (m.in. promocja projektu, koszty personelu zaangażowanego do „obsługi projektu”, koszty zarządzania, opłaty za energię, koszty ubezpieczeń)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57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2433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pl-PL" sz="1800"/>
          </a:p>
          <a:p>
            <a:pPr marL="0" indent="0">
              <a:buNone/>
            </a:pPr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630D22D-13E9-42AE-B625-3FF5AA43645F}"/>
              </a:ext>
            </a:extLst>
          </p:cNvPr>
          <p:cNvSpPr txBox="1"/>
          <p:nvPr/>
        </p:nvSpPr>
        <p:spPr>
          <a:xfrm>
            <a:off x="859568" y="657680"/>
            <a:ext cx="878497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Open Sans"/>
                <a:cs typeface="Open Sans"/>
              </a:rPr>
              <a:t>Wydatki niekwalifikowane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2F7B6-E8EA-4C66-BAA5-225326FEBCB9}"/>
              </a:ext>
            </a:extLst>
          </p:cNvPr>
          <p:cNvSpPr txBox="1"/>
          <p:nvPr/>
        </p:nvSpPr>
        <p:spPr>
          <a:xfrm>
            <a:off x="855744" y="1579270"/>
            <a:ext cx="8810162" cy="50167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m.in.: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wymiana indywidualnych źródeł ciepła na zasilane gazem*, węglem kamiennym, brunatnym, olejem opałowym, torfem, łupkami bitumicznymi;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modernizacja oświetlenia zewnętrznego nie zasilanego z przyłącza energetycznego budynku;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wymiana urządzeń AGD/RTV na mniej energochłonne;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5000000000000000000" pitchFamily="2" charset="2"/>
              <a:buChar char="-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wycinka drzew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* za wyjątkiem hybrydowych systemów grzewczych tj. systemów opartych na integralnym połączeniu różnych urządzeń zasilanych OZE i gazem.  Integralność polega na współdziałaniu oraz wspólnym i automatycznym sterowaniu różnymi źródłami ciepła, wchodzącymi w skład systemu (np. połączenie kotła gazowego z energią słoneczną termiczną lub pompą ciepła)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7897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99EF501D-EAE5-42A0-BC0D-5714E49F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961409"/>
            <a:ext cx="7920037" cy="2980385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ctr"/>
            <a:r>
              <a:rPr lang="pl-PL" dirty="0"/>
              <a:t>Wskaźniki produktu i rezultatu</a:t>
            </a:r>
          </a:p>
        </p:txBody>
      </p:sp>
    </p:spTree>
    <p:extLst>
      <p:ext uri="{BB962C8B-B14F-4D97-AF65-F5344CB8AC3E}">
        <p14:creationId xmlns:p14="http://schemas.microsoft.com/office/powerpoint/2010/main" val="3382746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84B7A-E17B-44EB-812D-03DB1B1D0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432" y="2218172"/>
            <a:ext cx="4509831" cy="493855"/>
          </a:xfrm>
        </p:spPr>
        <p:txBody>
          <a:bodyPr>
            <a:normAutofit fontScale="90000"/>
          </a:bodyPr>
          <a:lstStyle/>
          <a:p>
            <a:r>
              <a:rPr lang="pl-PL" sz="2500" dirty="0"/>
              <a:t>Wskaźniki produktu i rezultatu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EF501D-EAE5-42A0-BC0D-5714E49F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961409"/>
            <a:ext cx="7920037" cy="2980385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Instrukcja szacowania, rozliczania i monitorowania wskaźników w projektach realizowanych w ramach programu Fundusze Europejskie dla Śląskiego 2021-2027 </a:t>
            </a:r>
            <a:r>
              <a:rPr lang="pl-PL" sz="1800" b="0" dirty="0"/>
              <a:t>(zał. 2a do Regulaminu wyboru projektów)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Audyt energetyczny </a:t>
            </a:r>
            <a:r>
              <a:rPr lang="pl-PL" sz="1800" b="0" dirty="0"/>
              <a:t>(zał. 10a lub 10c do Regulaminu wyboru projektów),</a:t>
            </a:r>
            <a:r>
              <a:rPr lang="pl-PL" sz="1800" dirty="0"/>
              <a:t> świadectwo charakterystyki energetycznej </a:t>
            </a:r>
            <a:endParaRPr lang="pl-PL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Wskaźniki zbiorczo jeśli projekt obejmuje kilka budynków </a:t>
            </a:r>
            <a:r>
              <a:rPr lang="pl-PL" sz="1800" b="0" dirty="0"/>
              <a:t>(zał. 10d do Regulaminu wyboru projektów)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339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6253" y="2448769"/>
            <a:ext cx="3275379" cy="451638"/>
          </a:xfrm>
        </p:spPr>
        <p:txBody>
          <a:bodyPr>
            <a:normAutofit/>
          </a:bodyPr>
          <a:lstStyle/>
          <a:p>
            <a:r>
              <a:rPr lang="pl-PL" sz="2280" dirty="0">
                <a:latin typeface="Arial" panose="020B0604020202020204" pitchFamily="34" charset="0"/>
                <a:cs typeface="Arial" panose="020B0604020202020204" pitchFamily="34" charset="0"/>
              </a:rPr>
              <a:t>Wskaźniki projektu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07" y="2983937"/>
            <a:ext cx="7761873" cy="222547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endParaRPr lang="pl-PL" sz="1929" b="0" dirty="0">
              <a:latin typeface="Arial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pl-PL" sz="1929" b="0" dirty="0">
                <a:solidFill>
                  <a:srgbClr val="002073"/>
                </a:solidFill>
                <a:latin typeface="Arial"/>
                <a:ea typeface="Open Sans"/>
                <a:cs typeface="Arial"/>
              </a:rPr>
              <a:t>UWAGA!</a:t>
            </a:r>
          </a:p>
          <a:p>
            <a:pPr>
              <a:lnSpc>
                <a:spcPct val="100000"/>
              </a:lnSpc>
            </a:pPr>
            <a:r>
              <a:rPr lang="pl-PL" sz="1929" b="0" dirty="0">
                <a:solidFill>
                  <a:srgbClr val="002073"/>
                </a:solidFill>
                <a:latin typeface="Arial"/>
                <a:ea typeface="Open Sans"/>
                <a:cs typeface="Arial"/>
              </a:rPr>
              <a:t>Należy wskazać </a:t>
            </a:r>
            <a:r>
              <a:rPr lang="pl-PL" sz="1929" b="0" u="sng" dirty="0">
                <a:solidFill>
                  <a:srgbClr val="002073"/>
                </a:solidFill>
                <a:latin typeface="Arial"/>
                <a:ea typeface="Open Sans"/>
                <a:cs typeface="Arial"/>
              </a:rPr>
              <a:t>wszystkie</a:t>
            </a:r>
            <a:r>
              <a:rPr lang="pl-PL" sz="1929" b="0" dirty="0">
                <a:solidFill>
                  <a:srgbClr val="002073"/>
                </a:solidFill>
                <a:latin typeface="Arial"/>
                <a:ea typeface="Open Sans"/>
                <a:cs typeface="Arial"/>
              </a:rPr>
              <a:t> adekwatne wskaźniki. </a:t>
            </a:r>
            <a:r>
              <a:rPr lang="pl-PL" sz="1929" b="0" dirty="0">
                <a:latin typeface="Arial"/>
                <a:ea typeface="Open Sans"/>
                <a:cs typeface="Arial"/>
              </a:rPr>
              <a:t>Wskaźniki w projekcie powinny odzwierciedlać najważniejsze elementy i cele projektu. Wskazane jest, aby każdy projekt miał przypisane zarówno wskaźniki produktu, jak i rezultatu. </a:t>
            </a:r>
            <a:endParaRPr lang="pl-PL" sz="1929" b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90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3A4DB35-B995-43C0-AAB5-DE8350B402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51942" y="2721092"/>
          <a:ext cx="8387927" cy="3492667"/>
        </p:xfrm>
        <a:graphic>
          <a:graphicData uri="http://schemas.openxmlformats.org/drawingml/2006/table">
            <a:tbl>
              <a:tblPr/>
              <a:tblGrid>
                <a:gridCol w="193444">
                  <a:extLst>
                    <a:ext uri="{9D8B030D-6E8A-4147-A177-3AD203B41FA5}">
                      <a16:colId xmlns:a16="http://schemas.microsoft.com/office/drawing/2014/main" val="2565489410"/>
                    </a:ext>
                  </a:extLst>
                </a:gridCol>
                <a:gridCol w="6355412">
                  <a:extLst>
                    <a:ext uri="{9D8B030D-6E8A-4147-A177-3AD203B41FA5}">
                      <a16:colId xmlns:a16="http://schemas.microsoft.com/office/drawing/2014/main" val="2487250270"/>
                    </a:ext>
                  </a:extLst>
                </a:gridCol>
                <a:gridCol w="678278">
                  <a:extLst>
                    <a:ext uri="{9D8B030D-6E8A-4147-A177-3AD203B41FA5}">
                      <a16:colId xmlns:a16="http://schemas.microsoft.com/office/drawing/2014/main" val="2712334642"/>
                    </a:ext>
                  </a:extLst>
                </a:gridCol>
                <a:gridCol w="636920">
                  <a:extLst>
                    <a:ext uri="{9D8B030D-6E8A-4147-A177-3AD203B41FA5}">
                      <a16:colId xmlns:a16="http://schemas.microsoft.com/office/drawing/2014/main" val="3319991906"/>
                    </a:ext>
                  </a:extLst>
                </a:gridCol>
                <a:gridCol w="523873">
                  <a:extLst>
                    <a:ext uri="{9D8B030D-6E8A-4147-A177-3AD203B41FA5}">
                      <a16:colId xmlns:a16="http://schemas.microsoft.com/office/drawing/2014/main" val="786700134"/>
                    </a:ext>
                  </a:extLst>
                </a:gridCol>
              </a:tblGrid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C65911"/>
                          </a:solidFill>
                          <a:effectLst/>
                          <a:latin typeface="Arial" panose="020B0604020202020204" pitchFamily="34" charset="0"/>
                        </a:rPr>
                        <a:t>"A"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1" u="none" strike="noStrike" dirty="0">
                          <a:solidFill>
                            <a:srgbClr val="C65911"/>
                          </a:solidFill>
                          <a:effectLst/>
                          <a:latin typeface="Arial" panose="020B0604020202020204" pitchFamily="34" charset="0"/>
                        </a:rPr>
                        <a:t> Wskaźniki produktu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Ilość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Jednostka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868614"/>
                  </a:ext>
                </a:extLst>
              </a:tr>
              <a:tr h="2063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bazowa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docelowa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505519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Powierzchnia użytkowa budynków mieszkalnych poddanych termomodernizacji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pl-PL" sz="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57949"/>
                  </a:ext>
                </a:extLst>
              </a:tr>
              <a:tr h="1870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Budynki publiczne o udoskonalonej charakterystyce energetycznej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pl-PL" sz="7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941690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zmodernizowanych energetycznie budynków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984010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Liczba zmodernizowanych indywidualnych źródeł ciepła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940834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zmodernizowanych źródeł ciepła (innych niż indywidualne)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598426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Lokale mieszkalne o udoskonalonej charakterystyce energetycznej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53507"/>
                  </a:ext>
                </a:extLst>
              </a:tr>
              <a:tr h="3095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Lokale mieszkalne wykorzystujące kotły i systemy ciepłownicze zasilane gazem ziemnym zastępują instalacje zasilane paliwem stałym i innymi paliwami kopalnymi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3353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Dodatkowa zdolność wytwarzania energii elektrycznej ze źródeł OZE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295660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Dodatkowa zdolność wytwarzania energii cieplnej ze źródeł OZE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314839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zmodernizowanych jednostek wytwarzania energii elektrycznej ze źródeł OZE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756393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wybudowanych jednostek wytwarzania energii elektrycznej ze źródeł OZE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167287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zmodernizowanych jednostek wytwarzania energii cieplnej ze źródeł OZE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73840"/>
                  </a:ext>
                </a:extLst>
              </a:tr>
              <a:tr h="1981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wybudowanych jednostek wytwarzania energii cieplnej ze źródeł OZE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794751"/>
                  </a:ext>
                </a:extLst>
              </a:tr>
              <a:tr h="1940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powstałych magazynów energii elektrycznej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883173"/>
                  </a:ext>
                </a:extLst>
              </a:tr>
              <a:tr h="2179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powstałych magazynów energii cieplnej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995658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13A387D8-18D8-44B8-B1F9-B8A1F1E1A63A}"/>
              </a:ext>
            </a:extLst>
          </p:cNvPr>
          <p:cNvSpPr/>
          <p:nvPr/>
        </p:nvSpPr>
        <p:spPr>
          <a:xfrm>
            <a:off x="5053321" y="2103512"/>
            <a:ext cx="4540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Wskaźniki projektu (energetyczne)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06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9188549" cy="814335"/>
          </a:xfrm>
        </p:spPr>
        <p:txBody>
          <a:bodyPr>
            <a:noAutofit/>
          </a:bodyPr>
          <a:lstStyle/>
          <a:p>
            <a:r>
              <a:rPr lang="pl-PL" sz="2200" dirty="0"/>
              <a:t>Podstawowe informacje dla naboru nr FESL.02.02-IZ.01-307/25</a:t>
            </a:r>
            <a:endParaRPr lang="pl-PL" sz="2200" dirty="0">
              <a:latin typeface="+mn-lt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F573AA6-EDF0-414D-B98D-60A6EC9B4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89328"/>
              </p:ext>
            </p:extLst>
          </p:nvPr>
        </p:nvGraphicFramePr>
        <p:xfrm>
          <a:off x="457200" y="1335669"/>
          <a:ext cx="9715500" cy="61965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9727">
                  <a:extLst>
                    <a:ext uri="{9D8B030D-6E8A-4147-A177-3AD203B41FA5}">
                      <a16:colId xmlns:a16="http://schemas.microsoft.com/office/drawing/2014/main" val="2652819243"/>
                    </a:ext>
                  </a:extLst>
                </a:gridCol>
                <a:gridCol w="6465773">
                  <a:extLst>
                    <a:ext uri="{9D8B030D-6E8A-4147-A177-3AD203B41FA5}">
                      <a16:colId xmlns:a16="http://schemas.microsoft.com/office/drawing/2014/main" val="3352494958"/>
                    </a:ext>
                  </a:extLst>
                </a:gridCol>
              </a:tblGrid>
              <a:tr h="485420"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Działanie 02.02.  - konkurs ZIT Subregionu Centralnego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330012"/>
                  </a:ext>
                </a:extLst>
              </a:tr>
              <a:tr h="61365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Termin naboru wniosków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dirty="0">
                          <a:solidFill>
                            <a:srgbClr val="002060"/>
                          </a:solidFill>
                        </a:rPr>
                        <a:t>28 listopada 2025 r. – 26 lutego 2026 r.</a:t>
                      </a:r>
                    </a:p>
                    <a:p>
                      <a:endParaRPr lang="pl-PL" sz="1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813583"/>
                  </a:ext>
                </a:extLst>
              </a:tr>
              <a:tr h="65009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Orientacyjny termin rozstrzygnięcia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III kwartał 2026 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97570"/>
                  </a:ext>
                </a:extLst>
              </a:tr>
              <a:tr h="647521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Alokacja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48 223 051,62 PLN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11 410 229,19 €    </a:t>
                      </a:r>
                      <a:br>
                        <a:rPr lang="pl-PL" sz="1800" dirty="0">
                          <a:solidFill>
                            <a:srgbClr val="002060"/>
                          </a:solidFill>
                        </a:rPr>
                      </a:br>
                      <a:r>
                        <a:rPr lang="pl-PL" sz="1800" b="1" dirty="0">
                          <a:solidFill>
                            <a:srgbClr val="002060"/>
                          </a:solidFill>
                        </a:rPr>
                        <a:t>Alokacja zmieniona w styczniu 2026 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96971"/>
                  </a:ext>
                </a:extLst>
              </a:tr>
              <a:tr h="3506574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rgbClr val="002060"/>
                          </a:solidFill>
                        </a:rPr>
                        <a:t>Poziom dofinansowania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984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Maksymalny dopuszczalny poziom dofinansowania kosztów kwalifikowanych wynosi:  </a:t>
                      </a:r>
                    </a:p>
                    <a:p>
                      <a:r>
                        <a:rPr lang="pl-PL" sz="1984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pl-PL" sz="1984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85% dla kosztów bezpośrednich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l-PL" sz="1984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pl-PL" sz="1984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85% dla kosztów pośrednich 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l-PL" sz="1984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984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zgodnie z zasadami udzielania pomocy publicznej/pomocy de </a:t>
                      </a:r>
                      <a:r>
                        <a:rPr lang="pl-PL" sz="1984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minimis</a:t>
                      </a:r>
                      <a:r>
                        <a:rPr lang="pl-PL" sz="1984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</a:p>
                    <a:p>
                      <a:endParaRPr lang="pl-PL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86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433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4B48376-A0D7-4965-821F-F0F277926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18069"/>
              </p:ext>
            </p:extLst>
          </p:nvPr>
        </p:nvGraphicFramePr>
        <p:xfrm>
          <a:off x="1154907" y="2819401"/>
          <a:ext cx="8381999" cy="3065723"/>
        </p:xfrm>
        <a:graphic>
          <a:graphicData uri="http://schemas.openxmlformats.org/drawingml/2006/table">
            <a:tbl>
              <a:tblPr/>
              <a:tblGrid>
                <a:gridCol w="540859">
                  <a:extLst>
                    <a:ext uri="{9D8B030D-6E8A-4147-A177-3AD203B41FA5}">
                      <a16:colId xmlns:a16="http://schemas.microsoft.com/office/drawing/2014/main" val="2569587099"/>
                    </a:ext>
                  </a:extLst>
                </a:gridCol>
                <a:gridCol w="6081369">
                  <a:extLst>
                    <a:ext uri="{9D8B030D-6E8A-4147-A177-3AD203B41FA5}">
                      <a16:colId xmlns:a16="http://schemas.microsoft.com/office/drawing/2014/main" val="182417751"/>
                    </a:ext>
                  </a:extLst>
                </a:gridCol>
                <a:gridCol w="649031">
                  <a:extLst>
                    <a:ext uri="{9D8B030D-6E8A-4147-A177-3AD203B41FA5}">
                      <a16:colId xmlns:a16="http://schemas.microsoft.com/office/drawing/2014/main" val="2269671199"/>
                    </a:ext>
                  </a:extLst>
                </a:gridCol>
                <a:gridCol w="609456">
                  <a:extLst>
                    <a:ext uri="{9D8B030D-6E8A-4147-A177-3AD203B41FA5}">
                      <a16:colId xmlns:a16="http://schemas.microsoft.com/office/drawing/2014/main" val="2884250167"/>
                    </a:ext>
                  </a:extLst>
                </a:gridCol>
                <a:gridCol w="501284">
                  <a:extLst>
                    <a:ext uri="{9D8B030D-6E8A-4147-A177-3AD203B41FA5}">
                      <a16:colId xmlns:a16="http://schemas.microsoft.com/office/drawing/2014/main" val="2610962924"/>
                    </a:ext>
                  </a:extLst>
                </a:gridCol>
              </a:tblGrid>
              <a:tr h="2400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C65911"/>
                          </a:solidFill>
                          <a:effectLst/>
                          <a:latin typeface="Arial" panose="020B0604020202020204" pitchFamily="34" charset="0"/>
                        </a:rPr>
                        <a:t>"B"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1" u="none" strike="noStrike" dirty="0">
                          <a:solidFill>
                            <a:srgbClr val="C65911"/>
                          </a:solidFill>
                          <a:effectLst/>
                          <a:latin typeface="Arial" panose="020B0604020202020204" pitchFamily="34" charset="0"/>
                        </a:rPr>
                        <a:t> Wskaźniki rezultatu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Ilość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Jednostka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56453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1" u="none" strike="noStrike">
                          <a:solidFill>
                            <a:srgbClr val="C6591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0" i="1" u="none" strike="noStrike">
                          <a:solidFill>
                            <a:srgbClr val="C6591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bazowa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docelowa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123045"/>
                  </a:ext>
                </a:extLst>
              </a:tr>
              <a:tr h="2687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Roczne zużycie energii pierwotnej w: lokalach mieszkalnych lub budynkach publicznych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MWh/rok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94624"/>
                  </a:ext>
                </a:extLst>
              </a:tr>
              <a:tr h="3859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Szacowana emisja gazów cieplarnianych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tony równoważnika CO2/rok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24073"/>
                  </a:ext>
                </a:extLst>
              </a:tr>
              <a:tr h="33077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Liczba dodatkowych użytkowników podłączonych do sieci ciepłowniczej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853222"/>
                  </a:ext>
                </a:extLst>
              </a:tr>
              <a:tr h="225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Ilość zaoszczędzonej energii elektrycznej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Różnica w zużyciu energii końcowej (wartość docelowa=wartość w roku bazowym – wartość w roku docelowym)  </a:t>
                      </a:r>
                    </a:p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MWh/rok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11608"/>
                  </a:ext>
                </a:extLst>
              </a:tr>
              <a:tr h="33631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Ilość zaoszczędzonej energii cieplnej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MWh/rok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896599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Ilość zaoszczędzonej energii cieplnej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00580"/>
                  </a:ext>
                </a:extLst>
              </a:tr>
              <a:tr h="24008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Ilość wytworzonej energii elektrycznej ze źródeł OZE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MWh/rok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83127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Ilość wytworzonej energii cieplnej ze źródeł OZE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MWh/rok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82749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06F0962A-5BE2-4EBA-9DC8-ACE78AB6888E}"/>
              </a:ext>
            </a:extLst>
          </p:cNvPr>
          <p:cNvSpPr/>
          <p:nvPr/>
        </p:nvSpPr>
        <p:spPr>
          <a:xfrm>
            <a:off x="5022408" y="2215111"/>
            <a:ext cx="4386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Wskaźniki projektu (energetyczne)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88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6253" y="2448769"/>
            <a:ext cx="4133027" cy="451638"/>
          </a:xfrm>
        </p:spPr>
        <p:txBody>
          <a:bodyPr>
            <a:no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Wskaźniki projektu - pozostałe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5" y="2983937"/>
            <a:ext cx="8430916" cy="325753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400" dirty="0">
                <a:latin typeface="Arial"/>
                <a:cs typeface="Open Sans"/>
              </a:rPr>
              <a:t>Produktu: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</a:rPr>
              <a:t>Liczba obiektów dostosowanych do potrzeb osób z niepełnosprawnościami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</a:rPr>
              <a:t>Liczba projektów, w których sfinansowano koszty racjonalnych usprawnień dla osób z niepełnosprawnościami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Liczba przeprowadzonych kampanii informacyjno-edukacyjnych kształtujących świadomość ekologiczną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Ludność objęta projektami w ramach strategii zintegrowanego rozwoju terytorialnego*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Wspierane strategie zintegrowanego rozwoju terytorialnego*</a:t>
            </a:r>
          </a:p>
          <a:p>
            <a:pPr>
              <a:lnSpc>
                <a:spcPct val="100000"/>
              </a:lnSpc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* dotyczy tylko naboru ZIT-owego</a:t>
            </a:r>
          </a:p>
          <a:p>
            <a:pPr>
              <a:lnSpc>
                <a:spcPct val="100000"/>
              </a:lnSpc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Rezultatu: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Liczba przedsięwzięć proekologicznych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400" b="0" dirty="0">
              <a:latin typeface="Arial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18375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2653826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Pomoc publiczna </a:t>
            </a:r>
            <a:br>
              <a:rPr lang="pl-PL" dirty="0"/>
            </a:br>
            <a:r>
              <a:rPr lang="pl-PL" dirty="0"/>
              <a:t>w ramach naboru dot. efektywności energetycznej budynków </a:t>
            </a:r>
            <a:br>
              <a:rPr lang="pl-PL" dirty="0"/>
            </a:br>
            <a:r>
              <a:rPr lang="pl-PL" dirty="0"/>
              <a:t>– działanie 2.2</a:t>
            </a:r>
            <a:br>
              <a:rPr lang="pl-PL" dirty="0"/>
            </a:br>
            <a:r>
              <a:rPr lang="pl-PL" dirty="0"/>
              <a:t>FE SL 2021-2027</a:t>
            </a:r>
          </a:p>
        </p:txBody>
      </p:sp>
    </p:spTree>
    <p:extLst>
      <p:ext uri="{BB962C8B-B14F-4D97-AF65-F5344CB8AC3E}">
        <p14:creationId xmlns:p14="http://schemas.microsoft.com/office/powerpoint/2010/main" val="3731129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204CA-296A-4876-AC48-E526A479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Pomoc publiczna – definicja</a:t>
            </a:r>
            <a:endParaRPr lang="pl-PL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9955E6-429B-48D0-AFAF-CCD512B7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267669"/>
            <a:ext cx="8640382" cy="4392170"/>
          </a:xfrm>
        </p:spPr>
        <p:txBody>
          <a:bodyPr>
            <a:normAutofit/>
          </a:bodyPr>
          <a:lstStyle/>
          <a:p>
            <a:r>
              <a:rPr lang="pl-PL" dirty="0"/>
              <a:t>Art. 107 ust. 1 Traktatu o funkcjonowaniu Unii Europejskiej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Z zastrzeżeniem innych postanowień przewidzianych w Traktatach, wszelka pomoc </a:t>
            </a:r>
            <a:r>
              <a:rPr lang="pl-PL" b="1" dirty="0"/>
              <a:t>przyznawana przez Państwo Członkowskie lub przy użyciu zasobów państwowych </a:t>
            </a:r>
            <a:r>
              <a:rPr lang="pl-PL" dirty="0"/>
              <a:t>w jakiejkolwiek formie, </a:t>
            </a:r>
            <a:r>
              <a:rPr lang="pl-PL" b="1" dirty="0"/>
              <a:t>która zakłóca lub grozi zakłóceniem konkurencji</a:t>
            </a:r>
            <a:r>
              <a:rPr lang="pl-PL" dirty="0"/>
              <a:t> poprzez sprzyjanie niektórym </a:t>
            </a:r>
            <a:r>
              <a:rPr lang="pl-PL" b="1" dirty="0"/>
              <a:t>przedsiębiorstwom</a:t>
            </a:r>
            <a:r>
              <a:rPr lang="pl-PL" dirty="0"/>
              <a:t> lub produkcji niektórych towarów, jest niezgodna z rynkiem wewnętrznym w zakresie, w jakim </a:t>
            </a:r>
            <a:r>
              <a:rPr lang="pl-PL" b="1" dirty="0"/>
              <a:t>wpływa na wymianę handlową między Państwami Członkowskimi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328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204CA-296A-4876-AC48-E526A479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Przesłanki wystąpienia pomocy publicznej </a:t>
            </a:r>
            <a:br>
              <a:rPr lang="pl-PL"/>
            </a:br>
            <a:r>
              <a:rPr lang="pl-PL"/>
              <a:t>– test pomocy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9955E6-429B-48D0-AFAF-CCD512B7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267669"/>
            <a:ext cx="8640382" cy="4392170"/>
          </a:xfrm>
        </p:spPr>
        <p:txBody>
          <a:bodyPr>
            <a:noAutofit/>
          </a:bodyPr>
          <a:lstStyle/>
          <a:p>
            <a:r>
              <a:rPr lang="pl-PL" b="1"/>
              <a:t>Test znajduje się w załączniku 4c do Instrukcji wypełniania wniosku i sprowadza się do odpowiedzi na następujące pytania: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/>
              <a:t>Czy wnioskodawca jest przedsiębiorcą w rozumieniu funkcjonalnym (wykorzystuje produkty projektu do działalności o charakterze gospodarczym)?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/>
              <a:t>Czy transfer zasobów przypisywalny władzy publicznej jest selektywny – tzn. uprzywilejowuje określone podmioty lub wytwarzanie określonych dóbr?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/>
              <a:t>Czy transfer skutkuje przysporzeniem na rzecz określonego podmiotu, na warunkach korzystniejszych niż rynkowe?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/>
              <a:t>Czy w efekcie tego transferu występuje lub może wystąpić zakłócenie konkurencji?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/>
              <a:t>Czy transfer wpływa na wymianę handlową między krajami członkowskimi?</a:t>
            </a:r>
          </a:p>
        </p:txBody>
      </p:sp>
    </p:spTree>
    <p:extLst>
      <p:ext uri="{BB962C8B-B14F-4D97-AF65-F5344CB8AC3E}">
        <p14:creationId xmlns:p14="http://schemas.microsoft.com/office/powerpoint/2010/main" val="3842903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Kiedy pomoc publiczna zasadniczo wystąpi?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2267669"/>
            <a:ext cx="8640382" cy="4968552"/>
          </a:xfrm>
        </p:spPr>
        <p:txBody>
          <a:bodyPr>
            <a:noAutofit/>
          </a:bodyPr>
          <a:lstStyle/>
          <a:p>
            <a:r>
              <a:rPr lang="pl-PL"/>
              <a:t>Projekt dotyczy: działalności w zakresie gospodarki mieszkaniowej, spółki wodno-kanalizacyjnej, portów lotniczych; </a:t>
            </a:r>
          </a:p>
          <a:p>
            <a:r>
              <a:rPr lang="pl-PL"/>
              <a:t>Beneficjentem jest np. spółdzielnia, TBS, przedsiębiorstwo transportowe;</a:t>
            </a:r>
          </a:p>
          <a:p>
            <a:r>
              <a:rPr lang="pl-PL"/>
              <a:t>Ogólnodostępne stacje ładowania samochodów elektrycznych; </a:t>
            </a:r>
          </a:p>
          <a:p>
            <a:r>
              <a:rPr lang="pl-PL"/>
              <a:t>Nie są spełnione wszystkie warunki wskazane w  pkt. 207 Zawiadomienia Komisji;</a:t>
            </a:r>
          </a:p>
          <a:p>
            <a:r>
              <a:rPr lang="pl-PL"/>
              <a:t>Instalacje fotowoltaiczne w systemie on-grid, jeśli nie są spełnione warunki działalności pomocniczej.</a:t>
            </a:r>
          </a:p>
          <a:p>
            <a:pPr marL="0" indent="0">
              <a:buNone/>
            </a:pPr>
            <a:endParaRPr lang="pl-P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365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Działalność gospodarcza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4" y="2266691"/>
            <a:ext cx="8640382" cy="5095858"/>
          </a:xfrm>
        </p:spPr>
        <p:txBody>
          <a:bodyPr>
            <a:noAutofit/>
          </a:bodyPr>
          <a:lstStyle/>
          <a:p>
            <a:pPr lvl="0">
              <a:buClr>
                <a:srgbClr val="003399"/>
              </a:buClr>
            </a:pPr>
            <a:r>
              <a:rPr lang="pl-PL" b="1"/>
              <a:t>Działalność gospodarcza</a:t>
            </a:r>
            <a:r>
              <a:rPr lang="pl-PL"/>
              <a:t> oznacza </a:t>
            </a:r>
            <a:r>
              <a:rPr lang="pl-PL" b="1"/>
              <a:t>każdą działalność polegającą na oferowaniu towarów lub usług na rynku</a:t>
            </a:r>
            <a:r>
              <a:rPr lang="pl-PL"/>
              <a:t>, niezależnie od celu, formy prawnej czy sposobu finansowania podmiotu.</a:t>
            </a:r>
          </a:p>
          <a:p>
            <a:pPr lvl="0">
              <a:buClr>
                <a:srgbClr val="003399"/>
              </a:buClr>
            </a:pPr>
            <a:r>
              <a:rPr lang="pl-PL" b="1"/>
              <a:t>Polskie prawo</a:t>
            </a:r>
            <a:r>
              <a:rPr lang="pl-PL"/>
              <a:t>: Ustawa o postępowaniu w sprawach dotyczących pomocy publicznej odsyła do definicji unijnej – </a:t>
            </a:r>
            <a:r>
              <a:rPr lang="pl-PL" u="sng"/>
              <a:t>nie stosuje się tu definicji z ustawy Prawo przedsiębiorców.</a:t>
            </a:r>
            <a:endParaRPr lang="pl-PL" u="sng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461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Działalność niegospodarcza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4" y="2212371"/>
            <a:ext cx="8640382" cy="5095858"/>
          </a:xfrm>
        </p:spPr>
        <p:txBody>
          <a:bodyPr>
            <a:noAutofit/>
          </a:bodyPr>
          <a:lstStyle/>
          <a:p>
            <a:pPr lvl="0">
              <a:buClr>
                <a:srgbClr val="003399"/>
              </a:buClr>
            </a:pPr>
            <a:r>
              <a:rPr lang="pl-PL"/>
              <a:t>Szkoły prowadzące kształcenie tylko w ramach publicznego systemu oświaty;</a:t>
            </a:r>
          </a:p>
          <a:p>
            <a:pPr lvl="0">
              <a:buClr>
                <a:srgbClr val="003399"/>
              </a:buClr>
            </a:pPr>
            <a:r>
              <a:rPr lang="pl-PL"/>
              <a:t>Placówki ochrony zdrowia świadczące usługi jedynie w ramach NFZ;</a:t>
            </a:r>
          </a:p>
          <a:p>
            <a:pPr lvl="0">
              <a:buClr>
                <a:srgbClr val="003399"/>
              </a:buClr>
            </a:pPr>
            <a:r>
              <a:rPr lang="pl-PL"/>
              <a:t>Instytucje rynku pracy;</a:t>
            </a:r>
          </a:p>
          <a:p>
            <a:pPr lvl="0">
              <a:buClr>
                <a:srgbClr val="003399"/>
              </a:buClr>
            </a:pPr>
            <a:r>
              <a:rPr lang="pl-PL"/>
              <a:t>Instytucje integracji i pomocy społecznej;</a:t>
            </a:r>
          </a:p>
          <a:p>
            <a:pPr lvl="0">
              <a:buClr>
                <a:srgbClr val="003399"/>
              </a:buClr>
            </a:pPr>
            <a:r>
              <a:rPr lang="pl-PL"/>
              <a:t>Policja, służby ratownicze;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l-PL" b="1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b="1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b="1"/>
          </a:p>
        </p:txBody>
      </p:sp>
    </p:spTree>
    <p:extLst>
      <p:ext uri="{BB962C8B-B14F-4D97-AF65-F5344CB8AC3E}">
        <p14:creationId xmlns:p14="http://schemas.microsoft.com/office/powerpoint/2010/main" val="1880273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7B0BFC-16B2-43BB-ABAE-C7B2F08B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Działalność pomocnicza 				1/2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DEE583-0ACF-4A9F-A520-770C1B069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68000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l-PL"/>
              <a:t>Konieczne spełnienie wszystkich warunków </a:t>
            </a:r>
            <a:r>
              <a:rPr lang="pl-PL" b="1"/>
              <a:t>pkt 207 Zawiadomienia Komisji</a:t>
            </a:r>
            <a:r>
              <a:rPr lang="pl-PL"/>
              <a:t>: </a:t>
            </a:r>
          </a:p>
          <a:p>
            <a:pPr lvl="0" fontAlgn="base"/>
            <a:r>
              <a:rPr lang="pl-PL"/>
              <a:t>Infrastruktura jest wykorzystywana prawie wyłącznie do celów działalności niegospodarczej; </a:t>
            </a:r>
          </a:p>
          <a:p>
            <a:pPr lvl="0" fontAlgn="base"/>
            <a:r>
              <a:rPr lang="pl-PL"/>
              <a:t>Działalność gospodarcza jest bezpośrednio powiązana z eksploatacją infrastruktury niegospodarczej lub jest konieczna do eksploatacji infrastruktury niegospodarczej lub jest nieodłącznie związana z podstawowym wykorzystaniem o charakterze niegospodarczym; </a:t>
            </a:r>
          </a:p>
          <a:p>
            <a:pPr lvl="0" fontAlgn="base"/>
            <a:r>
              <a:rPr lang="pl-PL"/>
              <a:t>Działalność gospodarcza pochłania takie same nakłady jak podstawowa działalność o charakterze niegospodarczym, takie jak materiały, sprzęt, siła robocza lub aktywa trwałe (ta sama przestrzeń jest wykorzystywana do działalności niegospodarczej i pomocniczej gospodarczej);</a:t>
            </a:r>
          </a:p>
          <a:p>
            <a:pPr fontAlgn="base"/>
            <a:r>
              <a:rPr lang="pl-PL"/>
              <a:t>Działalność gospodarcza ma ograniczony zakres, w odniesieniu do rocznej wydajności infrastruktury – nie przekracza 20 %. Wskaźnik, który będzie wykorzystywany do wyliczenia w/w proporcji powinien być weryfikowalny i niezmienny przez cały okres monitorowania wykorzystania przedmiotu projektu;</a:t>
            </a:r>
          </a:p>
          <a:p>
            <a:pPr marL="0" indent="0">
              <a:buNone/>
            </a:pPr>
            <a:endParaRPr lang="pl-PL" sz="2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3131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B6428A-1B5A-4D45-9FC8-9E56BFA8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Działalność pomocnicza 				2/2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F318A-F052-4662-9DB2-F6A691067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pl-PL"/>
              <a:t>Działalność pomocnicza to również typowe udogodnienie (kawiarenka, fotograf w urzędzie, fryzjer w szpitalu, mały sklepik w szkole) – musi służyć celom niegospodarczym oraz mieć ograniczony zakres (max. 20% powierzchni całej infrastruktury);</a:t>
            </a:r>
          </a:p>
          <a:p>
            <a:pPr fontAlgn="base"/>
            <a:r>
              <a:rPr lang="pl-PL"/>
              <a:t>Należy wyeliminować ryzyko subsydiowania skrośnego (punkt 206 Zawiadomienia KE). W tym celu należy stosować wyraźną odrębności rachunkową oraz przypisywanie kosztów i przychodów w odpowiedni sposób; </a:t>
            </a:r>
          </a:p>
          <a:p>
            <a:pPr marL="0" lvl="0" indent="0" fontAlgn="base">
              <a:buNone/>
            </a:pPr>
            <a:r>
              <a:rPr lang="pl-PL"/>
              <a:t>Monitorowanie wykorzystywania wytworzonej w ramach projektu infrastruktury odbywa się przez cały okres amortyzacji środków trwałych i wartości niematerialnych i prawnych, a nie tylko okres trwałości. </a:t>
            </a:r>
          </a:p>
          <a:p>
            <a:pPr marL="0" lvl="0" indent="0" fontAlgn="base">
              <a:buNone/>
            </a:pPr>
            <a:r>
              <a:rPr lang="pl-PL" b="1"/>
              <a:t>Analizę wystąpienia działalności pomocniczej należy przeprowadzić do każdego z budynków z osobna.</a:t>
            </a:r>
          </a:p>
          <a:p>
            <a:pPr marL="0" lvl="0" indent="0" fontAlgn="base">
              <a:buNone/>
            </a:pPr>
            <a:r>
              <a:rPr lang="pl-PL" u="sng"/>
              <a:t>Przy łącznym spełnieniu wskazanych warunków, można wykluczyć występowanie pomocy publicznej/pomocy de </a:t>
            </a:r>
            <a:r>
              <a:rPr lang="pl-PL" u="sng" err="1"/>
              <a:t>minimis</a:t>
            </a:r>
            <a:r>
              <a:rPr lang="pl-PL" u="sng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00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B7309-2E54-42E1-968E-3FB659011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77" y="3039053"/>
            <a:ext cx="7920115" cy="2739447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latin typeface="Open Sans"/>
                <a:ea typeface="Open Sans"/>
                <a:cs typeface="Open Sans"/>
              </a:rPr>
            </a:br>
            <a:br>
              <a:rPr lang="pl-PL" dirty="0">
                <a:latin typeface="Open Sans"/>
                <a:ea typeface="Open Sans"/>
                <a:cs typeface="Open Sans"/>
              </a:rPr>
            </a:br>
            <a:r>
              <a:rPr lang="pl-PL" dirty="0">
                <a:latin typeface="Open Sans"/>
                <a:ea typeface="Open Sans"/>
                <a:cs typeface="Open Sans"/>
              </a:rPr>
              <a:t>Kryteria oceny i procedura wyboru projektów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5595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Działalność na rynku wytwarzania energii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1979837"/>
            <a:ext cx="8640382" cy="489410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 b="1"/>
              <a:t>Wytwarzanie energii elektrycznej i wprowadzanie jej do sieci </a:t>
            </a:r>
            <a:r>
              <a:rPr lang="pl-PL"/>
              <a:t>z możliwością bezgotówkowego rozliczania nadwyżek, czy też ich sprzedaży,</a:t>
            </a:r>
            <a:r>
              <a:rPr lang="pl-PL" b="1"/>
              <a:t> stanowi działalność gospodarczą w rozumieniu przepisów unijnych, </a:t>
            </a:r>
            <a:r>
              <a:rPr lang="pl-PL"/>
              <a:t>ponieważ stanowi oferowanie towaru (energii) na rynku. </a:t>
            </a:r>
          </a:p>
          <a:p>
            <a:pPr marL="0" indent="0" fontAlgn="base">
              <a:lnSpc>
                <a:spcPct val="100000"/>
              </a:lnSpc>
              <a:spcAft>
                <a:spcPts val="1200"/>
              </a:spcAft>
              <a:buNone/>
            </a:pPr>
            <a:r>
              <a:rPr lang="pl-PL"/>
              <a:t>Dopuszczalne jest jednak uznanie wprowadzania do sieci wyprodukowanej energii elektrycznej za działalność pomocniczą (tj. niegospodarczą na potrzeby stosowania zasad pomocy publicznej), jeżeli:</a:t>
            </a:r>
            <a:r>
              <a:rPr lang="en-US"/>
              <a:t>​</a:t>
            </a:r>
          </a:p>
          <a:p>
            <a:pPr fontAlgn="base">
              <a:lnSpc>
                <a:spcPct val="100000"/>
              </a:lnSpc>
              <a:spcAft>
                <a:spcPts val="1200"/>
              </a:spcAft>
            </a:pPr>
            <a:r>
              <a:rPr lang="pl-PL"/>
              <a:t>główna działalność podmiotu ma charakter niegospodarczy (np. osoby fizyczne nieprowadzące działalności gospodarczej, jednostki administracji publicznej); oraz</a:t>
            </a:r>
            <a:r>
              <a:rPr lang="en-US"/>
              <a:t>​</a:t>
            </a:r>
          </a:p>
          <a:p>
            <a:pPr fontAlgn="base">
              <a:lnSpc>
                <a:spcPct val="100000"/>
              </a:lnSpc>
              <a:spcAft>
                <a:spcPts val="1200"/>
              </a:spcAft>
            </a:pPr>
            <a:r>
              <a:rPr lang="pl-PL"/>
              <a:t>energia jest zużywana gównie na potrzeby własne podmiotu, tj. maksymalnie 20% ilości energii wytworzonej w danej instalacji (w skali roku, po zbilansowaniu) nie jest zużywane przez podmiot na potrzeby własne; oraz</a:t>
            </a:r>
            <a:r>
              <a:rPr lang="en-US"/>
              <a:t>​</a:t>
            </a:r>
          </a:p>
          <a:p>
            <a:pPr fontAlgn="base">
              <a:lnSpc>
                <a:spcPct val="100000"/>
              </a:lnSpc>
              <a:spcAft>
                <a:spcPts val="1200"/>
              </a:spcAft>
            </a:pPr>
            <a:r>
              <a:rPr lang="pl-PL"/>
              <a:t>rozmiar (zdolność wytwórcza) instalacji nie przekracza realnego zapotrzebowania podmiotu na energię elektryczną.</a:t>
            </a:r>
            <a:endParaRPr lang="en-US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156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Jakie dokumenty pomocowe dołączyć do wniosku?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4" y="2212371"/>
            <a:ext cx="8640382" cy="50958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/>
              <a:t>Załącznik 4.c Analiza zgodności projektu z zasadami pomocy publicznej i/lub pomocy de minimis – </a:t>
            </a:r>
            <a:r>
              <a:rPr lang="pl-PL" b="1"/>
              <a:t>zawsze, nawet gdy projekt nie jest objęty pomocą publiczną.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/>
              <a:t>Instrukcja, jak wypełnić test pomocy w zależności jakie elementy obejmuje inwestycja znajduje się na końcu załącznika </a:t>
            </a:r>
            <a:r>
              <a:rPr lang="pl-PL" b="1"/>
              <a:t>– koniecznie przeczytaj zanim zaczniesz wypełniać załącznik 4.c.</a:t>
            </a:r>
            <a:endParaRPr lang="pl-PL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b="1"/>
              <a:t>Uwaga</a:t>
            </a:r>
            <a:r>
              <a:rPr lang="pl-PL"/>
              <a:t>! W przypadku termomodernizacji analizujemy każdy z budynków z osobna.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b="1"/>
              <a:t>Gdy pomoc zostanie zidentyfikowana: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/>
              <a:t>Formularze pomocy de minimis / innej pomocy niż de minimis;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/>
              <a:t>Zaświadczenie/oświadczenie dotyczące pomocy de minimis;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/>
              <a:t>Sprawozdania finansowe – jeśli w projekcie występuje pomoc publiczna;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l-PL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/>
              <a:t>Edytowalną wersję formularza de minimis możesz pobrać tutaj: </a:t>
            </a:r>
            <a:r>
              <a:rPr lang="pl-PL">
                <a:hlinkClick r:id="rId2"/>
              </a:rPr>
              <a:t>https://uokik.gov.pl/Download/1601</a:t>
            </a:r>
            <a:r>
              <a:rPr lang="pl-P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851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771309"/>
          </a:xfrm>
        </p:spPr>
        <p:txBody>
          <a:bodyPr>
            <a:normAutofit/>
          </a:bodyPr>
          <a:lstStyle/>
          <a:p>
            <a:r>
              <a:rPr lang="pl-PL"/>
              <a:t>Przykład 1 – działalność niegospodarcza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1832577"/>
            <a:ext cx="8640382" cy="54373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/>
              <a:t>To np. termomodernizacja budynku instytucji rynku pracy, szkoły publicznej, w których nie jest wykonywana żadna działalność gospodarcza (nawet pomocnicza)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wnioskodawca / partner jest przedsiębiorcą w rozumieniu funkcjonalnym (wykorzystuje produkty projektu do działalności o charakterze gospodarczym)? </a:t>
            </a:r>
            <a:r>
              <a:rPr lang="pl-PL" b="1"/>
              <a:t>NIE – należy przedstawić wyczerpujące uzasadnienie braku działalności gospodarczej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transfer zasobów przypisywalny władzy publicznej jest selektywny – tzn. uprzywilejowuje określone podmioty lub wytwarzanie określonych dóbr? </a:t>
            </a:r>
            <a:r>
              <a:rPr lang="pl-PL" b="1"/>
              <a:t>NIE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transfer skutkuje przysporzeniem na rzecz określonego podmiotu, na warunkach korzystniejszych niż rynkowe? </a:t>
            </a:r>
            <a:r>
              <a:rPr lang="pl-PL" b="1"/>
              <a:t>NIE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w efekcie tego transferu występuje lub może wystąpić zakłócenie konkurencji? </a:t>
            </a:r>
            <a:r>
              <a:rPr lang="pl-PL" b="1"/>
              <a:t>NIE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transfer wpływa na wymianę handlową między krajami członkowskimi? </a:t>
            </a:r>
            <a:r>
              <a:rPr lang="pl-PL" b="1"/>
              <a:t>NIE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l-PL" b="1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b="1"/>
              <a:t>Projekt nie będzie objęty pomocą publiczną / pomocą de minimis.</a:t>
            </a:r>
          </a:p>
        </p:txBody>
      </p:sp>
    </p:spTree>
    <p:extLst>
      <p:ext uri="{BB962C8B-B14F-4D97-AF65-F5344CB8AC3E}">
        <p14:creationId xmlns:p14="http://schemas.microsoft.com/office/powerpoint/2010/main" val="3793259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Przykład 2 – działalność niegospodarcza + działalność pomocnicza 				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4" y="2212371"/>
            <a:ext cx="8640382" cy="50958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/>
              <a:t>To np. termomodernizacja budynku szkoły podstawowej, w której niektóre sale wynajmowane są poza godzinami pracy na komercyjne kursy językowe, odpłatne zajęcia sportowe. To również termomodernizacja NZOZ, gdzie poza świadczeniami na NFZ udzielane są świadczenia komercyjne.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wnioskodawca / partner jest przedsiębiorcą w rozumieniu funkcjonalnym (wykorzystuje produkty projektu do działalności o charakterze gospodarczym)?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transfer zasobów przypisywalny władzy publicznej jest selektywny – tzn. uprzywilejowuje określone podmioty lub wytwarzanie określonych dóbr?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transfer skutkuje przysporzeniem na rzecz określonego podmiotu, na warunkach korzystniejszych niż rynkowe?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buFontTx/>
              <a:buAutoNum type="arabicPeriod"/>
            </a:pPr>
            <a:r>
              <a:rPr lang="pl-PL"/>
              <a:t>Czy w efekcie tego transferu występuje lub może wystąpić zakłócenie konkurencji?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endParaRPr lang="pl-PL" b="1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l-P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5507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Przykład 2 – działalność niegospodarcza + działalność pomocnicza 				2/2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2090756"/>
            <a:ext cx="8640382" cy="5468919"/>
          </a:xfrm>
        </p:spPr>
        <p:txBody>
          <a:bodyPr>
            <a:noAutofit/>
          </a:bodyPr>
          <a:lstStyle/>
          <a:p>
            <a:pPr marL="342900" indent="-342900" fontAlgn="t">
              <a:buFont typeface="+mj-lt"/>
              <a:buAutoNum type="arabicPeriod" startAt="5"/>
            </a:pPr>
            <a:r>
              <a:rPr lang="pl-PL" sz="1700" b="1"/>
              <a:t>Czy transfer wpływa na wymianę handlową między krajami członkowskimi? NIE, jeżeli:</a:t>
            </a:r>
          </a:p>
          <a:p>
            <a:pPr marL="0" indent="0" fontAlgn="t">
              <a:lnSpc>
                <a:spcPct val="100000"/>
              </a:lnSpc>
              <a:buNone/>
            </a:pPr>
            <a:r>
              <a:rPr lang="pl-PL" sz="1700"/>
              <a:t>Spełnione są wszystkie warunki dla działalności pomocniczej. Przykładowe uzasadnienie: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700"/>
              <a:t>W budynku objętym projektem w głównej mierze realizowane są świadczenia lecznicze w ramach NFZ. W niewielkim tylko stopniu występuje działalność gospodarcza, która spełnia wszystkie warunki wskazane w punkcie 207 Zawiadomienia Komisji Europejskiej. Jest to następująca działalność: </a:t>
            </a:r>
            <a:r>
              <a:rPr lang="pl-PL" sz="1700">
                <a:highlight>
                  <a:srgbClr val="C0C0C0"/>
                </a:highlight>
              </a:rPr>
              <a:t>….</a:t>
            </a:r>
            <a:r>
              <a:rPr lang="pl-PL" sz="1700"/>
              <a:t> Działalność ta związana jest z ochroną zdrowia.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700"/>
              <a:t>Wskazana działalność ma ograniczony zakres i wynosi mniej niż 20% w ujęciu rocznym. Wyliczenie wskaźnika dokonano na podstawie rzeczywistych danych z ubiegowego roku. Wskaźnik wyliczono następująco </a:t>
            </a:r>
            <a:r>
              <a:rPr lang="pl-PL" sz="1700">
                <a:highlight>
                  <a:srgbClr val="C0C0C0"/>
                </a:highlight>
              </a:rPr>
              <a:t>….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700"/>
              <a:t>Dla działalności gospodarczej prowadzę wyraźną odrębności rachunkową oraz przypisywanie kosztów i przychodów w odpowiedni sposób.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700"/>
              <a:t>Zobowiązuje się, do monitorowania prowadzonej działalności przez cały okres amortyzacji środków trwałych i wartości niematerialnych i prawnych.</a:t>
            </a:r>
          </a:p>
          <a:p>
            <a:pPr marL="0" indent="0" algn="ctr" fontAlgn="t">
              <a:lnSpc>
                <a:spcPct val="100000"/>
              </a:lnSpc>
              <a:buNone/>
            </a:pPr>
            <a:r>
              <a:rPr lang="pl-PL" sz="1700" b="1"/>
              <a:t>W innym przypadku projekt będzie objęty pomocą publiczną / pomocą de minimis.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l-PL" sz="17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9183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Przykład 3 – działalność gospodarcza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995072"/>
            <a:ext cx="8640382" cy="57316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/>
              <a:t>To np. termomodernizacja lodowiska, teatru, muzeum, ośrodka kształcenia dorosłych, hali sportowo-widowiskowej,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/>
              <a:t>Czy wnioskodawca / partner jest przedsiębiorcą w rozumieniu funkcjonalnym (wykorzystuje produkty projektu do działalności o charakterze gospodarczym)?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pl-PL"/>
              <a:t>Czy transfer zasobów </a:t>
            </a:r>
            <a:r>
              <a:rPr lang="pl-PL" err="1"/>
              <a:t>przypisywalny</a:t>
            </a:r>
            <a:r>
              <a:rPr lang="pl-PL"/>
              <a:t> władzy publicznej jest selektywny – tzn. uprzywilejowuje określone podmioty lub wytwarzanie określonych dóbr?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pl-PL"/>
              <a:t>Czy transfer skutkuje przysporzeniem na rzecz określonego podmiotu, na warunkach korzystniejszych niż rynkowe?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pl-PL"/>
              <a:t>Czy w efekcie tego transferu występuje lub może wystąpić zakłócenie konkurencji?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pl-PL"/>
              <a:t>Czy transfer wpływa na wymianę handlową między krajami członkowskimi? </a:t>
            </a:r>
            <a:r>
              <a:rPr lang="pl-PL" b="1"/>
              <a:t>TAK / NIE – w zależności od uzasadnienia, wskazówki zał. 4c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pl-PL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1084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Brak wpływu na wymianę handlową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/>
              <a:t>Możliwość wykluczenia wpływu dotacji na wymianę handlową między krajami członkowskimi, jeśli działalność objęta pomocą:</a:t>
            </a:r>
          </a:p>
          <a:p>
            <a:pPr marL="251460" indent="-251460" fontAlgn="base">
              <a:lnSpc>
                <a:spcPct val="100000"/>
              </a:lnSpc>
            </a:pPr>
            <a:r>
              <a:rPr lang="pl-PL"/>
              <a:t>Ogranicza się do rynku lokalnego (ograniczony obszar geograficzny, odległość od granicy, zaspokojenie rynku lokalnego)</a:t>
            </a:r>
          </a:p>
          <a:p>
            <a:pPr marL="251460" indent="-251460" fontAlgn="base">
              <a:lnSpc>
                <a:spcPct val="100000"/>
              </a:lnSpc>
            </a:pPr>
            <a:r>
              <a:rPr lang="pl-PL"/>
              <a:t>Ukierunkowana na regionalną bazę klientów (publiczność ograniczona lokalnie, atrakcyjność wystaw/imprez/wydarzeń, promocja, oferta w języku ojczystym)</a:t>
            </a:r>
          </a:p>
          <a:p>
            <a:pPr marL="251460" indent="-251460" fontAlgn="base">
              <a:lnSpc>
                <a:spcPct val="100000"/>
              </a:lnSpc>
            </a:pPr>
            <a:r>
              <a:rPr lang="pl-PL"/>
              <a:t>Ograniczona wielkość działalności (skala wystaw/imprez/wydarzeń)</a:t>
            </a:r>
          </a:p>
          <a:p>
            <a:pPr marL="251460" indent="-251460" fontAlgn="base">
              <a:lnSpc>
                <a:spcPct val="100000"/>
              </a:lnSpc>
            </a:pPr>
            <a:r>
              <a:rPr lang="pl-PL"/>
              <a:t>Brak lokalnej konkurencji (z zagranicznym udziałem)</a:t>
            </a:r>
          </a:p>
          <a:p>
            <a:pPr marL="251460" indent="-251460" fontAlgn="base">
              <a:lnSpc>
                <a:spcPct val="100000"/>
              </a:lnSpc>
            </a:pPr>
            <a:r>
              <a:rPr lang="pl-PL"/>
              <a:t>Brak dowodów transgranicznych inwestycji w zakresie podobnej infrastruktury w regionie</a:t>
            </a:r>
          </a:p>
          <a:p>
            <a:pPr marL="0" indent="0">
              <a:buNone/>
            </a:pPr>
            <a:r>
              <a:rPr lang="pl-PL" b="1"/>
              <a:t>Nie ma znaczenia wielkość pomocy, ani wielkość przedsiębiorstwa. Analiza oparta na dowodach przedstawionych, które udowadniają brak wpływu na wymianę handlową.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pl-PL" sz="2000">
              <a:latin typeface="+mn-lt"/>
            </a:endParaRPr>
          </a:p>
          <a:p>
            <a:pPr marL="251460" indent="-251460" fontAlgn="base">
              <a:lnSpc>
                <a:spcPct val="100000"/>
              </a:lnSpc>
            </a:pPr>
            <a:endParaRPr lang="en-US" sz="2000">
              <a:latin typeface="+mn-lt"/>
            </a:endParaRPr>
          </a:p>
          <a:p>
            <a:pPr marL="0" indent="0">
              <a:buNone/>
            </a:pPr>
            <a:endParaRPr lang="pl-PL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35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603143"/>
          </a:xfrm>
        </p:spPr>
        <p:txBody>
          <a:bodyPr>
            <a:normAutofit/>
          </a:bodyPr>
          <a:lstStyle/>
          <a:p>
            <a:r>
              <a:rPr lang="pl-PL"/>
              <a:t>Przykład 4 – instalacja PV on-grid / magazyn 	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4" y="1713187"/>
            <a:ext cx="8640382" cy="5595042"/>
          </a:xfrm>
        </p:spPr>
        <p:txBody>
          <a:bodyPr>
            <a:noAutofit/>
          </a:bodyPr>
          <a:lstStyle/>
          <a:p>
            <a:pPr marL="0" indent="0" fontAlgn="t">
              <a:lnSpc>
                <a:spcPct val="100000"/>
              </a:lnSpc>
              <a:buNone/>
            </a:pPr>
            <a:r>
              <a:rPr lang="pl-PL"/>
              <a:t>Projekt obejmuje </a:t>
            </a:r>
            <a:r>
              <a:rPr lang="pl-PL" u="sng"/>
              <a:t>dodatkowo panele PV on-grid / magazyn</a:t>
            </a:r>
            <a:r>
              <a:rPr lang="pl-PL"/>
              <a:t>, a główna działalność w budynku </a:t>
            </a:r>
            <a:r>
              <a:rPr lang="pl-PL" u="sng"/>
              <a:t>jest niegospodarcza</a:t>
            </a:r>
            <a:r>
              <a:rPr lang="pl-PL"/>
              <a:t>, należy wypełnić dodatkowy test występowania pomocy publicznej.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wnioskodawca / partner jest przedsiębiorcą w rozumieniu funkcjonalnym (wykorzystuje produkty projektu do działalności o charakterze gospodarczym)? </a:t>
            </a:r>
            <a:r>
              <a:rPr lang="pl-PL" b="1"/>
              <a:t>TAK – wytwarzanie energii elektrycznej i wprowadzanie jej do sieci z możliwością bezgotówkowego rozliczania nadwyżek, czy też ich sprzedaży, stanowi działalność gospodarczą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transfer zasobów </a:t>
            </a:r>
            <a:r>
              <a:rPr lang="pl-PL" err="1"/>
              <a:t>przypisywalny</a:t>
            </a:r>
            <a:r>
              <a:rPr lang="pl-PL"/>
              <a:t> władzy publicznej jest selektywny – tzn. uprzywilejowuje określone podmioty lub wytwarzanie określonych dóbr?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transfer skutkuje przysporzeniem na rzecz określonego podmiotu, na warunkach korzystniejszych niż rynkowe? </a:t>
            </a:r>
            <a:r>
              <a:rPr lang="pl-PL" b="1"/>
              <a:t>TAK</a:t>
            </a:r>
          </a:p>
          <a:p>
            <a:pPr marL="342900" indent="-342900" fontAlgn="t">
              <a:lnSpc>
                <a:spcPct val="100000"/>
              </a:lnSpc>
              <a:buAutoNum type="arabicPeriod"/>
            </a:pPr>
            <a:r>
              <a:rPr lang="pl-PL"/>
              <a:t>Czy w efekcie tego transferu występuje lub może wystąpić zakłócenie konkurencji? </a:t>
            </a:r>
            <a:r>
              <a:rPr lang="pl-PL" b="1"/>
              <a:t>TAK</a:t>
            </a:r>
          </a:p>
        </p:txBody>
      </p:sp>
    </p:spTree>
    <p:extLst>
      <p:ext uri="{BB962C8B-B14F-4D97-AF65-F5344CB8AC3E}">
        <p14:creationId xmlns:p14="http://schemas.microsoft.com/office/powerpoint/2010/main" val="3091326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312535"/>
          </a:xfrm>
        </p:spPr>
        <p:txBody>
          <a:bodyPr>
            <a:normAutofit/>
          </a:bodyPr>
          <a:lstStyle/>
          <a:p>
            <a:r>
              <a:rPr lang="pl-PL"/>
              <a:t>Przykład 4 – instalacja PV on-grid / magazyn 	2/2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4" y="1755228"/>
            <a:ext cx="8640382" cy="555300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pl-PL" sz="160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pl-PL" sz="1600"/>
              <a:t>. Czy transfer wpływa na wymianę handlową między krajami członkowskimi? </a:t>
            </a:r>
            <a:r>
              <a:rPr lang="pl-PL" sz="1600" b="1"/>
              <a:t>NIE, jeśli: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600"/>
              <a:t>Odprowadzanie energii do sieci stanowi działalność pomocniczą względem głównej działalności niegospodarczej. Spełnione są łącznie 3 warunki, które pozwalają wykluczyć zakłócenie wymiany handlowej dla tej działalności: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600"/>
              <a:t>a) główna działalność prowadzona w budynku ma charakter niegospodarczy – np. prowadzona jest jedynie działalność lecznicza, i tylko finansowana w ramach NFZ,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600"/>
              <a:t>b) produkowane energia jest zużywana głównie na potrzeby własne, tj. maksymalnie 20% (w skali roku) ilości energii wytworzonej w danej instalacji nie jest zużywane przez podmiot na potrzeby własne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600"/>
              <a:t>c) rozmiar (zdolność wytwórcza) instalacji nie przekracza realnego zapotrzebowania podmiotu na energię elektryczną – np. projektowana instalacja wyprodukuje </a:t>
            </a:r>
            <a:r>
              <a:rPr lang="pl-PL" sz="1600">
                <a:highlight>
                  <a:srgbClr val="C0C0C0"/>
                </a:highlight>
              </a:rPr>
              <a:t>…</a:t>
            </a:r>
            <a:r>
              <a:rPr lang="pl-PL" sz="1600"/>
              <a:t> MWh na rok energii elektrycznej, zapotrzebowanie na energię dla budynku, według rachunków za poprzedni rok wynosi </a:t>
            </a:r>
            <a:r>
              <a:rPr lang="pl-PL" sz="1600">
                <a:highlight>
                  <a:srgbClr val="C0C0C0"/>
                </a:highlight>
              </a:rPr>
              <a:t>…</a:t>
            </a:r>
            <a:r>
              <a:rPr lang="pl-PL" sz="1600"/>
              <a:t> MWh. Powyższe oznacza, że ilość energii elektrycznej możliwej do wyprodukowania przez instalację nie przekraczała zapotrzebowania na tę energię.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1600" b="1"/>
              <a:t>Dodatkowy warunek dla magazynów: </a:t>
            </a:r>
            <a:r>
              <a:rPr lang="pl-PL" sz="1600"/>
              <a:t>Projektowany magazyn podpięty do instalacji będzie służyć tym samym niegospodarczym celom co instalacja, do której jest podpięty (energia zgromadzona w magazynie, nie będzie przeznaczana na inne cele aniżeli energia produkowana z instalacji), a jego moc będzie proporcjonalna do mocy produkcyjnej instalacji PV. 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pl-PL" sz="1700"/>
          </a:p>
          <a:p>
            <a:pPr marL="0" indent="0" fontAlgn="base">
              <a:lnSpc>
                <a:spcPct val="100000"/>
              </a:lnSpc>
              <a:buNone/>
            </a:pPr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2990161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312535"/>
          </a:xfrm>
        </p:spPr>
        <p:txBody>
          <a:bodyPr>
            <a:normAutofit/>
          </a:bodyPr>
          <a:lstStyle/>
          <a:p>
            <a:r>
              <a:rPr lang="pl-PL"/>
              <a:t>Przykład 5 – działalność gospodarcza </a:t>
            </a:r>
            <a:br>
              <a:rPr lang="pl-PL"/>
            </a:br>
            <a:r>
              <a:rPr lang="pl-PL"/>
              <a:t>i panele PV / magazyn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4" y="2212371"/>
            <a:ext cx="8640382" cy="50958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b="1"/>
          </a:p>
          <a:p>
            <a:pPr marL="251460" lvl="0" indent="-251460" fontAlgn="base">
              <a:lnSpc>
                <a:spcPct val="100000"/>
              </a:lnSpc>
              <a:buClr>
                <a:srgbClr val="003399"/>
              </a:buClr>
            </a:pPr>
            <a:r>
              <a:rPr lang="pl-PL" b="1"/>
              <a:t>Panele w systemie off-grid – </a:t>
            </a:r>
            <a:r>
              <a:rPr lang="pl-PL"/>
              <a:t>w zależności od wyniku testu pomocy publicznej dla głównej działalności w budynku – </a:t>
            </a:r>
            <a:r>
              <a:rPr lang="pl-PL" u="sng"/>
              <a:t>jeśli główna działalność bez pomocy, panele </a:t>
            </a:r>
            <a:r>
              <a:rPr lang="pl-PL" u="sng" err="1"/>
              <a:t>offgrid</a:t>
            </a:r>
            <a:r>
              <a:rPr lang="pl-PL" u="sng"/>
              <a:t> również bez pomocy</a:t>
            </a:r>
          </a:p>
          <a:p>
            <a:pPr marL="0" lvl="0" indent="0" fontAlgn="base">
              <a:lnSpc>
                <a:spcPct val="100000"/>
              </a:lnSpc>
              <a:buClr>
                <a:srgbClr val="003399"/>
              </a:buClr>
              <a:buNone/>
            </a:pPr>
            <a:endParaRPr lang="pl-PL" u="sng"/>
          </a:p>
          <a:p>
            <a:pPr marL="251460" lvl="0" indent="-251460" fontAlgn="base">
              <a:lnSpc>
                <a:spcPct val="100000"/>
              </a:lnSpc>
              <a:buClr>
                <a:srgbClr val="003399"/>
              </a:buClr>
            </a:pPr>
            <a:r>
              <a:rPr lang="pl-PL" b="1"/>
              <a:t>Panele w systemie on grid </a:t>
            </a:r>
            <a:r>
              <a:rPr lang="pl-PL"/>
              <a:t>– obowiązkowo należy objąć pomocą publiczną lub pomocą de minimis, ponieważ nie zostanie spełniony główny warunek uznania tej działalności za działalność pomocniczą, tj. </a:t>
            </a:r>
            <a:r>
              <a:rPr lang="pl-PL" u="sng"/>
              <a:t>główna działalność podmiotu ma charakter niegospodarczy</a:t>
            </a:r>
          </a:p>
        </p:txBody>
      </p:sp>
    </p:spTree>
    <p:extLst>
      <p:ext uri="{BB962C8B-B14F-4D97-AF65-F5344CB8AC3E}">
        <p14:creationId xmlns:p14="http://schemas.microsoft.com/office/powerpoint/2010/main" val="135731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213B259C-C833-4A79-AAD1-701FE99CC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813" y="2245935"/>
            <a:ext cx="7117997" cy="41981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Możliwe podstawy prawne udzielenia pomocy publicznej / pomocy de minimis w projekcie 	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2629635"/>
            <a:ext cx="8640382" cy="5328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/>
              <a:t>Rozporządzenie Ministra Funduszy i Polityki Regionalnej z dnia 18 stycznia 2024 r. w sprawie udzielania pomocy inwestycyjnej na infrastrukturę ładowania lub tankowania, zakup pojazdów ekologicznie czystych lub bezemisyjnych oraz na doposażenie pojazdów w ramach regionalnych programów na lata 2021–2027 (Dz. U. poz. 89) – art. 36a rozporządzenia 651/2014</a:t>
            </a:r>
          </a:p>
          <a:p>
            <a:pPr>
              <a:lnSpc>
                <a:spcPct val="100000"/>
              </a:lnSpc>
            </a:pPr>
            <a:r>
              <a:rPr lang="pl-PL"/>
              <a:t>Rozporządzenie Ministra Funduszy i Polityki Regionalnej z dnia 11 grudnia 2022 r. w sprawie udzielania pomocy na inwestycje wspierające efektywność energetyczną w ramach regionalnych programów na lata 2021–2027 (Dz.U. 2025 poz. 152) – art. 38a rozporządzenia 651/2014</a:t>
            </a:r>
          </a:p>
          <a:p>
            <a:pPr marL="0" indent="0">
              <a:lnSpc>
                <a:spcPct val="150000"/>
              </a:lnSpc>
              <a:buNone/>
            </a:pPr>
            <a:endParaRPr lang="pl-P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3136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Możliwe podstawy prawne udzielenia pomocy publicznej / pomocy de minimis w projekcie 	2/2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818" y="2662144"/>
            <a:ext cx="8640382" cy="5328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/>
              <a:t>Rozporządzenie Ministra Funduszy i Polityki Regionalnej z dnia 11 grudnia 2022 r. w sprawie udzielania pomocy inwestycyjnej na propagowanie energii ze źródeł odnawialnych, propagowanie wodoru odnawialnego i wysokosprawnej kogeneracji w ramach regionalnych programów na lata 2021–2027 (Dz.U. 2025 poz. 150 z </a:t>
            </a:r>
            <a:r>
              <a:rPr lang="pl-PL" err="1"/>
              <a:t>późn</a:t>
            </a:r>
            <a:r>
              <a:rPr lang="pl-PL"/>
              <a:t>. zm.) – art. 41 rozporządzenia 651/2014</a:t>
            </a:r>
          </a:p>
          <a:p>
            <a:pPr>
              <a:lnSpc>
                <a:spcPct val="100000"/>
              </a:lnSpc>
            </a:pPr>
            <a:r>
              <a:rPr lang="pl-PL"/>
              <a:t>Rozporządzenie Ministra Funduszy i Polityki Regionalnej w sprawie udzielania pomocy de minimis w ramach regionalnych programów na lata 2021–2027</a:t>
            </a:r>
          </a:p>
          <a:p>
            <a:pPr>
              <a:lnSpc>
                <a:spcPct val="100000"/>
              </a:lnSpc>
            </a:pPr>
            <a:r>
              <a:rPr lang="pl-PL"/>
              <a:t>Inne możliwe do wyboru w ramach naboru </a:t>
            </a:r>
          </a:p>
        </p:txBody>
      </p:sp>
    </p:spTree>
    <p:extLst>
      <p:ext uri="{BB962C8B-B14F-4D97-AF65-F5344CB8AC3E}">
        <p14:creationId xmlns:p14="http://schemas.microsoft.com/office/powerpoint/2010/main" val="40936444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406246"/>
          </a:xfrm>
        </p:spPr>
        <p:txBody>
          <a:bodyPr>
            <a:normAutofit/>
          </a:bodyPr>
          <a:lstStyle/>
          <a:p>
            <a:r>
              <a:rPr lang="pl-PL"/>
              <a:t>Artykuł 36a Pomoc inwestycyjna na infrastrukturę ładowania lub tankowania				1/2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425918"/>
            <a:ext cx="8640382" cy="5133757"/>
          </a:xfrm>
        </p:spPr>
        <p:txBody>
          <a:bodyPr>
            <a:noAutofit/>
          </a:bodyPr>
          <a:lstStyle/>
          <a:p>
            <a:pPr marL="251460" indent="-251460">
              <a:lnSpc>
                <a:spcPct val="100000"/>
              </a:lnSpc>
            </a:pPr>
            <a:r>
              <a:rPr lang="pl-PL" b="1"/>
              <a:t>Infrastruktura ładowania nie może być już obejmowana pomocą na infrastrukturę lokalną!</a:t>
            </a:r>
          </a:p>
          <a:p>
            <a:pPr marL="251460" indent="-251460">
              <a:lnSpc>
                <a:spcPct val="100000"/>
              </a:lnSpc>
            </a:pPr>
            <a:r>
              <a:rPr lang="pl-PL"/>
              <a:t>Wyłącznie pomoc przyznana na infrastrukturę ładowania lub tankowania, która dostarcza energię elektryczną lub wodór</a:t>
            </a:r>
          </a:p>
          <a:p>
            <a:pPr marL="251460" indent="-251460">
              <a:lnSpc>
                <a:spcPct val="100000"/>
              </a:lnSpc>
            </a:pPr>
            <a:r>
              <a:rPr lang="pl-PL"/>
              <a:t>Szeroki wachlarz kosztów kwalifikowanych (budowa, instalacje, urządzenia powiązane, przystosowanie gruntów lub dróg, koszty uzyskania powiązanych pozwoleń) + wytwarzanie na miejscu energii elektrycznej z OZE lub wodoru odnawialnego oraz koszty inwestycji w magazyny tej energii</a:t>
            </a:r>
          </a:p>
          <a:p>
            <a:pPr marL="0" indent="0">
              <a:lnSpc>
                <a:spcPct val="120000"/>
              </a:lnSpc>
              <a:buNone/>
            </a:pPr>
            <a:endParaRPr lang="pl-PL">
              <a:latin typeface="+mn-lt"/>
            </a:endParaRPr>
          </a:p>
          <a:p>
            <a:pPr marL="251460" indent="-251460">
              <a:lnSpc>
                <a:spcPct val="120000"/>
              </a:lnSpc>
            </a:pPr>
            <a:endParaRPr lang="pl-PL">
              <a:latin typeface="+mn-lt"/>
            </a:endParaRPr>
          </a:p>
          <a:p>
            <a:pPr marL="251460" indent="-251460">
              <a:lnSpc>
                <a:spcPct val="120000"/>
              </a:lnSpc>
            </a:pPr>
            <a:endParaRPr lang="pl-P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296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406246"/>
          </a:xfrm>
        </p:spPr>
        <p:txBody>
          <a:bodyPr>
            <a:normAutofit/>
          </a:bodyPr>
          <a:lstStyle/>
          <a:p>
            <a:r>
              <a:rPr lang="pl-PL"/>
              <a:t>Artykuł 36a Pomoc inwestycyjna na infrastrukturę ładowania lub tankowania				2/2</a:t>
            </a:r>
            <a:endParaRPr lang="pl-PL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425918"/>
            <a:ext cx="8640382" cy="5133757"/>
          </a:xfrm>
        </p:spPr>
        <p:txBody>
          <a:bodyPr>
            <a:noAutofit/>
          </a:bodyPr>
          <a:lstStyle/>
          <a:p>
            <a:pPr marL="251460" indent="-251460">
              <a:lnSpc>
                <a:spcPct val="100000"/>
              </a:lnSpc>
            </a:pPr>
            <a:r>
              <a:rPr lang="pl-PL" b="1"/>
              <a:t>Intensywność wsparcia – 20 % kosztów kwalifikowalnych + bonusy za MŚP (20 % średnie przedsiębiorstwo, 30% małe przedsiębiorstwo) + 15 %  wynikających z mapy pomocy regionalnej</a:t>
            </a:r>
          </a:p>
          <a:p>
            <a:pPr marL="251460" indent="-251460">
              <a:lnSpc>
                <a:spcPct val="100000"/>
              </a:lnSpc>
            </a:pPr>
            <a:r>
              <a:rPr lang="pl-PL"/>
              <a:t>Opłaty pobierane od użytkowników innych niż beneficjent lub beneficjenci pomocy za korzystanie z infrastruktury ładowania lub tankowania </a:t>
            </a:r>
            <a:r>
              <a:rPr lang="pl-PL" u="sng"/>
              <a:t>odpowiadają cenom rynkowym</a:t>
            </a:r>
          </a:p>
          <a:p>
            <a:pPr marL="251460" indent="-251460">
              <a:lnSpc>
                <a:spcPct val="100000"/>
              </a:lnSpc>
            </a:pPr>
            <a:r>
              <a:rPr lang="pl-PL"/>
              <a:t>W przypadku infrastruktury o mocy nie większej niż 22 kW, infrastruktura musi być zdolna do obsługi funkcji inteligentnego ładowania</a:t>
            </a:r>
          </a:p>
          <a:p>
            <a:pPr marL="251460" indent="-251460">
              <a:lnSpc>
                <a:spcPct val="120000"/>
              </a:lnSpc>
            </a:pPr>
            <a:endParaRPr lang="pl-PL">
              <a:latin typeface="+mn-lt"/>
            </a:endParaRPr>
          </a:p>
          <a:p>
            <a:pPr marL="251460" indent="-251460">
              <a:lnSpc>
                <a:spcPct val="120000"/>
              </a:lnSpc>
            </a:pPr>
            <a:endParaRPr lang="pl-PL">
              <a:latin typeface="+mn-lt"/>
            </a:endParaRPr>
          </a:p>
          <a:p>
            <a:pPr marL="251460" indent="-251460">
              <a:lnSpc>
                <a:spcPct val="120000"/>
              </a:lnSpc>
            </a:pPr>
            <a:endParaRPr lang="pl-P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305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2E39D6-8A5A-4A8E-B6CF-88911519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934697"/>
            <a:ext cx="8640381" cy="1080001"/>
          </a:xfrm>
        </p:spPr>
        <p:txBody>
          <a:bodyPr>
            <a:noAutofit/>
          </a:bodyPr>
          <a:lstStyle/>
          <a:p>
            <a:r>
              <a:rPr lang="pl-PL"/>
              <a:t>Artykuł 38a Pomoc inwestycyjna na efektywność energetyczną w budynkach 				1/4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7CD8B-BA22-482A-8E8C-8E202D4D7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9" y="2014698"/>
            <a:ext cx="8640382" cy="5005139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pl-PL"/>
              <a:t>Pomoc nie jest przyznawana na: inwestycje podejmowane w celu spełnienia przyjętych i obowiązujących norm unijnych</a:t>
            </a:r>
          </a:p>
          <a:p>
            <a:pPr>
              <a:lnSpc>
                <a:spcPct val="120000"/>
              </a:lnSpc>
            </a:pPr>
            <a:r>
              <a:rPr lang="pl-PL"/>
              <a:t>Obecnie nie istnieją unijne normy dla budynków wynikające z dyrektywy Parlamentu Europejskiego i Rady 2010/31/UE z dnia 19 maja 2010 r. w sprawie charakterystyki energetycznej budynków, dlatego </a:t>
            </a:r>
            <a:r>
              <a:rPr lang="pl-PL" u="sng"/>
              <a:t>możliwe jest odniesienie do norm ustalonych na poziomie krajowym</a:t>
            </a:r>
            <a:r>
              <a:rPr lang="pl-PL"/>
              <a:t>, przy czym samo spełnienie norm jest niewystarczające do przyznania pomocy - efekt musi być lepszy niż minimalne normy</a:t>
            </a:r>
          </a:p>
          <a:p>
            <a:pPr>
              <a:lnSpc>
                <a:spcPct val="120000"/>
              </a:lnSpc>
            </a:pPr>
            <a:r>
              <a:rPr lang="pl-PL"/>
              <a:t>Krajowe normy charakterystyki energetycznej budynków określone są w </a:t>
            </a:r>
            <a:r>
              <a:rPr lang="pl-PL" i="1"/>
              <a:t>rozporządzeniu Ministra Infrastruktury z dnia 12 kwietnia 2002 r.  w sprawie warunków technicznych, jakim powinny odpowiadać budynki i ich usytuowanie</a:t>
            </a:r>
            <a:r>
              <a:rPr lang="pl-PL"/>
              <a:t>, tzw. standard </a:t>
            </a:r>
            <a:r>
              <a:rPr lang="pl-PL" b="1" u="sng"/>
              <a:t>WT2021</a:t>
            </a:r>
            <a:r>
              <a:rPr lang="pl-PL"/>
              <a:t>, który uznaje się za minimalne normy charakterystyki energetycznej budynków określone na poziomie krajowym. Normy krajowe ustanowione w postaci wskaźników EP określających zapotrzebowanie na energię pierwotną wskazane są w Dziale X oraz załączniku nr 2 do ww. rozporządzenia</a:t>
            </a:r>
          </a:p>
        </p:txBody>
      </p:sp>
    </p:spTree>
    <p:extLst>
      <p:ext uri="{BB962C8B-B14F-4D97-AF65-F5344CB8AC3E}">
        <p14:creationId xmlns:p14="http://schemas.microsoft.com/office/powerpoint/2010/main" val="10541912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2E39D6-8A5A-4A8E-B6CF-88911519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934697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Artykuł 38a Pomoc inwestycyjna na efektywność energetyczną w budynkach 				2/4</a:t>
            </a:r>
            <a:endParaRPr lang="pl-PL">
              <a:latin typeface="+mn-lt"/>
              <a:ea typeface="Open Sans"/>
              <a:cs typeface="Open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7CD8B-BA22-482A-8E8C-8E202D4D7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2233152"/>
            <a:ext cx="8640382" cy="48443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/>
              <a:t>Nie ma zastosowania do pomocy na kogenerację ani pomocy na systemy ciepłownicze lub chłodnicze</a:t>
            </a:r>
            <a:endParaRPr lang="pl-PL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pl-PL"/>
              <a:t>Koszty kwalifikowalne to całkowite koszty inwestycji. </a:t>
            </a:r>
            <a:r>
              <a:rPr lang="pl-PL" u="sng"/>
              <a:t>Kosztów, które nie są bezpośrednio związane z osiągnięciem wyższego poziomu efektywności energetycznej, nie uznaje się za kwalifikowalne </a:t>
            </a:r>
          </a:p>
          <a:p>
            <a:pPr>
              <a:lnSpc>
                <a:spcPct val="100000"/>
              </a:lnSpc>
            </a:pPr>
            <a:r>
              <a:rPr lang="pl-PL"/>
              <a:t>Jako dodatkowy element można kwalifikować zintegrowane na miejscu instalacje produkujące energię cieplną i elektryczną z OZE, magazyny do tych instalacji, stacje ładowania dla użytkowników budynku, instalacje do cyfryzacji budynku, zielone dachy, instalacje to wykorzystania wody deszczowej. Kosztów, które nie są bezpośrednio związane z osiągnięciem wyższego </a:t>
            </a:r>
            <a:r>
              <a:rPr lang="pl-PL" u="sng"/>
              <a:t>poziomu efektywności energetycznej lub środowiskowej</a:t>
            </a:r>
            <a:r>
              <a:rPr lang="pl-PL"/>
              <a:t>, nie uznaje się za kwalifikowalne</a:t>
            </a:r>
          </a:p>
        </p:txBody>
      </p:sp>
    </p:spTree>
    <p:extLst>
      <p:ext uri="{BB962C8B-B14F-4D97-AF65-F5344CB8AC3E}">
        <p14:creationId xmlns:p14="http://schemas.microsoft.com/office/powerpoint/2010/main" val="15438461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2E39D6-8A5A-4A8E-B6CF-88911519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8" y="934697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Artykuł 38a Pomoc inwestycyjna na efektywność energetyczną w budynkach 				3/4</a:t>
            </a:r>
            <a:endParaRPr lang="pl-PL">
              <a:latin typeface="+mn-lt"/>
              <a:ea typeface="Open Sans"/>
              <a:cs typeface="Open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7CD8B-BA22-482A-8E8C-8E202D4D7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2233152"/>
            <a:ext cx="8640382" cy="48443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dirty="0"/>
              <a:t>Pomoc prowadzi do poprawy charakterystyki energetycznej budynku pod względem energii pierwotnej. W rozporządzeniu wskazano pułapy % energii pierwotnej koniecznej do osiągnięcia, w porównaniu do stanu sprzed realizacji inwestycji. Pomoc może zostać również przyznana na poprawę efektywności energetycznej urządzeń grzewczych lub chłodzących wewnątrz budynku: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renowacja istniejących budynków</a:t>
            </a:r>
            <a:r>
              <a:rPr lang="pl-PL" dirty="0"/>
              <a:t>: poprawa charakterystyki energetycznej budynku pod względem energii pierwotnej </a:t>
            </a:r>
            <a:r>
              <a:rPr lang="pl-PL" b="1" dirty="0"/>
              <a:t>o co najmniej 20%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/>
              <a:t>działania renowacyjne dotyczące instalacji lub wymiany tylko jednego rodzaju elementów budynku – co najmniej 10%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6445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2E39D6-8A5A-4A8E-B6CF-88911519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8" y="934697"/>
            <a:ext cx="8640381" cy="1080001"/>
          </a:xfrm>
        </p:spPr>
        <p:txBody>
          <a:bodyPr>
            <a:normAutofit/>
          </a:bodyPr>
          <a:lstStyle/>
          <a:p>
            <a:r>
              <a:rPr lang="pl-PL"/>
              <a:t>Artykuł 38a Pomoc inwestycyjna na efektywność energetyczną w budynkach 				4/4</a:t>
            </a:r>
            <a:endParaRPr lang="pl-PL">
              <a:latin typeface="+mn-lt"/>
              <a:ea typeface="Open Sans"/>
              <a:cs typeface="Open San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57CD8B-BA22-482A-8E8C-8E202D4D7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8" y="2233152"/>
            <a:ext cx="8640382" cy="48443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b="1"/>
              <a:t>Intensywność wsparcia: 30% kosztów kwalifikowanych </a:t>
            </a:r>
            <a:r>
              <a:rPr lang="pl-PL"/>
              <a:t>(wymiana montaż tylko jednego elementu budynku to 25%) </a:t>
            </a:r>
            <a:r>
              <a:rPr lang="pl-PL" b="1"/>
              <a:t>+ bonusy za MŚP </a:t>
            </a:r>
            <a:r>
              <a:rPr lang="pl-PL"/>
              <a:t>(20% małe przedsiębiorstwa, 10% średnie przedsiębiorstwa) + </a:t>
            </a:r>
            <a:r>
              <a:rPr lang="pl-PL" b="1"/>
              <a:t>bonus 15% województwo śląskie</a:t>
            </a:r>
            <a:r>
              <a:rPr lang="pl-PL"/>
              <a:t> </a:t>
            </a:r>
            <a:r>
              <a:rPr lang="pl-PL" b="1"/>
              <a:t>+ 15% </a:t>
            </a:r>
            <a:r>
              <a:rPr lang="pl-PL"/>
              <a:t>(pomoc prowadzi do poprawy efektywności energetycznej budynku mierzonej w odniesieniu do energii pierwotnej i wynoszącej co najmniej 40 % w porównaniu z sytuacją sprzed inwestycji oraz inwestycja przekracza minimalny standard charakterystyki energetycznej);</a:t>
            </a:r>
          </a:p>
          <a:p>
            <a:pPr>
              <a:lnSpc>
                <a:spcPct val="100000"/>
              </a:lnSpc>
            </a:pPr>
            <a:r>
              <a:rPr lang="pl-PL" b="1"/>
              <a:t>Należy obligatoryjnie odnieść się do wszystkich warunków w polu A.4.1 Uzasadnienie dla wybranej podstawy prawnej udzielenia pomocy publicznej.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31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8" y="945045"/>
            <a:ext cx="8640381" cy="1406246"/>
          </a:xfrm>
        </p:spPr>
        <p:txBody>
          <a:bodyPr>
            <a:normAutofit fontScale="90000"/>
          </a:bodyPr>
          <a:lstStyle/>
          <a:p>
            <a:r>
              <a:rPr lang="pl-PL"/>
              <a:t>Artykuł 41 Pomoc inwestycyjna na propagowanie energii ze źródeł odnawialnych, propagowanie wodoru odnawialnego i wysokosprawnej kogeneracji 		1/2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7" y="2816931"/>
            <a:ext cx="8640382" cy="4315110"/>
          </a:xfrm>
        </p:spPr>
        <p:txBody>
          <a:bodyPr>
            <a:noAutofit/>
          </a:bodyPr>
          <a:lstStyle/>
          <a:p>
            <a:pPr marL="251460" indent="-251460">
              <a:lnSpc>
                <a:spcPct val="100000"/>
              </a:lnSpc>
            </a:pPr>
            <a:r>
              <a:rPr lang="pl-PL"/>
              <a:t>Dodatkowe wsparcie dla magazynów energii pochodzącej z instalacji OZE</a:t>
            </a:r>
          </a:p>
          <a:p>
            <a:pPr marL="251460" indent="-251460">
              <a:lnSpc>
                <a:spcPct val="100000"/>
              </a:lnSpc>
            </a:pPr>
            <a:r>
              <a:rPr lang="pl-PL"/>
              <a:t>Część związana z magazynowaniem musi odbierać co najmniej 75 % energii z bezpośrednio podłączonej instalacji wytwarzania energii z OZE w skali roku (dotyczy energii elektrycznej i cieplnej)</a:t>
            </a:r>
          </a:p>
          <a:p>
            <a:pPr marL="251460" indent="-251460">
              <a:lnSpc>
                <a:spcPct val="100000"/>
              </a:lnSpc>
            </a:pPr>
            <a:r>
              <a:rPr lang="pl-PL"/>
              <a:t>Za koszty kwalifikowalne uznaje się całkowity koszt inwestycji</a:t>
            </a:r>
          </a:p>
        </p:txBody>
      </p:sp>
    </p:spTree>
    <p:extLst>
      <p:ext uri="{BB962C8B-B14F-4D97-AF65-F5344CB8AC3E}">
        <p14:creationId xmlns:p14="http://schemas.microsoft.com/office/powerpoint/2010/main" val="15629099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8" y="945045"/>
            <a:ext cx="8640381" cy="1406246"/>
          </a:xfrm>
        </p:spPr>
        <p:txBody>
          <a:bodyPr>
            <a:normAutofit fontScale="90000"/>
          </a:bodyPr>
          <a:lstStyle/>
          <a:p>
            <a:r>
              <a:rPr lang="pl-PL"/>
              <a:t>Artykuł 41 Pomoc inwestycyjna na propagowanie energii ze źródeł odnawialnych, propagowanie wodoru odnawialnego i wysokosprawnej kogeneracji 		2/2</a:t>
            </a:r>
            <a:endParaRPr lang="pl-PL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7" y="2824464"/>
            <a:ext cx="8640382" cy="4641089"/>
          </a:xfrm>
        </p:spPr>
        <p:txBody>
          <a:bodyPr>
            <a:noAutofit/>
          </a:bodyPr>
          <a:lstStyle/>
          <a:p>
            <a:pPr marL="251460" indent="-251460">
              <a:lnSpc>
                <a:spcPct val="100000"/>
              </a:lnSpc>
            </a:pPr>
            <a:r>
              <a:rPr lang="pl-PL" b="1"/>
              <a:t>Intensywność pomocy </a:t>
            </a:r>
            <a:r>
              <a:rPr lang="pl-PL"/>
              <a:t>nie może przekraczać: </a:t>
            </a:r>
          </a:p>
          <a:p>
            <a:pPr marL="846871" lvl="1" indent="-342900">
              <a:lnSpc>
                <a:spcPct val="100000"/>
              </a:lnSpc>
              <a:buAutoNum type="alphaLcParenR"/>
            </a:pPr>
            <a:r>
              <a:rPr lang="pl-PL" b="1"/>
              <a:t>45 % kosztów kwalifikowalnych</a:t>
            </a:r>
            <a:r>
              <a:rPr lang="pl-PL"/>
              <a:t> w przypadku inwestycji w produkcję odnawialnych źródeł energii </a:t>
            </a:r>
            <a:r>
              <a:rPr lang="pl-PL" b="1"/>
              <a:t>np. PV, pompy ciepła, systemy zarządzania energią jeśli są zintegrowane z instalacją OZE i niezbędne do jej działania,</a:t>
            </a:r>
          </a:p>
          <a:p>
            <a:pPr marL="846871" lvl="1" indent="-342900">
              <a:lnSpc>
                <a:spcPct val="100000"/>
              </a:lnSpc>
              <a:buAutoNum type="alphaLcParenR"/>
            </a:pPr>
            <a:r>
              <a:rPr lang="pl-PL" b="1"/>
              <a:t>30 % kosztów kwalifikowalnych </a:t>
            </a:r>
            <a:r>
              <a:rPr lang="pl-PL"/>
              <a:t>w przypadku każdej innej inwestycji objętej niniejszym artykułem </a:t>
            </a:r>
            <a:r>
              <a:rPr lang="pl-PL" b="1"/>
              <a:t>np. magazyny energii</a:t>
            </a:r>
            <a:r>
              <a:rPr lang="pl-PL"/>
              <a:t>, koszty nadzoru  </a:t>
            </a:r>
          </a:p>
          <a:p>
            <a:pPr marL="251460" indent="-251460">
              <a:lnSpc>
                <a:spcPct val="100000"/>
              </a:lnSpc>
            </a:pPr>
            <a:r>
              <a:rPr lang="pl-PL"/>
              <a:t>+ bonusy za MŚP (20% małe przedsiębiorstwa, 10% średnie przedsiębiorstwa) </a:t>
            </a:r>
          </a:p>
          <a:p>
            <a:pPr>
              <a:lnSpc>
                <a:spcPct val="100000"/>
              </a:lnSpc>
            </a:pPr>
            <a:r>
              <a:rPr lang="pl-PL" b="1"/>
              <a:t>Należy obligatoryjnie odnieść się do wszystkich warunków w polu A.4.1 Uzasadnienie dla wybranej podstawy prawnej udzielenia pomocy publicznej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05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386673" y="2311121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formalne (0/1)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3707841"/>
            <a:ext cx="3004457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4000"/>
              <a:t>Ogólne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5498122" y="3707841"/>
            <a:ext cx="3242740" cy="143691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</a:t>
            </a:r>
          </a:p>
        </p:txBody>
      </p:sp>
    </p:spTree>
    <p:extLst>
      <p:ext uri="{BB962C8B-B14F-4D97-AF65-F5344CB8AC3E}">
        <p14:creationId xmlns:p14="http://schemas.microsoft.com/office/powerpoint/2010/main" val="39603020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2C3DAD-F3A0-4DB9-A977-938D279A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899838"/>
            <a:ext cx="8640381" cy="1080001"/>
          </a:xfrm>
        </p:spPr>
        <p:txBody>
          <a:bodyPr/>
          <a:lstStyle/>
          <a:p>
            <a:r>
              <a:rPr lang="pl-PL"/>
              <a:t>Efekt zachęty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0D4ACF-48BB-4408-B9A2-6BD9CCA1C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9" y="1979839"/>
            <a:ext cx="8640382" cy="5399998"/>
          </a:xfrm>
        </p:spPr>
        <p:txBody>
          <a:bodyPr>
            <a:normAutofit/>
          </a:bodyPr>
          <a:lstStyle/>
          <a:p>
            <a:r>
              <a:rPr lang="pl-PL"/>
              <a:t>Pomoc publiczna udzielana w oparciu o Rozporządzenie Komisji (UE) nr 651/2014 MUSI SPEŁNIAĆ EFEKT ZCHĘTY (ARTYKUŁ 6)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b="1">
                <a:solidFill>
                  <a:srgbClr val="0070C0"/>
                </a:solidFill>
              </a:rPr>
              <a:t>Pomoc wywołuje efekt zachęty, jeżeli beneficjent złożył do danego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b="1">
                <a:solidFill>
                  <a:srgbClr val="0070C0"/>
                </a:solidFill>
              </a:rPr>
              <a:t>państwa członkowskiego pisemny wniosek o przyznanie pomocy przed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b="1">
                <a:solidFill>
                  <a:srgbClr val="0070C0"/>
                </a:solidFill>
              </a:rPr>
              <a:t>rozpoczęciem prac nad projektem lub rozpoczęciem działalności</a:t>
            </a:r>
            <a:endParaRPr lang="pl-PL"/>
          </a:p>
          <a:p>
            <a:r>
              <a:rPr lang="pl-PL"/>
              <a:t>Ogłoszenie przetargu, które wiąże się z koniecznością podpisania umowy z wykonawcą, będzie stanowiło rozpoczęcie prac nad projektem. Aby efekt zachęty był spełniony, w warunkach przetargu należy zawrzeć zastrzeżenie, iż umowa zostanie zawarta pod warunkiem przyznania dofinansowania</a:t>
            </a:r>
          </a:p>
          <a:p>
            <a:r>
              <a:rPr lang="pl-PL" b="1"/>
              <a:t>Uwaga: efekt zachęty nie dotyczy pomocy de minimis </a:t>
            </a:r>
          </a:p>
        </p:txBody>
      </p:sp>
    </p:spTree>
    <p:extLst>
      <p:ext uri="{BB962C8B-B14F-4D97-AF65-F5344CB8AC3E}">
        <p14:creationId xmlns:p14="http://schemas.microsoft.com/office/powerpoint/2010/main" val="14368831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4E647-908A-4479-B7EF-839E2DD6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POMOC DE MINIMIS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959463-C059-4A0C-B871-C4D19671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dirty="0"/>
              <a:t>Ze względu na niewielką wartość nie wpływa na wymianę gospodarczą między krajami członkowskimi i/lub nie zakłóca konkurencji</a:t>
            </a:r>
          </a:p>
          <a:p>
            <a:pPr>
              <a:lnSpc>
                <a:spcPct val="100000"/>
              </a:lnSpc>
            </a:pPr>
            <a:r>
              <a:rPr lang="pl-PL" dirty="0"/>
              <a:t>Pomoc de </a:t>
            </a:r>
            <a:r>
              <a:rPr lang="pl-PL" dirty="0" err="1"/>
              <a:t>minimis</a:t>
            </a:r>
            <a:r>
              <a:rPr lang="pl-PL" dirty="0"/>
              <a:t> </a:t>
            </a:r>
            <a:r>
              <a:rPr lang="pl-PL" dirty="0">
                <a:sym typeface="Symbol" panose="05050102010706020507" pitchFamily="18" charset="2"/>
              </a:rPr>
              <a:t> pomoc publiczna</a:t>
            </a:r>
            <a:endParaRPr lang="pl-PL" dirty="0"/>
          </a:p>
          <a:p>
            <a:pPr>
              <a:lnSpc>
                <a:spcPct val="100000"/>
              </a:lnSpc>
            </a:pPr>
            <a:r>
              <a:rPr lang="pl-PL" dirty="0"/>
              <a:t>Rozporządzenie Ministra Funduszy i Polityki Regionalnej z dnia 17 kwietnia 2024 r. w sprawie udzielania pomocy de </a:t>
            </a:r>
            <a:r>
              <a:rPr lang="pl-PL" dirty="0" err="1"/>
              <a:t>minimis</a:t>
            </a:r>
            <a:r>
              <a:rPr lang="pl-PL" dirty="0"/>
              <a:t> w ramach regionalnych programów na lata 2021–2027 (Dz. U. z 2024 r. poz. 598) </a:t>
            </a:r>
          </a:p>
          <a:p>
            <a:pPr>
              <a:lnSpc>
                <a:spcPct val="100000"/>
              </a:lnSpc>
            </a:pPr>
            <a:r>
              <a:rPr lang="pl-PL" b="1" dirty="0"/>
              <a:t>Limit 300 000 EUR w okresie ostatnich trzech lat / jedno przedsiębiorstwo</a:t>
            </a:r>
            <a:endParaRPr lang="pl-PL" dirty="0"/>
          </a:p>
          <a:p>
            <a:pPr>
              <a:lnSpc>
                <a:spcPct val="100000"/>
              </a:lnSpc>
            </a:pPr>
            <a:r>
              <a:rPr lang="pl-PL" dirty="0"/>
              <a:t>Jedno przedsiębiorstwo </a:t>
            </a:r>
            <a:r>
              <a:rPr lang="pl-PL" dirty="0">
                <a:sym typeface="Symbol" panose="05050102010706020507" pitchFamily="18" charset="2"/>
              </a:rPr>
              <a:t></a:t>
            </a:r>
            <a:r>
              <a:rPr lang="pl-PL" dirty="0"/>
              <a:t> podmioty powiązane w sposób określony w art.2 ust.2 rozporządzenia nr 2023/2831</a:t>
            </a:r>
          </a:p>
          <a:p>
            <a:pPr marL="0" indent="0">
              <a:buNone/>
            </a:pPr>
            <a:endParaRPr lang="pl-PL" b="1" dirty="0">
              <a:latin typeface="+mn-lt"/>
            </a:endParaRPr>
          </a:p>
          <a:p>
            <a:pPr marL="0" indent="0">
              <a:buNone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9523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96F990-24FC-4862-9399-84206C3D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Beneficjent funduszowy / beneficjent pomocowy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DFDCD1-FEB6-45A9-B890-CF00BC3B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/>
              <a:t>Należy rozróżniać beneficjenta w rozumieniu regulacji funduszowych oraz beneficjenta w rozumieniu regulacji z zakresu pomocy publicznej/pomocy de minimis. </a:t>
            </a:r>
          </a:p>
          <a:p>
            <a:pPr>
              <a:lnSpc>
                <a:spcPct val="100000"/>
              </a:lnSpc>
            </a:pPr>
            <a:r>
              <a:rPr lang="pl-PL"/>
              <a:t>Beneficjent funduszowy to podmiot, który jest uprawniony do aplikowania o środki w ramach EFRR i FST.</a:t>
            </a:r>
          </a:p>
          <a:p>
            <a:pPr>
              <a:lnSpc>
                <a:spcPct val="100000"/>
              </a:lnSpc>
            </a:pPr>
            <a:r>
              <a:rPr lang="pl-PL"/>
              <a:t>Beneficjent pomocy publicznej i/lub pomocy de minimis to podmiot, który ze wsparcia ze środków unijnych czerpie bezpośrednio korzyści. Beneficjent funduszowy może być jednocześnie beneficjentem pomocy, ale nie musi. </a:t>
            </a:r>
          </a:p>
          <a:p>
            <a:pPr>
              <a:lnSpc>
                <a:spcPct val="100000"/>
              </a:lnSpc>
            </a:pPr>
            <a:r>
              <a:rPr lang="pl-PL" b="1"/>
              <a:t>W przypadku projektu partnerskiego pomoc publiczna może być udzielona partnerowi wiodącemu oraz również partnerom, jeśli są oni odpowiedzialni za zadanie w projekcie i mają przypisane konkretne wydatki.</a:t>
            </a:r>
          </a:p>
        </p:txBody>
      </p:sp>
    </p:spTree>
    <p:extLst>
      <p:ext uri="{BB962C8B-B14F-4D97-AF65-F5344CB8AC3E}">
        <p14:creationId xmlns:p14="http://schemas.microsoft.com/office/powerpoint/2010/main" val="34923130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5D862-8BAC-46B9-B686-82265D87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Poziomy pomocy publicznej / pomocy de minimis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3F2D2E-E7B9-4016-861D-12138918E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/>
              <a:t>Pomoc publiczna w ramach Rozporządzenia Komisji nr 651/2014 = pomoc na poziomie właściciela infrastruktury. </a:t>
            </a:r>
          </a:p>
          <a:p>
            <a:pPr>
              <a:lnSpc>
                <a:spcPct val="100000"/>
              </a:lnSpc>
            </a:pPr>
            <a:r>
              <a:rPr lang="pl-PL"/>
              <a:t>Pomoc musi być przejrzysta, za jaką można uznać wyłącznie pomoc przyznawaną na poziomie właściciela/inwestora infrastruktury. Jej dalsze przetransferowywanie na kolejne poziomy, tzn. poziom operatora i użytkowników końcowych może nie mieć charakteru przejrzystego. </a:t>
            </a:r>
          </a:p>
          <a:p>
            <a:pPr>
              <a:lnSpc>
                <a:spcPct val="100000"/>
              </a:lnSpc>
            </a:pPr>
            <a:r>
              <a:rPr lang="pl-PL"/>
              <a:t>Aby wykluczyć występowanie pomocy publicznej na poziomie operatora, udostępnienie/przekazanie infrastruktury musi nastąpić po cenie rynkowej.</a:t>
            </a:r>
          </a:p>
          <a:p>
            <a:pPr>
              <a:lnSpc>
                <a:spcPct val="100000"/>
              </a:lnSpc>
            </a:pPr>
            <a:r>
              <a:rPr lang="pl-PL"/>
              <a:t>Ograniczenie udzielenia pomocy publicznej przez beneficjenta na kolejnych poziomach wynika z brzmienia definicji tego podmiotu zawartej w art. 2 pkt 9 rozporządzenia Parlamentu Europejskiego i Rady (UE) 2021/1060 – NIE DOTYCZY TO POMOCY DE MINIS.</a:t>
            </a:r>
          </a:p>
          <a:p>
            <a:pPr marL="0" indent="0">
              <a:buNone/>
            </a:pPr>
            <a:endParaRPr lang="pl-PL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0856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2C3DAD-F3A0-4DB9-A977-938D279A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899838"/>
            <a:ext cx="8640381" cy="1080001"/>
          </a:xfrm>
        </p:spPr>
        <p:txBody>
          <a:bodyPr/>
          <a:lstStyle/>
          <a:p>
            <a:r>
              <a:rPr lang="pl-PL"/>
              <a:t>Sytuacja finansowo-ekonomiczna przedsiębiorstw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0D4ACF-48BB-4408-B9A2-6BD9CCA1C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9" y="1979839"/>
            <a:ext cx="8640382" cy="5399998"/>
          </a:xfrm>
        </p:spPr>
        <p:txBody>
          <a:bodyPr>
            <a:normAutofit/>
          </a:bodyPr>
          <a:lstStyle/>
          <a:p>
            <a:r>
              <a:rPr lang="pl-PL"/>
              <a:t>Wsparcia z EFRR i Funduszu Spójności nie udziela się przedsiębiorstwu w trudnej sytuacji</a:t>
            </a:r>
          </a:p>
          <a:p>
            <a:r>
              <a:rPr lang="pl-PL"/>
              <a:t>Definicja trudnej sytuacji: art. 2 pkt 18 rozporządzenia (UE) nr 651/2014 </a:t>
            </a:r>
          </a:p>
          <a:p>
            <a:r>
              <a:rPr lang="pl-PL"/>
              <a:t>Konieczność analizy sytuacji finansowo-ekonomicznej, jeśli projekt objęty jest pomocą publiczną (na etapie oceny formalnej), oraz dodatkowo przed podpisaniem umowy (w przypadku jeśli jest przedsiębiorstwem – w pytaniu nr 1 testu pomocy, odpowiedź TAK)</a:t>
            </a:r>
          </a:p>
          <a:p>
            <a:r>
              <a:rPr lang="pl-PL"/>
              <a:t>Nie dotyczy sytuacji, gdy w projekcie występuje pomoc de minimis</a:t>
            </a:r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3696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6C43-F319-6B1A-B5E7-071CDEA9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Koszty pośrednie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A34FE-6E07-53CA-F892-D3A6B43BD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51843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/>
              <a:t>Jeśli w projekcie wystąpi pomoc publiczna/pomoc de minimis (wydatki wskazane w polu E.3.1) = koszty pośrednie powinny być objęte pomocą de minimis, do dostępnego limitu;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u="sng"/>
              <a:t>Projekt z częściową pomocą = jedna z poniższych opcji</a:t>
            </a:r>
            <a:r>
              <a:rPr lang="pl-PL"/>
              <a:t>:</a:t>
            </a:r>
          </a:p>
          <a:p>
            <a:pPr lvl="1">
              <a:lnSpc>
                <a:spcPct val="100000"/>
              </a:lnSpc>
              <a:buClr>
                <a:srgbClr val="003399"/>
              </a:buClr>
            </a:pPr>
            <a:r>
              <a:rPr lang="pl-PL"/>
              <a:t>przypisanie pomocy de minimis do wielkości dofinansowania kosztów pośrednich, do posiadanego limitem;</a:t>
            </a:r>
          </a:p>
          <a:p>
            <a:pPr lvl="1">
              <a:lnSpc>
                <a:spcPct val="100000"/>
              </a:lnSpc>
              <a:buClr>
                <a:srgbClr val="003399"/>
              </a:buClr>
            </a:pPr>
            <a:r>
              <a:rPr lang="pl-PL"/>
              <a:t>ustalenie wielkości dofinansowania kosztów pośrednich, obejmujących jedynie cześć wydatków bezpośrednich nieobjętą pomocą = brak pomocy de minimis w kosztach pośrednich. UWAGA! Opis tej sytuacji (w tym wyliczenia) należy wskazać w polu E.1.2. Zadania w projekcie - koszty pośrednie lub A.4.2. Pomoc de minimis.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b="1"/>
              <a:t>Jeśli wnioskodawcą jest JST</a:t>
            </a:r>
            <a:r>
              <a:rPr lang="pl-PL"/>
              <a:t>: Gmina/Miasto prowadzi działalność gospodarczą za pośrednictwem swojego urzędu, dlatego pomoc de minimis na dofinansowanie kosztów pośrednich będzie sprawozdawana na Urząd Gminy/Miasta.</a:t>
            </a:r>
          </a:p>
        </p:txBody>
      </p:sp>
    </p:spTree>
    <p:extLst>
      <p:ext uri="{BB962C8B-B14F-4D97-AF65-F5344CB8AC3E}">
        <p14:creationId xmlns:p14="http://schemas.microsoft.com/office/powerpoint/2010/main" val="6437715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6C43-F319-6B1A-B5E7-071CDEA9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Open Sans"/>
                <a:ea typeface="Open Sans"/>
                <a:cs typeface="Open Sans"/>
              </a:rPr>
              <a:t>Najczęściej pojawiające się błędy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A34FE-6E07-53CA-F892-D3A6B43BD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51843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Test pomocy publicznej wypełniony dla całej inwestycji, w przypadku, gdy projekt obejmuje różne budynki o różnym przeznaczeniu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Brak informacji we wniosku nt. podłączenia instalacji PV do sieci / brak testu pomocy dla instalacji PV / niewystarczające dane, które mogą potwierdzić brak pomocy dla tego zakresu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Brak odniesienia do wszystkich przesłanek z punktu 207 Zawiadomienia KE np. brak informacji na jaką działalność wynajmuje się powierzchnię, w jaki sposób wyliczono wskaźnik wydajności infrastruktury dla działalności gospodarczej, brak potwierdzenia rozdzielności rachunkowej dla działalności gospodarczej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Brak sprawozdań finansowanych (jeśli występuje pomoc publiczna)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Błędny kod PKD na formularzach pomocy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Wypełniona część B w formularzu pomocy de minimis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Niedostateczna analiza powiązań (na potrzeby limitu w pomocy de minimis, oraz ustalenia Single </a:t>
            </a:r>
            <a:r>
              <a:rPr lang="pl-PL" sz="1600" err="1"/>
              <a:t>economic</a:t>
            </a:r>
            <a:r>
              <a:rPr lang="pl-PL" sz="1600"/>
              <a:t> unit na potrzeby pomocy publicznej) – </a:t>
            </a:r>
            <a:r>
              <a:rPr lang="pl-PL" sz="1600">
                <a:hlinkClick r:id="rId2"/>
              </a:rPr>
              <a:t>www.rejestr.io</a:t>
            </a:r>
            <a:endParaRPr lang="pl-PL" sz="1600"/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Brak odniesienia w polu A.4.1 / A.4.2 do wszystkich warunków wybranej podstawy prawnej</a:t>
            </a:r>
          </a:p>
          <a:p>
            <a:pPr lvl="0">
              <a:lnSpc>
                <a:spcPct val="100000"/>
              </a:lnSpc>
              <a:buClr>
                <a:srgbClr val="003399"/>
              </a:buClr>
            </a:pPr>
            <a:r>
              <a:rPr lang="pl-PL" sz="1600"/>
              <a:t>Brak informacji w zakresie sytuacji ekonomicznej (w przypadku pomocy publicznej)  </a:t>
            </a:r>
          </a:p>
        </p:txBody>
      </p:sp>
    </p:spTree>
    <p:extLst>
      <p:ext uri="{BB962C8B-B14F-4D97-AF65-F5344CB8AC3E}">
        <p14:creationId xmlns:p14="http://schemas.microsoft.com/office/powerpoint/2010/main" val="28629421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Realizacja zasad horyzontalnych </a:t>
            </a:r>
            <a:r>
              <a:rPr lang="en-US" b="0" dirty="0"/>
              <a:t>​</a:t>
            </a:r>
            <a:br>
              <a:rPr lang="en-US" b="0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5877" y="4630567"/>
            <a:ext cx="7920037" cy="1080000"/>
          </a:xfrm>
        </p:spPr>
        <p:txBody>
          <a:bodyPr/>
          <a:lstStyle/>
          <a:p>
            <a:pPr algn="ctr" fontAlgn="base"/>
            <a:r>
              <a:rPr lang="pl-PL" dirty="0"/>
              <a:t>Część B.7.2 wniosku o dofinansowanie – jak wypełniać i co należy wiedzieć?</a:t>
            </a:r>
            <a:r>
              <a:rPr lang="en-US" b="0" dirty="0"/>
              <a:t>​</a:t>
            </a: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61409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4378" y="2860993"/>
            <a:ext cx="7920115" cy="1107677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pl-PL" dirty="0"/>
              <a:t>Zgodność projektu z KPP (Karta Praw Podstawowych) oraz KPON (Konwencja o Prawach Osób Niepełnosprawnych)</a:t>
            </a:r>
            <a:r>
              <a:rPr lang="en-US" b="0" dirty="0"/>
              <a:t>​</a:t>
            </a:r>
            <a:endParaRPr lang="en-US" b="0" i="0" dirty="0"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5887" y="4893325"/>
            <a:ext cx="7920037" cy="1080000"/>
          </a:xfrm>
        </p:spPr>
        <p:txBody>
          <a:bodyPr>
            <a:normAutofit/>
          </a:bodyPr>
          <a:lstStyle/>
          <a:p>
            <a:pPr algn="ctr" fontAlgn="base"/>
            <a:r>
              <a:rPr lang="pl-PL" b="0" dirty="0"/>
              <a:t>Pamiętaj, aby odnieść się do obu dokumentów!!!​</a:t>
            </a:r>
            <a:endParaRPr lang="pl-PL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2155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604A7-8F23-4FA5-BABD-08D7FEAE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751" y="2692073"/>
            <a:ext cx="8535795" cy="10877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dirty="0"/>
              <a:t>Zgodność projektu z Kartą Praw Podstawowych Unii Europejskiej z dnia 26 października 2012 r.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81CA15-54F1-482C-9862-6E6B3445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137" y="3779837"/>
            <a:ext cx="8379537" cy="247381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b="0" dirty="0"/>
              <a:t>Przez zgodność projektu z KPP na etapie oceny wniosku należy rozumieć brak sprzeczności pomiędzy zapisami projektu a wymogami tego dokumentu. 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b="0" dirty="0"/>
              <a:t>Wsparcie będzie udzielane wyłącznie projektom i beneficjentom, którzy przestrzegają przepisów antydyskryminacyjnych.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l-PL" sz="2200" dirty="0"/>
              <a:t>    Pamiętaj o deklaracji dot. uchwał dyskryminujących!!!</a:t>
            </a:r>
          </a:p>
        </p:txBody>
      </p:sp>
    </p:spTree>
    <p:extLst>
      <p:ext uri="{BB962C8B-B14F-4D97-AF65-F5344CB8AC3E}">
        <p14:creationId xmlns:p14="http://schemas.microsoft.com/office/powerpoint/2010/main" val="95534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/>
              <a:t>Metodyka kryteriów oceny projektów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20CA5ED-C832-4709-A6AF-D5D2BFD3DD89}"/>
              </a:ext>
            </a:extLst>
          </p:cNvPr>
          <p:cNvSpPr/>
          <p:nvPr/>
        </p:nvSpPr>
        <p:spPr>
          <a:xfrm>
            <a:off x="1431882" y="1688279"/>
            <a:ext cx="7827665" cy="115556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Kryteria merytoryczne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6AECACC-0A0F-4418-B753-4294111E5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491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/>
              <a:t>Obligatoryjne (0/1) </a:t>
            </a:r>
          </a:p>
        </p:txBody>
      </p:sp>
      <p:sp>
        <p:nvSpPr>
          <p:cNvPr id="9" name="Symbol zastępczy zawartości 7">
            <a:extLst>
              <a:ext uri="{FF2B5EF4-FFF2-40B4-BE49-F238E27FC236}">
                <a16:creationId xmlns:a16="http://schemas.microsoft.com/office/drawing/2014/main" id="{5FDC3CB1-A69E-49E8-9393-39BB83B4240A}"/>
              </a:ext>
            </a:extLst>
          </p:cNvPr>
          <p:cNvSpPr txBox="1">
            <a:spLocks/>
          </p:cNvSpPr>
          <p:nvPr/>
        </p:nvSpPr>
        <p:spPr>
          <a:xfrm>
            <a:off x="6109380" y="3098128"/>
            <a:ext cx="3150167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Punktowe</a:t>
            </a:r>
          </a:p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(Premiujące) </a:t>
            </a:r>
          </a:p>
        </p:txBody>
      </p:sp>
      <p:sp>
        <p:nvSpPr>
          <p:cNvPr id="7" name="Symbol zastępczy zawartości 7">
            <a:extLst>
              <a:ext uri="{FF2B5EF4-FFF2-40B4-BE49-F238E27FC236}">
                <a16:creationId xmlns:a16="http://schemas.microsoft.com/office/drawing/2014/main" id="{DCFB69AF-570C-42D1-8DA3-7457E4ABD03A}"/>
              </a:ext>
            </a:extLst>
          </p:cNvPr>
          <p:cNvSpPr txBox="1">
            <a:spLocks/>
          </p:cNvSpPr>
          <p:nvPr/>
        </p:nvSpPr>
        <p:spPr>
          <a:xfrm>
            <a:off x="499891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0" name="Symbol zastępczy zawartości 7">
            <a:extLst>
              <a:ext uri="{FF2B5EF4-FFF2-40B4-BE49-F238E27FC236}">
                <a16:creationId xmlns:a16="http://schemas.microsoft.com/office/drawing/2014/main" id="{B6B9E703-1D3D-4670-A04D-0D54FA45E04B}"/>
              </a:ext>
            </a:extLst>
          </p:cNvPr>
          <p:cNvSpPr txBox="1">
            <a:spLocks/>
          </p:cNvSpPr>
          <p:nvPr/>
        </p:nvSpPr>
        <p:spPr>
          <a:xfrm>
            <a:off x="2962574" y="4521511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  <p:sp>
        <p:nvSpPr>
          <p:cNvPr id="11" name="Symbol zastępczy zawartości 7">
            <a:extLst>
              <a:ext uri="{FF2B5EF4-FFF2-40B4-BE49-F238E27FC236}">
                <a16:creationId xmlns:a16="http://schemas.microsoft.com/office/drawing/2014/main" id="{6CF7DDE6-5602-4739-9B47-F4D6320C3D62}"/>
              </a:ext>
            </a:extLst>
          </p:cNvPr>
          <p:cNvSpPr txBox="1">
            <a:spLocks/>
          </p:cNvSpPr>
          <p:nvPr/>
        </p:nvSpPr>
        <p:spPr>
          <a:xfrm>
            <a:off x="5425257" y="4554815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Ogólne  </a:t>
            </a:r>
          </a:p>
        </p:txBody>
      </p:sp>
      <p:sp>
        <p:nvSpPr>
          <p:cNvPr id="12" name="Symbol zastępczy zawartości 7">
            <a:extLst>
              <a:ext uri="{FF2B5EF4-FFF2-40B4-BE49-F238E27FC236}">
                <a16:creationId xmlns:a16="http://schemas.microsoft.com/office/drawing/2014/main" id="{E6672A1B-DD88-4678-8053-C90F241F8D32}"/>
              </a:ext>
            </a:extLst>
          </p:cNvPr>
          <p:cNvSpPr txBox="1">
            <a:spLocks/>
          </p:cNvSpPr>
          <p:nvPr/>
        </p:nvSpPr>
        <p:spPr>
          <a:xfrm>
            <a:off x="7850320" y="4524670"/>
            <a:ext cx="2082535" cy="123594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1102"/>
              </a:spcBef>
              <a:spcAft>
                <a:spcPts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Specyficzne  </a:t>
            </a:r>
          </a:p>
        </p:txBody>
      </p:sp>
    </p:spTree>
    <p:extLst>
      <p:ext uri="{BB962C8B-B14F-4D97-AF65-F5344CB8AC3E}">
        <p14:creationId xmlns:p14="http://schemas.microsoft.com/office/powerpoint/2010/main" val="3490915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604A7-8F23-4FA5-BABD-08D7FEAE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138" y="2817978"/>
            <a:ext cx="8535795" cy="10877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Zgodność projektu z Konwencją o Prawach Osób Niepełnosprawnych sporządzoną w Nowym Jorku dnia 13 grudnia 2006 r.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81CA15-54F1-482C-9862-6E6B3445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314" y="4487917"/>
            <a:ext cx="8207184" cy="16634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200" b="0" dirty="0"/>
              <a:t>Przez zgodność projektu z KPON na etapie oceny wniosku należy rozumieć brak sprzeczności pomiędzy zapisami projektu a wymogami tego dokumentu. </a:t>
            </a:r>
          </a:p>
        </p:txBody>
      </p:sp>
    </p:spTree>
    <p:extLst>
      <p:ext uri="{BB962C8B-B14F-4D97-AF65-F5344CB8AC3E}">
        <p14:creationId xmlns:p14="http://schemas.microsoft.com/office/powerpoint/2010/main" val="21730819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604A7-8F23-4FA5-BABD-08D7FEAE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14" y="2975633"/>
            <a:ext cx="8535795" cy="734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dirty="0"/>
              <a:t>Wpływ na zasadę równości kobiet i mężczyzn</a:t>
            </a:r>
            <a:endParaRPr lang="pl-PL" sz="27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81CA15-54F1-482C-9862-6E6B3445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314" y="3849522"/>
            <a:ext cx="8207184" cy="16634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400" b="0" dirty="0"/>
              <a:t>Przez zgodność z zasadą równości kobiet i mężczyzn należy rozumieć </a:t>
            </a:r>
            <a:r>
              <a:rPr lang="pl-PL" sz="2400" b="0" u="sng" dirty="0"/>
              <a:t>pozytywny lub neutralny </a:t>
            </a:r>
            <a:r>
              <a:rPr lang="pl-PL" sz="2400" b="0" dirty="0"/>
              <a:t>wpływ projektu na tę zasadę.</a:t>
            </a:r>
          </a:p>
          <a:p>
            <a:pPr algn="just">
              <a:lnSpc>
                <a:spcPct val="100000"/>
              </a:lnSpc>
            </a:pPr>
            <a:r>
              <a:rPr lang="pl-PL" sz="2400" dirty="0"/>
              <a:t>    </a:t>
            </a:r>
          </a:p>
          <a:p>
            <a:pPr algn="just">
              <a:lnSpc>
                <a:spcPct val="100000"/>
              </a:lnSpc>
            </a:pPr>
            <a:r>
              <a:rPr lang="pl-PL" sz="2400" dirty="0"/>
              <a:t>    </a:t>
            </a:r>
            <a:r>
              <a:rPr lang="pl-PL" sz="2400" b="0" dirty="0"/>
              <a:t>Kiedy wpływ pozytywny, a kiedy wpływ neutralny?</a:t>
            </a:r>
            <a:r>
              <a:rPr lang="en-US" sz="2400" b="0" dirty="0"/>
              <a:t>​</a:t>
            </a:r>
            <a:r>
              <a:rPr lang="pl-PL" sz="2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07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604A7-8F23-4FA5-BABD-08D7FEAE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14" y="2975633"/>
            <a:ext cx="8535795" cy="11654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dirty="0"/>
              <a:t>Zgodność z zasadą zrównoważonego rozwoju </a:t>
            </a:r>
            <a:br>
              <a:rPr lang="pl-PL" sz="2800" dirty="0"/>
            </a:br>
            <a:r>
              <a:rPr lang="pl-PL" sz="2800" dirty="0"/>
              <a:t>oraz zasadą "nie czyń poważnych szkód" (DNSH)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81CA15-54F1-482C-9862-6E6B3445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315" y="4141076"/>
            <a:ext cx="7975258" cy="19654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400" b="0" dirty="0"/>
              <a:t>Projekt jest zgodny z zasadą zrównoważonego rozwoju, o której mowa w art. 9 ust. 4 rozporządzenia Parlamentu Europejskiego i Rady 2021/1060. </a:t>
            </a:r>
          </a:p>
        </p:txBody>
      </p:sp>
    </p:spTree>
    <p:extLst>
      <p:ext uri="{BB962C8B-B14F-4D97-AF65-F5344CB8AC3E}">
        <p14:creationId xmlns:p14="http://schemas.microsoft.com/office/powerpoint/2010/main" val="15337766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604A7-8F23-4FA5-BABD-08D7FEAE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314" y="2838998"/>
            <a:ext cx="8535795" cy="11654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dirty="0"/>
              <a:t>Zgodność z zasadą zrównoważonego rozwoju </a:t>
            </a:r>
            <a:br>
              <a:rPr lang="pl-PL" sz="2800" dirty="0"/>
            </a:br>
            <a:r>
              <a:rPr lang="pl-PL" sz="2800" dirty="0"/>
              <a:t>oraz zasadą "nie czyń poważnych szkód" (DNSH)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81CA15-54F1-482C-9862-6E6B3445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314" y="4004441"/>
            <a:ext cx="8006789" cy="196543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200" b="0" dirty="0"/>
              <a:t>Projekt jest zgodny z zasadą “nie czyń poważnych szkód”, tj.  czy nie będzie wyrządzał poważnych szkód dla żadnego z celów środowiskowych, określonych w art. 17 Rozporządzenia Parlamentu Europejskiego i Rady (UE) 2020/852 z dnia 18 czerwca 2020 r. w sprawie ustanowienia ram ułatwiających zrównoważone inwestycje, zmieniającego rozporządzenie (UE) 2019/2088</a:t>
            </a:r>
          </a:p>
        </p:txBody>
      </p:sp>
    </p:spTree>
    <p:extLst>
      <p:ext uri="{BB962C8B-B14F-4D97-AF65-F5344CB8AC3E}">
        <p14:creationId xmlns:p14="http://schemas.microsoft.com/office/powerpoint/2010/main" val="20093265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9A128-3313-8E8F-DA61-DDC3B98B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756" y="698682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>
                <a:latin typeface="Open Sans"/>
                <a:ea typeface="Open Sans"/>
                <a:cs typeface="Open Sans"/>
              </a:rPr>
              <a:t>Wpływ na zasadę równości szans i niedyskryminacji,  w tym dostępności dla osób z niepełnosprawnościami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9A8F28-613F-38EC-21EF-1A5E6617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1460" indent="-251460">
              <a:buFont typeface="Arial"/>
            </a:pPr>
            <a:r>
              <a:rPr lang="pl-PL" dirty="0">
                <a:latin typeface="Open Sans"/>
                <a:ea typeface="Open Sans"/>
                <a:cs typeface="Open Sans"/>
              </a:rPr>
              <a:t>4. Wpływ pozytywny na zasadę równości szans? Co to znaczy? Czy zawsze należy oznaczyć wpływ pozytywny i dlaczego?</a:t>
            </a:r>
            <a:endParaRPr lang="pl-PL" dirty="0"/>
          </a:p>
          <a:p>
            <a:pPr marL="251460" indent="-251460">
              <a:buFont typeface="Arial"/>
            </a:pPr>
            <a:r>
              <a:rPr lang="pl-PL" dirty="0">
                <a:latin typeface="Open Sans"/>
                <a:ea typeface="Open Sans"/>
                <a:cs typeface="Open Sans"/>
              </a:rPr>
              <a:t>4.1 Czy produkty projektu mają charakter neutralny? Jak oznaczyć charakter produktu w projekcie i od czego to zależy?</a:t>
            </a:r>
          </a:p>
          <a:p>
            <a:pPr marL="251460" indent="-251460">
              <a:buFont typeface="Arial"/>
            </a:pPr>
            <a:r>
              <a:rPr lang="pl-PL" dirty="0">
                <a:latin typeface="Open Sans"/>
                <a:ea typeface="Open Sans"/>
                <a:cs typeface="Open Sans"/>
              </a:rPr>
              <a:t>4.2 Zapewnienie dostępności dla osób z niepełnosprawnościami - standardy (źródło: Standardy dostępności w perspektywie finansowej 2021-2027) Jak uwzględniać poszczególne standardy w projekcie?</a:t>
            </a:r>
          </a:p>
          <a:p>
            <a:pPr marL="0" indent="0">
              <a:buNone/>
            </a:pPr>
            <a:r>
              <a:rPr lang="pl-PL" b="1" dirty="0">
                <a:latin typeface="Open Sans"/>
                <a:ea typeface="Open Sans"/>
                <a:cs typeface="Open Sans"/>
              </a:rPr>
              <a:t>WSKAŹNIKI - CZĘŚĆ G</a:t>
            </a:r>
            <a:r>
              <a:rPr lang="pl-PL" dirty="0">
                <a:latin typeface="Open Sans"/>
                <a:ea typeface="Open Sans"/>
                <a:cs typeface="Open Sans"/>
              </a:rPr>
              <a:t>: </a:t>
            </a:r>
          </a:p>
          <a:p>
            <a:pPr marL="251460" indent="-251460">
              <a:buFont typeface="Arial"/>
              <a:buChar char="•"/>
            </a:pPr>
            <a:r>
              <a:rPr lang="pl-PL" dirty="0">
                <a:latin typeface="Open Sans"/>
                <a:ea typeface="Open Sans"/>
                <a:cs typeface="Open Sans"/>
              </a:rPr>
              <a:t>Liczba projektów, w których sfinansowano koszty racjonalnych usprawnień dla osób z niepełnosprawnościami - czy wykazywać?</a:t>
            </a:r>
          </a:p>
          <a:p>
            <a:pPr marL="285750" indent="-285750">
              <a:buFont typeface="Arial,Sans-Serif"/>
              <a:buChar char="•"/>
            </a:pPr>
            <a:r>
              <a:rPr lang="pl-PL" dirty="0">
                <a:latin typeface="Arial"/>
                <a:ea typeface="Open Sans"/>
                <a:cs typeface="Arial"/>
              </a:rPr>
              <a:t>Liczba obiektów dostosowanych do potrzeb osób z niepełnosprawnościami - kiedy wykazywać?</a:t>
            </a:r>
          </a:p>
        </p:txBody>
      </p:sp>
    </p:spTree>
    <p:extLst>
      <p:ext uri="{BB962C8B-B14F-4D97-AF65-F5344CB8AC3E}">
        <p14:creationId xmlns:p14="http://schemas.microsoft.com/office/powerpoint/2010/main" val="9764553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BCF5B8-E9F5-C5AD-415D-8C89E4E3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39471" cy="901631"/>
          </a:xfrm>
        </p:spPr>
        <p:txBody>
          <a:bodyPr>
            <a:normAutofit fontScale="90000"/>
          </a:bodyPr>
          <a:lstStyle/>
          <a:p>
            <a:r>
              <a:rPr lang="pl-PL" sz="2500">
                <a:latin typeface="Open Sans"/>
                <a:ea typeface="Open Sans"/>
                <a:cs typeface="Open Sans"/>
              </a:rPr>
              <a:t>Wpływ na zasadę równości szans i niedyskryminacji,  w tym dostępności dla osób z niepełnosprawnościami</a:t>
            </a:r>
            <a:endParaRPr lang="pl-PL" sz="2500" b="0">
              <a:latin typeface="Open Sans"/>
              <a:ea typeface="Open Sans"/>
              <a:cs typeface="Open Sans"/>
            </a:endParaRPr>
          </a:p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C7D3D7-1E43-7FF3-749E-D7EB4F24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110587"/>
            <a:ext cx="8640382" cy="4680002"/>
          </a:xfrm>
        </p:spPr>
        <p:txBody>
          <a:bodyPr vert="horz" lIns="0" tIns="0" rIns="0" bIns="0" rtlCol="0" anchor="t">
            <a:normAutofit/>
          </a:bodyPr>
          <a:lstStyle/>
          <a:p>
            <a:pPr marL="251460" indent="-251460"/>
            <a:r>
              <a:rPr lang="pl-PL" dirty="0">
                <a:latin typeface="Open Sans"/>
                <a:ea typeface="Open Sans"/>
                <a:cs typeface="Open Sans"/>
              </a:rPr>
              <a:t>Standard szkoleniowy</a:t>
            </a:r>
          </a:p>
          <a:p>
            <a:pPr marL="251460" indent="-251460"/>
            <a:r>
              <a:rPr lang="pl-PL" dirty="0">
                <a:latin typeface="Open Sans"/>
                <a:ea typeface="Open Sans"/>
                <a:cs typeface="Open Sans"/>
              </a:rPr>
              <a:t>Standard informacyjno-promocyjny</a:t>
            </a:r>
            <a:endParaRPr lang="pl-PL" dirty="0"/>
          </a:p>
          <a:p>
            <a:pPr marL="251460" indent="-251460"/>
            <a:r>
              <a:rPr lang="pl-PL" dirty="0">
                <a:latin typeface="Open Sans"/>
                <a:ea typeface="Open Sans"/>
                <a:cs typeface="Open Sans"/>
              </a:rPr>
              <a:t>Standard transportowy</a:t>
            </a:r>
          </a:p>
          <a:p>
            <a:pPr marL="251460" indent="-251460"/>
            <a:r>
              <a:rPr lang="pl-PL" dirty="0">
                <a:latin typeface="Open Sans"/>
                <a:ea typeface="Open Sans"/>
                <a:cs typeface="Open Sans"/>
              </a:rPr>
              <a:t>Standard cyfrowy</a:t>
            </a:r>
          </a:p>
          <a:p>
            <a:pPr marL="251460" indent="-251460"/>
            <a:r>
              <a:rPr lang="pl-PL" dirty="0">
                <a:latin typeface="Open Sans"/>
                <a:ea typeface="Open Sans"/>
                <a:cs typeface="Open Sans"/>
              </a:rPr>
              <a:t>Standard architektoniczny</a:t>
            </a:r>
            <a:endParaRPr lang="pl-PL" dirty="0"/>
          </a:p>
          <a:p>
            <a:pPr marL="0" indent="0" algn="ctr">
              <a:buNone/>
            </a:pPr>
            <a:endParaRPr lang="pl-PL" sz="2400" b="1" dirty="0">
              <a:latin typeface="Open Sans"/>
              <a:ea typeface="Open Sans"/>
              <a:cs typeface="Open Sans"/>
            </a:endParaRPr>
          </a:p>
          <a:p>
            <a:pPr marL="0" indent="0" algn="ctr">
              <a:buNone/>
            </a:pPr>
            <a:r>
              <a:rPr lang="pl-PL" sz="2400" b="1" dirty="0">
                <a:latin typeface="Open Sans"/>
                <a:ea typeface="Open Sans"/>
                <a:cs typeface="Open Sans"/>
              </a:rPr>
              <a:t>Uwzględnienie poszczególnych standardów w projekcie należy zawsze przeanalizować w odniesieniu do zakresu rzeczowego projektu.</a:t>
            </a:r>
          </a:p>
          <a:p>
            <a:pPr marL="0" indent="0" algn="ctr">
              <a:buNone/>
            </a:pPr>
            <a:r>
              <a:rPr lang="pl-PL" sz="2400" dirty="0">
                <a:latin typeface="Open Sans"/>
                <a:ea typeface="Open Sans"/>
                <a:cs typeface="Open Sans"/>
                <a:hlinkClick r:id="rId2"/>
              </a:rPr>
              <a:t>WYTYCZNE RÓWNOŚCIOWE ZAŁĄCZNIK NR 2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306808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25C0A-3D03-E354-36A5-B869E653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525274"/>
            <a:ext cx="8640381" cy="1080001"/>
          </a:xfrm>
        </p:spPr>
        <p:txBody>
          <a:bodyPr/>
          <a:lstStyle/>
          <a:p>
            <a:r>
              <a:rPr lang="pl-PL" dirty="0">
                <a:latin typeface="Open Sans"/>
                <a:ea typeface="Open Sans"/>
                <a:cs typeface="Open Sans"/>
              </a:rPr>
              <a:t>Modele dostępności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1E3750-72EE-68BE-D70B-F309709E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334814"/>
            <a:ext cx="8639293" cy="5325025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Zgodnie z instrukcją wypełniania wniosków</a:t>
            </a:r>
            <a:r>
              <a:rPr lang="pl-PL" sz="2400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,</a:t>
            </a:r>
            <a:r>
              <a:rPr lang="en-US" sz="2400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 jeśli projekt wpisuje się w któryś z </a:t>
            </a:r>
            <a:r>
              <a:rPr lang="en-US" sz="2400" b="1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modeli dostępności</a:t>
            </a:r>
            <a:r>
              <a:rPr lang="en-US" sz="2400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, przedstaw w uzasadnieniu dla pola 4.2.6 "inne" opis, który pozwoli uznać, że założenia wniosku o dofinansowanie projektu są zgodne z wymaganiami, określonymi dla danego modelu. </a:t>
            </a:r>
            <a:endParaRPr lang="pl-PL" sz="2400" dirty="0">
              <a:latin typeface="Calibri"/>
              <a:ea typeface="Open Sans"/>
              <a:cs typeface="Open Sans"/>
            </a:endParaRPr>
          </a:p>
          <a:p>
            <a:pPr marL="0" indent="0" algn="just">
              <a:buNone/>
            </a:pPr>
            <a:r>
              <a:rPr lang="en-US" sz="2400" b="1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Model ma pier</a:t>
            </a:r>
            <a:r>
              <a:rPr lang="pl-PL" sz="2400" b="1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w</a:t>
            </a:r>
            <a:r>
              <a:rPr lang="en-US" sz="2400" b="1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szeństwo zastosowania wobec standardów. </a:t>
            </a:r>
            <a:endParaRPr lang="pl-PL" sz="2400" b="1" dirty="0">
              <a:latin typeface="Calibri"/>
              <a:ea typeface="Open Sans"/>
              <a:cs typeface="Open Sans"/>
            </a:endParaRPr>
          </a:p>
          <a:p>
            <a:pPr marL="0" indent="0" algn="just">
              <a:buNone/>
            </a:pPr>
            <a:r>
              <a:rPr lang="en-US" sz="2400" b="1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Modele </a:t>
            </a:r>
            <a:r>
              <a:rPr lang="en-US" sz="2400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opublikowano na Portalu Funduszy Europejskich</a:t>
            </a:r>
            <a:r>
              <a:rPr lang="pl-PL" sz="2400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 w zakładce </a:t>
            </a:r>
            <a:r>
              <a:rPr lang="en-US" sz="2400" dirty="0">
                <a:latin typeface="Open Sans" panose="020B0606030504020204"/>
                <a:ea typeface="Open Sans" panose="020B0606030504020204"/>
                <a:cs typeface="Open Sans" panose="020B0606030504020204"/>
                <a:hlinkClick r:id="rId2"/>
              </a:rPr>
              <a:t>standardy</a:t>
            </a:r>
            <a:r>
              <a:rPr lang="pl-PL" sz="2400" dirty="0">
                <a:latin typeface="Open Sans" panose="020B0606030504020204"/>
                <a:ea typeface="Open Sans" panose="020B0606030504020204"/>
                <a:cs typeface="Open Sans" panose="020B0606030504020204"/>
                <a:hlinkClick r:id="rId2"/>
              </a:rPr>
              <a:t>, modele </a:t>
            </a:r>
            <a:r>
              <a:rPr lang="en-US" sz="2400" dirty="0" err="1">
                <a:latin typeface="Open Sans" panose="020B0606030504020204"/>
                <a:ea typeface="Open Sans" panose="020B0606030504020204"/>
                <a:cs typeface="Open Sans" panose="020B0606030504020204"/>
                <a:hlinkClick r:id="rId2"/>
              </a:rPr>
              <a:t>i</a:t>
            </a:r>
            <a:r>
              <a:rPr lang="en-US" sz="2400" dirty="0">
                <a:latin typeface="Open Sans" panose="020B0606030504020204"/>
                <a:ea typeface="Open Sans" panose="020B0606030504020204"/>
                <a:cs typeface="Open Sans" panose="020B0606030504020204"/>
                <a:hlinkClick r:id="rId2"/>
              </a:rPr>
              <a:t> </a:t>
            </a:r>
            <a:r>
              <a:rPr lang="pl-PL" sz="2400" dirty="0">
                <a:latin typeface="Open Sans" panose="020B0606030504020204"/>
                <a:ea typeface="Open Sans" panose="020B0606030504020204"/>
                <a:cs typeface="Open Sans" panose="020B0606030504020204"/>
                <a:hlinkClick r:id="rId2"/>
              </a:rPr>
              <a:t>rekomendacje</a:t>
            </a:r>
            <a:r>
              <a:rPr lang="en-US" sz="2400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 np.:</a:t>
            </a:r>
            <a:endParaRPr lang="pl-PL" sz="2400" dirty="0">
              <a:latin typeface="Open Sans" panose="020B0606030504020204"/>
              <a:ea typeface="Open Sans" panose="020B0606030504020204"/>
              <a:cs typeface="Open Sans" panose="020B0606030504020204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ea typeface="Open Sans" panose="020B0606030504020204"/>
                <a:cs typeface="Arial"/>
                <a:hlinkClick r:id="rId3"/>
              </a:rPr>
              <a:t>model dostępnej szkoły</a:t>
            </a:r>
            <a:endParaRPr lang="en-US" sz="2400" dirty="0">
              <a:latin typeface="+mn-lt"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ea typeface="Open Sans" panose="020B0606030504020204"/>
                <a:cs typeface="Arial"/>
                <a:hlinkClick r:id="rId4"/>
              </a:rPr>
              <a:t>model dostępnej kultury</a:t>
            </a:r>
            <a:endParaRPr lang="en-US" sz="2400" dirty="0">
              <a:latin typeface="+mn-lt"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ea typeface="Open Sans" panose="020B0606030504020204"/>
                <a:cs typeface="Arial"/>
                <a:hlinkClick r:id="rId5"/>
              </a:rPr>
              <a:t>standardy dostępności POZ </a:t>
            </a:r>
            <a:endParaRPr lang="pl-PL" sz="2400" dirty="0">
              <a:latin typeface="+mn-lt"/>
              <a:ea typeface="Open Sans"/>
              <a:cs typeface="Arial"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>
                <a:latin typeface="+mn-lt"/>
                <a:ea typeface="Open Sans"/>
                <a:cs typeface="Arial"/>
                <a:hlinkClick r:id="rId6"/>
              </a:rPr>
              <a:t>standard dostępności szpitali</a:t>
            </a:r>
            <a:endParaRPr lang="pl-PL" sz="2400" dirty="0">
              <a:latin typeface="+mn-lt"/>
              <a:ea typeface="Open Sans"/>
              <a:cs typeface="Arial"/>
            </a:endParaRP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ea typeface="Open Sans" panose="020B0606030504020204"/>
                <a:cs typeface="Open Sans" panose="020B0606030504020204"/>
                <a:hlinkClick r:id="rId7"/>
              </a:rPr>
              <a:t>model dostępnego sądu</a:t>
            </a:r>
            <a:endParaRPr lang="en-US" sz="2400" dirty="0">
              <a:latin typeface="+mn-lt"/>
              <a:ea typeface="Open Sans" panose="020B0606030504020204"/>
              <a:cs typeface="Open Sans" panose="020B0606030504020204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27520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base"/>
            <a:r>
              <a:rPr lang="pl-PL" sz="2800">
                <a:latin typeface="Open Sans"/>
                <a:ea typeface="Open Sans"/>
                <a:cs typeface="Open Sans"/>
              </a:rPr>
              <a:t>WARUNKI SZOP:</a:t>
            </a:r>
            <a:r>
              <a:rPr lang="pl-PL" sz="2800" b="0">
                <a:latin typeface="Open Sans"/>
                <a:ea typeface="Open Sans"/>
                <a:cs typeface="Open Sans"/>
              </a:rPr>
              <a:t>​</a:t>
            </a:r>
            <a:br>
              <a:rPr lang="pl-PL" sz="2800" b="0"/>
            </a:br>
            <a:r>
              <a:rPr lang="pl-PL" sz="2800">
                <a:latin typeface="Open Sans"/>
                <a:ea typeface="Open Sans"/>
                <a:cs typeface="Open Sans"/>
              </a:rPr>
              <a:t>Brak wsparcia szkół specjalnych</a:t>
            </a:r>
            <a:r>
              <a:rPr lang="pl-PL" b="0">
                <a:latin typeface="Open Sans"/>
                <a:ea typeface="Open Sans"/>
                <a:cs typeface="Open Sans"/>
              </a:rPr>
              <a:t>​</a:t>
            </a:r>
            <a:endParaRPr lang="pl-PL" b="0" i="0">
              <a:effectLst/>
              <a:latin typeface="Open Sans"/>
              <a:ea typeface="Open Sans"/>
              <a:cs typeface="Open San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fontAlgn="base"/>
            <a:r>
              <a:rPr lang="pl-PL" dirty="0"/>
              <a:t>Zgodność z zasadą deinstytucjonalizacji – na podstawie </a:t>
            </a:r>
            <a:r>
              <a:rPr lang="pl-PL" u="sng" dirty="0">
                <a:hlinkClick r:id="rId2"/>
              </a:rPr>
              <a:t>WYTYCZNE EFS +</a:t>
            </a:r>
            <a:r>
              <a:rPr lang="pl-PL" dirty="0"/>
              <a:t> </a:t>
            </a:r>
            <a:r>
              <a:rPr lang="pl-PL" b="0" dirty="0"/>
              <a:t>​</a:t>
            </a:r>
            <a:endParaRPr lang="pl-PL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27543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E84B7A-E17B-44EB-812D-03DB1B1D0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4659" y="2034447"/>
            <a:ext cx="4509831" cy="92696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500"/>
              <a:t>Finansowanie wkładu własnego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EF501D-EAE5-42A0-BC0D-5714E49F9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88" y="2961409"/>
            <a:ext cx="7920037" cy="319823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instrument finansowy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„Po Dotację – Pożyczka na Wkład Własny JST”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https://sfr-slaskie.pl/po-dotacje-pozyczka-dla-jst/</a:t>
            </a:r>
            <a:endParaRPr lang="pl-PL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10 % wartości projektu FE SL w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obszarach: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efektywność energetyczna, odnawialne źródła energii oraz zrównoważona multimodalna mobilność miejska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środki udostępnia w trybie ciągłym  Śląski Fundusz Rozwoju sp. z o.o. – zapraszamy do bezpośredniego kontaktu: </a:t>
            </a:r>
          </a:p>
          <a:p>
            <a:pPr marL="893763" indent="-1809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Zespół Instrumentów Finansowych ŚFR</a:t>
            </a:r>
          </a:p>
          <a:p>
            <a:pPr marL="893763" indent="-1809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tel. +48 503 791 456 </a:t>
            </a:r>
          </a:p>
          <a:p>
            <a:pPr marL="893763" indent="-1809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e-mail: pozyczki@sfr-slaskie.pl</a:t>
            </a:r>
          </a:p>
        </p:txBody>
      </p:sp>
    </p:spTree>
    <p:extLst>
      <p:ext uri="{BB962C8B-B14F-4D97-AF65-F5344CB8AC3E}">
        <p14:creationId xmlns:p14="http://schemas.microsoft.com/office/powerpoint/2010/main" val="7294523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FF3AE-3DFD-7F56-FDC4-1D26756F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513490"/>
            <a:ext cx="8640382" cy="514634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251460" indent="-251460"/>
            <a:endParaRPr lang="en-US" dirty="0"/>
          </a:p>
          <a:p>
            <a:pPr marL="251460" indent="-251460"/>
            <a:endParaRPr lang="en-US" dirty="0"/>
          </a:p>
          <a:p>
            <a:pPr marL="251460" indent="-251460"/>
            <a:endParaRPr lang="en-US" dirty="0"/>
          </a:p>
          <a:p>
            <a:pPr marL="251460" indent="-251460"/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993A6F-1407-42A5-A3E6-4439F16C4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70" y="376381"/>
            <a:ext cx="6596154" cy="65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4D3C6C-CA04-40BF-B4F5-E53AB66F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75" y="679007"/>
            <a:ext cx="6873907" cy="551977"/>
          </a:xfrm>
        </p:spPr>
        <p:txBody>
          <a:bodyPr>
            <a:normAutofit/>
          </a:bodyPr>
          <a:lstStyle/>
          <a:p>
            <a:pPr algn="ctr"/>
            <a:r>
              <a:rPr lang="pl-PL" sz="2456"/>
              <a:t>Etapy oceny - procedura konkurencyjna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921F6881-0787-4B1D-88BE-07B053AA1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934599"/>
              </p:ext>
            </p:extLst>
          </p:nvPr>
        </p:nvGraphicFramePr>
        <p:xfrm>
          <a:off x="1908802" y="1230985"/>
          <a:ext cx="6874210" cy="57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7047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819" y="5309043"/>
            <a:ext cx="7559675" cy="705572"/>
          </a:xfrm>
        </p:spPr>
        <p:txBody>
          <a:bodyPr>
            <a:normAutofit fontScale="90000"/>
          </a:bodyPr>
          <a:lstStyle/>
          <a:p>
            <a:br>
              <a:rPr lang="pl-PL"/>
            </a:br>
            <a:endParaRPr lang="pl-PL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2371270" y="330770"/>
            <a:ext cx="6984776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DZIĘKUJEMY ZA UWAGĘ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Pracownicy Referatu oceny projektów 2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Departament Europejskiego Funduszu Rozwoju Regionalnego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Urząd Marszałkowski Województwa Śląskiego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energetyka_fr@slaskie.pl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2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32422732D4754B8A38F43DCA7E29FA" ma:contentTypeVersion="17" ma:contentTypeDescription="Utwórz nowy dokument." ma:contentTypeScope="" ma:versionID="5f91ce66cace763d4a560dc67d1dc54b">
  <xsd:schema xmlns:xsd="http://www.w3.org/2001/XMLSchema" xmlns:xs="http://www.w3.org/2001/XMLSchema" xmlns:p="http://schemas.microsoft.com/office/2006/metadata/properties" xmlns:ns2="f9fddaa2-5d50-496e-a787-7f0e5e10bc21" xmlns:ns3="d7a5b636-efbd-498d-8e03-8e36647a40b7" targetNamespace="http://schemas.microsoft.com/office/2006/metadata/properties" ma:root="true" ma:fieldsID="7fbe9fc19545aebd46325c6c7ae64f2a" ns2:_="" ns3:_="">
    <xsd:import namespace="f9fddaa2-5d50-496e-a787-7f0e5e10bc21"/>
    <xsd:import namespace="d7a5b636-efbd-498d-8e03-8e36647a40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ddaa2-5d50-496e-a787-7f0e5e10b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5b636-efbd-498d-8e03-8e36647a40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aa1202c-0176-4fa6-92b7-ee75c8913657}" ma:internalName="TaxCatchAll" ma:showField="CatchAllData" ma:web="d7a5b636-efbd-498d-8e03-8e36647a4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a5b636-efbd-498d-8e03-8e36647a40b7">
      <UserInfo>
        <DisplayName>Dąbek Justyna</DisplayName>
        <AccountId>11</AccountId>
        <AccountType/>
      </UserInfo>
    </SharedWithUsers>
    <lcf76f155ced4ddcb4097134ff3c332f xmlns="f9fddaa2-5d50-496e-a787-7f0e5e10bc21">
      <Terms xmlns="http://schemas.microsoft.com/office/infopath/2007/PartnerControls"/>
    </lcf76f155ced4ddcb4097134ff3c332f>
    <TaxCatchAll xmlns="d7a5b636-efbd-498d-8e03-8e36647a40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E4BD9E-BCED-4DB6-9FCE-F6D447956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fddaa2-5d50-496e-a787-7f0e5e10bc21"/>
    <ds:schemaRef ds:uri="d7a5b636-efbd-498d-8e03-8e36647a40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470E4-38B4-4043-87FE-9820A2779581}">
  <ds:schemaRefs>
    <ds:schemaRef ds:uri="http://purl.org/dc/dcmitype/"/>
    <ds:schemaRef ds:uri="http://purl.org/dc/elements/1.1/"/>
    <ds:schemaRef ds:uri="http://purl.org/dc/terms/"/>
    <ds:schemaRef ds:uri="f9fddaa2-5d50-496e-a787-7f0e5e10bc2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d7a5b636-efbd-498d-8e03-8e36647a40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</TotalTime>
  <Words>7591</Words>
  <Application>Microsoft Office PowerPoint</Application>
  <PresentationFormat>Niestandardowy</PresentationFormat>
  <Paragraphs>690</Paragraphs>
  <Slides>90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90</vt:i4>
      </vt:variant>
    </vt:vector>
  </HeadingPairs>
  <TitlesOfParts>
    <vt:vector size="102" baseType="lpstr">
      <vt:lpstr>Arial</vt:lpstr>
      <vt:lpstr>Arial,Sans-Serif</vt:lpstr>
      <vt:lpstr>Calibri</vt:lpstr>
      <vt:lpstr>Calibri Light</vt:lpstr>
      <vt:lpstr>Open Sans</vt:lpstr>
      <vt:lpstr>Symbol</vt:lpstr>
      <vt:lpstr>Times New Roman</vt:lpstr>
      <vt:lpstr>Wingdings</vt:lpstr>
      <vt:lpstr>Motyw pakietu Office</vt:lpstr>
      <vt:lpstr>2_Motyw pakietu Office</vt:lpstr>
      <vt:lpstr>1_Motyw pakietu Office</vt:lpstr>
      <vt:lpstr>3_Motyw pakietu Office</vt:lpstr>
      <vt:lpstr>Zasady aplikowania w naborze dla działania:  02.02. Efektywność energetyczna budynków użyteczności publicznej – ZIT Subregionu Centralnego FE SL 2021-2027</vt:lpstr>
      <vt:lpstr>Plan prezentacji:</vt:lpstr>
      <vt:lpstr>Ogłoszony konkurs  - podstawowe informacje</vt:lpstr>
      <vt:lpstr>Podstawowe informacje dla naboru nr FESL.02.02-IZ.01-307/25</vt:lpstr>
      <vt:lpstr>  Kryteria oceny i procedura wyboru projektów  </vt:lpstr>
      <vt:lpstr>Metodyka kryteriów oceny projektów</vt:lpstr>
      <vt:lpstr>Metodyka kryteriów oceny projektów</vt:lpstr>
      <vt:lpstr>Metodyka kryteriów oceny projektów</vt:lpstr>
      <vt:lpstr>Etapy oceny - procedura konkurencyjna</vt:lpstr>
      <vt:lpstr>Podstawowe informacje i sposób komunikacji</vt:lpstr>
      <vt:lpstr>Działanie 02.02. Efektywność energetyczna budynków użyteczności publicznej - ZIT  </vt:lpstr>
      <vt:lpstr>Działanie 02.02. Efektywność energetyczna budynków użyteczności publicznej - ZIT  </vt:lpstr>
      <vt:lpstr>Działanie 02.02. Efektywność energetyczna budynków użyteczności publicznej - ZIT</vt:lpstr>
      <vt:lpstr>Działanie 02.02. Efektywność energetyczna budynków użyteczności publicznej - ZIT  </vt:lpstr>
      <vt:lpstr>Kryteria rozstrzygające</vt:lpstr>
      <vt:lpstr>Wniosek o dofinansowanie w Systemie LSI2021  - funkcjonowanie systemu</vt:lpstr>
      <vt:lpstr> Zakres wsparcia,  typy beneficjentów   </vt:lpstr>
      <vt:lpstr>Zakres wsparcia (typy projektów)</vt:lpstr>
      <vt:lpstr>Zakres wsparcia</vt:lpstr>
      <vt:lpstr>Typy beneficjentów  </vt:lpstr>
      <vt:lpstr>Typy beneficjentów  </vt:lpstr>
      <vt:lpstr> Warunki dostępowe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Wymagane załączniki </vt:lpstr>
      <vt:lpstr>Wymagane załączniki </vt:lpstr>
      <vt:lpstr>Prezentacja programu PowerPoint</vt:lpstr>
      <vt:lpstr>Kwalifikowalność wydatków</vt:lpstr>
      <vt:lpstr>Prezentacja programu PowerPoint</vt:lpstr>
      <vt:lpstr>Prezentacja programu PowerPoint</vt:lpstr>
      <vt:lpstr>Prezentacja programu PowerPoint</vt:lpstr>
      <vt:lpstr>Wskaźniki produktu i rezultatu</vt:lpstr>
      <vt:lpstr>Wskaźniki projektu</vt:lpstr>
      <vt:lpstr>Prezentacja programu PowerPoint</vt:lpstr>
      <vt:lpstr>Prezentacja programu PowerPoint</vt:lpstr>
      <vt:lpstr>Wskaźniki projektu - pozostałe</vt:lpstr>
      <vt:lpstr>Pomoc publiczna  w ramach naboru dot. efektywności energetycznej budynków  – działanie 2.2 FE SL 2021-2027</vt:lpstr>
      <vt:lpstr>Pomoc publiczna – definicja</vt:lpstr>
      <vt:lpstr>Przesłanki wystąpienia pomocy publicznej  – test pomocy publicznej</vt:lpstr>
      <vt:lpstr>Kiedy pomoc publiczna zasadniczo wystąpi?</vt:lpstr>
      <vt:lpstr>Działalność gospodarcza </vt:lpstr>
      <vt:lpstr>Działalność niegospodarcza </vt:lpstr>
      <vt:lpstr>Działalność pomocnicza     1/2</vt:lpstr>
      <vt:lpstr>Działalność pomocnicza     2/2</vt:lpstr>
      <vt:lpstr>Działalność na rynku wytwarzania energii</vt:lpstr>
      <vt:lpstr>Jakie dokumenty pomocowe dołączyć do wniosku?</vt:lpstr>
      <vt:lpstr>Przykład 1 – działalność niegospodarcza</vt:lpstr>
      <vt:lpstr>Przykład 2 – działalność niegospodarcza + działalność pomocnicza     1/2</vt:lpstr>
      <vt:lpstr>Przykład 2 – działalność niegospodarcza + działalność pomocnicza     2/2</vt:lpstr>
      <vt:lpstr>Przykład 3 – działalność gospodarcza</vt:lpstr>
      <vt:lpstr>Brak wpływu na wymianę handlową</vt:lpstr>
      <vt:lpstr>Przykład 4 – instalacja PV on-grid / magazyn  1/2</vt:lpstr>
      <vt:lpstr>Przykład 4 – instalacja PV on-grid / magazyn  2/2</vt:lpstr>
      <vt:lpstr>Przykład 5 – działalność gospodarcza  i panele PV / magazyn</vt:lpstr>
      <vt:lpstr>Możliwe podstawy prawne udzielenia pomocy publicznej / pomocy de minimis w projekcie  1/2</vt:lpstr>
      <vt:lpstr>Możliwe podstawy prawne udzielenia pomocy publicznej / pomocy de minimis w projekcie  2/2</vt:lpstr>
      <vt:lpstr>Artykuł 36a Pomoc inwestycyjna na infrastrukturę ładowania lub tankowania    1/2</vt:lpstr>
      <vt:lpstr>Artykuł 36a Pomoc inwestycyjna na infrastrukturę ładowania lub tankowania    2/2</vt:lpstr>
      <vt:lpstr>Artykuł 38a Pomoc inwestycyjna na efektywność energetyczną w budynkach     1/4</vt:lpstr>
      <vt:lpstr>Artykuł 38a Pomoc inwestycyjna na efektywność energetyczną w budynkach     2/4</vt:lpstr>
      <vt:lpstr>Artykuł 38a Pomoc inwestycyjna na efektywność energetyczną w budynkach     3/4</vt:lpstr>
      <vt:lpstr>Artykuł 38a Pomoc inwestycyjna na efektywność energetyczną w budynkach     4/4</vt:lpstr>
      <vt:lpstr>Artykuł 41 Pomoc inwestycyjna na propagowanie energii ze źródeł odnawialnych, propagowanie wodoru odnawialnego i wysokosprawnej kogeneracji   1/2</vt:lpstr>
      <vt:lpstr>Artykuł 41 Pomoc inwestycyjna na propagowanie energii ze źródeł odnawialnych, propagowanie wodoru odnawialnego i wysokosprawnej kogeneracji   2/2</vt:lpstr>
      <vt:lpstr>Efekt zachęty</vt:lpstr>
      <vt:lpstr>POMOC DE MINIMIS</vt:lpstr>
      <vt:lpstr>Beneficjent funduszowy / beneficjent pomocowy</vt:lpstr>
      <vt:lpstr>Poziomy pomocy publicznej / pomocy de minimis</vt:lpstr>
      <vt:lpstr>Sytuacja finansowo-ekonomiczna przedsiębiorstw</vt:lpstr>
      <vt:lpstr>Koszty pośrednie </vt:lpstr>
      <vt:lpstr>Najczęściej pojawiające się błędy </vt:lpstr>
      <vt:lpstr>Realizacja zasad horyzontalnych ​ </vt:lpstr>
      <vt:lpstr>Zgodność projektu z KPP (Karta Praw Podstawowych) oraz KPON (Konwencja o Prawach Osób Niepełnosprawnych)​</vt:lpstr>
      <vt:lpstr>Zgodność projektu z Kartą Praw Podstawowych Unii Europejskiej z dnia 26 października 2012 r.</vt:lpstr>
      <vt:lpstr>Zgodność projektu z Konwencją o Prawach Osób Niepełnosprawnych sporządzoną w Nowym Jorku dnia 13 grudnia 2006 r. </vt:lpstr>
      <vt:lpstr>Wpływ na zasadę równości kobiet i mężczyzn</vt:lpstr>
      <vt:lpstr>Zgodność z zasadą zrównoważonego rozwoju  oraz zasadą "nie czyń poważnych szkód" (DNSH)</vt:lpstr>
      <vt:lpstr>Zgodność z zasadą zrównoważonego rozwoju  oraz zasadą "nie czyń poważnych szkód" (DNSH)</vt:lpstr>
      <vt:lpstr>Wpływ na zasadę równości szans i niedyskryminacji,  w tym dostępności dla osób z niepełnosprawnościami</vt:lpstr>
      <vt:lpstr>Wpływ na zasadę równości szans i niedyskryminacji,  w tym dostępności dla osób z niepełnosprawnościami </vt:lpstr>
      <vt:lpstr>Modele dostępności</vt:lpstr>
      <vt:lpstr>WARUNKI SZOP:​ Brak wsparcia szkół specjalnych​</vt:lpstr>
      <vt:lpstr>Finansowanie wkładu własnego</vt:lpstr>
      <vt:lpstr>Prezentacja programu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Kłosowicz Iwona</cp:lastModifiedBy>
  <cp:revision>91</cp:revision>
  <dcterms:created xsi:type="dcterms:W3CDTF">2022-06-22T09:40:44Z</dcterms:created>
  <dcterms:modified xsi:type="dcterms:W3CDTF">2026-02-04T07:51:42Z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0x0101003E32422732D4754B8A38F43DCA7E29FA</vt:lpwstr>
  </property>
  <property fmtid="{D5CDD505-2E9C-101B-9397-08002B2CF9AE}" pid="3" name="MediaServiceImageTags">
    <vt:lpwstr/>
  </property>
</Properties>
</file>