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48"/>
  </p:notesMasterIdLst>
  <p:handoutMasterIdLst>
    <p:handoutMasterId r:id="rId49"/>
  </p:handoutMasterIdLst>
  <p:sldIdLst>
    <p:sldId id="256" r:id="rId5"/>
    <p:sldId id="265" r:id="rId6"/>
    <p:sldId id="278" r:id="rId7"/>
    <p:sldId id="307" r:id="rId8"/>
    <p:sldId id="308" r:id="rId9"/>
    <p:sldId id="309" r:id="rId10"/>
    <p:sldId id="310" r:id="rId11"/>
    <p:sldId id="311" r:id="rId12"/>
    <p:sldId id="312" r:id="rId13"/>
    <p:sldId id="313" r:id="rId14"/>
    <p:sldId id="314" r:id="rId15"/>
    <p:sldId id="315" r:id="rId16"/>
    <p:sldId id="316" r:id="rId17"/>
    <p:sldId id="317" r:id="rId18"/>
    <p:sldId id="318" r:id="rId19"/>
    <p:sldId id="319" r:id="rId20"/>
    <p:sldId id="320" r:id="rId21"/>
    <p:sldId id="321" r:id="rId22"/>
    <p:sldId id="322" r:id="rId23"/>
    <p:sldId id="323" r:id="rId24"/>
    <p:sldId id="324" r:id="rId25"/>
    <p:sldId id="325" r:id="rId26"/>
    <p:sldId id="326" r:id="rId27"/>
    <p:sldId id="327" r:id="rId28"/>
    <p:sldId id="328" r:id="rId29"/>
    <p:sldId id="329" r:id="rId30"/>
    <p:sldId id="332" r:id="rId31"/>
    <p:sldId id="330" r:id="rId32"/>
    <p:sldId id="331" r:id="rId33"/>
    <p:sldId id="345" r:id="rId34"/>
    <p:sldId id="333" r:id="rId35"/>
    <p:sldId id="334" r:id="rId36"/>
    <p:sldId id="335" r:id="rId37"/>
    <p:sldId id="336" r:id="rId38"/>
    <p:sldId id="337" r:id="rId39"/>
    <p:sldId id="338" r:id="rId40"/>
    <p:sldId id="339" r:id="rId41"/>
    <p:sldId id="340" r:id="rId42"/>
    <p:sldId id="341" r:id="rId43"/>
    <p:sldId id="342" r:id="rId44"/>
    <p:sldId id="343" r:id="rId45"/>
    <p:sldId id="344" r:id="rId46"/>
    <p:sldId id="298" r:id="rId47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B67B8C-DAAF-4A21-8C8F-4E9C1992A92D}" v="161" dt="2024-04-06T21:18:34.421"/>
  </p1510:revLst>
</p1510:revInfo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howGuides="1">
      <p:cViewPr varScale="1">
        <p:scale>
          <a:sx n="89" d="100"/>
          <a:sy n="89" d="100"/>
        </p:scale>
        <p:origin x="883" y="72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5" d="100"/>
          <a:sy n="85" d="100"/>
        </p:scale>
        <p:origin x="266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commentAuthors" Target="commentAuthors.xml"/><Relationship Id="rId55" Type="http://schemas.microsoft.com/office/2015/10/relationships/revisionInfo" Target="revisionInfo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51" Type="http://schemas.openxmlformats.org/officeDocument/2006/relationships/presProps" Target="presProps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16F398-1C30-4495-8EC8-A1B72EF9EAD9}" type="datetimeFigureOut">
              <a:rPr lang="pl-PL" smtClean="0"/>
              <a:t>2025-09-19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9420FF-969D-4122-B2EF-392323C826D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78800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2025-09-19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7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069" y="528613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2A3D249-6366-4532-95C2-9DDC07D17B44}" type="datetime1">
              <a:rPr lang="pl-PL" smtClean="0"/>
              <a:t>2025-09-19</a:t>
            </a:fld>
            <a:endParaRPr lang="pl-PL" dirty="0"/>
          </a:p>
        </p:txBody>
      </p:sp>
      <p:pic>
        <p:nvPicPr>
          <p:cNvPr id="10" name="Obraz 9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0718" y="669815"/>
            <a:ext cx="6576254" cy="3340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5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5" y="4500563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0" y="5593629"/>
            <a:ext cx="7559675" cy="70557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2025-09-19</a:t>
            </a:fld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pic>
        <p:nvPicPr>
          <p:cNvPr id="20" name="Obraz 19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0718" y="669815"/>
            <a:ext cx="6576254" cy="3340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857886D-A165-4D54-8DB0-CE6586ECA8EC}" type="datetime1">
              <a:rPr lang="pl-PL" smtClean="0"/>
              <a:t>2025-09-19</a:t>
            </a:fld>
            <a:endParaRPr lang="pl-PL" dirty="0"/>
          </a:p>
        </p:txBody>
      </p:sp>
      <p:pic>
        <p:nvPicPr>
          <p:cNvPr id="7" name="Obraz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9482" y="3189178"/>
            <a:ext cx="6576254" cy="3340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hdr="0" ftr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sip.lex.pl/orzeczenia-i-pisma-urzedowe/pisma-urzedowe/0113-kdipt1-2-4012-263-2024-2-prp-brak-mozliwosci-185256989" TargetMode="External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s://sip.lex.pl/orzeczenia-i-pisma-urzedowe/pisma-urzedowe/0112-kdil1-1-4012-539-2024-1-ar-brak-prawa-do-odliczenia-185263831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s://sip.lex.pl/orzeczenia-i-pisma-urzedowe/pisma-urzedowe/0113-kdipt1-3-4012-91-2023-3-ag-brak-prawa-do-odliczenia-185223569" TargetMode="External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pl-PL" sz="4400" dirty="0">
                <a:latin typeface="Open Sans"/>
                <a:ea typeface="Open Sans"/>
                <a:cs typeface="Open Sans"/>
              </a:rPr>
              <a:t>Podatek Vat w projektach FE SL 2021-2027</a:t>
            </a:r>
          </a:p>
        </p:txBody>
      </p:sp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01A395D3-35E7-4FC6-9F13-A51704F85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385F5-A64F-428D-9CAC-5D502640F501}" type="datetime1">
              <a:rPr lang="pl-PL" smtClean="0"/>
              <a:pPr/>
              <a:t>2025-09-19</a:t>
            </a:fld>
            <a:endParaRPr lang="pl-PL" dirty="0"/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721" y="6299200"/>
            <a:ext cx="9522371" cy="1006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682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1F0629-7567-EE37-C0F6-6806C547C8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60740F6C-FC77-17BC-BE48-3720F892DC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Kto może odliczyć?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8D83D18-3A0D-04FF-6C85-CDDA642048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2346935"/>
            <a:ext cx="9348117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pl-PL" altLang="pl-PL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Tylko podatnik VAT czynny.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pl-PL" altLang="pl-PL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altLang="pl-PL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Warunek: zakupy muszą być związane z wykonywaniem czynności opodatkowanych.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pl-PL" altLang="pl-PL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altLang="pl-PL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Przykłady: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altLang="pl-PL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Przedsiębiorca prowadzący sprzedaż opodatkowaną – TAK.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altLang="pl-PL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Organizacja non-profit nieprowadząca sprzedaży opodatkowanej – NIE.</a:t>
            </a:r>
            <a:endParaRPr kumimoji="0" lang="pl-PL" altLang="pl-PL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41964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DCE5E0-1196-9BC4-AF39-F8BFEA199F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39BDE5D9-CC0E-F238-CD8A-A0967FF4AE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Ustawa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DE5C9F4-B06E-AB48-149E-326F541945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3639596"/>
            <a:ext cx="934811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pl-PL" altLang="pl-PL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Zajrzyjmy do zapisów ustawy o VAT, żeby zidentyfikować okoliczności w których występuje tytuł do odzyskania VAT.</a:t>
            </a:r>
          </a:p>
        </p:txBody>
      </p:sp>
    </p:spTree>
    <p:extLst>
      <p:ext uri="{BB962C8B-B14F-4D97-AF65-F5344CB8AC3E}">
        <p14:creationId xmlns:p14="http://schemas.microsoft.com/office/powerpoint/2010/main" val="1039458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37DACB-ADDC-A5B4-B877-E3D2D66581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78383A3-A72F-0E78-50A5-4438C42163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9482" y="3131765"/>
            <a:ext cx="7920115" cy="1107677"/>
          </a:xfrm>
        </p:spPr>
        <p:txBody>
          <a:bodyPr/>
          <a:lstStyle/>
          <a:p>
            <a:r>
              <a:rPr lang="pl-PL" dirty="0">
                <a:latin typeface="Open Sans"/>
                <a:ea typeface="Open Sans"/>
                <a:cs typeface="Open Sans"/>
              </a:rPr>
              <a:t>Kwalifikowalność na wszystkich etapach</a:t>
            </a:r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069AB3B-319D-ED8A-2EAF-DC9A6578A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D1261-A096-4701-818F-FA57047FD5DA}" type="datetime1">
              <a:rPr lang="pl-PL" smtClean="0"/>
              <a:t>2025-09-19</a:t>
            </a:fld>
            <a:endParaRPr lang="pl-PL" dirty="0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B00B0DF4-BBA9-CC08-9111-701CCB51C2B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721" y="6299200"/>
            <a:ext cx="9522371" cy="1006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7233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1003A7-BBEF-5A18-C33F-6B59A976C4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3A82B409-5657-3E2B-76A0-1A3F1A7094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Wytyczne kwalifikowalności - 3.5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031C35E-27CF-5CFC-E7AC-7E369ACF9A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2346935"/>
            <a:ext cx="9348117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arenR"/>
              <a:tabLst/>
            </a:pPr>
            <a:r>
              <a:rPr lang="pl-PL" sz="2400" dirty="0"/>
              <a:t>Podatek VAT w projekcie, którego łączny koszt (koszty kwalifikowalne i niekwalifikowalne) jest mniejszy niż 5 mln EUR (włączając VAT), </a:t>
            </a:r>
            <a:r>
              <a:rPr lang="pl-PL" sz="2400" b="1" dirty="0"/>
              <a:t>może być kwalifikowalny</a:t>
            </a:r>
            <a:r>
              <a:rPr lang="pl-PL" sz="2400" dirty="0"/>
              <a:t>, z zastrzeżeniem pkt 8 i 10. 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arenR"/>
              <a:tabLst/>
            </a:pPr>
            <a:endParaRPr lang="pl-PL" sz="24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arenR"/>
              <a:tabLst/>
            </a:pPr>
            <a:r>
              <a:rPr lang="pl-PL" sz="2400" dirty="0"/>
              <a:t>Podatek VAT w projekcie, którego łączny koszt (koszty kwalifikowalne i niekwalifikowalne) wynosi co najmniej 5 mln EUR (włączając VAT), </a:t>
            </a:r>
            <a:r>
              <a:rPr lang="pl-PL" sz="2400" b="1" dirty="0"/>
              <a:t>jest niekwalifikowalny</a:t>
            </a:r>
            <a:r>
              <a:rPr lang="pl-PL" sz="2400" dirty="0"/>
              <a:t>, z zastrzeżeniem pkt 3.</a:t>
            </a:r>
            <a:endParaRPr kumimoji="0" lang="pl-PL" altLang="pl-PL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90857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5C6E87-518F-46A5-CEBB-2B9C1FA115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EE507DCF-EF29-549A-4A32-A8DCD2B870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Wytyczne kwalifikowalności - 3.5 cz.2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C476FE4-B115-6B6F-F069-F769FCE157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1977603"/>
            <a:ext cx="9348117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3) Podatek VAT w projekcie, którego łączny koszt (koszty kwalifikowalne i niekwalifikowalne) wynosi co najmniej 5 mln EUR (włączając VAT), </a:t>
            </a:r>
            <a:r>
              <a:rPr lang="pl-PL" sz="2400" b="1" dirty="0"/>
              <a:t>może być kwalifikowalny, gdy brak jest prawnej możliwości odzyskania podatku VAT </a:t>
            </a:r>
            <a:r>
              <a:rPr lang="pl-PL" sz="2400" dirty="0"/>
              <a:t>zgodnie z przepisami prawa krajowego, z zastrzeżeniem pkt 8. IZ zapewnia, że załącznikiem do umowy o dofinansowanie projektu jest oświadczenie, o którym mowa w pkt 9.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pl-PL" sz="2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4) Ponowne badanie kwalifikowalności podatku VAT jest wymagane w przypadku zmiany łącznego kosztu projektu mającej wpływ na kwalifikowalność VAT.</a:t>
            </a:r>
            <a:endParaRPr kumimoji="0" lang="pl-PL" altLang="pl-PL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79050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2B0D25-64CE-AA25-3487-BE7F471007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558C9315-2793-CD57-5549-37A19C8BE1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Wytyczne kwalifikowalności - 3.5 cz.3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EBF372F-300D-DFB3-5CD7-DB0B498AC8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2900933"/>
            <a:ext cx="9348117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5) Do przeliczenia łącznego kosztu projektu, o którym mowa w pkt 1–3, stosuje się miesięczny obrachunkowy kurs wymiany walut stosowany przez KE, aktualny w dniu zawarcia umowy o dofinansowanie projektu, a w przypadku, o którym mowa 53 w pkt 4 – w dniu zawarcia aneksu do umowy wynikającego ze zmiany łącznego kosztu projektu.</a:t>
            </a:r>
            <a:endParaRPr kumimoji="0" lang="pl-PL" altLang="pl-PL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95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431EDA-CA4C-1666-9FE3-C9E99F91A5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81A40B02-2590-2439-04B3-D3CEEA2DDC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Wytyczne kwalifikowalności - 3.5 cz.4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1C8FE0E-F83B-9C2E-EFF5-8FCD974C20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1608272"/>
            <a:ext cx="9348117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6) Warunek określony w pkt 3 oznacza, iż zapłacony podatek VAT może być uznany za wydatek kwalifikowalny wyłącznie wówczas, gdy beneficjentowi (zob. definicja beneficjenta oraz rozdział 1 pkt 2 lit. c-e), zgodnie z obowiązującym prawodawstwem krajowym, nie przysługuje prawo do obniżenia kwoty podatku należnego o kwotę podatku naliczonego lub ubiegania się o zwrot podatku VAT.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pl-PL" sz="2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b="1" dirty="0"/>
              <a:t>Posiadanie wyżej wymienionego prawa (potencjalnej prawnej możliwości) wyklucza uznanie wydatku za kwalifikowalny, nawet jeśli faktycznie zwrot nie nastąpił</a:t>
            </a:r>
            <a:r>
              <a:rPr lang="pl-PL" sz="2400" dirty="0"/>
              <a:t>, np. ze względu na niepodjęcie przez beneficjenta czynności zmierzających do realizacji tego prawa.</a:t>
            </a:r>
            <a:endParaRPr kumimoji="0" lang="pl-PL" altLang="pl-PL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43941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EAF54A-4F4E-68A5-53AE-C273228EC2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CC001BAD-5FE9-CCD6-4D38-ACC53F2164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Wytyczne kwalifikowalności - 3.5 cz.5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30C8446-94E5-D3FE-F273-12D92BB8FC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2900933"/>
            <a:ext cx="9348117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7) Za posiadanie prawa do obniżenia kwoty podatku należnego o kwotę podatku naliczonego, o którym mowa w pkt 6, nie uznaje się możliwości określonej w art. 113 ustawy z dnia 11 marca 2004 r. o podatku od towarów i usług (Dz. U. z 2024 r. poz. 361, z </a:t>
            </a:r>
            <a:r>
              <a:rPr lang="pl-PL" sz="2400" dirty="0" err="1"/>
              <a:t>późn</a:t>
            </a:r>
            <a:r>
              <a:rPr lang="pl-PL" sz="2400" dirty="0"/>
              <a:t>. zm.), ani przypadku wskazanego w art. 90 ust. 10 pkt 2 tej ustawy. </a:t>
            </a:r>
            <a:endParaRPr kumimoji="0" lang="pl-PL" altLang="pl-PL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27777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FEE1D5-B129-EAB6-7DA7-AB980666AB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97534D84-4C3D-BE59-0160-4AAC1EA1EE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Wytyczne kwalifikowalności - 3.5 cz.6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477AC49-8366-81B7-3106-09250EF350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3454930"/>
            <a:ext cx="9348117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8) W SZOP, regulaminie wyboru projektów lub umowie o dofinansowanie projektu IZ/IP/IW w ramach EFRR/FS/FST może wyłączyć możliwość kwalifikowania podatku VAT.</a:t>
            </a:r>
            <a:endParaRPr kumimoji="0" lang="pl-PL" altLang="pl-PL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79598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572E9D-4B4D-D48A-B85B-A30B464BF2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EB88404E-E4B8-FE52-5859-2672ABED6D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Wytyczne kwalifikowalności - 3.5 cz.7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5FCE0C1-42F3-E3AF-9B3F-BCB50F74EF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2346935"/>
            <a:ext cx="9348117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W ramach projektu, którego łączny koszt wynosi co najmniej 5 mln EUR (włączając VAT), biorąc pod uwagę, iż prawo do obniżenia podatku VAT należnego o podatek VAT naliczony może powstać zarówno w okresie realizacji projektu, jak i po jego zakończeniu, właściwa instytucja będąca stroną umowy zapewnia, aby beneficjenci, którzy zaliczą podatek VAT do wydatków kwalifikowalnych, zobowiązali się dołączyć do wniosku o dofinansowanie projektu „Oświadczenie o kwalifikowalności VAT”. </a:t>
            </a:r>
            <a:endParaRPr kumimoji="0" lang="pl-PL" altLang="pl-PL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3573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3568BE-245E-449B-9BA3-0D02E7BF7E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>
                <a:latin typeface="Open Sans"/>
                <a:ea typeface="Open Sans"/>
                <a:cs typeface="Open Sans"/>
              </a:rPr>
              <a:t>Ramy kwalifikowalności VAT</a:t>
            </a:r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229C2C5-54F9-4EC4-92E9-11C5F82C3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D1261-A096-4701-818F-FA57047FD5DA}" type="datetime1">
              <a:rPr lang="pl-PL" smtClean="0"/>
              <a:t>2025-09-19</a:t>
            </a:fld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721" y="6299200"/>
            <a:ext cx="9522371" cy="1006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8393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7A889B-0766-43C2-6172-FBE5FF6139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CCAD94D0-DC76-AA8A-3D83-FFA71504D3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Wytyczne kwalifikowalności - 3.5 cz.8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0934EB3-455A-F20C-D321-0D32971B51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2346935"/>
            <a:ext cx="9348117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W ramach pierwszej części beneficjent oświadcza, iż w chwili składania wniosku o dofinansowanie projektu nie ma prawnej możliwości odzyskania podatku VAT, którego wysokość została określona w odpowiednim punkcie wniosku o dofinansowanie projektu (fakt ten decyduje o kwalifikowalności).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pl-PL" sz="2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Natomiast w części drugiej beneficjent zobowiązuje się do zwrotu zrefundowanej ze środków unijnych części VAT, jeżeli zaistnieją przesłanki umożliwiające odzyskanie tego podatku. </a:t>
            </a:r>
            <a:endParaRPr kumimoji="0" lang="pl-PL" altLang="pl-PL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52683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2B7F52-C9F2-8933-B562-062A367BB8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BC926950-AB89-BF64-41AF-C8C3BE3558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Wytyczne kwalifikowalności - 3.5 cz.9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B3315F1-CC0E-DDFD-F01E-F5C4D3FD2F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2716267"/>
            <a:ext cx="9348117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10)Kwalifikowalność podatku VAT podlega dodatkowym ograniczeniom wynikającym z zasad udzielania pomocy publicznej.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pl-PL" sz="2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11)Warunki dotyczące kwalifikowalności podatku VAT w ramach projektów dotyczących wdrażania instrumentów finansowych wskazano w podrozdziale 3.9</a:t>
            </a:r>
            <a:endParaRPr kumimoji="0" lang="pl-PL" altLang="pl-PL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46734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41B25A-3839-412A-D164-C1CF61D26B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610DAC3E-16FC-D554-A766-892DD37093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Wytyczne kwalifikowalności - 3.5 cz.9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C54F830-8F6E-6378-AB5C-AA3EA388AE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2716267"/>
            <a:ext cx="9348117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10)Kwalifikowalność podatku VAT podlega dodatkowym ograniczeniom wynikającym z zasad udzielania pomocy publicznej.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pl-PL" sz="2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11)Warunki dotyczące kwalifikowalności podatku VAT w ramach projektów dotyczących wdrażania instrumentów finansowych wskazano w podrozdziale 3.9</a:t>
            </a:r>
            <a:endParaRPr kumimoji="0" lang="pl-PL" altLang="pl-PL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69366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EC5CB1-4742-32E7-3C2B-182A03B42B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5C7386EA-305F-81A9-94A4-A07A895EDC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Korekta VAT a kwalifikowalność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E420873-AA87-4B4D-FABE-91098C43D4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2900933"/>
            <a:ext cx="9348117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pl-PL" sz="2400" b="1" dirty="0"/>
              <a:t>Zmiany działają wyłącznie w jedną stronę: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pl-PL" altLang="pl-PL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pl-PL" altLang="pl-PL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Zmniejszenie poziomu kwalifikowalnego VAT powoduje obowiązek zwrotu,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pl-PL" altLang="pl-PL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Zwiększenie poziomu kwalifikowalnego VAT nie powoduje zwiększenia dofinansowania. </a:t>
            </a:r>
          </a:p>
        </p:txBody>
      </p:sp>
    </p:spTree>
    <p:extLst>
      <p:ext uri="{BB962C8B-B14F-4D97-AF65-F5344CB8AC3E}">
        <p14:creationId xmlns:p14="http://schemas.microsoft.com/office/powerpoint/2010/main" val="11907066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63BA25-7FBC-647D-E35D-050150A2A5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B2E62C79-233D-5F2F-38FE-FF45EA83BC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Zwroty z odsetkami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49B0EE7-CE92-ABC4-EB4D-32C108AB60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3639596"/>
            <a:ext cx="934811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pl-PL" sz="2400" b="1" dirty="0"/>
              <a:t>Instytucje mogą żądać zwrotu niekwalifikowalnego VAT z odsetkami jak dla zaległości podatkowych.</a:t>
            </a:r>
            <a:endParaRPr kumimoji="0" lang="pl-PL" altLang="pl-PL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81654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9BEEF7-2C8E-03CA-647B-2526AD6292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86B194E-46FA-414D-ACCD-9B7BD940BD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9482" y="3131765"/>
            <a:ext cx="7920115" cy="1107677"/>
          </a:xfrm>
        </p:spPr>
        <p:txBody>
          <a:bodyPr/>
          <a:lstStyle/>
          <a:p>
            <a:r>
              <a:rPr lang="pl-PL" dirty="0">
                <a:latin typeface="Open Sans"/>
                <a:ea typeface="Open Sans"/>
                <a:cs typeface="Open Sans"/>
              </a:rPr>
              <a:t>Orzecznictwo</a:t>
            </a:r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017DB55-2E02-CCB1-1BCA-1CF227CB3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D1261-A096-4701-818F-FA57047FD5DA}" type="datetime1">
              <a:rPr lang="pl-PL" smtClean="0"/>
              <a:t>2025-09-19</a:t>
            </a:fld>
            <a:endParaRPr lang="pl-PL" dirty="0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36C309E0-73D8-EB5D-ADEA-C0694BCCC44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721" y="6299200"/>
            <a:ext cx="9522371" cy="1006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90097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5CD29D-49C6-5B8C-F848-FB2FC3D615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415B9585-AC97-A407-90DD-FE12B1516D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Istotne orzeczenia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3FCB0FE-F3CF-DF92-1776-AB2255F38D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1977602"/>
            <a:ext cx="9348117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b="1" dirty="0"/>
              <a:t>Wyrok TSUE z 29-09-2015 w sprawie C-276/14 Gmina Wrocław</a:t>
            </a:r>
            <a:r>
              <a:rPr lang="pl-PL" sz="2400" dirty="0"/>
              <a:t>: Gminne jednostki budżetowe nie spełniają kryterium samodzielności/niezależności.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pl-PL" sz="2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pl-PL" sz="2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W konsekwencji, wszystkie czynności dokonywane przez gminne jednostki budżetowe powinny być rozliczane przez jednostkę, która je utworzyła.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pl-PL" sz="2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Zapadł też już wyrok NSA w tej sprawie (I FSK 2008/15 z 30 listopada 2018 roku).</a:t>
            </a:r>
            <a:endParaRPr kumimoji="0" lang="pl-PL" altLang="pl-PL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5649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F531DC-FD5E-6462-6152-48AA235646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52A66E00-142D-1885-8941-9B8399A29D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Istotne orzeczenia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9441B2C-42B6-1DDF-85BE-647D8FDB27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2716266"/>
            <a:ext cx="9348117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Podstawa opodatkowania a dotacja Wykładnia ścisła prowadzi do wniosku, że tylko subwencje bezpośrednio wpływające na cenę transakcji podlegają opodatkowaniu. Natomiast inne subwencje (dotacje) nie wchodzą tym samym do podstawy opodatkowania, a w konsekwencji nie podlegają opodatkowaniu VAT.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 </a:t>
            </a:r>
            <a:r>
              <a:rPr lang="pl-PL" sz="2400" b="1" dirty="0"/>
              <a:t>Wyrok WSA we Wrocławiu26-09-2008r, I SA/</a:t>
            </a:r>
            <a:r>
              <a:rPr lang="pl-PL" sz="2400" b="1" dirty="0" err="1"/>
              <a:t>Wr</a:t>
            </a:r>
            <a:r>
              <a:rPr lang="pl-PL" sz="2400" b="1" dirty="0"/>
              <a:t> 719/08</a:t>
            </a:r>
            <a:endParaRPr kumimoji="0" lang="pl-PL" altLang="pl-PL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95387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BEABA1-1048-B5CA-D08F-FD8452C162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85D7B83A-43E3-BFFC-40BD-519FE829C8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Istotne orzeczenia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C083E14-91E6-27C9-F0F7-20CCED38BB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2900932"/>
            <a:ext cx="9348117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b="1" dirty="0"/>
              <a:t>0113-KDIPT1-2.4012.263.2024.2.PRP -</a:t>
            </a:r>
            <a:r>
              <a:rPr lang="pl-PL" sz="2400" dirty="0"/>
              <a:t> Brak możliwości odzyskania lub odliczenia podatku VAT w związku z realizacją projektu przez stowarzyszenia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pl-PL" sz="2400" b="1" dirty="0"/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>
                <a:hlinkClick r:id="rId2"/>
              </a:rPr>
              <a:t>LINK</a:t>
            </a:r>
            <a:endParaRPr lang="pl-PL" sz="2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380615205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4AB6D5-F458-793F-4EDC-0F4269B342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58960270-40A5-29DD-2812-174291BF80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Istotne orzeczenia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E743C51-3093-C7C7-BB56-0FE3F3B9D5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3085598"/>
            <a:ext cx="9348117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b="1" dirty="0"/>
              <a:t>0112-KDIL1-1.4012.539.2024.1.AR - </a:t>
            </a:r>
            <a:r>
              <a:rPr lang="pl-PL" sz="2400" dirty="0"/>
              <a:t>Brak prawa do odliczenia VAT od wydatków na realizację projektu przez szpital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pl-PL" sz="2400" b="1" dirty="0"/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>
                <a:hlinkClick r:id="rId2"/>
              </a:rPr>
              <a:t>LINK</a:t>
            </a:r>
            <a:endParaRPr lang="pl-PL" sz="2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1799192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Ramy krajowe i unijne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97D3097-220C-CC69-66E8-9C2DC6273C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2365814"/>
            <a:ext cx="9348117" cy="4801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pl-PL" altLang="pl-PL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Wytyczne w zakresie kwalifikowalności wydatków</a:t>
            </a:r>
            <a:r>
              <a:rPr lang="pl-PL" altLang="pl-PL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rozdział 3.5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pl-PL" altLang="pl-PL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l-PL" altLang="pl-PL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Dokumenty wydawane przez Ministerstwo Funduszy i Polityki Regionalnej.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l-PL" altLang="pl-PL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Szczegółowe zasady kwalifikowania VAT w zależności od rodzaju beneficjenta i projektu.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pl-PL" altLang="pl-PL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pl-PL" altLang="pl-PL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Ustawa o podatku od towarów i usług (VAT)</a:t>
            </a:r>
            <a:r>
              <a:rPr kumimoji="0" lang="pl-PL" altLang="pl-PL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pl-PL" altLang="pl-PL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l-PL" altLang="pl-PL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Określa, kto i kiedy ma prawo do odliczenia VAT.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l-PL" altLang="pl-PL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Kluczowa przy ocenie możliwości odzyskania VAT.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622156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C18FD9-D02F-8836-C6FF-74CB5D4F85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B12A575A-E6A5-0A15-5214-F49B64D5B5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Istotne orzeczenia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F4C732F-6842-D588-6D4D-61C48C7093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3085598"/>
            <a:ext cx="9348117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b="1" dirty="0"/>
              <a:t>0113-KDIPT1-3.4012.91.2023.3.AG </a:t>
            </a:r>
            <a:r>
              <a:rPr lang="pl-PL" sz="2400" dirty="0"/>
              <a:t>Brak prawa do odliczenia VAT naliczonego od wydatków związanych z realizacją projektu, </a:t>
            </a:r>
            <a:r>
              <a:rPr lang="pl-PL" sz="2400" b="1" dirty="0"/>
              <a:t>ale można odzyskiwać VAT jeśli </a:t>
            </a:r>
            <a:r>
              <a:rPr lang="pl-PL" sz="2400" b="1"/>
              <a:t>był kwalifikowalny</a:t>
            </a:r>
            <a:endParaRPr lang="pl-PL" sz="2400" b="1" dirty="0"/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>
                <a:hlinkClick r:id="rId2"/>
              </a:rPr>
              <a:t>LINK</a:t>
            </a:r>
            <a:endParaRPr lang="pl-PL" sz="2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125949870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7B8AF1-02CA-FCF1-1A23-59F42C40C5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7FB3BC-B70A-BB86-C619-95CF079E5F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9482" y="3131765"/>
            <a:ext cx="7920115" cy="1107677"/>
          </a:xfrm>
        </p:spPr>
        <p:txBody>
          <a:bodyPr/>
          <a:lstStyle/>
          <a:p>
            <a:r>
              <a:rPr lang="pl-PL" dirty="0">
                <a:latin typeface="Open Sans"/>
                <a:ea typeface="Open Sans"/>
                <a:cs typeface="Open Sans"/>
              </a:rPr>
              <a:t>Kontrola</a:t>
            </a:r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D1A8800-4A28-064D-B599-4677FEEE7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D1261-A096-4701-818F-FA57047FD5DA}" type="datetime1">
              <a:rPr lang="pl-PL" smtClean="0"/>
              <a:t>2025-09-19</a:t>
            </a:fld>
            <a:endParaRPr lang="pl-PL" dirty="0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F7DADEEA-0779-1D9C-A1F9-A705EF7D6B9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721" y="6299200"/>
            <a:ext cx="9522371" cy="1006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96255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5533CB-60C5-E835-7560-463D0944FE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C4C443F9-ED09-695F-9E9D-4282EF8CC5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Założenia kontroli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90DEE67-BFBF-F33C-9949-64D8085427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3270264"/>
            <a:ext cx="9348117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b="1" dirty="0"/>
              <a:t>Tak jak kwalifikowalność wydatków, podatek VAT podlega kontroli zarówno na etapie oceny wniosku, realizacji projektu, jak i po zakończeniu projektu.</a:t>
            </a:r>
            <a:endParaRPr lang="pl-PL" sz="2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390102005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C912CF-BF72-8BF2-6941-AEA20C7472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43C9A49E-D446-965D-C546-2B6DDC62F6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Praktyka kontroli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AA214A9-A764-EF14-69F7-9FA1B4A5F2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2346934"/>
            <a:ext cx="9348117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Należy zwrócić uwagę na fakt, że: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pl-PL" sz="2400" dirty="0"/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pl-PL" sz="2400" dirty="0"/>
              <a:t>Utrata prawa do zwolnienia z VAT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pl-PL" sz="2400" dirty="0"/>
              <a:t>Zmiana częściowej kwalifikowalności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pl-PL" sz="2400" dirty="0"/>
              <a:t>Przekroczenie granicy kwalifikowalności bezwzględnej (5mln EUR)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pl-PL" sz="2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Mogą prowadzić do zwrotu z odsetkami.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184638679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F006F6-BF96-3710-CDC7-BE1253B2E0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7F8218-9E96-FFD5-38F6-5BB0FA3422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9482" y="3131765"/>
            <a:ext cx="7920115" cy="1107677"/>
          </a:xfrm>
        </p:spPr>
        <p:txBody>
          <a:bodyPr/>
          <a:lstStyle/>
          <a:p>
            <a:r>
              <a:rPr lang="pl-PL" dirty="0">
                <a:latin typeface="Open Sans"/>
                <a:ea typeface="Open Sans"/>
                <a:cs typeface="Open Sans"/>
              </a:rPr>
              <a:t>Trwałość</a:t>
            </a:r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C44D5F4-571B-38DE-10C1-13C59456F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D1261-A096-4701-818F-FA57047FD5DA}" type="datetime1">
              <a:rPr lang="pl-PL" smtClean="0"/>
              <a:t>2025-09-19</a:t>
            </a:fld>
            <a:endParaRPr lang="pl-PL" dirty="0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7C2F573E-F15B-B9E3-F1F9-C77DD16AEC6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721" y="6299200"/>
            <a:ext cx="9522371" cy="1006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20135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C58E9B-5E28-57B0-E04A-4B9517AE7C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E04CC5C3-3B9B-9E81-2BE8-C00E6DD89D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Zachowanie trwałości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C6C4D05-9673-1F54-D3D7-DB6A60F242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2346934"/>
            <a:ext cx="9348117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1) Zgodnie z art. 65 rozporządzenia ogólnego, trwałość projektu musi być zachowana przez okres 5 lat (3 lat w przypadku MŚP – w odniesieniu do projektów, z którymi związany jest wymóg utrzymania inwestycji lub miejsc pracy) od daty płatności końcowej na rzecz beneficjenta. 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arenR"/>
              <a:tabLst/>
            </a:pPr>
            <a:endParaRPr lang="pl-PL" sz="2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W przypadku, gdy przepisy regulujące udzielanie pomocy publicznej wprowadzają inne wymogi w tym zakresie, wówczas stosuje się okres ustalony zgodnie z tymi przepisami.</a:t>
            </a: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85269718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06FE26-0D4C-5AD4-ED3B-88438894AA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518C6C49-7B1E-F934-D21F-EC3849BE3E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Obowiązek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46EC161-29D8-BB1D-7233-BF30718342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1808325"/>
            <a:ext cx="9348117" cy="449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200" dirty="0"/>
              <a:t>2) Obowiązek zachowania trwałości projektu zgodnie z art. 65 rozporządzenia ogólnego dotyczy projektów EFRR/FS/FST obejmujących inwestycje w infrastrukturę lub inwestycje produkcyjne. W przypadku projektów EFS+ zachowanie trwałości projektu obowiązuje wyłącznie w odniesieniu do wydatków ponoszonych jako cross-</a:t>
            </a:r>
            <a:r>
              <a:rPr lang="pl-PL" sz="2200" dirty="0" err="1"/>
              <a:t>financing</a:t>
            </a:r>
            <a:r>
              <a:rPr lang="pl-PL" sz="2200" dirty="0"/>
              <a:t> lub w sytuacji, gdy projekt podlega obowiązkowi utrzymania inwestycji zgodnie z obowiązującymi zasadami pomocy publicznej.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pl-PL" sz="22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200" dirty="0"/>
              <a:t>W przypadku projektów FST w zakresie określonym w art. 8 ust. 2 lit. k, lit. l oraz lit. m rozporządzenia FST zachowanie trwałości projektu obowiązuje wtedy, gdy projekt podlega obowiązkowi utrzymania inwestycji zgodnie z obowiązującymi zasadami pomocy publicznej.</a:t>
            </a:r>
            <a:endParaRPr lang="pl-PL" sz="2200" b="1" dirty="0"/>
          </a:p>
        </p:txBody>
      </p:sp>
    </p:spTree>
    <p:extLst>
      <p:ext uri="{BB962C8B-B14F-4D97-AF65-F5344CB8AC3E}">
        <p14:creationId xmlns:p14="http://schemas.microsoft.com/office/powerpoint/2010/main" val="59893399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09C73F-655E-8FAE-60EF-B7105F810F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019F99D9-FB60-57D2-18EF-9696E168FF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Jak liczyć?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B5F1FAE-D0C5-5E41-C097-17AD70BA68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2346934"/>
            <a:ext cx="9348117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3) Za datę płatności końcowej, o której mowa w art. 65 ust. 1 rozporządzenia ogólnego, uznaje się: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pl-PL" sz="2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 a) datę obciążenia rachunku płatniczego instytucji przekazującej środki beneficjentowi w przypadku, gdy w ramach rozliczenia wniosku o płatność końcową beneficjentowi przekazywane są środki,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b) datę zatwierdzenia wniosku o płatność końcową – w przypadkach innych niż określone w lit. a.</a:t>
            </a: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44638581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702893-E507-8C1C-212E-F06537936B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0F0897E9-1976-2204-C115-A1658CB350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Konsekwencje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F71E9C0-F5D8-18C6-7250-2B6FD27E95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2900932"/>
            <a:ext cx="9348117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4) W przypadku niezachowania trwałości projektu beneficjent jest zobowiązany do zwrotu kwoty dofinansowania proporcjonalnie do okresu, w którym trwałość projektu nie została zachowana. Zwrot następuje w trybie określonym w art. 207 ustawy z dnia 27 sierpnia 2009 r. o finansach publicznych (Dz. U. z 2024 r. poz. 1530, z </a:t>
            </a:r>
            <a:r>
              <a:rPr lang="pl-PL" sz="2400" dirty="0" err="1"/>
              <a:t>późn</a:t>
            </a:r>
            <a:r>
              <a:rPr lang="pl-PL" sz="2400" dirty="0"/>
              <a:t>. zm.)</a:t>
            </a: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68204887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86F097-EA18-4E35-0855-6109E4CECE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6DFEF922-5774-1B82-2915-ACB370E13E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Naruszenia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2626CEC-55EF-30EC-5538-D4CE726CCD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1977602"/>
            <a:ext cx="9348117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a) zaprzestano lub przeniesiono działalność produkcyjną poza region na poziomie NUTS 2, w którym dany projekt otrzymał wsparcie, 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lphaLcParenR"/>
              <a:tabLst/>
            </a:pPr>
            <a:endParaRPr lang="pl-PL" sz="2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b) nastąpiła zmiana własności elementu infrastruktury, która daje przedsiębiorstwu lub podmiotowi publicznemu nienależną korzyść,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pl-PL" sz="2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c) nastąpiła istotna zmiana wpływająca na charakter projektu, jego cele lub warunki realizacji, która mogłaby doprowadzić do naruszenia jego pierwotnych celów</a:t>
            </a: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3234907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BEC5C5-5553-8A95-1030-CD2FC67026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07B8FFBD-66AB-6608-E3E7-B810488F89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VAT w programie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92CDC1E-E7C6-BD64-624C-6207C904D7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3131765"/>
            <a:ext cx="9348117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pl-PL" altLang="pl-PL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 programie FESL mamy do czynienia z kilkoma równoczesnymi podejściami do kwalifikowalności VAT.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altLang="pl-PL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Największe różnice występują pomiędzy EFS+ i EFRR oraz pomiędzy instytucjami. </a:t>
            </a:r>
            <a:endParaRPr kumimoji="0" lang="pl-PL" altLang="pl-PL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481443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12E7EA-C593-C05B-ED64-FCB21152E8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E753386E-34B0-08CA-6DAF-CB4DA09362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Naruszenia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A40338F-3C1F-854B-750E-EC69B1007E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2716266"/>
            <a:ext cx="9348117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6) Zgodnie z art. 65 ust. 3 rozporządzenia ogólnego, upadłość wynikająca z oszustwa potwierdzonego prawomocnym wyrokiem sądu oznacza naruszenie zasady trwałości projektu.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pl-PL" sz="2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7) Brak ogłoszenia upadłości beneficjenta, który zaprzestał prowadzenia działalności produkcyjnej oznacza naruszenie trwałości projektu. </a:t>
            </a: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201999318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FEA7E5-FF32-D167-209A-28CF1CEFCE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574BA094-9E30-CAF9-3700-0BD2224F20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Naruszenia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702F478-0C3E-B5C6-3B02-D3B8658E43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2531600"/>
            <a:ext cx="9348117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8) W ramach projektów grantowych właściwa instytucja będąca stroną umowy zobowiązuje beneficjenta w umowie o dofinansowanie projektu do określenia w umowie o powierzenie grantu obowiązków </a:t>
            </a:r>
            <a:r>
              <a:rPr lang="pl-PL" sz="2400" dirty="0" err="1"/>
              <a:t>grantobiorcy</a:t>
            </a:r>
            <a:r>
              <a:rPr lang="pl-PL" sz="2400" dirty="0"/>
              <a:t> w zakresie spełnienia wymogu zachowania trwałości projektu, jeżeli z odpowiedniego stosowania przepisów art. 65 rozporządzenia ogólnego wynika, że inwestycja, na którą został przekazany grant, powinna być objęta tym wymogiem.</a:t>
            </a: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310257576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4030C1-CF4A-1FCD-F4DF-F97E4252F1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7EC9AC4A-1A6B-73F9-8B71-7023409023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Naruszenia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5D596EE-AB63-3B26-A57A-570175D8A4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2716266"/>
            <a:ext cx="9348117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sz="2400" dirty="0"/>
              <a:t>9) Zasada trwałości nie ma zastosowania do projektów polegających na wdrażaniu instrumentów finansowych, w tym projektów, w ramach których łączy się instrument finansowy i dotację na zasadach określonych w art. 58 ust. 5 rozporządzenia ogólnego – zarówno w części, w której wsparcie zostało udzielone w formie instrumentu finansowego, jak i w części, w której wsparcie zostało udzielone w formie dotacji.</a:t>
            </a: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195877118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0CD17717-5751-F730-50BD-CBB39F576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Dziękuję za uwagę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721" y="6299200"/>
            <a:ext cx="9522371" cy="1006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249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87EB1D-131B-74A3-BE88-90B45028AF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E93DF9E3-B880-36A6-6630-FEE2ABB098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VAT w programie cz. 2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F1FFCFD-E597-D99F-8E5D-89ABA5BE88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2577767"/>
            <a:ext cx="9348117" cy="2954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altLang="pl-PL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Obecne są następujące warianty: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pl-PL" altLang="pl-PL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pl-PL" altLang="pl-PL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</a:t>
            </a:r>
            <a:r>
              <a:rPr lang="pl-PL" altLang="pl-PL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AT odgórnie wyłączony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pl-PL" altLang="pl-PL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pl-PL" altLang="pl-PL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VAT tylko </a:t>
            </a:r>
            <a:r>
              <a:rPr lang="pl-PL" altLang="pl-PL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 przypadku braku możliwości zwrotu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pl-PL" altLang="pl-PL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pl-PL" altLang="pl-PL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VAT kwalifikowalny do 5 mln EUR</a:t>
            </a:r>
            <a:endParaRPr kumimoji="0" lang="pl-PL" altLang="pl-PL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7525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AEF9E9-1944-4867-9A8A-E77523E5FA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50EEC090-EA0F-795F-4844-23802FAC29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Bezwzględna </a:t>
            </a:r>
            <a:r>
              <a:rPr lang="pl-PL" altLang="pl-PL" dirty="0" err="1"/>
              <a:t>niekwalifikowalność</a:t>
            </a:r>
            <a:endParaRPr lang="pl-PL" altLang="pl-PL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6656D9C-2F88-A932-114C-2FC454A727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2577768"/>
            <a:ext cx="9348117" cy="2954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altLang="pl-PL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VAT na pewno nie będzie kwalifikowalny: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pl-PL" altLang="pl-PL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pl-PL" altLang="pl-PL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Gdy w projekcie występuje pomoc publiczna, a beneficjent może odzyskać VAT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pl-PL" altLang="pl-PL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pl-PL" altLang="pl-PL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Gdy projekt przekroczy 5mln EUR wartości, a beneficjent może odzyskać VAT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6158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4E56E7-6564-571A-EF56-9F7A99D90A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E2CFC19-A567-BAF2-9137-5199E1B32C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>
                <a:latin typeface="Open Sans"/>
                <a:ea typeface="Open Sans"/>
                <a:cs typeface="Open Sans"/>
              </a:rPr>
              <a:t>Prawo do odliczania VAT</a:t>
            </a:r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A667E01-3F96-8332-D0E0-32D3EE406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D1261-A096-4701-818F-FA57047FD5DA}" type="datetime1">
              <a:rPr lang="pl-PL" smtClean="0"/>
              <a:t>2025-09-19</a:t>
            </a:fld>
            <a:endParaRPr lang="pl-PL" dirty="0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20212A30-6638-2882-C4EE-34FE5116CA4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721" y="6299200"/>
            <a:ext cx="9522371" cy="1006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1404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10F2DC-471A-D5DF-7228-D138004DFD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C2A7108A-343F-1456-743F-BB865B94CF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Podstawy odliczenia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0AAD06B-9A64-B927-2F76-0C63D26252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2346935"/>
            <a:ext cx="9348117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pl-PL" altLang="pl-PL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Ustawa z dnia 11 marca 2004 r. o podatku od towarów i usług (Dz.U. 2004 nr 54 poz. 535): Art. 86 ust. 1 – główna podstawa prawna odliczenia VAT w Polsce.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pl-PL" altLang="pl-PL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pl-PL" altLang="pl-PL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Dyrektywa VAT 2006/112/</a:t>
            </a:r>
            <a:r>
              <a:rPr lang="pl-PL" altLang="pl-PL" sz="24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WE:Art</a:t>
            </a:r>
            <a:r>
              <a:rPr lang="pl-PL" altLang="pl-PL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167 i kolejne – prawo do odliczenia jako podstawowe prawo podatnika.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pl-PL" altLang="pl-PL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pl-PL" altLang="pl-PL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Orzecznictwo TSUE – interpretacja prawa do odliczenia (np. wyroki C-80/11, C-98/07).</a:t>
            </a:r>
            <a:endParaRPr kumimoji="0" lang="pl-PL" altLang="pl-PL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82315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ABF338-E105-7C85-7D7C-86F47EA138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813491FB-1CAC-4084-E844-182EF4EAB5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Kto może odliczyć?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E629E51-40AB-9DC7-F506-EFD384F3A7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402" y="2346935"/>
            <a:ext cx="9348117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pl-PL" altLang="pl-PL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Tylko podatnik VAT czynny.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pl-PL" altLang="pl-PL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altLang="pl-PL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Warunek: zakupy muszą być związane z wykonywaniem czynności opodatkowanych.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pl-PL" altLang="pl-PL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altLang="pl-PL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Przykłady: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altLang="pl-PL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Przedsiębiorca prowadzący sprzedaż opodatkowaną – TAK.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pl-PL" altLang="pl-PL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Organizacja non-profit nieprowadząca sprzedaży opodatkowanej – NIE.</a:t>
            </a:r>
            <a:endParaRPr kumimoji="0" lang="pl-PL" altLang="pl-PL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386760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ebde75c-c695-442a-80d4-61b034fbba81">
      <Terms xmlns="http://schemas.microsoft.com/office/infopath/2007/PartnerControls"/>
    </lcf76f155ced4ddcb4097134ff3c332f>
    <TaxCatchAll xmlns="6852e5d6-3164-4114-9510-1696955387a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4EC8107F11BB34F81F6D35CD3AFF487" ma:contentTypeVersion="15" ma:contentTypeDescription="Utwórz nowy dokument." ma:contentTypeScope="" ma:versionID="724dde684ef9b05687edb99bb17d1856">
  <xsd:schema xmlns:xsd="http://www.w3.org/2001/XMLSchema" xmlns:xs="http://www.w3.org/2001/XMLSchema" xmlns:p="http://schemas.microsoft.com/office/2006/metadata/properties" xmlns:ns2="9ebde75c-c695-442a-80d4-61b034fbba81" xmlns:ns3="6852e5d6-3164-4114-9510-1696955387a4" targetNamespace="http://schemas.microsoft.com/office/2006/metadata/properties" ma:root="true" ma:fieldsID="49d92508d3ce33062529bb8f8b7b895c" ns2:_="" ns3:_="">
    <xsd:import namespace="9ebde75c-c695-442a-80d4-61b034fbba81"/>
    <xsd:import namespace="6852e5d6-3164-4114-9510-1696955387a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bde75c-c695-442a-80d4-61b034fbba8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Tagi obrazów" ma:readOnly="false" ma:fieldId="{5cf76f15-5ced-4ddc-b409-7134ff3c332f}" ma:taxonomyMulti="true" ma:sspId="54914f52-495d-4bb6-95e8-b9da89695b2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52e5d6-3164-4114-9510-1696955387a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6aba39d-2bb0-43c8-925f-3ed70e5af5ff}" ma:internalName="TaxCatchAll" ma:showField="CatchAllData" ma:web="6852e5d6-3164-4114-9510-1696955387a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0734B14-AD9C-4F5D-B1E5-B1777D81BF07}">
  <ds:schemaRefs>
    <ds:schemaRef ds:uri="http://schemas.microsoft.com/office/2006/documentManagement/types"/>
    <ds:schemaRef ds:uri="http://www.w3.org/XML/1998/namespace"/>
    <ds:schemaRef ds:uri="http://purl.org/dc/dcmitype/"/>
    <ds:schemaRef ds:uri="http://purl.org/dc/terms/"/>
    <ds:schemaRef ds:uri="http://schemas.microsoft.com/office/infopath/2007/PartnerControl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d47a4560-aee9-43e8-973f-2abd655c26a0"/>
    <ds:schemaRef ds:uri="d4f64a22-a125-4b7a-afce-4a30c86a8f7c"/>
    <ds:schemaRef ds:uri="9ebde75c-c695-442a-80d4-61b034fbba81"/>
    <ds:schemaRef ds:uri="6852e5d6-3164-4114-9510-1696955387a4"/>
  </ds:schemaRefs>
</ds:datastoreItem>
</file>

<file path=customXml/itemProps2.xml><?xml version="1.0" encoding="utf-8"?>
<ds:datastoreItem xmlns:ds="http://schemas.openxmlformats.org/officeDocument/2006/customXml" ds:itemID="{EEAE707B-CAB2-4EF2-9059-DA173A9CEE3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149DF38-6A4E-49BE-A67A-D68CFD6E424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bde75c-c695-442a-80d4-61b034fbba81"/>
    <ds:schemaRef ds:uri="6852e5d6-3164-4114-9510-1696955387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508</TotalTime>
  <Words>1911</Words>
  <Application>Microsoft Office PowerPoint</Application>
  <PresentationFormat>Niestandardowy</PresentationFormat>
  <Paragraphs>165</Paragraphs>
  <Slides>43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43</vt:i4>
      </vt:variant>
    </vt:vector>
  </HeadingPairs>
  <TitlesOfParts>
    <vt:vector size="47" baseType="lpstr">
      <vt:lpstr>Arial</vt:lpstr>
      <vt:lpstr>Calibri</vt:lpstr>
      <vt:lpstr>Open Sans</vt:lpstr>
      <vt:lpstr>Motyw pakietu Office</vt:lpstr>
      <vt:lpstr>Podatek Vat w projektach FE SL 2021-2027</vt:lpstr>
      <vt:lpstr>Ramy kwalifikowalności VAT</vt:lpstr>
      <vt:lpstr>Ramy krajowe i unijne</vt:lpstr>
      <vt:lpstr>VAT w programie</vt:lpstr>
      <vt:lpstr>VAT w programie cz. 2</vt:lpstr>
      <vt:lpstr>Bezwzględna niekwalifikowalność</vt:lpstr>
      <vt:lpstr>Prawo do odliczania VAT</vt:lpstr>
      <vt:lpstr>Podstawy odliczenia</vt:lpstr>
      <vt:lpstr>Kto może odliczyć?</vt:lpstr>
      <vt:lpstr>Kto może odliczyć?</vt:lpstr>
      <vt:lpstr>Ustawa</vt:lpstr>
      <vt:lpstr>Kwalifikowalność na wszystkich etapach</vt:lpstr>
      <vt:lpstr>Wytyczne kwalifikowalności - 3.5</vt:lpstr>
      <vt:lpstr>Wytyczne kwalifikowalności - 3.5 cz.2</vt:lpstr>
      <vt:lpstr>Wytyczne kwalifikowalności - 3.5 cz.3</vt:lpstr>
      <vt:lpstr>Wytyczne kwalifikowalności - 3.5 cz.4</vt:lpstr>
      <vt:lpstr>Wytyczne kwalifikowalności - 3.5 cz.5</vt:lpstr>
      <vt:lpstr>Wytyczne kwalifikowalności - 3.5 cz.6</vt:lpstr>
      <vt:lpstr>Wytyczne kwalifikowalności - 3.5 cz.7</vt:lpstr>
      <vt:lpstr>Wytyczne kwalifikowalności - 3.5 cz.8</vt:lpstr>
      <vt:lpstr>Wytyczne kwalifikowalności - 3.5 cz.9</vt:lpstr>
      <vt:lpstr>Wytyczne kwalifikowalności - 3.5 cz.9</vt:lpstr>
      <vt:lpstr>Korekta VAT a kwalifikowalność</vt:lpstr>
      <vt:lpstr>Zwroty z odsetkami</vt:lpstr>
      <vt:lpstr>Orzecznictwo</vt:lpstr>
      <vt:lpstr>Istotne orzeczenia</vt:lpstr>
      <vt:lpstr>Istotne orzeczenia</vt:lpstr>
      <vt:lpstr>Istotne orzeczenia</vt:lpstr>
      <vt:lpstr>Istotne orzeczenia</vt:lpstr>
      <vt:lpstr>Istotne orzeczenia</vt:lpstr>
      <vt:lpstr>Kontrola</vt:lpstr>
      <vt:lpstr>Założenia kontroli</vt:lpstr>
      <vt:lpstr>Praktyka kontroli</vt:lpstr>
      <vt:lpstr>Trwałość</vt:lpstr>
      <vt:lpstr>Zachowanie trwałości</vt:lpstr>
      <vt:lpstr>Obowiązek</vt:lpstr>
      <vt:lpstr>Jak liczyć?</vt:lpstr>
      <vt:lpstr>Konsekwencje</vt:lpstr>
      <vt:lpstr>Naruszenia</vt:lpstr>
      <vt:lpstr>Naruszenia</vt:lpstr>
      <vt:lpstr>Naruszenia</vt:lpstr>
      <vt:lpstr>Naruszenia</vt:lpstr>
      <vt:lpstr>Dziękuję za uwagę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Kubacka Urszula</cp:lastModifiedBy>
  <cp:revision>109</cp:revision>
  <dcterms:created xsi:type="dcterms:W3CDTF">2022-06-22T09:40:44Z</dcterms:created>
  <dcterms:modified xsi:type="dcterms:W3CDTF">2025-09-19T10:00:33Z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0x010100F4EC8107F11BB34F81F6D35CD3AFF487</vt:lpwstr>
  </property>
</Properties>
</file>