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4"/>
  </p:sldMasterIdLst>
  <p:notesMasterIdLst>
    <p:notesMasterId r:id="rId82"/>
  </p:notesMasterIdLst>
  <p:handoutMasterIdLst>
    <p:handoutMasterId r:id="rId83"/>
  </p:handoutMasterIdLst>
  <p:sldIdLst>
    <p:sldId id="256" r:id="rId5"/>
    <p:sldId id="349" r:id="rId6"/>
    <p:sldId id="406" r:id="rId7"/>
    <p:sldId id="442" r:id="rId8"/>
    <p:sldId id="379" r:id="rId9"/>
    <p:sldId id="374" r:id="rId10"/>
    <p:sldId id="445" r:id="rId11"/>
    <p:sldId id="441" r:id="rId12"/>
    <p:sldId id="443" r:id="rId13"/>
    <p:sldId id="444" r:id="rId14"/>
    <p:sldId id="446" r:id="rId15"/>
    <p:sldId id="447" r:id="rId16"/>
    <p:sldId id="448" r:id="rId17"/>
    <p:sldId id="450" r:id="rId18"/>
    <p:sldId id="509" r:id="rId19"/>
    <p:sldId id="517" r:id="rId20"/>
    <p:sldId id="451" r:id="rId21"/>
    <p:sldId id="452" r:id="rId22"/>
    <p:sldId id="453" r:id="rId23"/>
    <p:sldId id="454" r:id="rId24"/>
    <p:sldId id="513" r:id="rId25"/>
    <p:sldId id="455" r:id="rId26"/>
    <p:sldId id="459" r:id="rId27"/>
    <p:sldId id="460" r:id="rId28"/>
    <p:sldId id="461" r:id="rId29"/>
    <p:sldId id="462" r:id="rId30"/>
    <p:sldId id="463" r:id="rId31"/>
    <p:sldId id="510" r:id="rId32"/>
    <p:sldId id="465" r:id="rId33"/>
    <p:sldId id="466" r:id="rId34"/>
    <p:sldId id="467" r:id="rId35"/>
    <p:sldId id="515" r:id="rId36"/>
    <p:sldId id="468" r:id="rId37"/>
    <p:sldId id="469" r:id="rId38"/>
    <p:sldId id="470" r:id="rId39"/>
    <p:sldId id="471" r:id="rId40"/>
    <p:sldId id="472" r:id="rId41"/>
    <p:sldId id="473" r:id="rId42"/>
    <p:sldId id="487" r:id="rId43"/>
    <p:sldId id="488" r:id="rId44"/>
    <p:sldId id="489" r:id="rId45"/>
    <p:sldId id="490" r:id="rId46"/>
    <p:sldId id="491" r:id="rId47"/>
    <p:sldId id="492" r:id="rId48"/>
    <p:sldId id="514" r:id="rId49"/>
    <p:sldId id="493" r:id="rId50"/>
    <p:sldId id="494" r:id="rId51"/>
    <p:sldId id="495" r:id="rId52"/>
    <p:sldId id="474" r:id="rId53"/>
    <p:sldId id="475" r:id="rId54"/>
    <p:sldId id="476" r:id="rId55"/>
    <p:sldId id="477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96" r:id="rId66"/>
    <p:sldId id="497" r:id="rId67"/>
    <p:sldId id="498" r:id="rId68"/>
    <p:sldId id="499" r:id="rId69"/>
    <p:sldId id="500" r:id="rId70"/>
    <p:sldId id="501" r:id="rId71"/>
    <p:sldId id="511" r:id="rId72"/>
    <p:sldId id="502" r:id="rId73"/>
    <p:sldId id="503" r:id="rId74"/>
    <p:sldId id="504" r:id="rId75"/>
    <p:sldId id="512" r:id="rId76"/>
    <p:sldId id="505" r:id="rId77"/>
    <p:sldId id="506" r:id="rId78"/>
    <p:sldId id="507" r:id="rId79"/>
    <p:sldId id="518" r:id="rId80"/>
    <p:sldId id="508" r:id="rId81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256"/>
            <p14:sldId id="349"/>
            <p14:sldId id="406"/>
            <p14:sldId id="442"/>
            <p14:sldId id="379"/>
            <p14:sldId id="374"/>
            <p14:sldId id="445"/>
            <p14:sldId id="441"/>
            <p14:sldId id="443"/>
            <p14:sldId id="444"/>
            <p14:sldId id="446"/>
            <p14:sldId id="447"/>
            <p14:sldId id="448"/>
            <p14:sldId id="450"/>
            <p14:sldId id="509"/>
            <p14:sldId id="517"/>
            <p14:sldId id="451"/>
            <p14:sldId id="452"/>
            <p14:sldId id="453"/>
            <p14:sldId id="454"/>
            <p14:sldId id="513"/>
            <p14:sldId id="455"/>
            <p14:sldId id="459"/>
            <p14:sldId id="460"/>
            <p14:sldId id="461"/>
            <p14:sldId id="462"/>
            <p14:sldId id="463"/>
            <p14:sldId id="510"/>
            <p14:sldId id="465"/>
            <p14:sldId id="466"/>
            <p14:sldId id="467"/>
            <p14:sldId id="515"/>
            <p14:sldId id="468"/>
            <p14:sldId id="469"/>
            <p14:sldId id="470"/>
            <p14:sldId id="471"/>
            <p14:sldId id="472"/>
            <p14:sldId id="473"/>
            <p14:sldId id="487"/>
            <p14:sldId id="488"/>
            <p14:sldId id="489"/>
            <p14:sldId id="490"/>
            <p14:sldId id="491"/>
            <p14:sldId id="492"/>
            <p14:sldId id="514"/>
            <p14:sldId id="493"/>
            <p14:sldId id="494"/>
            <p14:sldId id="495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96"/>
            <p14:sldId id="497"/>
            <p14:sldId id="498"/>
            <p14:sldId id="499"/>
            <p14:sldId id="500"/>
            <p14:sldId id="501"/>
            <p14:sldId id="511"/>
            <p14:sldId id="502"/>
            <p14:sldId id="503"/>
            <p14:sldId id="504"/>
            <p14:sldId id="512"/>
            <p14:sldId id="505"/>
            <p14:sldId id="506"/>
            <p14:sldId id="507"/>
            <p14:sldId id="518"/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B7DF94-3584-F335-F708-583D804B897D}" name="Szczurek Anna" initials="SA" userId="S::szczureka@slaskie.pl::0b19700b-be1e-4e68-b0a0-554c0da4db13" providerId="AD"/>
  <p188:author id="{351522F1-74E0-2F4F-C81F-0DA9D17A0C36}" name="Rostkowska Jolanta" initials="RJ" userId="S::rostkowskaj@slaskie.pl::d544b27c-3ec2-4aea-bba1-0f9e90049f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Dąbek Justyna" initials="DJ" lastIdx="3" clrIdx="1">
    <p:extLst>
      <p:ext uri="{19B8F6BF-5375-455C-9EA6-DF929625EA0E}">
        <p15:presenceInfo xmlns:p15="http://schemas.microsoft.com/office/powerpoint/2012/main" userId="S-1-5-21-833596994-3496505273-2944068786-1298" providerId="AD"/>
      </p:ext>
    </p:extLst>
  </p:cmAuthor>
  <p:cmAuthor id="3" name="Paszenda Agnieszka" initials="PA" lastIdx="9" clrIdx="2">
    <p:extLst>
      <p:ext uri="{19B8F6BF-5375-455C-9EA6-DF929625EA0E}">
        <p15:presenceInfo xmlns:p15="http://schemas.microsoft.com/office/powerpoint/2012/main" userId="S-1-5-21-833596994-3496505273-2944068786-8030" providerId="AD"/>
      </p:ext>
    </p:extLst>
  </p:cmAuthor>
  <p:cmAuthor id="4" name="Suliga Katarzyna" initials="SK" lastIdx="4" clrIdx="3">
    <p:extLst>
      <p:ext uri="{19B8F6BF-5375-455C-9EA6-DF929625EA0E}">
        <p15:presenceInfo xmlns:p15="http://schemas.microsoft.com/office/powerpoint/2012/main" userId="S::suligak@slaskie.pl::fe920f5f-12c3-45e2-8314-310f4079be67" providerId="AD"/>
      </p:ext>
    </p:extLst>
  </p:cmAuthor>
  <p:cmAuthor id="5" name="Kozłowska Iwona" initials="KI" lastIdx="1" clrIdx="4">
    <p:extLst>
      <p:ext uri="{19B8F6BF-5375-455C-9EA6-DF929625EA0E}">
        <p15:presenceInfo xmlns:p15="http://schemas.microsoft.com/office/powerpoint/2012/main" userId="S-1-5-21-833596994-3496505273-2944068786-15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F61"/>
    <a:srgbClr val="DB310F"/>
    <a:srgbClr val="215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4D050-5CBA-5E28-83F9-4B69439F6E3A}" v="12" dt="2025-04-08T12:09:18.322"/>
    <p1510:client id="{5E1E6BC2-27D0-C578-293C-53C9208976E5}" v="1" dt="2025-04-08T12:07:38.029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99" d="100"/>
          <a:sy n="99" d="100"/>
        </p:scale>
        <p:origin x="1512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commentAuthors" Target="commentAuthors.xml"/><Relationship Id="rId89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microsoft.com/office/2018/10/relationships/authors" Target="author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2025-05-21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2025-05-21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5075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402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947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540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296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342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78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483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92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57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862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77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434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335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ts val="1102"/>
              </a:spcBef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203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754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250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588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372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670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923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6569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50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ts val="2400"/>
              </a:lnSpc>
              <a:spcBef>
                <a:spcPts val="1102"/>
              </a:spcBef>
              <a:buFont typeface="Arial,Sans-Serif"/>
              <a:buChar char="•"/>
            </a:pPr>
            <a:endParaRPr lang="pl-PL">
              <a:ea typeface="Calibri"/>
              <a:cs typeface="Calibri"/>
            </a:endParaRPr>
          </a:p>
          <a:p>
            <a:r>
              <a:rPr lang="en-US" err="1"/>
              <a:t>Wniosek</a:t>
            </a:r>
            <a:r>
              <a:rPr lang="en-US"/>
              <a:t> o </a:t>
            </a:r>
            <a:r>
              <a:rPr lang="en-US" err="1"/>
              <a:t>płatność</a:t>
            </a:r>
            <a:r>
              <a:rPr lang="en-US"/>
              <a:t> = forma </a:t>
            </a:r>
            <a:r>
              <a:rPr lang="en-US" err="1"/>
              <a:t>sprawozdania</a:t>
            </a:r>
            <a:r>
              <a:rPr lang="en-US"/>
              <a:t> z </a:t>
            </a:r>
            <a:r>
              <a:rPr lang="en-US" err="1"/>
              <a:t>realizacji</a:t>
            </a:r>
            <a:r>
              <a:rPr lang="en-US"/>
              <a:t> </a:t>
            </a:r>
            <a:r>
              <a:rPr lang="en-US" err="1"/>
              <a:t>projektu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Lista </a:t>
            </a:r>
            <a:r>
              <a:rPr lang="en-US" err="1"/>
              <a:t>osób</a:t>
            </a:r>
            <a:r>
              <a:rPr lang="en-US"/>
              <a:t> </a:t>
            </a:r>
            <a:r>
              <a:rPr lang="en-US" err="1"/>
              <a:t>upoważnionych</a:t>
            </a:r>
            <a:r>
              <a:rPr lang="en-US"/>
              <a:t> do </a:t>
            </a:r>
            <a:r>
              <a:rPr lang="en-US" err="1"/>
              <a:t>podpisywania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070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253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028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46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39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83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60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90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24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39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2025-05-21</a:t>
            </a:fld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2025-05-21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2025-05-21</a:t>
            </a:fld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zestawienie_dokumentow_niezbednych_do_rozliczenia_projekt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C:/Users/szczureka/Downloads/Procedura%20grantowa%20w%20zakresie%20dzia&#322;a&#324;%20wdra&#380;anych%20przez%20DFR%20w%20ramach%20FE%20SL%202021-2027%20(wersja%203)-2.pdf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podrecznik_benefi_fe2021_2027_info_promo_sty2024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hyperlink" Target="mailto:kozlowskai@slaskie.pl" TargetMode="External"/><Relationship Id="rId7" Type="http://schemas.openxmlformats.org/officeDocument/2006/relationships/hyperlink" Target="mailto:edyta.zapala@slaskie.pl" TargetMode="Externa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anna.szczurek@slaskie.pl" TargetMode="External"/><Relationship Id="rId11" Type="http://schemas.openxmlformats.org/officeDocument/2006/relationships/image" Target="../media/image35.jpeg"/><Relationship Id="rId5" Type="http://schemas.openxmlformats.org/officeDocument/2006/relationships/hyperlink" Target="mailto:jolanta.rostkowska@slaskie.pl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mailto:katarzyna.pezzotta@slaskie.pl" TargetMode="External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544" y="2555701"/>
            <a:ext cx="7920115" cy="244827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sz="3200" b="1" dirty="0">
                <a:effectLst/>
                <a:latin typeface="Arial"/>
                <a:ea typeface="Lucida Sans Unicode" panose="020B0602030504020204" pitchFamily="34" charset="0"/>
                <a:cs typeface="Open Sans"/>
              </a:rPr>
              <a:t>Rozliczanie projektów z FST/EFRR </a:t>
            </a:r>
            <a:r>
              <a:rPr lang="pl-PL" sz="3200" b="1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/>
            </a:r>
            <a:br>
              <a:rPr lang="pl-PL" sz="3200" b="1" dirty="0"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</a:br>
            <a:r>
              <a:rPr lang="pl-PL" sz="3200" b="1" dirty="0">
                <a:effectLst/>
                <a:latin typeface="Arial"/>
                <a:ea typeface="Lucida Sans Unicode" panose="020B0602030504020204" pitchFamily="34" charset="0"/>
                <a:cs typeface="Open Sans"/>
              </a:rPr>
              <a:t>w ramach FE SL 2021-2027</a:t>
            </a:r>
            <a:endParaRPr lang="pl-PL" dirty="0"/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/>
              <a:t>Urząd Marszałkowski  Województwa Śląskiego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/>
              <a:t>Departament Europejskiego Funduszu </a:t>
            </a:r>
            <a:br>
              <a:rPr lang="pl-PL"/>
            </a:br>
            <a:r>
              <a:rPr lang="pl-PL"/>
              <a:t>Rozwoju Regionalnego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Wniosek o płatność końcową- rozliczenie końcowe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6004" y="2024436"/>
            <a:ext cx="9264721" cy="463540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Płatność końcowa w wysokości min. 5% łącznej kwoty przyznanego dofinansowania: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zatwierdzenie przez IZ FE SL wniosku o płatność końcową, 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akceptacja przez IZ FE SL części sprawozdawczej z realizacji projektu,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określenie sposobu usunięcia nieprawidłowości (w przypadku ich stwierdzenia),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pomniejszeniu przez IZ FE SL ostatecznej wartości dofinansowania w przypadku braku wykonania działań zaradczych w terminie i na warunkach określonych w wezwaniu IZ FE SL,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spełnienie obowiązków komunikacyjnych i promocyjnych w projekcie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kontroli na zakończenie realizacji projektu w odniesieniu do zrealizowanego projektu,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/>
              <a:t/>
            </a:r>
            <a:br>
              <a:rPr lang="pl-PL"/>
            </a:br>
            <a:r>
              <a:rPr lang="pl-PL"/>
              <a:t/>
            </a:r>
            <a:br>
              <a:rPr lang="pl-PL"/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29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5998" y="696621"/>
            <a:ext cx="8640381" cy="5013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Załączniki do wniosków o płatność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380" y="1716533"/>
            <a:ext cx="8640382" cy="5400600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 algn="l" rtl="0" fontAlgn="base"/>
            <a:r>
              <a:rPr lang="pl-PL" dirty="0">
                <a:latin typeface="Arial"/>
                <a:ea typeface="Open Sans"/>
                <a:cs typeface="Arial"/>
              </a:rPr>
              <a:t>załączniki potwierdzające poniesienie wydatków jako odwzorowanie elektroniczne oryginałów dokumentów:  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faktur lub innych dokumentów o równoważnej wartości dowodowej w tym przejściowe świadectwa płatności,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dokumentów potwierdzających odbiór urządzeń/sprzętu/dostaw/robót budowlanych lub wykonanie prac,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dokumentów potwierdzających poniesienie wydatków m.in. wyciągi bankowe, potwierdzenia zapłaty, KP, KW, raporty kasowe</a:t>
            </a:r>
          </a:p>
          <a:p>
            <a:pPr marL="251460" indent="-251460" fontAlgn="base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inne dokumenty potwierdzające i uzasadniające prawidłową realizację projektu </a:t>
            </a:r>
            <a:br>
              <a:rPr lang="pl-PL" dirty="0">
                <a:latin typeface="Arial"/>
                <a:ea typeface="Open Sans"/>
                <a:cs typeface="Arial"/>
              </a:rPr>
            </a:br>
            <a:r>
              <a:rPr lang="pl-PL" dirty="0">
                <a:latin typeface="Arial"/>
                <a:ea typeface="Open Sans"/>
                <a:cs typeface="Arial"/>
              </a:rPr>
              <a:t>m.in.: umowy z wykonawcami, oświadczenia, operaty szacunkowe, zestawienia zamówień itd..</a:t>
            </a:r>
            <a:r>
              <a:rPr lang="pl-PL" sz="1800" b="0" i="0" dirty="0">
                <a:effectLst/>
                <a:latin typeface="WordVisiCarriageReturn_MSFontService"/>
              </a:rPr>
              <a:t/>
            </a:r>
            <a:br>
              <a:rPr lang="pl-PL" sz="1800" b="0" i="0" dirty="0">
                <a:effectLst/>
                <a:latin typeface="WordVisiCarriageReturn_MSFontService"/>
              </a:rPr>
            </a:br>
            <a:endParaRPr lang="pl-PL" sz="1800" b="0" i="0" dirty="0"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pl-PL" sz="1600" b="0" i="0" dirty="0">
              <a:effectLst/>
            </a:endParaRPr>
          </a:p>
          <a:p>
            <a:pPr marL="251460" indent="-251460"/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79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692845"/>
            <a:ext cx="8640381" cy="500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Załączniki do pierwszego wniosku o płatność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98698"/>
            <a:ext cx="9041743" cy="567748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l" rtl="0" fontAlgn="base">
              <a:buNone/>
            </a:pPr>
            <a:endParaRPr lang="pl-PL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endPara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endPara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endPara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b="1" dirty="0">
                <a:latin typeface="Arial"/>
                <a:ea typeface="Open Sans"/>
                <a:cs typeface="Open Sans"/>
              </a:rPr>
              <a:t>Do pierwszego wniosku o płatność, niezależnie od jego rodzaju należy dostarczyć: </a:t>
            </a:r>
          </a:p>
          <a:p>
            <a:pPr marL="251460" indent="-251460" algn="l" rtl="0" fontAlgn="base"/>
            <a:r>
              <a:rPr lang="pl-PL" dirty="0">
                <a:latin typeface="Arial"/>
                <a:ea typeface="Open Sans"/>
                <a:cs typeface="Open Sans"/>
              </a:rPr>
              <a:t>Listę osób upoważnionych do podpisywania wniosku o płatność w systemie CST zgodnie </a:t>
            </a:r>
            <a:r>
              <a:rPr lang="pl-PL" sz="1800" b="0" i="0" u="sng" strike="noStrike" dirty="0">
                <a:solidFill>
                  <a:srgbClr val="0563C1"/>
                </a:solidFill>
                <a:effectLst/>
                <a:latin typeface="Arial"/>
                <a:ea typeface="Open Sans"/>
                <a:cs typeface="Open Sans"/>
                <a:hlinkClick r:id="rId3"/>
              </a:rPr>
              <a:t>ze wzorem stanowiącym element zasad realizacji FE SL 2021-2027</a:t>
            </a:r>
            <a:r>
              <a:rPr lang="pl-PL" sz="1800" b="0" i="0" dirty="0">
                <a:effectLst/>
                <a:latin typeface="Arial"/>
                <a:ea typeface="Open Sans"/>
                <a:cs typeface="Open Sans"/>
              </a:rPr>
              <a:t>,</a:t>
            </a:r>
          </a:p>
          <a:p>
            <a:pPr marL="0" indent="0">
              <a:buNone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0" indent="0" algn="ctr">
              <a:buNone/>
            </a:pPr>
            <a:r>
              <a:rPr lang="pl-PL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https://funduszeue.slaskie.pl/dokument/zestawienie_dok_do_rozliczenia_projektow_v5</a:t>
            </a:r>
          </a:p>
          <a:p>
            <a:pPr marL="0" indent="0" algn="ctr">
              <a:buNone/>
            </a:pPr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95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Załączniki do pierwszego wniosku o płatność  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043533"/>
            <a:ext cx="8640382" cy="626469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b="1" dirty="0"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r>
              <a:rPr lang="pl-PL" b="1" dirty="0">
                <a:latin typeface="Arial"/>
                <a:ea typeface="Open Sans"/>
                <a:cs typeface="Arial"/>
              </a:rPr>
              <a:t>Do p</a:t>
            </a:r>
            <a:r>
              <a:rPr lang="pl-PL" b="1" i="0" dirty="0">
                <a:effectLst/>
                <a:latin typeface="Arial"/>
                <a:ea typeface="Open Sans"/>
                <a:cs typeface="Arial"/>
              </a:rPr>
              <a:t>ierwszego wniosku o płatność zawierającego wydatki należy dołączyć:</a:t>
            </a:r>
            <a:r>
              <a:rPr lang="pl-PL" b="0" i="0" dirty="0">
                <a:effectLst/>
                <a:latin typeface="Arial"/>
                <a:ea typeface="Open Sans"/>
                <a:cs typeface="Arial"/>
              </a:rPr>
              <a:t> </a:t>
            </a:r>
            <a:endParaRPr lang="pl-PL" dirty="0"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latin typeface="Arial"/>
                <a:ea typeface="Open Sans"/>
                <a:cs typeface="Arial"/>
              </a:rPr>
              <a:t>indywidualną interpretację prawa podatkowego</a:t>
            </a:r>
            <a:r>
              <a:rPr lang="pl-PL" dirty="0">
                <a:effectLst/>
                <a:latin typeface="Arial"/>
                <a:ea typeface="Open Sans"/>
                <a:cs typeface="Arial"/>
              </a:rPr>
              <a:t> (</a:t>
            </a:r>
            <a:r>
              <a:rPr lang="pl-PL" dirty="0">
                <a:latin typeface="Arial"/>
                <a:ea typeface="Open Sans"/>
                <a:cs typeface="Arial"/>
              </a:rPr>
              <a:t>jeśli dotyczy</a:t>
            </a:r>
            <a:r>
              <a:rPr lang="pl-PL" dirty="0">
                <a:effectLst/>
                <a:latin typeface="Arial"/>
                <a:ea typeface="Open Sans"/>
                <a:cs typeface="Arial"/>
              </a:rPr>
              <a:t>)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latin typeface="Arial"/>
                <a:ea typeface="Open Sans"/>
                <a:cs typeface="Arial"/>
              </a:rPr>
              <a:t>oświadczenie beneficjenta o sposobie wyodrębnienia kosztów w ramach projektu</a:t>
            </a:r>
            <a:r>
              <a:rPr lang="pl-PL" dirty="0">
                <a:effectLst/>
                <a:latin typeface="Arial"/>
                <a:ea typeface="Open Sans"/>
                <a:cs typeface="Arial"/>
              </a:rPr>
              <a:t> (np. numer kodu księgowego, numery kont analitycznych, słowny opis wyodrębnienia, itp.)</a:t>
            </a:r>
            <a:endParaRPr lang="pl-PL" dirty="0"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latin typeface="Arial"/>
                <a:ea typeface="Open Sans"/>
                <a:cs typeface="Arial"/>
              </a:rPr>
              <a:t>oświadczenie partnerów o numerze rachunku bankowego, do obsługi projektu</a:t>
            </a:r>
            <a:r>
              <a:rPr lang="pl-PL" b="1" dirty="0">
                <a:latin typeface="Arial"/>
                <a:ea typeface="Open Sans"/>
                <a:cs typeface="Arial"/>
              </a:rPr>
              <a:t> </a:t>
            </a:r>
            <a:r>
              <a:rPr lang="pl-PL" dirty="0">
                <a:latin typeface="Arial"/>
                <a:ea typeface="Open Sans"/>
                <a:cs typeface="Arial"/>
              </a:rPr>
              <a:t>(dotyczy projektów partnerskich)</a:t>
            </a:r>
            <a:endParaRPr lang="pl-PL" dirty="0">
              <a:effectLst/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 dirty="0">
                <a:latin typeface="Arial"/>
                <a:ea typeface="Open Sans"/>
                <a:cs typeface="Arial"/>
              </a:rPr>
              <a:t>pozytywną opinię</a:t>
            </a:r>
            <a:r>
              <a:rPr lang="pl-PL" b="1" dirty="0">
                <a:effectLst/>
                <a:latin typeface="Arial"/>
                <a:ea typeface="Open Sans"/>
                <a:cs typeface="Arial"/>
              </a:rPr>
              <a:t> Głównego Geodety Kraju dotyczącą warunków technicznych</a:t>
            </a:r>
            <a:r>
              <a:rPr lang="pl-PL" dirty="0">
                <a:effectLst/>
                <a:latin typeface="Arial"/>
                <a:ea typeface="Open Sans"/>
                <a:cs typeface="Arial"/>
              </a:rPr>
              <a:t> </a:t>
            </a:r>
            <a:r>
              <a:rPr lang="pl-PL" dirty="0">
                <a:latin typeface="Arial"/>
                <a:ea typeface="Open Sans"/>
                <a:cs typeface="Arial"/>
              </a:rPr>
              <a:t>(</a:t>
            </a:r>
            <a:r>
              <a:rPr lang="pl-PL" dirty="0">
                <a:effectLst/>
                <a:latin typeface="Arial"/>
                <a:ea typeface="Open Sans"/>
                <a:cs typeface="Arial"/>
              </a:rPr>
              <a:t>dotyczy tych projektów, dla których na etapie wnioskowania</a:t>
            </a:r>
            <a:r>
              <a:rPr lang="pl-PL" dirty="0">
                <a:latin typeface="Arial"/>
                <a:ea typeface="Open Sans"/>
                <a:cs typeface="Arial"/>
              </a:rPr>
              <a:t> </a:t>
            </a:r>
            <a:br>
              <a:rPr lang="pl-PL" dirty="0">
                <a:latin typeface="Arial"/>
                <a:ea typeface="Open Sans"/>
                <a:cs typeface="Arial"/>
              </a:rPr>
            </a:br>
            <a:r>
              <a:rPr lang="pl-PL" dirty="0">
                <a:effectLst/>
                <a:latin typeface="Arial"/>
                <a:ea typeface="Open Sans"/>
                <a:cs typeface="Arial"/>
              </a:rPr>
              <a:t>o dofinansowane beneficjent był zobowiązany do przedstawienia pozytywnej opinii Głównego Geodety Kraju o realizowanej inwestycji</a:t>
            </a:r>
            <a:r>
              <a:rPr lang="pl-PL" dirty="0">
                <a:latin typeface="Arial"/>
                <a:ea typeface="Open Sans"/>
                <a:cs typeface="Arial"/>
              </a:rPr>
              <a:t>)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Arial"/>
                <a:ea typeface="Open Sans"/>
                <a:cs typeface="Open Sans"/>
              </a:rPr>
              <a:t>podpisane </a:t>
            </a:r>
            <a:r>
              <a:rPr lang="pl-PL" b="1" i="1" dirty="0">
                <a:effectLst/>
                <a:latin typeface="Arial"/>
                <a:ea typeface="Open Sans"/>
                <a:cs typeface="Open Sans"/>
              </a:rPr>
              <a:t>zestawienie zamówień</a:t>
            </a:r>
            <a:r>
              <a:rPr lang="pl-PL" b="0" i="0" dirty="0">
                <a:effectLst/>
                <a:latin typeface="Arial"/>
                <a:ea typeface="Open Sans"/>
                <a:cs typeface="Open Sans"/>
              </a:rPr>
              <a:t> w projekcie do </a:t>
            </a:r>
            <a:r>
              <a:rPr lang="pl-PL" dirty="0">
                <a:latin typeface="Arial"/>
                <a:ea typeface="Open Sans"/>
                <a:cs typeface="Open Sans"/>
              </a:rPr>
              <a:t>wniosku o</a:t>
            </a:r>
            <a:r>
              <a:rPr lang="pl-PL" b="0" i="0" dirty="0">
                <a:effectLst/>
                <a:latin typeface="Arial"/>
                <a:ea typeface="Open Sans"/>
                <a:cs typeface="Open Sans"/>
              </a:rPr>
              <a:t> </a:t>
            </a:r>
            <a:r>
              <a:rPr lang="pl-PL" dirty="0">
                <a:latin typeface="Arial"/>
                <a:ea typeface="Open Sans"/>
                <a:cs typeface="Open Sans"/>
              </a:rPr>
              <a:t>płatność </a:t>
            </a:r>
            <a:r>
              <a:rPr lang="pl-PL" dirty="0">
                <a:solidFill>
                  <a:srgbClr val="FF0000"/>
                </a:solidFill>
                <a:latin typeface="Arial"/>
                <a:ea typeface="Open Sans"/>
                <a:cs typeface="Open Sans"/>
              </a:rPr>
              <a:t>( dotyczy każdego wnioski o płatność z wydatkami)</a:t>
            </a:r>
            <a:endParaRPr lang="pl-PL" b="0" i="0" dirty="0">
              <a:solidFill>
                <a:srgbClr val="FF0000"/>
              </a:solidFill>
              <a:effectLst/>
              <a:latin typeface="Arial"/>
              <a:ea typeface="Open Sans"/>
              <a:cs typeface="Open Sans"/>
            </a:endParaRPr>
          </a:p>
          <a:p>
            <a:pPr marL="0" indent="0">
              <a:buNone/>
            </a:pPr>
            <a:endParaRPr lang="pl-PL" dirty="0"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dirty="0">
              <a:effectLst/>
              <a:latin typeface="Arial"/>
              <a:ea typeface="Open Sans"/>
              <a:cs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05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 dirty="0">
                <a:latin typeface="Open Sans"/>
                <a:ea typeface="Open Sans"/>
                <a:cs typeface="Open Sans"/>
              </a:rPr>
              <a:t>  Załączniki do końcowego wniosku o płatność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87549"/>
            <a:ext cx="8640382" cy="568863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pl-PL" b="1" dirty="0">
                <a:latin typeface="Arial"/>
                <a:ea typeface="Open Sans"/>
                <a:cs typeface="Open Sans"/>
              </a:rPr>
              <a:t>Do</a:t>
            </a:r>
            <a:r>
              <a:rPr lang="pl-PL" sz="1800" b="1" i="0" dirty="0">
                <a:effectLst/>
                <a:latin typeface="Arial"/>
                <a:ea typeface="Open Sans"/>
                <a:cs typeface="Open Sans"/>
              </a:rPr>
              <a:t> końcowego wniosku o płatność </a:t>
            </a:r>
            <a:r>
              <a:rPr lang="pl-PL" b="1" dirty="0">
                <a:latin typeface="Arial"/>
                <a:ea typeface="Open Sans"/>
                <a:cs typeface="Open Sans"/>
              </a:rPr>
              <a:t>należy</a:t>
            </a:r>
            <a:r>
              <a:rPr lang="pl-PL" sz="1800" b="1" i="0" dirty="0">
                <a:effectLst/>
                <a:latin typeface="Arial"/>
                <a:ea typeface="Open Sans"/>
                <a:cs typeface="Open Sans"/>
              </a:rPr>
              <a:t> dołączyć:</a:t>
            </a:r>
            <a:r>
              <a:rPr lang="pl-PL" sz="1800" b="0" i="0" dirty="0">
                <a:effectLst/>
                <a:latin typeface="Arial"/>
                <a:ea typeface="Open Sans"/>
                <a:cs typeface="Open Sans"/>
              </a:rPr>
              <a:t> </a:t>
            </a:r>
            <a:endParaRPr lang="pl-PL" b="0" i="0" dirty="0">
              <a:effectLst/>
              <a:latin typeface="Arial"/>
              <a:ea typeface="Open Sans"/>
              <a:cs typeface="Open Sans"/>
            </a:endParaRPr>
          </a:p>
          <a:p>
            <a:pPr marL="251460" indent="-251460" fontAlgn="base"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Arial"/>
                <a:ea typeface="Open Sans"/>
                <a:cs typeface="Open Sans"/>
              </a:rPr>
              <a:t>oświadczenie dotyczące całkowitej wartości projektu wraz z dokumentem księgowym potwierdzającym tą wartość (np. podsumowanie z kont, dokument przyjęcia nowego środka trwałego OT</a:t>
            </a:r>
            <a:r>
              <a:rPr lang="pl-PL" dirty="0">
                <a:latin typeface="Arial"/>
                <a:ea typeface="Open Sans"/>
                <a:cs typeface="Open Sans"/>
              </a:rPr>
              <a:t>),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Arial"/>
                <a:ea typeface="Open Sans"/>
                <a:cs typeface="Open Sans"/>
              </a:rPr>
              <a:t>oświadczenie dotyczące kwalifikowalności podatku VAT</a:t>
            </a:r>
            <a:r>
              <a:rPr lang="pl-PL" dirty="0">
                <a:latin typeface="Arial"/>
                <a:ea typeface="Open Sans"/>
                <a:cs typeface="Open Sans"/>
              </a:rPr>
              <a:t>,</a:t>
            </a:r>
            <a:endParaRPr lang="pl-PL" sz="1800" b="0" i="0" dirty="0">
              <a:effectLst/>
              <a:latin typeface="Arial"/>
              <a:ea typeface="Open Sans"/>
              <a:cs typeface="Open Sans"/>
            </a:endParaRPr>
          </a:p>
          <a:p>
            <a:pPr marL="251460" indent="-251460" fontAlgn="base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Open Sans"/>
              </a:rPr>
              <a:t>oświadczenie dotyczące limitów </a:t>
            </a:r>
            <a:endParaRPr lang="pl-PL" dirty="0">
              <a:latin typeface="Arial" panose="020B0604020202020204" pitchFamily="34" charset="0"/>
            </a:endParaRPr>
          </a:p>
          <a:p>
            <a:pPr marL="251460" indent="-251460" algn="ctr">
              <a:buNone/>
            </a:pPr>
            <a:r>
              <a:rPr lang="pl-PL" sz="1600" dirty="0">
                <a:latin typeface="Segoe UI"/>
                <a:ea typeface="Open Sans"/>
                <a:cs typeface="Segoe UI"/>
              </a:rPr>
              <a:t>https://funduszeue.slaskie</a:t>
            </a:r>
            <a:r>
              <a:rPr lang="pl-PL" sz="1600" dirty="0">
                <a:effectLst/>
                <a:latin typeface="Segoe UI"/>
                <a:ea typeface="Open Sans"/>
                <a:cs typeface="Segoe UI"/>
              </a:rPr>
              <a:t>.</a:t>
            </a:r>
            <a:r>
              <a:rPr lang="pl-PL" sz="1600" dirty="0">
                <a:latin typeface="Segoe UI"/>
                <a:ea typeface="Open Sans"/>
                <a:cs typeface="Segoe UI"/>
              </a:rPr>
              <a:t>pl/dokument/zestawienie_dok_do_rozliczenia_projektow_v5</a:t>
            </a:r>
          </a:p>
          <a:p>
            <a:pPr marL="0" indent="0" fontAlgn="base">
              <a:buNone/>
            </a:pPr>
            <a:endParaRPr lang="pl-PL" sz="1600" b="1" i="0">
              <a:solidFill>
                <a:srgbClr val="0078D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/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49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2200">
                <a:latin typeface="Open Sans"/>
                <a:ea typeface="Open Sans"/>
                <a:cs typeface="Open Sans"/>
              </a:rPr>
              <a:t>Ważne</a:t>
            </a:r>
            <a:endParaRPr lang="pl-PL" sz="22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87549"/>
            <a:ext cx="8640382" cy="568863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l" rtl="0" fontAlgn="base">
              <a:buNone/>
            </a:pPr>
            <a:endParaRPr lang="pl-PL">
              <a:latin typeface="Arial"/>
              <a:cs typeface="Open Sans"/>
            </a:endParaRPr>
          </a:p>
          <a:p>
            <a:pPr marL="0" indent="0" fontAlgn="base">
              <a:buNone/>
            </a:pPr>
            <a:r>
              <a:rPr lang="pl-PL" sz="1600" b="1" i="0">
                <a:solidFill>
                  <a:srgbClr val="498205"/>
                </a:solidFill>
                <a:effectLst/>
                <a:latin typeface="Arial"/>
                <a:ea typeface="Open Sans"/>
                <a:cs typeface="Arial"/>
              </a:rPr>
              <a:t>W przypadku braku</a:t>
            </a:r>
            <a:r>
              <a:rPr lang="pl-PL" sz="1600" b="1" i="0">
                <a:solidFill>
                  <a:srgbClr val="0078D4"/>
                </a:solidFill>
                <a:effectLst/>
                <a:latin typeface="Arial"/>
                <a:ea typeface="Open Sans"/>
                <a:cs typeface="Arial"/>
              </a:rPr>
              <a:t> </a:t>
            </a:r>
            <a:r>
              <a:rPr lang="pl-PL" sz="1600" b="1" i="0">
                <a:solidFill>
                  <a:srgbClr val="498205"/>
                </a:solidFill>
                <a:effectLst/>
                <a:latin typeface="Arial"/>
                <a:ea typeface="Open Sans"/>
                <a:cs typeface="Arial"/>
              </a:rPr>
              <a:t> złożenia do wniosku o płatność wszystkich wymaganych dokumentów, w tym zestawienia zamówień lub gdy będą one zawierały błędy IZ FE SL może uznać wydatki wykazane we wniosku o płatność częściowo lub w całości za niekwalifikowalne</a:t>
            </a:r>
            <a:r>
              <a:rPr lang="pl-PL" sz="1600" b="1">
                <a:solidFill>
                  <a:srgbClr val="498205"/>
                </a:solidFill>
                <a:latin typeface="Arial"/>
                <a:ea typeface="Open Sans"/>
                <a:cs typeface="Arial"/>
              </a:rPr>
              <a:t>,</a:t>
            </a:r>
            <a:endParaRPr lang="pl-PL" sz="1600" b="1" i="0">
              <a:solidFill>
                <a:srgbClr val="0078D4"/>
              </a:solidFill>
              <a:effectLst/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 sz="1600" b="1">
              <a:solidFill>
                <a:srgbClr val="0078D4"/>
              </a:solidFill>
              <a:latin typeface="Arial"/>
              <a:ea typeface="Open Sans"/>
              <a:cs typeface="Arial"/>
            </a:endParaRPr>
          </a:p>
          <a:p>
            <a:pPr marL="0" indent="0" fontAlgn="base">
              <a:buNone/>
            </a:pPr>
            <a:r>
              <a:rPr lang="pl-PL" sz="1600" b="1">
                <a:solidFill>
                  <a:srgbClr val="0078D4"/>
                </a:solidFill>
                <a:effectLst/>
                <a:latin typeface="Arial"/>
                <a:ea typeface="Open Sans"/>
                <a:cs typeface="Arial"/>
              </a:rPr>
              <a:t>Przed złożeniem pierwszego wniosku o płatność zawierającego wydatki lub wniosku </a:t>
            </a:r>
            <a:r>
              <a:rPr lang="pl-PL" sz="1600" b="1">
                <a:latin typeface="Arial"/>
                <a:ea typeface="Open Sans"/>
                <a:cs typeface="Arial"/>
              </a:rPr>
              <a:t/>
            </a: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solidFill>
                  <a:srgbClr val="0078D4"/>
                </a:solidFill>
                <a:effectLst/>
                <a:latin typeface="Arial"/>
                <a:ea typeface="Open Sans"/>
                <a:cs typeface="Arial"/>
              </a:rPr>
              <a:t>o zaliczkę </a:t>
            </a:r>
            <a: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Arial"/>
              </a:rPr>
              <a:t>należy</a:t>
            </a:r>
            <a:r>
              <a:rPr lang="pl-PL" sz="1600" b="1">
                <a:solidFill>
                  <a:srgbClr val="0078D4"/>
                </a:solidFill>
                <a:effectLst/>
                <a:latin typeface="Arial"/>
                <a:ea typeface="Open Sans"/>
                <a:cs typeface="Arial"/>
              </a:rPr>
              <a:t> się upewnić, że do IZ FE SL zostały złożone wszystkie dokumenty wymagane Regulaminem wyboru projektów i/lub umową o dofinansowanie projektu</a:t>
            </a:r>
            <a: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Arial"/>
              </a:rPr>
              <a:t>,</a:t>
            </a:r>
            <a:endParaRPr lang="pl-PL" sz="1600" b="0" i="0">
              <a:solidFill>
                <a:srgbClr val="0078D4"/>
              </a:solidFill>
              <a:effectLst/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 sz="1600" b="1">
              <a:solidFill>
                <a:srgbClr val="0078D4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Open Sans"/>
              </a:rPr>
              <a:t>Przed złożeniem wniosku o płatność należy zgłosić do IZ FE SL zmiany powstałe </a:t>
            </a:r>
            <a:b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Open Sans"/>
              </a:rPr>
            </a:br>
            <a:r>
              <a:rPr lang="pl-PL" sz="1600" b="1">
                <a:solidFill>
                  <a:srgbClr val="0078D4"/>
                </a:solidFill>
                <a:latin typeface="Arial"/>
                <a:ea typeface="Open Sans"/>
                <a:cs typeface="Open Sans"/>
              </a:rPr>
              <a:t>w ramach projektu i uzyskać stanowisko w tym zakresie. </a:t>
            </a:r>
            <a:endParaRPr lang="pl-PL" sz="1600" b="1">
              <a:solidFill>
                <a:srgbClr val="0078D4"/>
              </a:solidFill>
              <a:latin typeface="Arial"/>
              <a:ea typeface="Open Sans"/>
            </a:endParaRPr>
          </a:p>
          <a:p>
            <a:pPr marL="0" indent="0">
              <a:buNone/>
            </a:pPr>
            <a:endParaRPr lang="pl-PL" sz="1600" b="1">
              <a:solidFill>
                <a:srgbClr val="0078D4"/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059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2200">
                <a:latin typeface="Open Sans"/>
                <a:ea typeface="Open Sans"/>
                <a:cs typeface="Open Sans"/>
              </a:rPr>
              <a:t>Przetwarzanie danych osobowych</a:t>
            </a:r>
            <a:endParaRPr lang="pl-PL" sz="22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87549"/>
            <a:ext cx="8640382" cy="568863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l" rtl="0" fontAlgn="base">
              <a:buNone/>
            </a:pPr>
            <a:endParaRPr lang="pl-PL">
              <a:latin typeface="Arial"/>
              <a:cs typeface="Open Sans"/>
            </a:endParaRPr>
          </a:p>
          <a:p>
            <a:pPr marL="0" indent="0">
              <a:buNone/>
            </a:pPr>
            <a:endParaRPr lang="pl-PL" sz="1600" b="1">
              <a:solidFill>
                <a:srgbClr val="0078D4"/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1396344-8DA9-B41F-C80A-B7A169793506}"/>
              </a:ext>
            </a:extLst>
          </p:cNvPr>
          <p:cNvSpPr txBox="1">
            <a:spLocks/>
          </p:cNvSpPr>
          <p:nvPr/>
        </p:nvSpPr>
        <p:spPr>
          <a:xfrm>
            <a:off x="1218267" y="1330681"/>
            <a:ext cx="8640382" cy="56886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Tx/>
              <a:buNone/>
            </a:pPr>
            <a:endParaRPr lang="pl-PL">
              <a:latin typeface="Arial"/>
              <a:cs typeface="Open Sans"/>
            </a:endParaRPr>
          </a:p>
          <a:p>
            <a:pPr marL="0" indent="0" fontAlgn="base">
              <a:buNone/>
            </a:pPr>
            <a:r>
              <a:rPr lang="pl-PL" sz="1600" b="1">
                <a:latin typeface="Arial"/>
                <a:ea typeface="Open Sans"/>
                <a:cs typeface="Arial"/>
              </a:rPr>
              <a:t>Beneficjent odpowiada za przetwarzanie danych osobowych, którymi dysponuje,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latin typeface="Arial"/>
                <a:ea typeface="Open Sans"/>
                <a:cs typeface="Arial"/>
              </a:rPr>
              <a:t>jako ich administrator.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latin typeface="Arial"/>
                <a:ea typeface="Open Sans"/>
                <a:cs typeface="Arial"/>
              </a:rPr>
              <a:t>Dane osobowe muszą być przetwarzane zgodnie z prawem (w tym: RODO, ustawą 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latin typeface="Arial"/>
                <a:ea typeface="Open Sans"/>
                <a:cs typeface="Arial"/>
              </a:rPr>
              <a:t>o ochronie danych osobowych), w niezbędnym zakresie oraz w bezpieczny sposób.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endParaRPr lang="pl-PL" sz="1600" b="1"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r>
              <a:rPr lang="pl-PL" sz="1600" b="1">
                <a:latin typeface="Arial"/>
                <a:ea typeface="Open Sans"/>
                <a:cs typeface="Arial"/>
              </a:rPr>
              <a:t>W momencie przekazania danych osobowych do IZ FE SL, administratorem danych osobowych staje się Zarząd Województwa Śląskiego pełniący funkcję Instytucji Zarządzającej FE SL 2021-2027.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latin typeface="Arial"/>
                <a:ea typeface="Open Sans"/>
                <a:cs typeface="Arial"/>
              </a:rPr>
              <a:t/>
            </a: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latin typeface="Arial"/>
                <a:ea typeface="Open Sans"/>
                <a:cs typeface="Arial"/>
              </a:rPr>
              <a:t>Podczas ujawniania danych, Beneficjent musi przestrzegać zasady wskazane w RODO, </a:t>
            </a:r>
            <a:br>
              <a:rPr lang="pl-PL" sz="1600" b="1">
                <a:latin typeface="Arial"/>
                <a:ea typeface="Open Sans"/>
                <a:cs typeface="Arial"/>
              </a:rPr>
            </a:br>
            <a:r>
              <a:rPr lang="pl-PL" sz="1600" b="1">
                <a:latin typeface="Arial"/>
                <a:ea typeface="Open Sans"/>
                <a:cs typeface="Arial"/>
              </a:rPr>
              <a:t>w szczególności zasadę niezbędności, celowości oraz minimalizacji danych. Przekazany w każdym przypadku może być wyłącznie taki zakres danych osobowych, który jest niezbędny do celów związanych z realizacją i rozliczeniem projektu. Dane osobowe, które nie są wymagane przez IZ należy usunąć lub zanonimizować. </a:t>
            </a:r>
            <a:endParaRPr lang="pl-PL"/>
          </a:p>
          <a:p>
            <a:pPr marL="0" indent="0">
              <a:buNone/>
            </a:pPr>
            <a:endParaRPr lang="pl-PL" sz="1600" b="1">
              <a:latin typeface="Arial"/>
              <a:ea typeface="Open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64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                Przykładowy opis faktury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331565"/>
            <a:ext cx="8640382" cy="58682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 panose="020B0604020202020204" pitchFamily="34" charset="0"/>
              </a:rPr>
              <a:t> </a:t>
            </a:r>
            <a:endParaRPr lang="pl-PL" sz="1600" b="0" i="0">
              <a:effectLst/>
            </a:endParaRPr>
          </a:p>
          <a:p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48FA21A-8EED-4E91-BC0F-82B3F615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586" y="1362362"/>
            <a:ext cx="532859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1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	</a:t>
            </a:r>
            <a:r>
              <a:rPr lang="pl-PL" sz="2200"/>
              <a:t> Przykładowy opis faktury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331565"/>
            <a:ext cx="8640382" cy="58682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 panose="020B0604020202020204" pitchFamily="34" charset="0"/>
              </a:rPr>
              <a:t> </a:t>
            </a:r>
            <a:endParaRPr lang="pl-PL" sz="1600" b="0" i="0">
              <a:effectLst/>
            </a:endParaRPr>
          </a:p>
          <a:p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CE904CC-1F5C-4778-9461-48F1C1FD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17" y="1187549"/>
            <a:ext cx="8136905" cy="63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1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36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	</a:t>
            </a:r>
            <a:r>
              <a:rPr lang="pl-PL" sz="2200"/>
              <a:t> Faktura elektroniczna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043533"/>
            <a:ext cx="8640382" cy="615630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600" b="0" i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/>
                <a:ea typeface="Open Sans"/>
                <a:cs typeface="Open Sans"/>
              </a:rPr>
              <a:t>Schemat I</a:t>
            </a: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/>
                <a:ea typeface="Open Sans"/>
                <a:cs typeface="Open Sans"/>
              </a:rPr>
              <a:t>W systemie CST2021 pod daną pozycją we wniosku o płatność należy dołączyć:</a:t>
            </a:r>
          </a:p>
          <a:p>
            <a:pPr marL="251460" indent="-251460" algn="l" rtl="0" fontAlgn="base"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pobrany</a:t>
            </a:r>
            <a:r>
              <a:rPr lang="pl-PL" sz="1800">
                <a:effectLst/>
                <a:latin typeface="Arial"/>
                <a:ea typeface="Open Sans"/>
                <a:cs typeface="Open Sans"/>
              </a:rPr>
              <a:t> oryginał faktury elektronicznej otrzymanej od wykonawcy</a:t>
            </a:r>
            <a:r>
              <a:rPr lang="pl-PL">
                <a:latin typeface="Arial"/>
                <a:ea typeface="Open Sans"/>
                <a:cs typeface="Open Sans"/>
              </a:rPr>
              <a:t>;</a:t>
            </a:r>
            <a:endParaRPr lang="pl-PL" sz="1800">
              <a:effectLst/>
              <a:latin typeface="Arial"/>
              <a:ea typeface="Open Sans"/>
              <a:cs typeface="Open Sans"/>
            </a:endParaRPr>
          </a:p>
          <a:p>
            <a:pPr marL="251460" indent="-251460" algn="l" rtl="0" fontAlgn="base"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opis</a:t>
            </a:r>
            <a:r>
              <a:rPr lang="pl-PL" sz="1800">
                <a:effectLst/>
                <a:latin typeface="Arial"/>
                <a:ea typeface="Open Sans"/>
                <a:cs typeface="Open Sans"/>
              </a:rPr>
              <a:t> faktury w formie elektronicznej z zachowaniem zasad obowiązujących dla dokumentu w formie papierowej, przy czym w tej sytuacji dokument musi być opatrzony stosownymi kwalifikowanymi podpisami elektronicznymi osoby/osób ostatecznie zatwierdzającej/</a:t>
            </a:r>
            <a:r>
              <a:rPr lang="pl-PL" sz="1800" err="1">
                <a:effectLst/>
                <a:latin typeface="Arial"/>
                <a:ea typeface="Open Sans"/>
                <a:cs typeface="Open Sans"/>
              </a:rPr>
              <a:t>ych</a:t>
            </a:r>
            <a:r>
              <a:rPr lang="pl-PL" sz="1800">
                <a:effectLst/>
                <a:latin typeface="Arial"/>
                <a:ea typeface="Open Sans"/>
                <a:cs typeface="Open Sans"/>
              </a:rPr>
              <a:t> faktury; </a:t>
            </a:r>
          </a:p>
          <a:p>
            <a:pPr marL="251460" indent="-251460" algn="l" rtl="0" fontAlgn="base"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historię</a:t>
            </a:r>
            <a:r>
              <a:rPr lang="pl-PL" sz="1800">
                <a:effectLst/>
                <a:latin typeface="Arial"/>
                <a:ea typeface="Open Sans"/>
                <a:cs typeface="Open Sans"/>
              </a:rPr>
              <a:t> akceptacji dokumentu.</a:t>
            </a:r>
          </a:p>
          <a:p>
            <a:pPr marL="0" indent="0" algn="l" rtl="0" fontAlgn="base">
              <a:buNone/>
            </a:pPr>
            <a:endParaRPr lang="pl-PL" sz="1600" b="0" i="0">
              <a:effectLst/>
            </a:endParaRPr>
          </a:p>
          <a:p>
            <a:pPr marL="251460" indent="-251460">
              <a:buFont typeface="Arial"/>
              <a:buChar char="•"/>
            </a:pPr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60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195720"/>
            <a:ext cx="6480176" cy="744358"/>
          </a:xfrm>
        </p:spPr>
        <p:txBody>
          <a:bodyPr>
            <a:normAutofit/>
          </a:bodyPr>
          <a:lstStyle/>
          <a:p>
            <a:pPr algn="ctr"/>
            <a:r>
              <a:rPr lang="pl-PL" sz="2600"/>
              <a:t>Wniosek o płatność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881410" y="251445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245528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89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	</a:t>
            </a:r>
            <a:r>
              <a:rPr lang="pl-PL" sz="2200"/>
              <a:t> Faktura elektroniczna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259557"/>
            <a:ext cx="8640382" cy="59402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 panose="020B0604020202020204" pitchFamily="34" charset="0"/>
              </a:rPr>
              <a:t> </a:t>
            </a:r>
            <a:endParaRPr lang="pl-PL" sz="1600" b="0" i="0">
              <a:effectLst/>
            </a:endParaRPr>
          </a:p>
          <a:p>
            <a:pPr marL="0" indent="0">
              <a:buNone/>
            </a:pPr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AB8890E-8F8F-442A-9D44-46FCF7B776DD}"/>
              </a:ext>
            </a:extLst>
          </p:cNvPr>
          <p:cNvSpPr txBox="1"/>
          <p:nvPr/>
        </p:nvSpPr>
        <p:spPr>
          <a:xfrm>
            <a:off x="1025524" y="1657386"/>
            <a:ext cx="8496846" cy="66672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>
                <a:latin typeface="Arial"/>
                <a:cs typeface="Arial"/>
              </a:rPr>
              <a:t>Schemat II</a:t>
            </a:r>
          </a:p>
          <a:p>
            <a:endParaRPr lang="pl-PL">
              <a:latin typeface="Arial"/>
              <a:cs typeface="Arial"/>
            </a:endParaRPr>
          </a:p>
          <a:p>
            <a:r>
              <a:rPr lang="pl-PL">
                <a:latin typeface="Arial"/>
                <a:cs typeface="Arial"/>
              </a:rPr>
              <a:t>W systemie CST2021 pod daną pozycją we wniosku o płatność należy dołączyć:</a:t>
            </a:r>
          </a:p>
          <a:p>
            <a:pPr marL="285750" indent="-285750" defTabSz="1007943" fontAlgn="base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pobrany oryginał faktury elektronicznej otrzymanej od wykonawcy, </a:t>
            </a:r>
          </a:p>
          <a:p>
            <a:pPr marL="285750" indent="-285750" defTabSz="1007943" fontAlgn="base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odzwierciedlenie cyfrowe wydrukowanej faktury elektronicznej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z umieszczonym na niej zapisem „wydruk z systemu elektronicznego” oraz opisem zgodnie z Przykładowym opisem faktury. </a:t>
            </a:r>
          </a:p>
          <a:p>
            <a:pPr marL="285750" indent="-285750" defTabSz="1007943" fontAlgn="base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historię akceptacji dokumentu.</a:t>
            </a: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rgbClr val="003399"/>
              </a:buClr>
              <a:buFont typeface="Arial"/>
              <a:buChar char="•"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rgbClr val="003399"/>
              </a:buClr>
              <a:buFont typeface="Arial"/>
              <a:buChar char="•"/>
            </a:pPr>
            <a:endParaRPr lang="pl-PL" sz="140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defTabSz="1007943">
              <a:buFont typeface="Arial"/>
              <a:buChar char="•"/>
            </a:pPr>
            <a:endParaRPr lang="pl-PL" sz="1400">
              <a:solidFill>
                <a:srgbClr val="333333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93705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89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	</a:t>
            </a:r>
            <a:r>
              <a:rPr lang="pl-PL" sz="2200"/>
              <a:t> Faktura elektroniczna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259557"/>
            <a:ext cx="8640382" cy="59402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r>
              <a:rPr lang="pl-PL" sz="1800">
                <a:effectLst/>
                <a:latin typeface="Arial" panose="020B0604020202020204" pitchFamily="34" charset="0"/>
              </a:rPr>
              <a:t> </a:t>
            </a:r>
            <a:endParaRPr lang="pl-PL" sz="1600" b="0" i="0">
              <a:effectLst/>
            </a:endParaRPr>
          </a:p>
          <a:p>
            <a:pPr marL="0" indent="0">
              <a:buNone/>
            </a:pPr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AB8890E-8F8F-442A-9D44-46FCF7B776DD}"/>
              </a:ext>
            </a:extLst>
          </p:cNvPr>
          <p:cNvSpPr txBox="1"/>
          <p:nvPr/>
        </p:nvSpPr>
        <p:spPr>
          <a:xfrm>
            <a:off x="1025524" y="1657386"/>
            <a:ext cx="8496846" cy="69211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>
                <a:latin typeface="Arial"/>
                <a:ea typeface="+mn-lt"/>
                <a:cs typeface="+mn-lt"/>
              </a:rPr>
              <a:t>opis faktury powinien zawierać niezbędne elementy zgodnie z </a:t>
            </a:r>
            <a:r>
              <a:rPr lang="pl-PL" i="1">
                <a:latin typeface="Arial"/>
                <a:ea typeface="+mn-lt"/>
                <a:cs typeface="+mn-lt"/>
              </a:rPr>
              <a:t>Przykładowym opisem faktury, </a:t>
            </a:r>
          </a:p>
          <a:p>
            <a:pPr defTabSz="1007943"/>
            <a:endParaRPr lang="pl-PL" i="1">
              <a:latin typeface="Arial"/>
              <a:ea typeface="+mn-lt"/>
              <a:cs typeface="+mn-lt"/>
            </a:endParaRPr>
          </a:p>
          <a:p>
            <a:pPr marL="285750" indent="-285750" defTabSz="1007943">
              <a:buFont typeface="Arial"/>
              <a:buChar char="•"/>
            </a:pPr>
            <a:r>
              <a:rPr lang="pl-PL">
                <a:latin typeface="Arial"/>
                <a:ea typeface="+mn-lt"/>
                <a:cs typeface="+mn-lt"/>
              </a:rPr>
              <a:t>nie ma konieczności powielania tych elementów jakie wynikają z historii akceptacji dokumentu,</a:t>
            </a:r>
            <a:endParaRPr lang="pl-PL">
              <a:latin typeface="Arial"/>
              <a:cs typeface="Arial"/>
            </a:endParaRPr>
          </a:p>
          <a:p>
            <a:pPr defTabSz="1007943"/>
            <a:endParaRPr lang="pl-PL">
              <a:latin typeface="Arial"/>
              <a:ea typeface="+mn-lt"/>
              <a:cs typeface="+mn-lt"/>
            </a:endParaRPr>
          </a:p>
          <a:p>
            <a:pPr marL="285750" indent="-285750" defTabSz="1007943">
              <a:buFont typeface="Arial,Sans-Serif"/>
              <a:buChar char="•"/>
            </a:pPr>
            <a:r>
              <a:rPr lang="pl-PL">
                <a:latin typeface="Arial"/>
                <a:ea typeface="+mn-lt"/>
                <a:cs typeface="+mn-lt"/>
              </a:rPr>
              <a:t>dopuszcza się, aby elementy opisu wymagane na pierwszej stronie faktury zgodnie z </a:t>
            </a:r>
            <a:r>
              <a:rPr lang="pl-PL" i="1">
                <a:latin typeface="Arial"/>
                <a:ea typeface="+mn-lt"/>
                <a:cs typeface="Arial"/>
              </a:rPr>
              <a:t>Przykładowym opisem faktury, </a:t>
            </a:r>
            <a:r>
              <a:rPr lang="pl-PL">
                <a:latin typeface="Arial"/>
                <a:ea typeface="+mn-lt"/>
                <a:cs typeface="+mn-lt"/>
              </a:rPr>
              <a:t>w przypadku I schematu zostały umieszczone w elektronicznym opisie faktury lub historii akceptacji dokumentu w systemie elektronicznym.</a:t>
            </a:r>
            <a:endParaRPr lang="pl-PL">
              <a:latin typeface="Arial"/>
              <a:cs typeface="Arial"/>
            </a:endParaRPr>
          </a:p>
          <a:p>
            <a:pPr defTabSz="1007943"/>
            <a:endParaRPr lang="pl-PL">
              <a:solidFill>
                <a:srgbClr val="333333"/>
              </a:solidFill>
              <a:latin typeface="Arial"/>
              <a:ea typeface="Calibri"/>
              <a:cs typeface="Calibri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rgbClr val="003399"/>
              </a:buClr>
              <a:buFont typeface="Arial"/>
              <a:buChar char="•"/>
            </a:pPr>
            <a:endParaRPr lang="pl-PL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rgbClr val="003399"/>
              </a:buClr>
              <a:buFont typeface="Arial"/>
              <a:buChar char="•"/>
            </a:pPr>
            <a:endParaRPr lang="pl-PL" sz="140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defTabSz="1007943">
              <a:buFont typeface="Arial"/>
              <a:buChar char="•"/>
            </a:pPr>
            <a:endParaRPr lang="pl-PL" sz="1400">
              <a:solidFill>
                <a:srgbClr val="333333"/>
              </a:solidFill>
              <a:latin typeface="Calibri" panose="020F0502020204030204"/>
              <a:ea typeface="Calibri"/>
              <a:cs typeface="Calibri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/>
              <a:buChar char="•"/>
            </a:pPr>
            <a:endParaRPr lang="pl-PL">
              <a:latin typeface="Arial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27973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4989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           Dodatkowe zalecenia</a:t>
            </a:r>
            <a:endParaRPr lang="pl-PL" sz="22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043533"/>
            <a:ext cx="8640382" cy="6156304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6800">
              <a:latin typeface="Arial"/>
              <a:cs typeface="Arial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effectLst/>
                <a:latin typeface="Arial"/>
                <a:ea typeface="Open Sans"/>
                <a:cs typeface="Arial"/>
              </a:rPr>
              <a:t>Zasady korygowania błędów na opisie faktury</a:t>
            </a:r>
            <a:r>
              <a:rPr lang="pl-PL" sz="7200">
                <a:latin typeface="Arial"/>
                <a:ea typeface="Open Sans"/>
                <a:cs typeface="Arial"/>
              </a:rPr>
              <a:t>,</a:t>
            </a:r>
            <a:endParaRPr lang="pl-PL" sz="7200" b="0" i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 b="0" i="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IZ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</a:t>
            </a:r>
            <a:r>
              <a:rPr lang="pl-PL" sz="7200">
                <a:latin typeface="Arial"/>
                <a:ea typeface="Open Sans"/>
                <a:cs typeface="Arial"/>
              </a:rPr>
              <a:t>FE SL dopuszcza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</a:t>
            </a:r>
            <a:r>
              <a:rPr lang="pl-PL" sz="7200">
                <a:latin typeface="Arial"/>
                <a:ea typeface="Open Sans"/>
                <a:cs typeface="Arial"/>
              </a:rPr>
              <a:t>błędy/omyłki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</a:t>
            </a:r>
            <a:r>
              <a:rPr lang="pl-PL" sz="7200">
                <a:latin typeface="Arial"/>
                <a:ea typeface="Open Sans"/>
                <a:cs typeface="Arial"/>
              </a:rPr>
              <a:t>na opisie faktur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i zobowiązanie beneficjenta do poprawy po zatwierdzeniu wniosku o płatność [wyjątek: elementy mające wpływ </a:t>
            </a:r>
            <a:r>
              <a:rPr lang="pl-PL" sz="7200">
                <a:latin typeface="Arial"/>
                <a:ea typeface="Open Sans"/>
                <a:cs typeface="Arial"/>
              </a:rPr>
              <a:t/>
            </a:r>
            <a:br>
              <a:rPr lang="pl-PL" sz="7200">
                <a:latin typeface="Arial"/>
                <a:ea typeface="Open Sans"/>
                <a:cs typeface="Arial"/>
              </a:rPr>
            </a:br>
            <a:r>
              <a:rPr lang="pl-PL" sz="7200">
                <a:effectLst/>
                <a:latin typeface="Arial"/>
                <a:ea typeface="Open Sans"/>
                <a:cs typeface="Arial"/>
              </a:rPr>
              <a:t>na kwalifikowalność wydatków oraz zapis dot. </a:t>
            </a:r>
            <a:r>
              <a:rPr lang="pl-PL" sz="7200" i="1">
                <a:latin typeface="Arial"/>
                <a:ea typeface="Open Sans"/>
                <a:cs typeface="Arial"/>
              </a:rPr>
              <a:t>współfinansowania</a:t>
            </a:r>
            <a:r>
              <a:rPr lang="pl-PL" sz="7200" i="1">
                <a:effectLst/>
                <a:latin typeface="Arial"/>
                <a:ea typeface="Open Sans"/>
                <a:cs typeface="Arial"/>
              </a:rPr>
              <a:t> w </a:t>
            </a:r>
            <a:r>
              <a:rPr lang="pl-PL" sz="7200" i="1">
                <a:latin typeface="Arial"/>
                <a:ea typeface="Open Sans"/>
                <a:cs typeface="Arial"/>
              </a:rPr>
              <a:t>ramach</a:t>
            </a:r>
            <a:r>
              <a:rPr lang="pl-PL" sz="7200" i="1">
                <a:effectLst/>
                <a:latin typeface="Arial"/>
                <a:ea typeface="Open Sans"/>
                <a:cs typeface="Arial"/>
              </a:rPr>
              <a:t> FE SL</a:t>
            </a:r>
            <a:r>
              <a:rPr lang="pl-PL" sz="7200">
                <a:effectLst/>
                <a:latin typeface="Arial"/>
                <a:ea typeface="Open Sans"/>
                <a:cs typeface="Arial"/>
              </a:rPr>
              <a:t> muszą być prawidłowe</a:t>
            </a:r>
            <a:r>
              <a:rPr lang="pl-PL" sz="7200">
                <a:latin typeface="Arial"/>
                <a:ea typeface="Open Sans"/>
                <a:cs typeface="Arial"/>
              </a:rPr>
              <a:t>],</a:t>
            </a:r>
            <a:endParaRPr lang="pl-PL" sz="7200">
              <a:effectLst/>
              <a:latin typeface="Arial"/>
              <a:ea typeface="Open Sans"/>
              <a:cs typeface="Arial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effectLst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Zaznaczanie na wyciągach bankowych pozycji które dotyczą danego dokumentu,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Załączniki dotyczące poniesienia poszczególnych wydatków (faktura, protokół, potwierdzenie zapłaty) należy powiązać pod „zestawieniem dokumentów” </a:t>
            </a:r>
            <a:br>
              <a:rPr lang="pl-PL" sz="7200">
                <a:latin typeface="Arial"/>
                <a:ea typeface="Open Sans"/>
                <a:cs typeface="Arial"/>
              </a:rPr>
            </a:br>
            <a:r>
              <a:rPr lang="pl-PL" sz="7200">
                <a:latin typeface="Arial"/>
                <a:ea typeface="Open Sans"/>
                <a:cs typeface="Arial"/>
              </a:rPr>
              <a:t>w danym wydatku, a pozostałe załączniki w bloku danych „załączniki”,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Opisywać na fakturze wydatki kwalifikowalne i niekwalifikowalne (jeżeli dotyczy),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Wydatki z różnymi stawkami VAT w ramach jednej faktury wykazywać w osobnych wierszach,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7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7200">
                <a:latin typeface="Arial"/>
                <a:ea typeface="Open Sans"/>
                <a:cs typeface="Arial"/>
              </a:rPr>
              <a:t>Koszty personelu projektu wykazywać w osobnych wierszach dla poszczególnych pracowników.</a:t>
            </a: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68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51460" indent="-251460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68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pl-PL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 fontAlgn="base">
              <a:buNone/>
            </a:pPr>
            <a:endParaRPr lang="pl-PL" sz="1600" b="0" i="0">
              <a:effectLst/>
            </a:endParaRPr>
          </a:p>
          <a:p>
            <a:pPr marL="251460" indent="-251460"/>
            <a:endParaRPr lang="pl-PL" sz="160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02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/>
              <a:t/>
            </a:r>
            <a:br>
              <a:rPr lang="pl-PL"/>
            </a:br>
            <a:r>
              <a:rPr lang="pl-PL"/>
              <a:t>Zaliczka</a:t>
            </a:r>
          </a:p>
        </p:txBody>
      </p:sp>
    </p:spTree>
    <p:extLst>
      <p:ext uri="{BB962C8B-B14F-4D97-AF65-F5344CB8AC3E}">
        <p14:creationId xmlns:p14="http://schemas.microsoft.com/office/powerpoint/2010/main" val="3433925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4CBF0C-9BBB-43A7-BFEE-A6A702C0A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Zaliczka- warunki wypłaty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3A06D7-A6F6-4215-B9FC-436B9929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37" y="1547589"/>
            <a:ext cx="8629428" cy="547411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dirty="0">
                <a:latin typeface="Arial"/>
                <a:ea typeface="Open Sans"/>
                <a:cs typeface="Arial"/>
              </a:rPr>
              <a:t> podpisana </a:t>
            </a:r>
            <a:r>
              <a:rPr lang="pl-PL" i="1" dirty="0">
                <a:latin typeface="Arial"/>
                <a:ea typeface="Open Sans"/>
                <a:cs typeface="Arial"/>
              </a:rPr>
              <a:t>Umowa o dofinansowanie</a:t>
            </a:r>
            <a:r>
              <a:rPr lang="pl-PL" dirty="0">
                <a:latin typeface="Arial"/>
                <a:ea typeface="Open Sans"/>
                <a:cs typeface="Arial"/>
              </a:rPr>
              <a:t>, w której wskazany jest numer rachunku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/>
                <a:ea typeface="Open Sans"/>
                <a:cs typeface="Arial"/>
              </a:rPr>
              <a:t>do obsługi zaliczki (nie dotyczy JST i GZM)</a:t>
            </a:r>
            <a:endParaRPr lang="pl-PL" dirty="0">
              <a:latin typeface="Arial"/>
            </a:endParaRP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dirty="0">
                <a:latin typeface="Arial"/>
                <a:ea typeface="Open Sans"/>
                <a:cs typeface="Arial"/>
              </a:rPr>
              <a:t>wniesienie zabezpieczenia prawidłowej realizacji </a:t>
            </a:r>
            <a:r>
              <a:rPr lang="pl-PL" i="1" dirty="0">
                <a:latin typeface="Arial"/>
                <a:ea typeface="Open Sans"/>
                <a:cs typeface="Arial"/>
              </a:rPr>
              <a:t>Umowy </a:t>
            </a:r>
            <a:r>
              <a:rPr lang="pl-PL" dirty="0">
                <a:latin typeface="Arial"/>
                <a:ea typeface="Open Sans"/>
                <a:cs typeface="Arial"/>
              </a:rPr>
              <a:t>(jeśli dotyczy)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dirty="0">
                <a:latin typeface="Arial"/>
                <a:ea typeface="Open Sans"/>
                <a:cs typeface="Arial"/>
              </a:rPr>
              <a:t>udokumentowane zobowiązania wobec wykonawców:</a:t>
            </a:r>
          </a:p>
          <a:p>
            <a:pPr marL="251460" indent="-25146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pl-PL" dirty="0">
                <a:latin typeface="Arial"/>
                <a:ea typeface="Open Sans"/>
                <a:cs typeface="Arial"/>
              </a:rPr>
              <a:t>podpisana umowa/y z wykonawcą/</a:t>
            </a:r>
            <a:r>
              <a:rPr lang="pl-PL" dirty="0" err="1">
                <a:latin typeface="Arial"/>
                <a:ea typeface="Open Sans"/>
                <a:cs typeface="Arial"/>
              </a:rPr>
              <a:t>ami</a:t>
            </a:r>
            <a:r>
              <a:rPr lang="pl-PL" dirty="0">
                <a:latin typeface="Arial"/>
                <a:ea typeface="Open Sans"/>
                <a:cs typeface="Arial"/>
              </a:rPr>
              <a:t>, </a:t>
            </a:r>
          </a:p>
          <a:p>
            <a:pPr marL="251460" indent="-25146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pl-PL" dirty="0">
                <a:latin typeface="Arial"/>
                <a:ea typeface="Open Sans"/>
                <a:cs typeface="Arial"/>
              </a:rPr>
              <a:t>harmonogram realizacji robót do umowy z wykonawcą</a:t>
            </a:r>
          </a:p>
          <a:p>
            <a:pPr marL="251460" indent="-25146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pl-PL" dirty="0">
                <a:latin typeface="Arial"/>
                <a:ea typeface="Open Sans"/>
                <a:cs typeface="Arial"/>
              </a:rPr>
              <a:t>faktura/inny dokument o równoważnej wartości dowodowej wskazujący na zobowiązania dotyczące kosztów kwalifikowalnych wobec wykonawcy/ów;</a:t>
            </a:r>
          </a:p>
          <a:p>
            <a:pPr marL="251460" indent="-25146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pl-PL" dirty="0">
                <a:latin typeface="Arial"/>
                <a:ea typeface="Open Sans"/>
                <a:cs typeface="Arial"/>
              </a:rPr>
              <a:t>interpretacja prawa podatkowego (jeśli dotyczy)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dirty="0">
                <a:latin typeface="Arial"/>
                <a:ea typeface="Open Sans"/>
                <a:cs typeface="Arial"/>
              </a:rPr>
              <a:t>złożenie wypełnionego i podpisanego wniosku o płatność zaliczkową w systemie CST + pismo do IZ FE SL o złożeniu wniosku;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0559C43-B0FB-4223-9F88-6C9A490CD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508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6AF1D7-B407-41B2-90DF-BCDA661D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Zaliczka- zasady wypłaty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E79C9-A2C3-4CA4-A190-37088C4B7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547589"/>
            <a:ext cx="8712488" cy="5184576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Maksymalna kwota zaliczki obliczana jest w następujący sposób: </a:t>
            </a:r>
            <a:endParaRPr lang="pl-PL">
              <a:latin typeface="Arial"/>
            </a:endParaRPr>
          </a:p>
          <a:p>
            <a:pPr marL="0" indent="0" algn="ctr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Kwota zaliczki = ∑ [(wartość dofinansowania dla danego kosztu w WND / wydatki kwalifikowalne dla danego kosztu w WND) * kwota wydatków kwalifikowalnych przewidywana do poniesienia na najbliższe </a:t>
            </a: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>
                <a:latin typeface="Arial"/>
                <a:ea typeface="Open Sans"/>
                <a:cs typeface="Arial"/>
              </a:rPr>
              <a:t>6 miesięcy dla danego kosztu zaplanowanego w WND)].</a:t>
            </a:r>
            <a:endParaRPr lang="pl-PL" b="1">
              <a:latin typeface="Arial"/>
            </a:endParaRP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Wnioskowana zaliczka nie może przekroczyć 95% przyznanego dofinansowania,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Dofinansowanie w formie zaliczki jest przekazane nie później niż 80 dni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od dnia przedłożenia kompletnego i prawidłowo wypełnionego wniosku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o płatność, pozwalającego IZ FE SL ustalić czy kwota jest należna,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latin typeface="Arial"/>
                <a:ea typeface="Open Sans"/>
                <a:cs typeface="Arial"/>
              </a:rPr>
              <a:t>Zaliczka przyznawana jest pod warunkiem dostępności środków,</a:t>
            </a:r>
          </a:p>
          <a:p>
            <a:pPr marL="0" indent="0">
              <a:buNone/>
            </a:pPr>
            <a:endParaRPr lang="pl-PL" i="1">
              <a:latin typeface="Arial"/>
              <a:ea typeface="Open Sans"/>
              <a:cs typeface="Arial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461A82-2247-4E7C-99A6-78C8FD747D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429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A2C34-2C6A-4DAD-807A-AC902C54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          Zaliczka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F6CC40-DF52-4226-9F33-B42C82537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1122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Wypłata kolejnej zaliczki uzależniona jest od: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a. złożeniu wniosku o płatność rozliczającego ostatnią transzę zaliczki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b. zakończeniu z wynikiem pozytywnym weryfikacji wniosku o płatność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zaliczkową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c. zatwierdzeniu wniosku/ów o płatność rozliczającego/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cych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poprzednie transze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zaliczek z wyłączeniem ostatniej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d. rozliczeniu wypłaconej/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ych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zaliczki/</a:t>
            </a:r>
            <a:r>
              <a:rPr lang="pl-PL" err="1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w wysokości nie mniej niż 70%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z dotychczas wypłaconych zaliczek.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Wszystkie warunki muszą być spełnione łącznie.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W przypadku dokonania zwrotu niewykorzystanej zaliczki w kwocie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przekraczającej 70 % kwoty udzielonej zaliczki (bez wskazania obiektywnych,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niezależnych od Beneficjenta przesłanek dotyczących niewykorzystania przekazanych środków), IZ FE SL ma prawo odmówić udzielenia kolejnej zaliczki.</a:t>
            </a:r>
          </a:p>
          <a:p>
            <a:pPr marL="0" indent="0">
              <a:buNone/>
            </a:pPr>
            <a:endParaRPr lang="pl-PL"/>
          </a:p>
          <a:p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4E376B-242D-45D4-94AB-1FCAE1AA2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537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4C9B4F-E651-4ADE-987A-73B8C059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Rozliczenie zaliczki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571279-323D-453B-872E-E240537B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8" y="1619597"/>
            <a:ext cx="8640382" cy="504024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Termin na rozliczenie zaliczki:</a:t>
            </a:r>
            <a:endParaRPr lang="pl-PL" b="1"/>
          </a:p>
          <a:p>
            <a:pPr marL="0" indent="0" algn="ctr">
              <a:buNone/>
            </a:pPr>
            <a:r>
              <a:rPr lang="pl-PL" b="1" u="sng">
                <a:latin typeface="Arial"/>
                <a:ea typeface="Open Sans"/>
                <a:cs typeface="Arial"/>
              </a:rPr>
              <a:t>6 MIESIĘCY OD DATY WYPŁATY ŚRODKÓW + 14 DNI </a:t>
            </a:r>
            <a:r>
              <a:rPr lang="pl-PL">
                <a:latin typeface="Arial"/>
                <a:ea typeface="Open Sans"/>
                <a:cs typeface="Arial"/>
              </a:rPr>
              <a:t>NA ŻŁOŻENIE WNIOSKU ROZLICZAJĄCEGO ZALICZKĘ</a:t>
            </a:r>
          </a:p>
          <a:p>
            <a:pPr marL="0" indent="0" algn="ctr">
              <a:buNone/>
            </a:pPr>
            <a:r>
              <a:rPr lang="pl-PL">
                <a:latin typeface="Arial"/>
                <a:ea typeface="Open Sans"/>
                <a:cs typeface="Arial"/>
              </a:rPr>
              <a:t>Rozliczenie zaliczki = wydatki kwalifikowalne, za które zapłacono po otrzymaniu zaliczki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Pełna historia przepływów pieniężnych, od momentu otrzymania środków </a:t>
            </a:r>
            <a:r>
              <a:rPr lang="pl-PL">
                <a:latin typeface="Arial"/>
                <a:ea typeface="Open Sans"/>
                <a:cs typeface="Arial"/>
              </a:rPr>
              <a:t/>
            </a:r>
            <a:br>
              <a:rPr lang="pl-PL">
                <a:latin typeface="Arial"/>
                <a:ea typeface="Open Sans"/>
                <a:cs typeface="Arial"/>
              </a:rPr>
            </a:br>
            <a:r>
              <a:rPr lang="pl-PL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z zaliczki do ich całkowitego wydatkowania lub zwrotu (nie dotyczy JST),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Uwaga!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W przypadku, gdy w danym okresie rozliczeniowym nie zostały wydane wszystkie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środki dofinansowania w formie zaliczki, Beneficjent zobowiązany jest do ich zwrotu na rachunek bankowy, z którego je otrzymał. Środki muszą być zwrócone w terminie do 6 miesięcy licząc od daty przekazania zaliczki nie później niż 14 dni od upływu tego terminu.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6747F2-544D-48D1-9757-60E47E63F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331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4C9B4F-E651-4ADE-987A-73B8C059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	Rozliczenie zaliczki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571279-323D-453B-872E-E240537B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8" y="1619597"/>
            <a:ext cx="8640382" cy="504024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Skutki finansowe w postaci odsetek mogą wynikać z: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b="1">
                <a:latin typeface="Arial"/>
                <a:ea typeface="Open Sans"/>
                <a:cs typeface="Arial"/>
              </a:rPr>
              <a:t>oceny kwalifikowalności wydatku: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Arial"/>
              </a:rPr>
              <a:t>Wydatki niekwalifikowalne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Arial"/>
              </a:rPr>
              <a:t>Wydatki niezaplanowane w obowiązującym wniosku o dofinansowanie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Arial"/>
              </a:rPr>
              <a:t>Wydatki związane ze zmianami, na które beneficjent nie uzyskał zgody IZ FE SL</a:t>
            </a:r>
          </a:p>
          <a:p>
            <a:pPr marL="251460" indent="-251460">
              <a:buFont typeface="Wingdings" panose="05000000000000000000" pitchFamily="2" charset="2"/>
              <a:buChar char="q"/>
            </a:pPr>
            <a:r>
              <a:rPr lang="pl-PL" b="1">
                <a:latin typeface="Arial"/>
                <a:ea typeface="Open Sans"/>
                <a:cs typeface="Arial"/>
              </a:rPr>
              <a:t>środki niezwrócone w terminie</a:t>
            </a:r>
          </a:p>
          <a:p>
            <a:pPr marL="0" indent="0">
              <a:buNone/>
            </a:pPr>
            <a:endParaRPr lang="pl-PL" sz="1500" b="1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pl-PL" sz="1500" b="1">
                <a:latin typeface="Arial"/>
                <a:ea typeface="Open Sans"/>
                <a:cs typeface="Arial"/>
              </a:rPr>
              <a:t>NIEPRAWIDŁOWO WYKORZYSTANE ŚRODKI Z ZALICZKI PODLEGAJĄ ZWROTAMI WRAZ </a:t>
            </a:r>
            <a:br>
              <a:rPr lang="pl-PL" sz="1500" b="1">
                <a:latin typeface="Arial"/>
                <a:ea typeface="Open Sans"/>
                <a:cs typeface="Arial"/>
              </a:rPr>
            </a:br>
            <a:r>
              <a:rPr lang="pl-PL" sz="1500" b="1">
                <a:latin typeface="Arial"/>
                <a:ea typeface="Open Sans"/>
                <a:cs typeface="Arial"/>
              </a:rPr>
              <a:t>Z ODSETKAMI LICZONYMI JAK DLA ZALEGŁOŚCI PODATKOWYCH </a:t>
            </a:r>
            <a:r>
              <a:rPr lang="pl-PL" sz="1500" b="1">
                <a:latin typeface="Arial"/>
                <a:cs typeface="Arial"/>
              </a:rPr>
              <a:t/>
            </a:r>
            <a:br>
              <a:rPr lang="pl-PL" sz="1500" b="1">
                <a:latin typeface="Arial"/>
                <a:cs typeface="Arial"/>
              </a:rPr>
            </a:br>
            <a:r>
              <a:rPr lang="pl-PL" sz="1500" b="1">
                <a:latin typeface="Arial"/>
                <a:ea typeface="Open Sans"/>
                <a:cs typeface="Arial"/>
              </a:rPr>
              <a:t>(ART. 207 USTAWY O FINANSACH PUBLICZNYCH</a:t>
            </a:r>
            <a:r>
              <a:rPr lang="pl-PL" b="1">
                <a:latin typeface="Arial"/>
                <a:ea typeface="Open Sans"/>
                <a:cs typeface="Arial"/>
              </a:rPr>
              <a:t>)</a:t>
            </a:r>
          </a:p>
          <a:p>
            <a:pPr marL="0" indent="0">
              <a:buNone/>
            </a:pPr>
            <a:endParaRPr lang="pl-PL" b="1">
              <a:latin typeface="Arial"/>
              <a:cs typeface="Arial"/>
            </a:endParaRPr>
          </a:p>
          <a:p>
            <a:pPr marL="0" indent="0">
              <a:buNone/>
            </a:pPr>
            <a:endParaRPr lang="pl-PL" b="1">
              <a:latin typeface="Arial"/>
              <a:cs typeface="Arial"/>
            </a:endParaRPr>
          </a:p>
          <a:p>
            <a:pPr marL="0" indent="0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6747F2-544D-48D1-9757-60E47E63F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730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/>
            </a:r>
            <a:br>
              <a:rPr lang="pl-PL"/>
            </a:br>
            <a:r>
              <a:rPr lang="pl-PL"/>
              <a:t>VAT</a:t>
            </a:r>
          </a:p>
        </p:txBody>
      </p:sp>
    </p:spTree>
    <p:extLst>
      <p:ext uri="{BB962C8B-B14F-4D97-AF65-F5344CB8AC3E}">
        <p14:creationId xmlns:p14="http://schemas.microsoft.com/office/powerpoint/2010/main" val="205550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/>
              <a:t>             </a:t>
            </a:r>
            <a:r>
              <a:rPr lang="pl-PL" sz="2200"/>
              <a:t>Złożenie wniosku o płatność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000" b="1" u="sng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u="sng">
                <a:latin typeface="Arial"/>
                <a:ea typeface="Open Sans"/>
                <a:cs typeface="Arial"/>
              </a:rPr>
              <a:t>Data złożenia</a:t>
            </a:r>
            <a:r>
              <a:rPr lang="pl-PL" sz="2000" b="1" u="sng">
                <a:effectLst/>
                <a:latin typeface="Arial"/>
                <a:ea typeface="Open Sans"/>
                <a:cs typeface="Arial"/>
              </a:rPr>
              <a:t> wniosku o płatność = data wpływu pisma</a:t>
            </a:r>
          </a:p>
          <a:p>
            <a:pPr marL="0" indent="0" algn="ctr">
              <a:buNone/>
            </a:pPr>
            <a:endParaRPr lang="pl-PL" sz="20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u="sng">
                <a:latin typeface="Arial"/>
                <a:ea typeface="Open Sans"/>
                <a:cs typeface="Arial"/>
              </a:rPr>
              <a:t>Brak pisma w ciągu 7 dni = anulowanie wniosku o płatność</a:t>
            </a:r>
            <a:r>
              <a:rPr lang="pl-PL" sz="2000" b="1" u="sng">
                <a:effectLst/>
                <a:latin typeface="Arial"/>
                <a:ea typeface="Open Sans"/>
                <a:cs typeface="Arial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/>
              <a:t/>
            </a:r>
            <a:br>
              <a:rPr lang="pl-PL"/>
            </a:b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2294532" y="1826303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610456" y="3262555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Wypełniony i podpisany wniosek o płatność </a:t>
            </a:r>
          </a:p>
          <a:p>
            <a:pPr algn="ctr"/>
            <a:r>
              <a:rPr lang="pl-PL"/>
              <a:t>w systemie CST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777954" y="3244018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Podpisane pismo przewodnie o złożeniu wniosku o płatność</a:t>
            </a:r>
          </a:p>
          <a:p>
            <a:pPr algn="ctr"/>
            <a:r>
              <a:rPr lang="pl-PL"/>
              <a:t> i przesłane (</a:t>
            </a:r>
            <a:r>
              <a:rPr lang="pl-PL" err="1"/>
              <a:t>ePUAP</a:t>
            </a:r>
            <a:r>
              <a:rPr lang="pl-PL"/>
              <a:t>) do IZ</a:t>
            </a:r>
          </a:p>
        </p:txBody>
      </p:sp>
      <p:sp>
        <p:nvSpPr>
          <p:cNvPr id="13" name="Znak plus 12"/>
          <p:cNvSpPr/>
          <p:nvPr/>
        </p:nvSpPr>
        <p:spPr>
          <a:xfrm>
            <a:off x="4702317" y="3586591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6462030" y="1826303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699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E9AB-122E-4811-9887-83DCB511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VAT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17D5A-AB1D-44CE-B748-5DD09FFC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83693"/>
            <a:ext cx="8640382" cy="3312368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r>
              <a:rPr lang="pl-PL" sz="2000">
                <a:latin typeface="Arial"/>
                <a:ea typeface="Open Sans"/>
                <a:cs typeface="Arial"/>
              </a:rPr>
              <a:t>Weryfikacja kwalifikowalności podatku VAT jest uzależniona od wartości całkowitej projektu i występowania pomocy publicznej w projekcie, </a:t>
            </a:r>
          </a:p>
          <a:p>
            <a:pPr marL="0" indent="0">
              <a:buNone/>
            </a:pPr>
            <a:endParaRPr lang="pl-PL" sz="2000">
              <a:latin typeface="Arial"/>
              <a:ea typeface="Open Sans"/>
              <a:cs typeface="Arial"/>
            </a:endParaRPr>
          </a:p>
          <a:p>
            <a:pPr marL="251460" indent="-251460">
              <a:buFont typeface="Wingdings"/>
              <a:buChar char="q"/>
            </a:pPr>
            <a:r>
              <a:rPr lang="pl-PL" sz="2000">
                <a:latin typeface="Arial"/>
                <a:ea typeface="Open Sans"/>
                <a:cs typeface="Arial"/>
              </a:rPr>
              <a:t>Kwota graniczna to </a:t>
            </a:r>
            <a:r>
              <a:rPr lang="pl-PL" sz="2000" b="1">
                <a:latin typeface="Arial"/>
                <a:ea typeface="Open Sans"/>
                <a:cs typeface="Arial"/>
              </a:rPr>
              <a:t>5 mln euro </a:t>
            </a:r>
            <a:r>
              <a:rPr lang="pl-PL" sz="2000">
                <a:latin typeface="Arial"/>
                <a:ea typeface="Open Sans"/>
                <a:cs typeface="Arial"/>
              </a:rPr>
              <a:t>(przeliczona wg kursu wymiany walut obowiązująca na dzień podpisania umowy o dofinansowanie/ aneksu </a:t>
            </a:r>
            <a:br>
              <a:rPr lang="pl-PL" sz="2000">
                <a:latin typeface="Arial"/>
                <a:ea typeface="Open Sans"/>
                <a:cs typeface="Arial"/>
              </a:rPr>
            </a:br>
            <a:r>
              <a:rPr lang="pl-PL" sz="2000">
                <a:latin typeface="Arial"/>
                <a:ea typeface="Open Sans"/>
                <a:cs typeface="Arial"/>
              </a:rPr>
              <a:t>do umowy o dofinansowanie),</a:t>
            </a:r>
          </a:p>
          <a:p>
            <a:pPr marL="0" indent="0">
              <a:buNone/>
            </a:pPr>
            <a:endParaRPr lang="pl-PL">
              <a:latin typeface="Arial"/>
              <a:cs typeface="Arial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E660B6-ED45-46AF-B622-9673C07B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532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E9AB-122E-4811-9887-83DCB511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Całkowita wartość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17D5A-AB1D-44CE-B748-5DD09FFC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051645"/>
            <a:ext cx="8640382" cy="446449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Na całkowity koszt projektu składają się m.in.</a:t>
            </a:r>
            <a:endParaRPr lang="pl-PL" b="1"/>
          </a:p>
          <a:p>
            <a:pPr marL="0" indent="0">
              <a:lnSpc>
                <a:spcPct val="150000"/>
              </a:lnSpc>
              <a:spcBef>
                <a:spcPts val="1100"/>
              </a:spcBef>
              <a:buNone/>
            </a:pPr>
            <a:r>
              <a:rPr lang="pl-PL">
                <a:latin typeface="Arial"/>
                <a:ea typeface="Open Sans"/>
                <a:cs typeface="Arial"/>
              </a:rPr>
              <a:t>− roboty dodatkowe wynikające z prac kwalifikowalnych,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− wydatki podlegające limitom, które przekroczyły limit,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− podatek VAT, niezależnie czy jest on kwalifikowany czy nie,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− wydatki nierozerwalnie związane z realizacją projektu,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− inne wydatki niekwalifikowalne dotyczące inwestycji</a:t>
            </a:r>
          </a:p>
          <a:p>
            <a:pPr marL="0" indent="0">
              <a:lnSpc>
                <a:spcPct val="150000"/>
              </a:lnSpc>
              <a:spcBef>
                <a:spcPts val="1100"/>
              </a:spcBef>
              <a:buNone/>
            </a:pPr>
            <a:endParaRPr lang="pl-PL"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Uwaga: Beneficjent jest zobowiązany monitorować całkowitą wartość projektu </a:t>
            </a:r>
            <a:br>
              <a:rPr lang="pl-PL" b="1">
                <a:latin typeface="Arial"/>
                <a:ea typeface="Open Sans"/>
                <a:cs typeface="Open Sans"/>
              </a:rPr>
            </a:br>
            <a:r>
              <a:rPr lang="pl-PL" b="1">
                <a:latin typeface="Arial"/>
                <a:ea typeface="Open Sans"/>
                <a:cs typeface="Open Sans"/>
              </a:rPr>
              <a:t>w całym cyklu życia projektu oraz do wniosku końcowego złożyć oświadczenie wraz z dokumentami księgowymi potwierdzającymi całkowitą wartość projektu. </a:t>
            </a:r>
            <a:r>
              <a:rPr lang="pl-PL" b="1">
                <a:highlight>
                  <a:srgbClr val="FFFF00"/>
                </a:highlight>
                <a:latin typeface="Arial"/>
              </a:rPr>
              <a:t/>
            </a:r>
            <a:br>
              <a:rPr lang="pl-PL" b="1">
                <a:highlight>
                  <a:srgbClr val="FFFF00"/>
                </a:highlight>
                <a:latin typeface="Arial"/>
              </a:rPr>
            </a:br>
            <a:endParaRPr lang="pl-PL" b="1">
              <a:highlight>
                <a:srgbClr val="FFFF00"/>
              </a:highlight>
              <a:latin typeface="Arial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E660B6-ED45-46AF-B622-9673C07B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331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E5E66-0386-4FF0-BF1A-4E24454F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927241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VAT dla projektów &lt; 5 mln euro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357308-6EC1-4AB8-8005-FAD409B2A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r>
              <a:rPr lang="pl-PL" sz="1900">
                <a:latin typeface="Arial"/>
                <a:ea typeface="Open Sans"/>
                <a:cs typeface="Arial"/>
              </a:rPr>
              <a:t>W ramach projektów o całkowitej wartości </a:t>
            </a:r>
            <a:r>
              <a:rPr lang="pl-PL" sz="1900" b="1">
                <a:latin typeface="Arial"/>
                <a:ea typeface="Open Sans"/>
                <a:cs typeface="Arial"/>
              </a:rPr>
              <a:t>mniejszej niż 5 mln euro z VAT </a:t>
            </a:r>
            <a:br>
              <a:rPr lang="pl-PL" sz="1900" b="1">
                <a:latin typeface="Arial"/>
                <a:ea typeface="Open Sans"/>
                <a:cs typeface="Arial"/>
              </a:rPr>
            </a:br>
            <a:r>
              <a:rPr lang="pl-PL" sz="1900">
                <a:latin typeface="Arial"/>
                <a:ea typeface="Open Sans"/>
                <a:cs typeface="Arial"/>
              </a:rPr>
              <a:t>koszt dotyczący podatku VAT, co do zasady jest wydatkiem kwalifikowalnym </a:t>
            </a:r>
            <a:br>
              <a:rPr lang="pl-PL" sz="1900">
                <a:latin typeface="Arial"/>
                <a:ea typeface="Open Sans"/>
                <a:cs typeface="Arial"/>
              </a:rPr>
            </a:br>
            <a:r>
              <a:rPr lang="pl-PL" sz="1900">
                <a:latin typeface="Arial"/>
                <a:ea typeface="Open Sans"/>
                <a:cs typeface="Arial"/>
              </a:rPr>
              <a:t>(pod warunkiem że w projekcie nie występuje  pomoc publiczna). </a:t>
            </a:r>
            <a:endParaRPr lang="pl-PL" sz="1900"/>
          </a:p>
          <a:p>
            <a:pPr marL="285750" indent="-285750">
              <a:buFont typeface="Wingdings"/>
              <a:buChar char="q"/>
            </a:pPr>
            <a:r>
              <a:rPr lang="pl-PL" sz="1900">
                <a:latin typeface="Arial"/>
                <a:ea typeface="Open Sans"/>
                <a:cs typeface="Arial"/>
              </a:rPr>
              <a:t>W ramach takich projektów IZ FE SL nie będzie prowadziła weryfikacji kosztu dotyczącego VAT.</a:t>
            </a:r>
            <a:endParaRPr lang="pl-PL" sz="1900"/>
          </a:p>
          <a:p>
            <a:pPr marL="0" indent="0">
              <a:buNone/>
            </a:pPr>
            <a:r>
              <a:rPr lang="pl-PL" sz="1900">
                <a:latin typeface="Arial"/>
                <a:ea typeface="Open Sans"/>
                <a:cs typeface="Arial"/>
              </a:rPr>
              <a:t>    (Pomoc de </a:t>
            </a:r>
            <a:r>
              <a:rPr lang="pl-PL" sz="1900" err="1">
                <a:latin typeface="Arial"/>
                <a:ea typeface="Open Sans"/>
                <a:cs typeface="Arial"/>
              </a:rPr>
              <a:t>minimis</a:t>
            </a:r>
            <a:r>
              <a:rPr lang="pl-PL" sz="1900">
                <a:latin typeface="Arial"/>
                <a:ea typeface="Open Sans"/>
                <a:cs typeface="Arial"/>
              </a:rPr>
              <a:t> nie jest pomocą publiczną).</a:t>
            </a:r>
          </a:p>
          <a:p>
            <a:pPr marL="0" indent="0">
              <a:buNone/>
            </a:pPr>
            <a:endParaRPr lang="pl-PL" b="1">
              <a:highlight>
                <a:srgbClr val="00FF00"/>
              </a:highlight>
              <a:latin typeface="Arial"/>
              <a:cs typeface="Arial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E9D282-B8C2-4F6F-ACBC-A3F31BE5E1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671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E5E66-0386-4FF0-BF1A-4E24454F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927241"/>
            <a:ext cx="8640381" cy="9489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/>
                <a:ea typeface="Open Sans"/>
                <a:cs typeface="Arial"/>
              </a:rPr>
              <a:t>VAT dla projektów &gt;=5 mln euro 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/>
                <a:ea typeface="Open Sans"/>
                <a:cs typeface="Arial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/>
                <a:ea typeface="Open Sans"/>
                <a:cs typeface="Arial"/>
              </a:rPr>
              <a:t>oraz projektów objętych pomocą publiczną</a:t>
            </a:r>
            <a:endParaRPr lang="pl-PL" sz="22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357308-6EC1-4AB8-8005-FAD409B2A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876209"/>
            <a:ext cx="8650884" cy="4783630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endParaRPr lang="pl-PL" sz="1900" dirty="0">
              <a:latin typeface="Arial"/>
              <a:ea typeface="Open Sans"/>
              <a:cs typeface="Arial"/>
            </a:endParaRPr>
          </a:p>
          <a:p>
            <a:pPr marL="285750" indent="-285750">
              <a:buFont typeface="Wingdings"/>
              <a:buChar char="q"/>
            </a:pPr>
            <a:r>
              <a:rPr lang="pl-PL" sz="1900" dirty="0">
                <a:latin typeface="Arial"/>
                <a:ea typeface="Open Sans"/>
                <a:cs typeface="Arial"/>
              </a:rPr>
              <a:t>Niezależnie od wartości całkowitej projektu kwalifikowalność podatku Vat będzie analizowana przez IZ FE SL </a:t>
            </a:r>
            <a:endParaRPr lang="en-US" sz="1900" dirty="0"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 sz="1900" dirty="0">
              <a:latin typeface="Arial"/>
              <a:ea typeface="Open Sans"/>
              <a:cs typeface="Arial"/>
            </a:endParaRPr>
          </a:p>
          <a:p>
            <a:pPr marL="285750" indent="-285750">
              <a:buFont typeface="Wingdings"/>
              <a:buChar char="q"/>
            </a:pPr>
            <a:r>
              <a:rPr lang="pl-PL" sz="1900" dirty="0">
                <a:latin typeface="Arial"/>
                <a:ea typeface="Open Sans"/>
                <a:cs typeface="Arial"/>
              </a:rPr>
              <a:t>Beneficjent jest zobowiązany dostarczyć do pierwszego wniosku o płatność z wydatkami dokumenty potwierdzające kwalifikowalność podatku Vat </a:t>
            </a:r>
            <a:endParaRPr lang="en-US" sz="1900" dirty="0">
              <a:latin typeface="Arial"/>
              <a:ea typeface="Open Sans"/>
              <a:cs typeface="Arial"/>
            </a:endParaRPr>
          </a:p>
          <a:p>
            <a:pPr marL="285750" lvl="1" indent="-285750">
              <a:buFont typeface="Calibri,Sans-Serif"/>
              <a:buChar char="-"/>
            </a:pPr>
            <a:endParaRPr lang="pl-PL" sz="1900" dirty="0">
              <a:latin typeface="Arial"/>
              <a:ea typeface="Open Sans"/>
              <a:cs typeface="Arial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E9D282-B8C2-4F6F-ACBC-A3F31BE5E1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718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E5E66-0386-4FF0-BF1A-4E24454F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927241"/>
            <a:ext cx="8650429" cy="8740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2200" dirty="0">
                <a:latin typeface="Arial"/>
                <a:ea typeface="Open Sans"/>
                <a:cs typeface="Arial"/>
              </a:rPr>
              <a:t>VAT dla projektów &gt;=5 mln euro </a:t>
            </a:r>
            <a:br>
              <a:rPr lang="pl-PL" sz="2200" dirty="0">
                <a:latin typeface="Arial"/>
                <a:ea typeface="Open Sans"/>
                <a:cs typeface="Arial"/>
              </a:rPr>
            </a:br>
            <a:r>
              <a:rPr lang="pl-PL" sz="2200" dirty="0">
                <a:latin typeface="Arial"/>
                <a:ea typeface="Open Sans"/>
                <a:cs typeface="Arial"/>
              </a:rPr>
              <a:t>oraz projektów objętych pomocą publiczną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357308-6EC1-4AB8-8005-FAD409B2A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E9D282-B8C2-4F6F-ACBC-A3F31BE5E1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31A7769-8FF5-42B1-AD6A-D5E51C12B52E}"/>
              </a:ext>
            </a:extLst>
          </p:cNvPr>
          <p:cNvSpPr txBox="1"/>
          <p:nvPr/>
        </p:nvSpPr>
        <p:spPr>
          <a:xfrm>
            <a:off x="881410" y="2483693"/>
            <a:ext cx="8424936" cy="46105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Wingdings"/>
              <a:buChar char="q"/>
            </a:pPr>
            <a:r>
              <a:rPr lang="pl-PL" sz="1900" dirty="0">
                <a:latin typeface="Arial"/>
                <a:ea typeface="Open Sans"/>
                <a:cs typeface="Arial"/>
              </a:rPr>
              <a:t>Podatek VAT jest kwalifikowalny w całości </a:t>
            </a: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Wingdings"/>
              <a:buChar char="q"/>
            </a:pPr>
            <a:endParaRPr lang="pl-PL" sz="1900" dirty="0">
              <a:latin typeface="Arial"/>
              <a:ea typeface="Open Sans"/>
              <a:cs typeface="Arial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Wingdings"/>
              <a:buChar char="q"/>
            </a:pPr>
            <a:r>
              <a:rPr lang="pl-PL" sz="1900" dirty="0">
                <a:latin typeface="Arial"/>
                <a:ea typeface="Open Sans"/>
                <a:cs typeface="Arial"/>
              </a:rPr>
              <a:t>Podatek VAT jest niekwalifikowalny </a:t>
            </a: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Wingdings"/>
              <a:buChar char="q"/>
            </a:pPr>
            <a:endParaRPr lang="pl-PL" sz="1900" dirty="0">
              <a:latin typeface="Arial"/>
              <a:ea typeface="Open Sans"/>
              <a:cs typeface="Arial"/>
            </a:endParaRPr>
          </a:p>
          <a:p>
            <a:pPr marL="285750" indent="-285750"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Wingdings"/>
              <a:buChar char="q"/>
            </a:pPr>
            <a:r>
              <a:rPr lang="pl-PL" sz="1900" dirty="0">
                <a:latin typeface="Arial"/>
                <a:ea typeface="Open Sans"/>
                <a:cs typeface="Arial"/>
              </a:rPr>
              <a:t>Podatek VAT jest rozliczany częściowo </a:t>
            </a:r>
          </a:p>
          <a:p>
            <a:pPr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</a:pPr>
            <a:r>
              <a:rPr lang="pl-PL" sz="1900" dirty="0">
                <a:latin typeface="Arial"/>
                <a:ea typeface="Open Sans"/>
                <a:cs typeface="Arial"/>
              </a:rPr>
              <a:t>Uwaga:</a:t>
            </a:r>
          </a:p>
          <a:p>
            <a:pPr marL="285750" indent="-285750">
              <a:buFont typeface="Wingdings"/>
              <a:buChar char="q"/>
            </a:pPr>
            <a:r>
              <a:rPr lang="pl-PL" sz="2000" dirty="0">
                <a:latin typeface="Arial"/>
                <a:ea typeface="Open Sans"/>
                <a:cs typeface="Arial"/>
              </a:rPr>
              <a:t>potencjalna prawna możliwość odzyskania podatku VAT wyklucza uznanie go za wydatek kwalifikowalny, nawet jeśli faktycznie zwrot nie nastąpił</a:t>
            </a:r>
          </a:p>
          <a:p>
            <a:pPr marL="285750" indent="-285750">
              <a:buFont typeface="Wingdings"/>
              <a:buChar char="q"/>
            </a:pPr>
            <a:r>
              <a:rPr lang="pl-PL" sz="2000" dirty="0">
                <a:latin typeface="Arial"/>
                <a:ea typeface="Open Sans"/>
                <a:cs typeface="Arial"/>
              </a:rPr>
              <a:t>dotyczy to zarówno beneficjenta jak i wszystkich podmiotów realizujących projekt, a także zarządzających infrastrukturą projektu</a:t>
            </a:r>
          </a:p>
          <a:p>
            <a:pPr defTabSz="1007943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</a:pPr>
            <a:endParaRPr lang="pl-PL" sz="1900" dirty="0">
              <a:latin typeface="Arial"/>
              <a:ea typeface="Open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8030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E9AB-122E-4811-9887-83DCB511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VAT kwalifikowalny w całości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17D5A-AB1D-44CE-B748-5DD09FFC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051645"/>
            <a:ext cx="8640382" cy="4536504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podatek VAT będzie mógł być rozliczany w projekcie wtedy kiedy nie ma prawnej możliwości do jego odzyskania (zarówno w fazie realizacyjnej jak i operacyjnej)</a:t>
            </a:r>
            <a:endParaRPr lang="pl-PL" dirty="0"/>
          </a:p>
          <a:p>
            <a:pPr marL="285750" indent="-285750">
              <a:buFont typeface="Wingdings"/>
              <a:buChar char="q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jeżeli beneficjent stosuje art. 90 ust 10 pkt 2 ustawy z dnia 11 marca 2004 r. o podatku od towarów i usług</a:t>
            </a:r>
          </a:p>
          <a:p>
            <a:pPr marL="285750" indent="-285750">
              <a:buFont typeface="Wingdings"/>
              <a:buChar char="q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jeżeli beneficjent podlega pod art. 113 ustawy z dnia 11 marca 2004 r. o podatku od towarów i usług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E660B6-ED45-46AF-B622-9673C07B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860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E9AB-122E-4811-9887-83DCB511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VAT częściowy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517D5A-AB1D-44CE-B748-5DD09FFC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83693"/>
            <a:ext cx="8640382" cy="3312368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/>
              <a:buChar char="q"/>
            </a:pPr>
            <a:r>
              <a:rPr lang="pl-PL">
                <a:latin typeface="Arial"/>
                <a:ea typeface="Open Sans"/>
                <a:cs typeface="Open Sans"/>
              </a:rPr>
              <a:t>Jeśli beneficjent lub inny podmiot, wykorzystujący do działalności opodatkowanej produkty będące efektem realizacji projektu (zarówno w fazie realizacyjnej jak i operacyjnej) posiada częściową, prawną możliwość ich odzyskania w projekcie podatek VAT będzie stanowił koszt kwalifikowalny w części.</a:t>
            </a:r>
            <a:endParaRPr lang="pl-PL"/>
          </a:p>
          <a:p>
            <a:pPr marL="285750" indent="-285750">
              <a:buFont typeface="Wingdings"/>
              <a:buChar char="q"/>
            </a:pPr>
            <a:r>
              <a:rPr lang="pl-PL">
                <a:latin typeface="Arial"/>
                <a:ea typeface="Open Sans"/>
                <a:cs typeface="Open Sans"/>
              </a:rPr>
              <a:t>VAT będzie zatwierdzany w oparciu o współczynniki i prewspółczynniki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E660B6-ED45-46AF-B622-9673C07B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614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DA0520-01F6-4DC4-AD72-FD182AEA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Wysokość współczynników podatku VAT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A2A65-9BC2-4239-A2A4-10C64A14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835621"/>
            <a:ext cx="8640382" cy="496855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Współczynnik do 2% włącznie:</a:t>
            </a:r>
            <a:endParaRPr lang="pl-PL" b="1"/>
          </a:p>
          <a:p>
            <a:pPr marL="285750" indent="-28575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Podatek VAT kwalifikowalny (dla beneficjentów, którzy </a:t>
            </a:r>
            <a:r>
              <a:rPr lang="pl-PL" b="1">
                <a:latin typeface="Arial"/>
                <a:ea typeface="Open Sans"/>
                <a:cs typeface="Arial"/>
              </a:rPr>
              <a:t>stosują</a:t>
            </a:r>
            <a:r>
              <a:rPr lang="pl-PL">
                <a:latin typeface="Arial"/>
                <a:ea typeface="Open Sans"/>
                <a:cs typeface="Arial"/>
              </a:rPr>
              <a:t> art. 90 ust. 10 pkt 2 ustawy z dnia 11 marca 2004 r. o podatku od towarów i usług)</a:t>
            </a:r>
          </a:p>
          <a:p>
            <a:pPr marL="285750" indent="-285750">
              <a:buFont typeface="Arial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Podatek VAT niekwalifikowalny w wysokości 20% (dla beneficjentów, którzy </a:t>
            </a:r>
            <a:r>
              <a:rPr lang="pl-PL" b="1">
                <a:latin typeface="Arial"/>
                <a:ea typeface="Open Sans"/>
                <a:cs typeface="Arial"/>
              </a:rPr>
              <a:t>nie stosują</a:t>
            </a:r>
            <a:r>
              <a:rPr lang="pl-PL">
                <a:latin typeface="Arial"/>
                <a:ea typeface="Open Sans"/>
                <a:cs typeface="Arial"/>
              </a:rPr>
              <a:t> art. 90 ust. 10 pkt 2 ustawy z dnia 11 marca 2004 r. o podatku od towarów i usług)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Współczynnik od 2% do 20% włącznie</a:t>
            </a:r>
          </a:p>
          <a:p>
            <a:pPr marL="0" indent="0">
              <a:buNone/>
            </a:pPr>
            <a:r>
              <a:rPr lang="pl-PL">
                <a:latin typeface="Arial"/>
                <a:ea typeface="Open Sans"/>
                <a:cs typeface="Arial"/>
              </a:rPr>
              <a:t>- Podatek VAT niekwalifikowalny w wysokości 20%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Arial"/>
              </a:rPr>
              <a:t>Współczynnik powyżej 20%</a:t>
            </a:r>
            <a:endParaRPr lang="pl-PL"/>
          </a:p>
          <a:p>
            <a:pPr marL="0" indent="0">
              <a:buNone/>
            </a:pPr>
            <a:r>
              <a:rPr lang="pl-PL">
                <a:latin typeface="Arial"/>
                <a:ea typeface="Open Sans"/>
                <a:cs typeface="Arial"/>
              </a:rPr>
              <a:t>- Podatek VAT niekwalifikowalny, zgodnie z oświadczeniem beneficjenta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F813A9-02ED-4506-8BD6-FA8E2B96F1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962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CFC94-99AC-417F-9C35-84588AD9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07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400">
                <a:latin typeface="Open Sans"/>
                <a:ea typeface="Open Sans"/>
                <a:cs typeface="Open Sans"/>
              </a:rPr>
              <a:t>VAT- wymagane dokumenty</a:t>
            </a:r>
            <a:r>
              <a:rPr lang="pl-PL">
                <a:latin typeface="Open Sans"/>
                <a:ea typeface="Open Sans"/>
                <a:cs typeface="Open Sans"/>
              </a:rPr>
              <a:t> </a:t>
            </a: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19EF53-6547-47D1-B145-61589A02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Indywidualna interpretacja prawa podatkowego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Oświadczenie określające wysokość podatku VAT możliwego do odzyskania (należy dostarczać corocznie, nawet w przypadku stosowania art. 90 ust 10 pkt 2)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Oświadczenia o korzystaniu bądź nie korzystaniu z prawa do odliczania podatku na podstawie art. 90 ust 10 pkt 2 ustawy o podatku od towarów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/>
                <a:ea typeface="Open Sans"/>
                <a:cs typeface="Arial"/>
              </a:rPr>
              <a:t>i usług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Oświadczenie o kwalifikowalności podatku Vat składane do końcowego wniosku o płatność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i="1" dirty="0">
                <a:latin typeface="Arial"/>
                <a:ea typeface="Open Sans"/>
                <a:cs typeface="Arial"/>
              </a:rPr>
              <a:t>(Oświadczenia są składane pod rygorem odpowiedzialności karnej za poświadczenie nieprawdy, co do okoliczności mającej znaczenie prawnej).</a:t>
            </a:r>
            <a:endParaRPr lang="pl-P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94137D1-7061-4646-98A7-E182F45DE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644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508028"/>
            <a:ext cx="6480176" cy="43204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600"/>
              <a:t>Granty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665386" y="323453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301495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/>
              <a:t>             </a:t>
            </a:r>
            <a:r>
              <a:rPr lang="pl-PL" sz="2200"/>
              <a:t>Złożenie uzupełnień do wniosku o płatność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000" b="1" u="sng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0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/>
              <a:t/>
            </a:r>
            <a:br>
              <a:rPr lang="pl-PL"/>
            </a:b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6318014" y="1563847"/>
            <a:ext cx="1224136" cy="91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745505" y="2761997"/>
            <a:ext cx="2664393" cy="1377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Skorygowany i podpisany wniosek o płatność wraz z załącznikami w systemie CST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633938" y="2765603"/>
            <a:ext cx="2808312" cy="137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Podpisane pismo przewodnie o złożeniu uzupełnień do wniosku </a:t>
            </a:r>
            <a:br>
              <a:rPr lang="pl-PL"/>
            </a:br>
            <a:r>
              <a:rPr lang="pl-PL"/>
              <a:t>o płatność i przesłane (</a:t>
            </a:r>
            <a:r>
              <a:rPr lang="pl-PL" err="1"/>
              <a:t>ePUAP</a:t>
            </a:r>
            <a:r>
              <a:rPr lang="pl-PL"/>
              <a:t>) do IZ</a:t>
            </a:r>
          </a:p>
        </p:txBody>
      </p:sp>
      <p:sp>
        <p:nvSpPr>
          <p:cNvPr id="13" name="Znak plus 12"/>
          <p:cNvSpPr/>
          <p:nvPr/>
        </p:nvSpPr>
        <p:spPr>
          <a:xfrm>
            <a:off x="4697834" y="3050029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2298520" y="1622862"/>
            <a:ext cx="1224136" cy="91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2302281" y="4714201"/>
            <a:ext cx="1224136" cy="91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6318014" y="4714201"/>
            <a:ext cx="1224136" cy="91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742322" y="5822173"/>
            <a:ext cx="2664393" cy="1377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Dokumenty / uzupełnienia przyłączone pod wniosek o płatność</a:t>
            </a:r>
          </a:p>
          <a:p>
            <a:pPr algn="ctr"/>
            <a:r>
              <a:rPr lang="pl-PL"/>
              <a:t>w systemie CST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774202" y="5825682"/>
            <a:ext cx="2664393" cy="1377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Podpisane pismo przewodnie o złożeniu uzupełnień do wniosku </a:t>
            </a:r>
            <a:br>
              <a:rPr lang="pl-PL"/>
            </a:br>
            <a:r>
              <a:rPr lang="pl-PL"/>
              <a:t>o płatność i przesłane (</a:t>
            </a:r>
            <a:r>
              <a:rPr lang="pl-PL" err="1"/>
              <a:t>ePUAP</a:t>
            </a:r>
            <a:r>
              <a:rPr lang="pl-PL"/>
              <a:t>) do IZ</a:t>
            </a:r>
          </a:p>
        </p:txBody>
      </p:sp>
      <p:sp>
        <p:nvSpPr>
          <p:cNvPr id="18" name="Znak plus 17"/>
          <p:cNvSpPr/>
          <p:nvPr/>
        </p:nvSpPr>
        <p:spPr>
          <a:xfrm>
            <a:off x="4749335" y="6231767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923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Procedur grantowa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>
              <a:latin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PROCEDURA GRANTOWA W ZAKRESIE DZIAŁAŃ WDRAŻANYCH PRZEZ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DEPARTAMENT EUROPEJSKIEGO FUNDUSZU ROZWOJU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REGIONALNEGO W RAMACH PROGRAMU FUNDUSZE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EUROPEJSKIE DLA ŚLĄSKIEGO 2021-2027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Link: </a:t>
            </a:r>
            <a:r>
              <a:rPr lang="pl-PL" i="1" u="sng">
                <a:latin typeface="Arial"/>
                <a:ea typeface="Open Sans"/>
                <a:cs typeface="Open Sans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https://funduszeue.slaskie.pl/dokument/procedura_grant_efrr_fesl_v3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081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	Zestawienie zawartych umów z </a:t>
            </a:r>
            <a:r>
              <a:rPr lang="pl-PL" sz="2200" err="1">
                <a:latin typeface="Open Sans"/>
                <a:ea typeface="Open Sans"/>
                <a:cs typeface="Open Sans"/>
              </a:rPr>
              <a:t>grantobiorcami</a:t>
            </a:r>
            <a:r>
              <a:rPr lang="pl-PL" sz="2200"/>
              <a:t/>
            </a:r>
            <a:br>
              <a:rPr lang="pl-PL" sz="2200"/>
            </a:br>
            <a:endParaRPr lang="pl-PL" sz="22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Plik </a:t>
            </a:r>
            <a:r>
              <a:rPr lang="pl-PL" err="1">
                <a:latin typeface="Arial"/>
                <a:ea typeface="Open Sans"/>
                <a:cs typeface="Open Sans"/>
              </a:rPr>
              <a:t>excel</a:t>
            </a:r>
            <a:r>
              <a:rPr lang="pl-PL">
                <a:latin typeface="Arial"/>
                <a:ea typeface="Open Sans"/>
                <a:cs typeface="Open Sans"/>
              </a:rPr>
              <a:t> zawierający następujące dane: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Imię nazwisko;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Pesel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NIP [jeżeli </a:t>
            </a:r>
            <a:r>
              <a:rPr lang="pl-PL" err="1">
                <a:latin typeface="Arial"/>
                <a:ea typeface="Open Sans"/>
                <a:cs typeface="Open Sans"/>
              </a:rPr>
              <a:t>grantobiorca</a:t>
            </a:r>
            <a:r>
              <a:rPr lang="pl-PL">
                <a:latin typeface="Arial"/>
                <a:ea typeface="Open Sans"/>
                <a:cs typeface="Open Sans"/>
              </a:rPr>
              <a:t> go posiada]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Numer umowy/aneksu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Open Sans"/>
              </a:rPr>
              <a:t>Data potwierdzenia przez MF sprawdzenia </a:t>
            </a:r>
            <a:r>
              <a:rPr lang="pl-PL" err="1">
                <a:latin typeface="Arial"/>
                <a:ea typeface="Open Sans"/>
                <a:cs typeface="Open Sans"/>
              </a:rPr>
              <a:t>grantobiorcy</a:t>
            </a:r>
            <a:r>
              <a:rPr lang="pl-PL">
                <a:latin typeface="Arial"/>
                <a:ea typeface="Open Sans"/>
                <a:cs typeface="Open Sans"/>
              </a:rPr>
              <a:t>, że nie jest wykluczony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z możliwości otrzymania środków europejskich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Zestawienie należy przesłać do IZ FE SL najpóźniej do dnia złożenia danego wniosku o płatność dotyczącego wydatków grantowych.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442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Zbiorcze zestawienie powierzonych grantów</a:t>
            </a:r>
            <a:r>
              <a:rPr lang="pl-PL">
                <a:latin typeface="Open Sans"/>
                <a:ea typeface="Open Sans"/>
                <a:cs typeface="Open Sans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>
                <a:latin typeface="Arial"/>
                <a:ea typeface="Open Sans"/>
                <a:cs typeface="Open Sans"/>
              </a:rPr>
              <a:t>Dokument stanowiący dowód księgowy zgodny z załącznikiem nr 1 do procedury grantowej który musi być: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zatwierdzony - zgodnie z zasadami obowiązującymi u beneficjenta w zakresie zatwierdzania dowodów księgowych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zaksięgowany- zgodnie z wymogiem prowadzenia wyodrębnionej ewidencji księgowej dla wszystkich transakcji związanych z projektem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opisany zgodnie z zasadami określonymi w załączniku nr 2 procedury grantowej </a:t>
            </a:r>
          </a:p>
          <a:p>
            <a:pPr marL="251460" indent="-25146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wykazany we wniosku o płatność w tabeli „zestawienie wydatków”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927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Zbiorcze zestawienie powierzonych grantów</a:t>
            </a:r>
            <a:r>
              <a:rPr lang="pl-PL">
                <a:latin typeface="Open Sans"/>
                <a:ea typeface="Open Sans"/>
                <a:cs typeface="Open Sans"/>
              </a:rPr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BE5AB67-0B41-4DF8-80FB-A3B9D97EF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5506" y="1619597"/>
            <a:ext cx="6984775" cy="5580239"/>
          </a:xfrm>
        </p:spPr>
      </p:pic>
    </p:spTree>
    <p:extLst>
      <p:ext uri="{BB962C8B-B14F-4D97-AF65-F5344CB8AC3E}">
        <p14:creationId xmlns:p14="http://schemas.microsoft.com/office/powerpoint/2010/main" val="1936048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Zbiorcze zestawienie powierzonych grantów</a:t>
            </a:r>
            <a:r>
              <a:rPr lang="pl-PL">
                <a:latin typeface="Open Sans"/>
                <a:ea typeface="Open Sans"/>
                <a:cs typeface="Open Sans"/>
              </a:rPr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3617F40-A513-4863-A3F7-48E997831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926" y="1979613"/>
            <a:ext cx="7101960" cy="4679950"/>
          </a:xfrm>
        </p:spPr>
      </p:pic>
    </p:spTree>
    <p:extLst>
      <p:ext uri="{BB962C8B-B14F-4D97-AF65-F5344CB8AC3E}">
        <p14:creationId xmlns:p14="http://schemas.microsoft.com/office/powerpoint/2010/main" val="371503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54284" cy="100363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Załączniki do wniosku o płatność w projekcie grantowym </a:t>
            </a:r>
            <a:br>
              <a:rPr lang="pl-PL" sz="2200">
                <a:latin typeface="Open Sans"/>
                <a:ea typeface="Open Sans"/>
                <a:cs typeface="Open Sans"/>
              </a:rPr>
            </a:br>
            <a:r>
              <a:rPr lang="pl-PL" sz="2200">
                <a:latin typeface="Open Sans"/>
                <a:ea typeface="Open Sans"/>
                <a:cs typeface="Open Sans"/>
              </a:rPr>
              <a:t>                                   – rozliczenie grantów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0A58D79-B5BE-47A6-8BBC-1AC14907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Calibri"/>
              <a:buChar char="-"/>
            </a:pPr>
            <a:endParaRPr lang="pl-PL" sz="2000">
              <a:latin typeface="Arial"/>
              <a:ea typeface="Open Sans"/>
              <a:cs typeface="Open Sans"/>
            </a:endParaRPr>
          </a:p>
          <a:p>
            <a:pPr marL="251460" indent="-251460">
              <a:buFont typeface="Calibri"/>
              <a:buChar char="-"/>
            </a:pPr>
            <a:r>
              <a:rPr lang="pl-PL" sz="2000">
                <a:latin typeface="Arial"/>
                <a:ea typeface="Open Sans"/>
                <a:cs typeface="Open Sans"/>
              </a:rPr>
              <a:t>zestawienie powierzonych grantów</a:t>
            </a:r>
            <a:endParaRPr lang="pl-PL"/>
          </a:p>
          <a:p>
            <a:pPr marL="251460" indent="-251460">
              <a:buFont typeface="Calibri"/>
              <a:buChar char="-"/>
            </a:pPr>
            <a:r>
              <a:rPr lang="pl-PL" sz="2000">
                <a:latin typeface="Arial"/>
                <a:ea typeface="Open Sans"/>
                <a:cs typeface="Open Sans"/>
              </a:rPr>
              <a:t>dokumenty potwierdzające poniesie przez beneficjenta wydatków </a:t>
            </a:r>
            <a:br>
              <a:rPr lang="pl-PL" sz="2000">
                <a:latin typeface="Arial"/>
                <a:ea typeface="Open Sans"/>
                <a:cs typeface="Open Sans"/>
              </a:rPr>
            </a:br>
            <a:r>
              <a:rPr lang="pl-PL" sz="2000">
                <a:latin typeface="Arial"/>
                <a:ea typeface="Open Sans"/>
                <a:cs typeface="Open Sans"/>
              </a:rPr>
              <a:t>tj. wyciągi bankowe, potwierdzenia przelewu</a:t>
            </a:r>
            <a:endParaRPr lang="pl-PL"/>
          </a:p>
          <a:p>
            <a:pPr marL="251460" indent="-251460">
              <a:buFont typeface="Calibri"/>
              <a:buChar char="-"/>
            </a:pPr>
            <a:endParaRPr lang="pl-PL" sz="2000">
              <a:latin typeface="Arial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pl-PL" sz="2000" b="1">
                <a:latin typeface="Arial"/>
                <a:ea typeface="Open Sans"/>
                <a:cs typeface="Open Sans"/>
              </a:rPr>
              <a:t>UWAGA</a:t>
            </a:r>
            <a:r>
              <a:rPr lang="pl-PL" sz="2000">
                <a:latin typeface="Arial"/>
                <a:ea typeface="Open Sans"/>
                <a:cs typeface="Open Sans"/>
              </a:rPr>
              <a:t>: po weryfikacji formalnej wniosku, Beneficjent będzie wezwany do przedstawienia dokumentów dla umów wskazanych przez IZ FE SL                    (3 dni robocze).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073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54284" cy="100363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Załączniki do wniosku o płatność w projekcie grantowym</a:t>
            </a:r>
            <a:br>
              <a:rPr lang="pl-PL" sz="2200">
                <a:latin typeface="Open Sans"/>
                <a:ea typeface="Open Sans"/>
                <a:cs typeface="Open Sans"/>
              </a:rPr>
            </a:br>
            <a:r>
              <a:rPr lang="pl-PL" sz="2200">
                <a:latin typeface="Open Sans"/>
                <a:ea typeface="Open Sans"/>
                <a:cs typeface="Open Sans"/>
              </a:rPr>
              <a:t>                - wniosek z innymi wydatkami niż granty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0A58D79-B5BE-47A6-8BBC-1AC14907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Calibri"/>
              <a:buChar char="-"/>
            </a:pPr>
            <a:endParaRPr lang="pl-PL">
              <a:latin typeface="Arial"/>
              <a:ea typeface="Open Sans"/>
              <a:cs typeface="Open Sans"/>
            </a:endParaRPr>
          </a:p>
          <a:p>
            <a:pPr marL="285750" indent="-285750">
              <a:buFont typeface="Calibri"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dokumenty potwierdzające poniesie przez beneficjenta wydatków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tj. wyciągi bankowe, potwierdzenia przelewu</a:t>
            </a:r>
            <a:endParaRPr lang="pl-PL"/>
          </a:p>
          <a:p>
            <a:pPr marL="251460" indent="-251460">
              <a:buFont typeface="Calibri"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faktury lub inne dokumenty równoważne</a:t>
            </a:r>
            <a:endParaRPr lang="pl-PL">
              <a:latin typeface="Arial"/>
            </a:endParaRPr>
          </a:p>
          <a:p>
            <a:pPr marL="251460" indent="-251460">
              <a:buFont typeface="Calibri"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dokumenty potwierdzające odbiór dostaw/usług</a:t>
            </a:r>
          </a:p>
          <a:p>
            <a:pPr marL="251460" indent="-251460">
              <a:buFont typeface="Calibri"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protokoły odbioru</a:t>
            </a:r>
          </a:p>
          <a:p>
            <a:pPr marL="251460" indent="-251460">
              <a:buFont typeface="Calibri"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inne dokumenty potwierdzające i uzasadniające prawidłową realizację projektu grantowego</a:t>
            </a:r>
          </a:p>
          <a:p>
            <a:pPr marL="251460" indent="-251460">
              <a:buFont typeface="Calibri"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informacje i wyjaśnienia związane z realizacją projektów w związku z weryfikacją wniosku o płatność </a:t>
            </a:r>
          </a:p>
          <a:p>
            <a:pPr marL="0" indent="0">
              <a:buNone/>
            </a:pPr>
            <a:endParaRPr lang="pl-PL">
              <a:latin typeface="Arial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47520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Dodatkowe zasady rozliczania grantów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0A58D79-B5BE-47A6-8BBC-1AC14907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zaliczkę może otrzymać wyłącznie beneficjent projektu grantowego,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zaliczka wypłacona przez IZ FE SL zostanie przekazana jako wypłata grantu wyłącznie po poniesieniu wydatków przez </a:t>
            </a:r>
            <a:r>
              <a:rPr lang="pl-PL" err="1">
                <a:latin typeface="Arial"/>
                <a:ea typeface="Open Sans"/>
                <a:cs typeface="Open Sans"/>
              </a:rPr>
              <a:t>grantobiorcę</a:t>
            </a:r>
            <a:r>
              <a:rPr lang="pl-PL">
                <a:latin typeface="Arial"/>
                <a:ea typeface="Open Sans"/>
                <a:cs typeface="Open Sans"/>
              </a:rPr>
              <a:t>,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beneficjent nie może udzielać zaliczek </a:t>
            </a:r>
            <a:r>
              <a:rPr lang="pl-PL" err="1">
                <a:latin typeface="Arial"/>
                <a:ea typeface="Open Sans"/>
                <a:cs typeface="Open Sans"/>
              </a:rPr>
              <a:t>grantobiorcom</a:t>
            </a:r>
            <a:r>
              <a:rPr lang="pl-PL">
                <a:latin typeface="Arial"/>
                <a:ea typeface="Open Sans"/>
                <a:cs typeface="Open Sans"/>
              </a:rPr>
              <a:t> ze środków dofinansowania przekazanego przez IZ FE SL,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w przypadku wnioskowania o zaliczkę na granty należy przedstawić wykaz umów z </a:t>
            </a:r>
            <a:r>
              <a:rPr lang="pl-PL" err="1">
                <a:latin typeface="Arial"/>
                <a:ea typeface="Open Sans"/>
                <a:cs typeface="Open Sans"/>
              </a:rPr>
              <a:t>grantobiorcami</a:t>
            </a:r>
            <a:r>
              <a:rPr lang="pl-PL">
                <a:latin typeface="Arial"/>
                <a:ea typeface="Open Sans"/>
                <a:cs typeface="Open Sans"/>
              </a:rPr>
              <a:t> z którego wynikają kwoty wydatków kwalifikowalnych zaplanowanych na najbliższe 6 miesięcy,</a:t>
            </a:r>
          </a:p>
          <a:p>
            <a:pPr marL="251460" indent="-251460">
              <a:buFontTx/>
              <a:buChar char="-"/>
            </a:pPr>
            <a:r>
              <a:rPr lang="pl-PL">
                <a:latin typeface="Arial"/>
                <a:ea typeface="Open Sans"/>
                <a:cs typeface="Open Sans"/>
              </a:rPr>
              <a:t>beneficjent jest zobligowany do prowadzenia wyodrębnionej ewidencji księgowej dla projektu pod rygorem uznania wydatków za niekwalifikowalne.</a:t>
            </a:r>
          </a:p>
        </p:txBody>
      </p:sp>
    </p:spTree>
    <p:extLst>
      <p:ext uri="{BB962C8B-B14F-4D97-AF65-F5344CB8AC3E}">
        <p14:creationId xmlns:p14="http://schemas.microsoft.com/office/powerpoint/2010/main" val="1468049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Ważne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0A58D79-B5BE-47A6-8BBC-1AC14907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/>
                <a:ea typeface="Open Sans"/>
                <a:cs typeface="Open Sans"/>
              </a:rPr>
              <a:t>1. Przyjmując od </a:t>
            </a:r>
            <a:r>
              <a:rPr lang="pl-PL" dirty="0" err="1">
                <a:latin typeface="Arial"/>
                <a:ea typeface="Open Sans"/>
                <a:cs typeface="Open Sans"/>
              </a:rPr>
              <a:t>grantobiorcy</a:t>
            </a:r>
            <a:r>
              <a:rPr lang="pl-PL" dirty="0">
                <a:latin typeface="Arial"/>
                <a:ea typeface="Open Sans"/>
                <a:cs typeface="Open Sans"/>
              </a:rPr>
              <a:t> oświadczenia, należy mieć opracowany sposób ich weryfikacji. Taka procedura i prawdziwość złożonych oświadczeń będą przedmiotem kontroli,</a:t>
            </a:r>
            <a:endParaRPr lang="pl-PL" dirty="0"/>
          </a:p>
          <a:p>
            <a:pPr marL="0" indent="0">
              <a:buNone/>
            </a:pPr>
            <a:endParaRPr lang="pl-PL" dirty="0">
              <a:latin typeface="Arial"/>
            </a:endParaRPr>
          </a:p>
          <a:p>
            <a:pPr marL="0" indent="0">
              <a:buNone/>
            </a:pPr>
            <a:r>
              <a:rPr lang="pl-PL" dirty="0">
                <a:latin typeface="Arial"/>
                <a:ea typeface="Open Sans"/>
                <a:cs typeface="Open Sans"/>
              </a:rPr>
              <a:t>2. Grant może być udzielony wyłącznie po zakwalifikowaniu </a:t>
            </a:r>
            <a:r>
              <a:rPr lang="pl-PL" dirty="0" err="1">
                <a:latin typeface="Arial"/>
                <a:ea typeface="Open Sans"/>
                <a:cs typeface="Open Sans"/>
              </a:rPr>
              <a:t>grantobiorcy</a:t>
            </a:r>
            <a:r>
              <a:rPr lang="pl-PL" dirty="0">
                <a:latin typeface="Arial"/>
                <a:ea typeface="Open Sans"/>
                <a:cs typeface="Open Sans"/>
              </a:rPr>
              <a:t> do wsparcia, tj. po spełnieniu przez niego warunków określonych w </a:t>
            </a:r>
            <a:r>
              <a:rPr lang="pl-PL" i="1" dirty="0">
                <a:latin typeface="Arial"/>
                <a:ea typeface="Open Sans"/>
                <a:cs typeface="Open Sans"/>
              </a:rPr>
              <a:t>Regulaminie.</a:t>
            </a:r>
          </a:p>
          <a:p>
            <a:pPr marL="0" indent="0">
              <a:buNone/>
            </a:pPr>
            <a:endParaRPr lang="pl-PL" i="1" dirty="0">
              <a:latin typeface="Arial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pl-PL" i="1" dirty="0">
                <a:latin typeface="Arial"/>
                <a:ea typeface="Open Sans"/>
                <a:cs typeface="Open Sans"/>
              </a:rPr>
              <a:t>3. </a:t>
            </a:r>
            <a:r>
              <a:rPr lang="pl-PL" dirty="0">
                <a:latin typeface="Arial"/>
                <a:ea typeface="Open Sans"/>
                <a:cs typeface="Open Sans"/>
              </a:rPr>
              <a:t>Wypełnienie modułu „Granty” przed złożeniem wniosku o płatność w systemie CST</a:t>
            </a:r>
          </a:p>
        </p:txBody>
      </p:sp>
    </p:spTree>
    <p:extLst>
      <p:ext uri="{BB962C8B-B14F-4D97-AF65-F5344CB8AC3E}">
        <p14:creationId xmlns:p14="http://schemas.microsoft.com/office/powerpoint/2010/main" val="2939374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508028"/>
            <a:ext cx="6480176" cy="43204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600"/>
              <a:t>Koszty osobowe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665386" y="323453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96931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54CDC-9BCC-4985-A46A-A1F4B1C4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5429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Złożenie wniosku o płatność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B5327F-3243-4663-A09A-FBE02EA2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388823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1900" b="1">
                <a:latin typeface="Arial"/>
                <a:ea typeface="Open Sans"/>
                <a:cs typeface="Arial"/>
              </a:rPr>
              <a:t>Problemy techniczne ze złożeniem wniosku o płatność w systemie CST: </a:t>
            </a:r>
          </a:p>
          <a:p>
            <a:pPr marL="0" indent="0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 sz="2000">
                <a:latin typeface="Arial"/>
                <a:ea typeface="Open Sans"/>
                <a:cs typeface="Arial"/>
              </a:rPr>
              <a:t>Informacja do IZ FE SL o problemach technicznych </a:t>
            </a:r>
            <a:br>
              <a:rPr lang="pl-PL" sz="2000">
                <a:latin typeface="Arial"/>
                <a:ea typeface="Open Sans"/>
                <a:cs typeface="Arial"/>
              </a:rPr>
            </a:br>
            <a:r>
              <a:rPr lang="pl-PL" sz="2000">
                <a:latin typeface="Arial"/>
                <a:ea typeface="Open Sans"/>
                <a:cs typeface="Arial"/>
              </a:rPr>
              <a:t>(pismo przesłane </a:t>
            </a:r>
            <a:r>
              <a:rPr lang="pl-PL" sz="2000" err="1">
                <a:latin typeface="Arial"/>
                <a:ea typeface="Open Sans"/>
                <a:cs typeface="Arial"/>
              </a:rPr>
              <a:t>ePUAPem</a:t>
            </a:r>
            <a:r>
              <a:rPr lang="pl-PL" sz="2000">
                <a:latin typeface="Arial"/>
                <a:ea typeface="Open Sans"/>
                <a:cs typeface="Arial"/>
              </a:rPr>
              <a:t>);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 sz="2000">
                <a:latin typeface="Arial"/>
                <a:ea typeface="Open Sans"/>
                <a:cs typeface="Arial"/>
              </a:rPr>
              <a:t>Sporządzenie wniosku o płatność poza systemem CST i złożenie wniosku wraz z załącznikami za pośrednictwem </a:t>
            </a:r>
            <a:r>
              <a:rPr lang="pl-PL" sz="2000" err="1">
                <a:latin typeface="Arial"/>
                <a:ea typeface="Open Sans"/>
                <a:cs typeface="Arial"/>
              </a:rPr>
              <a:t>ePUAP</a:t>
            </a:r>
            <a:r>
              <a:rPr lang="pl-PL" sz="2000">
                <a:latin typeface="Arial"/>
                <a:ea typeface="Open Sans"/>
                <a:cs typeface="Arial"/>
              </a:rPr>
              <a:t>;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 sz="2000">
                <a:latin typeface="Arial"/>
                <a:ea typeface="Open Sans"/>
                <a:cs typeface="Arial"/>
              </a:rPr>
              <a:t>Po ustaniu awarii: niezwłoczne sporządzenie wniosku o płatność </a:t>
            </a:r>
            <a:br>
              <a:rPr lang="pl-PL" sz="2000">
                <a:latin typeface="Arial"/>
                <a:ea typeface="Open Sans"/>
                <a:cs typeface="Arial"/>
              </a:rPr>
            </a:br>
            <a:r>
              <a:rPr lang="pl-PL" sz="2000">
                <a:latin typeface="Arial"/>
                <a:ea typeface="Open Sans"/>
                <a:cs typeface="Arial"/>
              </a:rPr>
              <a:t>w systemie CST + pismo dot. złożenia wniosku do IZ FE SL</a:t>
            </a:r>
          </a:p>
          <a:p>
            <a:pPr marL="0" indent="0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BEC9D3-7251-4A5C-BE50-7922A3931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108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Koszty osobowe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Realizując projekt, w którym zaplanowano zaangażowanie pracowników należy zwrócić szczególną uwagę na:  </a:t>
            </a:r>
            <a:endParaRPr lang="pl-PL" b="0" i="0">
              <a:effectLst/>
              <a:latin typeface="Arial"/>
              <a:ea typeface="Open Sans"/>
              <a:cs typeface="Open Sans"/>
            </a:endParaRP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zapisy Podrozdziału 3.8 </a:t>
            </a:r>
            <a:r>
              <a:rPr lang="pl-PL" sz="1800" b="0" i="1">
                <a:effectLst/>
                <a:latin typeface="Arial"/>
                <a:ea typeface="Open Sans"/>
                <a:cs typeface="Open Sans"/>
              </a:rPr>
              <a:t>Wytycznych dotyczących kwalifikowalności wydatków na lata 2021-2027; 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zapisy obowiązującego wniosku o dofinansowanie, z którego powinien wynikać przejrzysty opis sposobu angażowania pracowników;</a:t>
            </a:r>
          </a:p>
          <a:p>
            <a:pPr marL="251460" indent="-251460"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obowiązek wprowadzania do CST 2021 do Bazy personelu danych w zakresie </a:t>
            </a:r>
            <a:r>
              <a:rPr lang="pl-PL">
                <a:latin typeface="Arial"/>
                <a:ea typeface="Open Sans"/>
                <a:cs typeface="Open Sans"/>
              </a:rPr>
              <a:t>zaangażowania</a:t>
            </a: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 personelu projektu.</a:t>
            </a:r>
          </a:p>
          <a:p>
            <a:pPr marL="0" indent="0" algn="l" rtl="0" fontAlgn="base">
              <a:buNone/>
            </a:pPr>
            <a:endParaRPr lang="pl-PL" b="0" i="0">
              <a:effectLst/>
            </a:endParaRPr>
          </a:p>
          <a:p>
            <a:pPr marL="0" indent="0" algn="l" rtl="0" fontAlgn="base">
              <a:buNone/>
            </a:pPr>
            <a:r>
              <a:rPr lang="pl-PL" sz="1800" b="1" i="0">
                <a:effectLst/>
                <a:latin typeface="Arial"/>
                <a:ea typeface="Open Sans"/>
                <a:cs typeface="Open Sans"/>
              </a:rPr>
              <a:t>Odpowiedzialność za prawidłowe zaangażowanie personelu projektu </a:t>
            </a:r>
            <a:r>
              <a:rPr lang="pl-PL" sz="1800" b="1" i="0">
                <a:effectLst/>
                <a:latin typeface="Arial" panose="020B0604020202020204" pitchFamily="34" charset="0"/>
              </a:rPr>
              <a:t/>
            </a:r>
            <a:br>
              <a:rPr lang="pl-PL" sz="1800" b="1" i="0">
                <a:effectLst/>
                <a:latin typeface="Arial" panose="020B0604020202020204" pitchFamily="34" charset="0"/>
              </a:rPr>
            </a:br>
            <a:r>
              <a:rPr lang="pl-PL" sz="1800" b="1" i="0">
                <a:effectLst/>
                <a:latin typeface="Arial"/>
                <a:ea typeface="Open Sans"/>
                <a:cs typeface="Open Sans"/>
              </a:rPr>
              <a:t>i rozliczenie jego kosztów ponosi beneficjent projektu</a:t>
            </a:r>
            <a:r>
              <a:rPr lang="pl-PL" sz="1800" b="0" i="0">
                <a:effectLst/>
                <a:latin typeface="Arial"/>
                <a:ea typeface="Open Sans"/>
                <a:cs typeface="Open Sans"/>
              </a:rPr>
              <a:t>. </a:t>
            </a:r>
            <a:endParaRPr lang="pl-PL" b="0" i="0">
              <a:effectLst/>
              <a:latin typeface="Arial"/>
              <a:ea typeface="Open Sans"/>
              <a:cs typeface="Open Sans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597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Koszty osobowe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/>
          <a:lstStyle/>
          <a:p>
            <a:pPr algn="l" rtl="0" fontAlgn="base"/>
            <a:r>
              <a:rPr lang="pl-PL" sz="1800" b="1" i="0">
                <a:effectLst/>
                <a:latin typeface="Arial" panose="020B0604020202020204" pitchFamily="34" charset="0"/>
              </a:rPr>
              <a:t>W ramach wniosku o płatność należy przedłożyć: </a:t>
            </a:r>
            <a:endParaRPr lang="pl-PL" b="1" i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umowy o pracę i/lub dokument powierzający zaangażowanie w projekt;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zakresy czynności przy realizacji projektu dla danego pracownika;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dokumenty potwierdzające wykonanie czynności;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listy obecności;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listy płac;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potwierdzenia przelewów: na rachunek pracownika, obowiązkowych składek do ZUS-u /Urzędu Skarbowego;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</a:rPr>
              <a:t>dokumenty potwierdzające zweryfikowanie, że łączne zaangażowanie zawodowe personelu projektu w realizację wszystkich projektów finansowanych </a:t>
            </a:r>
            <a:br>
              <a:rPr lang="pl-PL" sz="1800" b="0" i="0">
                <a:effectLst/>
                <a:latin typeface="Arial" panose="020B0604020202020204" pitchFamily="34" charset="0"/>
              </a:rPr>
            </a:br>
            <a:r>
              <a:rPr lang="pl-PL" sz="1800" b="0" i="0">
                <a:effectLst/>
                <a:latin typeface="Arial" panose="020B0604020202020204" pitchFamily="34" charset="0"/>
              </a:rPr>
              <a:t>z funduszy UE oraz działań finansowanych z innych źródeł, w tym środków własnych beneficjenta i innych podmiotów (niezależnie od formy zaangażowania), nie przekracza 276 godzin miesięcznie.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4158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601D3-2319-4D4F-A9F3-7A0BC8F1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3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Koszty osobowe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005F9-CCF2-4179-8C9C-0125F809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22" y="1547589"/>
            <a:ext cx="8640382" cy="5328592"/>
          </a:xfrm>
        </p:spPr>
        <p:txBody>
          <a:bodyPr/>
          <a:lstStyle/>
          <a:p>
            <a:pPr marL="0" indent="0" algn="l" rtl="0" fontAlgn="base">
              <a:buNone/>
            </a:pPr>
            <a:endParaRPr lang="pl-PL" sz="1800" b="1" i="0" u="sng">
              <a:solidFill>
                <a:srgbClr val="0078D4"/>
              </a:solidFill>
              <a:effectLst/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Wydatki związane z wynagrodzeniem każdej zatrudnionej osoby należy wykazać </a:t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w odrębnym wierszu.</a:t>
            </a:r>
          </a:p>
          <a:p>
            <a:pPr marL="0" indent="0" algn="l" rtl="0" fontAlgn="base">
              <a:buNone/>
            </a:pPr>
            <a:endParaRPr lang="pl-PL" sz="1800" b="1" i="0" u="sng">
              <a:solidFill>
                <a:srgbClr val="0078D4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pl-PL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Uwaga! </a:t>
            </a:r>
          </a:p>
          <a:p>
            <a:pPr marL="0" indent="0" algn="l" rtl="0" fontAlgn="base">
              <a:buNone/>
            </a:pPr>
            <a:r>
              <a:rPr lang="pl-PL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Dokumenty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przedstawione do </a:t>
            </a:r>
            <a:r>
              <a:rPr lang="pl-PL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rozliczenia kosztów personelu powinny zawierać wyłącznie dane osobowe wskazane w Podrozdziale 3.8 </a:t>
            </a:r>
            <a:r>
              <a:rPr lang="pl-PL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Wytycznych dotyczących kwalifikowalności wydatków na lata 2021-2027</a:t>
            </a:r>
            <a:r>
              <a:rPr lang="pl-PL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tj. imię, nazwisko, PESEL, forma zaangażowania.</a:t>
            </a:r>
            <a:endParaRPr lang="pl-PL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pl-PL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Pozostałe dane osobowe powinny zostać zanonimizowane.  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AD1F97-F742-48FA-83DF-DFCB372DB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662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195720"/>
            <a:ext cx="6480176" cy="744358"/>
          </a:xfrm>
        </p:spPr>
        <p:txBody>
          <a:bodyPr>
            <a:normAutofit/>
          </a:bodyPr>
          <a:lstStyle/>
          <a:p>
            <a:pPr algn="ctr"/>
            <a:r>
              <a:rPr lang="pl-PL" sz="2600"/>
              <a:t>Projekty partnerskie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881410" y="251445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2615328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683493"/>
            <a:ext cx="8639999" cy="50379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400"/>
              <a:t>	</a:t>
            </a:r>
            <a:r>
              <a:rPr lang="pl-PL" sz="2200"/>
              <a:t> Projekty partnerskie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475581"/>
            <a:ext cx="8640382" cy="547260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b="1"/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Realizacja projektu w partnerstwie odbywa się na warunkach określonych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w porozumieniu albo umowie o partnerstwie, </a:t>
            </a:r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>
                <a:latin typeface="Arial"/>
                <a:ea typeface="Open Sans"/>
                <a:cs typeface="Arial"/>
              </a:rPr>
              <a:t>Umowa o dofinansowanie projektu jest podpisywana z partnerem wiodącym,</a:t>
            </a:r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/>
                <a:ea typeface="Open Sans"/>
                <a:cs typeface="Arial"/>
              </a:rPr>
              <a:t>Środki dofinansowania będą przekazywane na rachunek bankowy partnera wiodącego.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3200"/>
          </a:p>
          <a:p>
            <a:pPr marL="251460" indent="-251460">
              <a:lnSpc>
                <a:spcPct val="120000"/>
              </a:lnSpc>
              <a:spcBef>
                <a:spcPts val="0"/>
              </a:spcBef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455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EA4424-72A7-40A8-8E18-0DCF3E487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Partner wiodący: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odpisuje </a:t>
            </a:r>
            <a:r>
              <a:rPr lang="pl-PL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Umowę o dofinansowanie projektu</a:t>
            </a:r>
            <a:r>
              <a:rPr lang="pl-PL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zapewnia przestrzeganie procedur sprawozdawczości – monitoringu,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składa wnioski o płatność,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 odpowiedzialny wobec dysponenta środków unijnych (IZ FE SL),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ponosi odpowiedzialność za działania związane z promocją i informacją oraz kontrolą projektu.</a:t>
            </a:r>
            <a:endParaRPr lang="pl-PL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2F2DED-69E5-4E39-8F48-2465A7DD0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55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BD5DBEF-CE47-4BD3-AE6C-E5DB7319F276}"/>
              </a:ext>
            </a:extLst>
          </p:cNvPr>
          <p:cNvSpPr txBox="1">
            <a:spLocks/>
          </p:cNvSpPr>
          <p:nvPr/>
        </p:nvSpPr>
        <p:spPr>
          <a:xfrm>
            <a:off x="1025907" y="721835"/>
            <a:ext cx="8639999" cy="503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pl-PL" sz="2400"/>
              <a:t>	</a:t>
            </a:r>
            <a:r>
              <a:rPr lang="pl-PL" sz="2200"/>
              <a:t> Projekty partnerskie</a:t>
            </a:r>
          </a:p>
        </p:txBody>
      </p:sp>
    </p:spTree>
    <p:extLst>
      <p:ext uri="{BB962C8B-B14F-4D97-AF65-F5344CB8AC3E}">
        <p14:creationId xmlns:p14="http://schemas.microsoft.com/office/powerpoint/2010/main" val="13643904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8DC003-D8AE-42B2-BF84-AF029C5C8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1979637"/>
            <a:ext cx="8640382" cy="4680002"/>
          </a:xfrm>
        </p:spPr>
        <p:txBody>
          <a:bodyPr/>
          <a:lstStyle/>
          <a:p>
            <a:pPr marL="0" indent="0">
              <a:buNone/>
            </a:pPr>
            <a:r>
              <a:rPr lang="pl-PL" b="1"/>
              <a:t>Partnerzy projektu: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odpowiadają za rzetelne i terminowe przekazywanie partnerowi wiodącemu informacji oraz dokumentacji potrzebnej do rozliczania i raportowania projektu,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dostarczają informację o możliwości odzyskania podatku VAT w ramach projektu,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zobowiązani są do przestrzegania obowiązków dotyczących informacji i promocji,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zobowiązani są do przechowywania dokumentów związanych z realizacją projektu w swoich siedzibach w terminie określonym w umowie o dofinansowanie projektu. 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18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b="1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148D81-7890-42A9-8D2C-83C5C438E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56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1B950B0-CDF0-4B18-8215-ECCA063B0F5C}"/>
              </a:ext>
            </a:extLst>
          </p:cNvPr>
          <p:cNvSpPr txBox="1">
            <a:spLocks/>
          </p:cNvSpPr>
          <p:nvPr/>
        </p:nvSpPr>
        <p:spPr>
          <a:xfrm>
            <a:off x="1025907" y="683493"/>
            <a:ext cx="8639999" cy="503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pl-PL" sz="2400"/>
              <a:t>	</a:t>
            </a:r>
            <a:r>
              <a:rPr lang="pl-PL" sz="2200"/>
              <a:t> Projekty partnerskie</a:t>
            </a:r>
          </a:p>
        </p:txBody>
      </p:sp>
    </p:spTree>
    <p:extLst>
      <p:ext uri="{BB962C8B-B14F-4D97-AF65-F5344CB8AC3E}">
        <p14:creationId xmlns:p14="http://schemas.microsoft.com/office/powerpoint/2010/main" val="1485807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673868"/>
            <a:ext cx="8640381" cy="50379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400"/>
              <a:t>	</a:t>
            </a:r>
            <a:r>
              <a:rPr lang="pl-PL" sz="2200"/>
              <a:t> Projekty partnerskie – projekty grantowe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475581"/>
            <a:ext cx="8640382" cy="547260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b="1"/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 projektów grantowych realizowanych w partnerstwie można powierzyć partnerowi projektu część zadań związanych z wyborem </a:t>
            </a:r>
            <a:r>
              <a:rPr lang="pl-PL" err="1">
                <a:latin typeface="Arial"/>
                <a:ea typeface="Open Sans"/>
                <a:cs typeface="Arial"/>
              </a:rPr>
              <a:t>grantobiorców</a:t>
            </a:r>
            <a:r>
              <a:rPr lang="pl-PL">
                <a:latin typeface="Arial"/>
                <a:ea typeface="Open Sans"/>
                <a:cs typeface="Arial"/>
              </a:rPr>
              <a:t> z wyłączeniem zadania polegającego na formalnym udzieleniu grantu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tj. podpisania umowy z </a:t>
            </a:r>
            <a:r>
              <a:rPr lang="pl-PL" err="1">
                <a:latin typeface="Arial"/>
                <a:ea typeface="Open Sans"/>
                <a:cs typeface="Arial"/>
              </a:rPr>
              <a:t>grantobiorcą</a:t>
            </a:r>
            <a:r>
              <a:rPr lang="pl-PL">
                <a:latin typeface="Arial"/>
                <a:ea typeface="Open Sans"/>
                <a:cs typeface="Arial"/>
              </a:rPr>
              <a:t>,</a:t>
            </a:r>
          </a:p>
          <a:p>
            <a:pPr marL="251460" indent="-251460" fontAlgn="base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partner projektu nie może podpisywać umów z </a:t>
            </a:r>
            <a:r>
              <a:rPr lang="pl-PL" err="1">
                <a:latin typeface="Arial"/>
                <a:ea typeface="Open Sans"/>
                <a:cs typeface="Arial"/>
              </a:rPr>
              <a:t>grantobiorcami</a:t>
            </a:r>
            <a:r>
              <a:rPr lang="pl-PL">
                <a:latin typeface="Arial"/>
                <a:ea typeface="Open Sans"/>
                <a:cs typeface="Arial"/>
              </a:rPr>
              <a:t>, a tym samym udzielać im pomocy de </a:t>
            </a:r>
            <a:r>
              <a:rPr lang="pl-PL" err="1">
                <a:latin typeface="Arial"/>
                <a:ea typeface="Open Sans"/>
                <a:cs typeface="Arial"/>
              </a:rPr>
              <a:t>minimis</a:t>
            </a:r>
            <a:r>
              <a:rPr lang="pl-PL">
                <a:latin typeface="Arial"/>
                <a:ea typeface="Open Sans"/>
                <a:cs typeface="Arial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3200"/>
          </a:p>
          <a:p>
            <a:pPr marL="251460" indent="-251460">
              <a:lnSpc>
                <a:spcPct val="120000"/>
              </a:lnSpc>
              <a:spcBef>
                <a:spcPts val="0"/>
              </a:spcBef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207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6113" y="5195720"/>
            <a:ext cx="6480176" cy="744358"/>
          </a:xfrm>
        </p:spPr>
        <p:txBody>
          <a:bodyPr>
            <a:normAutofit/>
          </a:bodyPr>
          <a:lstStyle/>
          <a:p>
            <a:pPr algn="ctr"/>
            <a:r>
              <a:rPr lang="pl-PL" sz="2600"/>
              <a:t>Koszty pośrednie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881410" y="251445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2955149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1BAB2-345A-4F0B-8CC7-A26B4478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       </a:t>
            </a:r>
            <a:r>
              <a:rPr lang="pl-PL" sz="2200"/>
              <a:t>Koszty pośrednie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053F0F-EF5E-4366-B6E6-6C72A4F7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sz="1800" b="1">
                <a:effectLst/>
                <a:latin typeface="Arial"/>
                <a:ea typeface="Times New Roman" panose="02020603050405020304" pitchFamily="18" charset="0"/>
                <a:cs typeface="Arial"/>
              </a:rPr>
              <a:t>Koszty pośrednie </a:t>
            </a:r>
            <a:r>
              <a:rPr lang="pl-PL" sz="1800">
                <a:effectLst/>
                <a:latin typeface="Arial"/>
                <a:ea typeface="Times New Roman" panose="02020603050405020304" pitchFamily="18" charset="0"/>
                <a:cs typeface="Arial"/>
              </a:rPr>
              <a:t>to koszty niezbędne do realizacji projektu, których nie można bezpośrednio przypisać do głównego celu projektu, w szczególności koszty administracyjne związane z obsługą projektu, która nie wymaga podejmowania merytorycznych działań zmierzających do osiągnięcia celu projektu</a:t>
            </a:r>
            <a:r>
              <a:rPr lang="pl-PL">
                <a:latin typeface="Arial"/>
                <a:ea typeface="Times New Roman" panose="02020603050405020304" pitchFamily="18" charset="0"/>
                <a:cs typeface="Arial"/>
              </a:rPr>
              <a:t>,</a:t>
            </a: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Beneficjent jest uprawniony do ponoszenia w ramach wydatków kwalifikowalnych kosztów pośrednich, zgodnie ze stawką ryczałtową określoną we wniosku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>
                <a:latin typeface="Arial"/>
                <a:ea typeface="Open Sans"/>
                <a:cs typeface="Arial"/>
              </a:rPr>
              <a:t>o dofinansowanie oraz umowie o dofinansowanie (§ 3 punkt 3),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>
                <a:latin typeface="Arial"/>
                <a:ea typeface="Open Sans"/>
                <a:cs typeface="Arial"/>
              </a:rPr>
              <a:t>Zatwierdzona wysokość stawki ryczałtowej jest niezmienna,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b="1">
                <a:latin typeface="Arial"/>
                <a:ea typeface="Open Sans"/>
                <a:cs typeface="Arial"/>
              </a:rPr>
              <a:t>Stosowanie stawki ryczałtowej przy rozliczaniu kosztów pośrednich jest obligatoryjne i beneficjent nie ma możliwości zmiany metody rozliczenia tych kosztów.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251460" indent="-251460"/>
            <a:endParaRPr lang="pl-PL"/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34C60D-9795-4CA8-A9D7-42D6AE822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02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                 Termin składania wniosków o płatność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36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Pierwszy wniosek o płatność: </a:t>
            </a:r>
          </a:p>
          <a:p>
            <a:pPr marL="0" indent="0" algn="ctr">
              <a:buNone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3 miesiące od daty podpisania </a:t>
            </a:r>
            <a:r>
              <a:rPr lang="pl-PL" i="1">
                <a:latin typeface="Arial" panose="020B0604020202020204" pitchFamily="34" charset="0"/>
                <a:cs typeface="Arial" panose="020B0604020202020204" pitchFamily="34" charset="0"/>
              </a:rPr>
              <a:t>Umowy o dofinansowanie</a:t>
            </a:r>
          </a:p>
          <a:p>
            <a:pPr marL="0" indent="0" algn="ctr">
              <a:buNone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4545667" y="3246392"/>
            <a:ext cx="158417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052954" y="4590734"/>
            <a:ext cx="2592288" cy="1067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2000"/>
              <a:t>Wniosek o płatność</a:t>
            </a:r>
          </a:p>
          <a:p>
            <a:pPr algn="ctr"/>
            <a:r>
              <a:rPr lang="pl-PL" sz="2000"/>
              <a:t>z wydatkami</a:t>
            </a:r>
            <a:endParaRPr lang="pl-PL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7787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1BAB2-345A-4F0B-8CC7-A26B4478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       </a:t>
            </a:r>
            <a:r>
              <a:rPr lang="pl-PL" sz="2200"/>
              <a:t>Koszty pośrednie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053F0F-EF5E-4366-B6E6-6C72A4F7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sz="1800">
                <a:effectLst/>
                <a:latin typeface="Arial"/>
                <a:ea typeface="Calibri" panose="020F0502020204030204" pitchFamily="34" charset="0"/>
                <a:cs typeface="Arial"/>
              </a:rPr>
              <a:t>Koszty pośrednie należy </a:t>
            </a:r>
            <a:r>
              <a:rPr lang="pl-PL">
                <a:latin typeface="Arial"/>
                <a:ea typeface="Calibri" panose="020F0502020204030204" pitchFamily="34" charset="0"/>
                <a:cs typeface="Arial"/>
              </a:rPr>
              <a:t>rozliczyć proporcjonalnie </a:t>
            </a:r>
            <a:r>
              <a:rPr lang="pl-PL" sz="1800">
                <a:effectLst/>
                <a:latin typeface="Arial"/>
                <a:ea typeface="Calibri" panose="020F0502020204030204" pitchFamily="34" charset="0"/>
                <a:cs typeface="Arial"/>
              </a:rPr>
              <a:t>do faktycznie poniesionych, udokumentowanych i zatwierdzonych wydatków bezpośrednich wykazanych we wniosku o płatność</a:t>
            </a:r>
            <a:r>
              <a:rPr lang="pl-PL">
                <a:latin typeface="Arial"/>
                <a:ea typeface="Calibri" panose="020F0502020204030204" pitchFamily="34" charset="0"/>
                <a:cs typeface="Arial"/>
              </a:rPr>
              <a:t>,</a:t>
            </a:r>
            <a:endParaRPr lang="pl-PL">
              <a:latin typeface="Arial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 obniżenia wysokości bezpośrednich wydatków kwalifikowalnych pomniejszeniu/zwrotowi (w odniesieniu do wypłaconych środków) podlega zarówno kwota dofinansowania odpowiadająca pomniejszeniu bezpośrednich kosztów kwalifikowalnych, jak również kwota dofinansowania odpowiadająca pomniejszeniu kosztów pośrednich,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Calibri" panose="020F0502020204030204" pitchFamily="34" charset="0"/>
                <a:cs typeface="Arial"/>
              </a:rPr>
              <a:t>Niedopuszczalna jest sytuacja, aby we wniosku o płatność w zestawieniu wydatków wykazywać wydatki stanowiące koszty pośrednie.</a:t>
            </a:r>
          </a:p>
          <a:p>
            <a:pPr marL="251460" indent="-251460"/>
            <a:endParaRPr lang="pl-PL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/>
          </a:p>
          <a:p>
            <a:pPr marL="251460" indent="-251460"/>
            <a:endParaRPr lang="pl-PL"/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34C60D-9795-4CA8-A9D7-42D6AE822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2825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053F0F-EF5E-4366-B6E6-6C72A4F7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rozliczając</a:t>
            </a:r>
            <a:r>
              <a:rPr lang="pl-PL" sz="1800">
                <a:effectLst/>
                <a:latin typeface="Arial"/>
                <a:ea typeface="Open Sans"/>
                <a:cs typeface="Arial"/>
              </a:rPr>
              <a:t> koszty pośrednie w projekcie, beneficjent nie przedstawia dowodów księgowych, a także nie prowadzi wyodrębnionej ewidencji księgowej dla tych wydatków</a:t>
            </a:r>
            <a:r>
              <a:rPr lang="pl-PL">
                <a:latin typeface="Arial"/>
                <a:ea typeface="Open Sans"/>
                <a:cs typeface="Arial"/>
              </a:rPr>
              <a:t>,</a:t>
            </a:r>
            <a:endParaRPr lang="pl-PL" sz="1800">
              <a:effectLst/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dokumenty</a:t>
            </a:r>
            <a:r>
              <a:rPr lang="pl-PL" sz="1800">
                <a:effectLst/>
                <a:latin typeface="Arial"/>
                <a:ea typeface="Open Sans"/>
                <a:cs typeface="Arial"/>
              </a:rPr>
              <a:t> dotyczące kosztów pośrednich nie podlegają </a:t>
            </a:r>
            <a:r>
              <a:rPr lang="pl-PL">
                <a:latin typeface="Arial"/>
                <a:ea typeface="Open Sans"/>
                <a:cs typeface="Arial"/>
              </a:rPr>
              <a:t>weryfikacji </a:t>
            </a:r>
            <a:br>
              <a:rPr lang="pl-PL">
                <a:latin typeface="Arial"/>
                <a:ea typeface="Open Sans"/>
                <a:cs typeface="Arial"/>
              </a:rPr>
            </a:br>
            <a:r>
              <a:rPr lang="pl-PL">
                <a:latin typeface="Arial"/>
                <a:ea typeface="Open Sans"/>
                <a:cs typeface="Arial"/>
              </a:rPr>
              <a:t>na</a:t>
            </a:r>
            <a:r>
              <a:rPr lang="pl-PL" sz="1800">
                <a:effectLst/>
                <a:latin typeface="Arial"/>
                <a:ea typeface="Open Sans"/>
                <a:cs typeface="Arial"/>
              </a:rPr>
              <a:t> etapie kontroli administracyjnej</a:t>
            </a:r>
            <a:r>
              <a:rPr lang="pl-PL">
                <a:latin typeface="Arial"/>
                <a:ea typeface="Open Sans"/>
                <a:cs typeface="Arial"/>
              </a:rPr>
              <a:t>,</a:t>
            </a:r>
            <a:endParaRPr lang="pl-PL" sz="1800">
              <a:effectLst/>
              <a:latin typeface="Arial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IZ FE SL zastrzega sobie prawo do sprawdzenia czy dany rodzaj kosztów pośrednich występuje w projekcie, </a:t>
            </a:r>
            <a:endParaRPr lang="pl-PL">
              <a:latin typeface="Arial" panose="020B0604020202020204" pitchFamily="34" charset="0"/>
              <a:ea typeface="Open Sans"/>
              <a:cs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koszty ponoszone zgodnie z katalogiem kosztów pośrednich, zaplanowanych we wniosku o dofinansowanie.</a:t>
            </a:r>
            <a:endParaRPr lang="pl-PL" sz="1800">
              <a:effectLst/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/>
          </a:p>
          <a:p>
            <a:pPr marL="251460" indent="-251460">
              <a:buChar char="•"/>
            </a:pPr>
            <a:endParaRPr lang="pl-PL"/>
          </a:p>
          <a:p>
            <a:pPr marL="251460" indent="-25146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34C60D-9795-4CA8-A9D7-42D6AE822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61</a:t>
            </a:fld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13550E0-85F8-46B0-8E18-1E5A6CE9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/>
              <a:t>       </a:t>
            </a:r>
            <a:r>
              <a:rPr lang="pl-PL" sz="2200"/>
              <a:t>Koszty pośrednie</a:t>
            </a:r>
          </a:p>
        </p:txBody>
      </p:sp>
    </p:spTree>
    <p:extLst>
      <p:ext uri="{BB962C8B-B14F-4D97-AF65-F5344CB8AC3E}">
        <p14:creationId xmlns:p14="http://schemas.microsoft.com/office/powerpoint/2010/main" val="22235143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85666" y="4815546"/>
            <a:ext cx="6480176" cy="888374"/>
          </a:xfrm>
        </p:spPr>
        <p:txBody>
          <a:bodyPr>
            <a:normAutofit fontScale="90000"/>
          </a:bodyPr>
          <a:lstStyle/>
          <a:p>
            <a:r>
              <a:rPr lang="pl-PL"/>
              <a:t/>
            </a:r>
            <a:br>
              <a:rPr lang="pl-PL"/>
            </a:br>
            <a:r>
              <a:rPr lang="pl-PL"/>
              <a:t>Odzyskiwanie środków</a:t>
            </a:r>
          </a:p>
        </p:txBody>
      </p:sp>
    </p:spTree>
    <p:extLst>
      <p:ext uri="{BB962C8B-B14F-4D97-AF65-F5344CB8AC3E}">
        <p14:creationId xmlns:p14="http://schemas.microsoft.com/office/powerpoint/2010/main" val="4432839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912855"/>
            <a:ext cx="8640381" cy="503479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835621"/>
            <a:ext cx="8640382" cy="482421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 przypadku stwierdzenia przez IZ FE SL nieprawidłowości w zakresie wydatkowania środków dofinansowania, która wypełnia którąkolwiek z przesłanek określonych w art. 207 UFP tj.</a:t>
            </a:r>
            <a:r>
              <a:rPr lang="pl-PL" b="1" dirty="0">
                <a:latin typeface="Arial"/>
                <a:ea typeface="Open Sans"/>
                <a:cs typeface="Arial"/>
              </a:rPr>
              <a:t>:</a:t>
            </a:r>
            <a:endParaRPr lang="pl-PL" sz="1800" b="1" i="0" u="none" strike="noStrike" baseline="0" dirty="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  <a:p>
            <a:pPr marL="755650" lvl="1" indent="-251460">
              <a:buFont typeface="Courier New" panose="02070309020205020404" pitchFamily="49" charset="0"/>
              <a:buChar char="o"/>
            </a:pPr>
            <a:r>
              <a:rPr lang="pl-PL" b="0" i="0" u="none" strike="noStrike" baseline="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wykorzystania środków niezgodnie z przeznaczeniem, </a:t>
            </a:r>
          </a:p>
          <a:p>
            <a:pPr marL="755650" lvl="1" indent="-251460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w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ykorzystania środków z naruszeniem procedur, </a:t>
            </a:r>
          </a:p>
          <a:p>
            <a:pPr marL="755650" lvl="1" indent="-251460">
              <a:buFont typeface="Courier New" panose="02070309020205020404" pitchFamily="49" charset="0"/>
              <a:buChar char="o"/>
            </a:pPr>
            <a:r>
              <a:rPr lang="pl-PL" b="0" i="0" u="none" strike="noStrike" baseline="0" dirty="0">
                <a:solidFill>
                  <a:srgbClr val="000000"/>
                </a:solidFill>
                <a:latin typeface="Arial"/>
                <a:ea typeface="Open Sans"/>
                <a:cs typeface="Arial"/>
              </a:rPr>
              <a:t>pobrania środków nienależnie lub w nadmiernej wysokości </a:t>
            </a:r>
          </a:p>
          <a:p>
            <a:pPr marL="504190" lvl="1" indent="0">
              <a:buNone/>
            </a:pPr>
            <a:endParaRPr lang="pl-PL" dirty="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  <a:p>
            <a:pPr marL="504190" lvl="1" indent="0">
              <a:buNone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ofinansowanie podlega zwrotowi na zasadach i w terminach w określonych w UFP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3555" lvl="1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W przypadku stwierdzenia nieprawidłowości IZ FE SL wszczyna procedurę odzyskania środków nieprawidłowo wydatkowanych zgodnie z artykułu 207 UFP.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dirty="0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dirty="0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dirty="0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9528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291993-E668-4070-8811-914299DD5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IZ FE SL wzywa beneficjenta do dokonania zwrotu środków lub wyrażenia zgody na pomniejszenie kolejnych płatności o kwotę przypadającą do zwrotu,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sytuacji braku możliwości pomniejszenia wypłaty środków z projektu, którego dotyczy umowa, IZ FE SL ma możliwość pomniejszenia wypłaty środków </a:t>
            </a:r>
            <a:br>
              <a:rPr lang="pl-PL">
                <a:latin typeface="Arial"/>
                <a:ea typeface="Open Sans"/>
                <a:cs typeface="Arial"/>
              </a:rPr>
            </a:br>
            <a:r>
              <a:rPr lang="pl-PL">
                <a:latin typeface="Arial"/>
                <a:ea typeface="Open Sans"/>
                <a:cs typeface="Arial"/>
              </a:rPr>
              <a:t>z każdego innego realizowanego przez beneficjenta projektu w ramach programu, po uzyskaniu zgody beneficjenta na pomniejszenie.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E09D6A-47F9-41ED-911D-2C0C5058C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64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4A12484-2417-4FF9-ABB8-5CF1B5AC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912855"/>
            <a:ext cx="8640381" cy="503479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</p:spTree>
    <p:extLst>
      <p:ext uri="{BB962C8B-B14F-4D97-AF65-F5344CB8AC3E}">
        <p14:creationId xmlns:p14="http://schemas.microsoft.com/office/powerpoint/2010/main" val="41857587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1797697"/>
            <a:ext cx="8640382" cy="4896226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 panose="020B0604020202020204" pitchFamily="34" charset="0"/>
              <a:buChar char="•"/>
            </a:pPr>
            <a:endParaRPr lang="pl-PL">
              <a:latin typeface="Arial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 braku możliwości pomniejszenia z refundacji Beneficjent ma obowiązek dokonania zwrotu środków na rachunek IZ FE SL,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sytuacji braku zwrotu środków na zasadach i w terminach określonych w art. 207 UFP, IZ FE podejmie czynności zmierzające do odzyskania dofinansowania z wykorzystaniem dostępnych środków prawnych na drodze postępowania administracyjnego lub cywilnego,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Odsetki w wysokości określonej jak dla zaległości podatkowych od środków nieprawidłowo wykorzystanych są naliczane od dnia przekazania dofinansowania na rachunek beneficjenta do daty dokonania zwrotu i stanowią koszt własny. 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4407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737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763613"/>
            <a:ext cx="8640382" cy="518457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przypadku, gdy doszło do wypłaty środków dofinansowania, którego nie można zaklasyfikować do żadnej z przesłanek określonych w art. 207 UFP, należy  dokonać zwrotu środków w terminie 14 dni od wystąpienia okoliczności wskazujących na konieczność zwrotu dofinasowania oraz przekazać informację pisemnej do IZ FE SL o powodach dokonanego zwrotu,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W przypadku, gdy zwrot środków nie został dokonany w przewidzianym terminie, stanowi to naruszenie warunków umowy o dofinansowanie co skutkuje wystąpieniem nieprawidłowości. </a:t>
            </a:r>
          </a:p>
          <a:p>
            <a:pPr marL="0" indent="0">
              <a:buNone/>
            </a:pPr>
            <a:r>
              <a:rPr lang="pl-PL" sz="2900">
                <a:latin typeface="Open Sans"/>
                <a:ea typeface="Open Sans"/>
                <a:cs typeface="Open Sans"/>
              </a:rPr>
              <a:t> 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2377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Odzyskanie środków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>
                <a:latin typeface="Arial"/>
                <a:ea typeface="Open Sans"/>
                <a:cs typeface="Arial"/>
              </a:rPr>
              <a:t>W przypadku dokonania zwrotu środków na rachunek bankowy IZ FE SL beneficjent zobowiązany jest do przekazania IZ FE SL pisemnej informacji pozwalającej na szczegółową identyfikację wydatku, którego dotyczy zwrot i powodu zwrotu, w szczególności opis przelewu winien zawierać następujące informacje: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kwotę zwrotu w podziale na należność główną i odsetki,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nazwę programu i numer projektu,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numer wniosku o płatność, rok, w którym zostały przekazane zwracane środki,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tytuł zwrotu, </a:t>
            </a:r>
          </a:p>
          <a:p>
            <a:pPr marL="53784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klasyfikację budżetową dotyczącą zwracanych środków. 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9601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503479"/>
          </a:xfrm>
          <a:solidFill>
            <a:schemeClr val="accent2"/>
          </a:solidFill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200">
                <a:latin typeface="Open Sans"/>
                <a:ea typeface="Open Sans"/>
                <a:cs typeface="Open Sans"/>
              </a:rPr>
              <a:t>Podwójne finansowanie wydatków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63518"/>
            <a:ext cx="8640382" cy="5025367"/>
          </a:xfrm>
        </p:spPr>
        <p:txBody>
          <a:bodyPr vert="horz" lIns="0" tIns="0" rIns="0" bIns="0" rtlCol="0" anchor="t"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600" b="1">
                <a:latin typeface="Arial"/>
                <a:ea typeface="Open Sans"/>
                <a:cs typeface="Open Sans"/>
              </a:rPr>
              <a:t>Niedozwolone jest podwójne finansowanie wydatków:</a:t>
            </a: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więcej niż jednokrotne przedstawienie do rozliczenia tego samego wydatku albo tej samej części wydatku ze środków UE w jakiejkolwiek formie (w szczególności dotacji, pożyczki, gwarancji/poręczenia),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rozliczenie zakupu używanego środka trwałego, który był uprzednio współfinansowany z udziałem środków UE,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rozliczenie kosztów amortyzacji środka trwałego uprzednio zakupionego z udziałem środków UE,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rozliczenie wydatku poniesionego przez leasingodawcę na zakup przedmiotu leasingu w ramach leasingu finansowego, a następnie rozliczenie rat opłacanych przez beneficjenta w związku z leasingiem tego przedmiotu,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objęcie kosztów kwalifikowalnych jednocześnie wsparciem w formie pożyczki i gwarancji/poręczenia,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rozliczenie tego samego wydatku w kosztach pośrednich projektu oraz kosztach bezpośrednich projektu, </a:t>
            </a:r>
            <a:endParaRPr lang="pl-PL" sz="1600">
              <a:latin typeface="Arial"/>
            </a:endParaRPr>
          </a:p>
          <a:p>
            <a:pPr marL="171450" indent="-171450">
              <a:spcBef>
                <a:spcPts val="0"/>
              </a:spcBef>
              <a:buFont typeface="Wingdings"/>
              <a:buChar char="§"/>
            </a:pPr>
            <a:r>
              <a:rPr lang="pl-PL" sz="1600">
                <a:latin typeface="Arial"/>
                <a:ea typeface="Open Sans"/>
                <a:cs typeface="Open Sans"/>
              </a:rPr>
              <a:t>otrzymanie na wydatki kwalifikowalne danego projektu lub części projektu dotacji z kilku źródeł (krajowych, unijnych lub innych) w wysokości łącznie wyższej niż 100% wydatków kwalifikowalnych projektu lub części projektu.</a:t>
            </a:r>
            <a:endParaRPr lang="pl-PL" sz="1600">
              <a:latin typeface="Arial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1778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/>
            </a:r>
            <a:br>
              <a:rPr lang="pl-PL"/>
            </a:br>
            <a:r>
              <a:rPr lang="pl-PL"/>
              <a:t>PROMOCJA PROJEKTU</a:t>
            </a:r>
          </a:p>
        </p:txBody>
      </p:sp>
    </p:spTree>
    <p:extLst>
      <p:ext uri="{BB962C8B-B14F-4D97-AF65-F5344CB8AC3E}">
        <p14:creationId xmlns:p14="http://schemas.microsoft.com/office/powerpoint/2010/main" val="5187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Wniosek sprawozdawczy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6004" y="1979837"/>
            <a:ext cx="8640382" cy="468000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effectLst/>
                <a:latin typeface="Arial"/>
                <a:ea typeface="Open Sans"/>
                <a:cs typeface="Arial"/>
              </a:rPr>
              <a:t>Wniosek o płatność z wypełnioną jedynie częścią sprawozdawczą</a:t>
            </a:r>
            <a:endParaRPr lang="pl-PL" b="1">
              <a:solidFill>
                <a:srgbClr val="498205"/>
              </a:solidFill>
              <a:latin typeface="Arial"/>
              <a:ea typeface="Open Sans"/>
              <a:cs typeface="Arial"/>
            </a:endParaRPr>
          </a:p>
          <a:p>
            <a:pPr marL="0" indent="0">
              <a:buNone/>
            </a:pPr>
            <a:endParaRPr lang="pl-PL">
              <a:latin typeface="Arial"/>
            </a:endParaRPr>
          </a:p>
          <a:p>
            <a:pPr marL="0" indent="0">
              <a:buNone/>
            </a:pPr>
            <a:r>
              <a:rPr lang="pl-PL" sz="2000">
                <a:latin typeface="Arial"/>
                <a:ea typeface="Open Sans"/>
                <a:cs typeface="Open Sans"/>
              </a:rPr>
              <a:t>Obowiązek sprawozdania o postępie rzeczowym w projekcie </a:t>
            </a:r>
            <a:r>
              <a:rPr lang="pl-PL" sz="2000">
                <a:latin typeface="Arial"/>
              </a:rPr>
              <a:t/>
            </a:r>
            <a:br>
              <a:rPr lang="pl-PL" sz="2000">
                <a:latin typeface="Arial"/>
              </a:rPr>
            </a:br>
            <a:r>
              <a:rPr lang="pl-PL" sz="2000">
                <a:latin typeface="Arial"/>
                <a:ea typeface="Open Sans"/>
                <a:cs typeface="Open Sans"/>
              </a:rPr>
              <a:t>(niezależnie od poziomu finansowego rozliczenia projektu) dwa razy do roku: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sz="2000" b="1">
                <a:latin typeface="Arial"/>
                <a:ea typeface="Open Sans"/>
                <a:cs typeface="Open Sans"/>
              </a:rPr>
              <a:t>do 30 czerwca </a:t>
            </a:r>
          </a:p>
          <a:p>
            <a:pPr marL="251460" indent="-251460">
              <a:buFont typeface="Arial" panose="020B0604020202020204" pitchFamily="34" charset="0"/>
              <a:buChar char="•"/>
            </a:pPr>
            <a:r>
              <a:rPr lang="pl-PL" sz="2000" b="1">
                <a:latin typeface="Arial"/>
                <a:ea typeface="Open Sans"/>
                <a:cs typeface="Open Sans"/>
              </a:rPr>
              <a:t>do 31 grudnia</a:t>
            </a:r>
          </a:p>
          <a:p>
            <a:pPr marL="0" indent="0">
              <a:buNone/>
            </a:pPr>
            <a:r>
              <a:rPr lang="pl-PL" sz="2000">
                <a:latin typeface="Open Sans"/>
                <a:ea typeface="Open Sans"/>
                <a:cs typeface="Open Sans"/>
              </a:rPr>
              <a:t>W przypadku złożenia wniosku o płatność zawierającego wydatki we wskazanych terminach, warunek poinformowania o postępie rzeczowym w projekcie jest spełniony.</a:t>
            </a:r>
            <a:endParaRPr lang="pl-PL"/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/>
              <a:t/>
            </a:r>
            <a:br>
              <a:rPr lang="pl-PL"/>
            </a:br>
            <a:r>
              <a:rPr lang="pl-PL"/>
              <a:t/>
            </a:r>
            <a:br>
              <a:rPr lang="pl-PL"/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8777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583C5-8A1B-4624-9E1B-A0914553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611486"/>
            <a:ext cx="8641034" cy="50619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Promowanie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53A93B-88F7-4074-BF42-AC5952312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982" y="1214564"/>
            <a:ext cx="8629428" cy="598825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Od kiedy do kiedy należy wypełniać obowiązki informacyjne?</a:t>
            </a:r>
            <a:r>
              <a:rPr lang="pl-PL">
                <a:latin typeface="Arial"/>
              </a:rPr>
              <a:t/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O współfinansowaniu projektu z UE Beneficjent powinien informować od momentu otrzymania dofinansowania, tj. podpisania umowy o dofinansowanie lub wydania decyzji o dofinansowaniu, do końca realizacji projektu lub do końca okresu trwałości projektu, który został określony w umowie</a:t>
            </a:r>
            <a:endParaRPr lang="pl-PL"/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Co się stanie, jeśli nie zostaną zrealizowane obowiązki informacyjne </a:t>
            </a:r>
            <a:br>
              <a:rPr lang="pl-PL" b="1">
                <a:latin typeface="Arial"/>
                <a:ea typeface="Open Sans"/>
                <a:cs typeface="Open Sans"/>
              </a:rPr>
            </a:br>
            <a:r>
              <a:rPr lang="pl-PL" b="1">
                <a:latin typeface="Arial"/>
                <a:ea typeface="Open Sans"/>
                <a:cs typeface="Open Sans"/>
              </a:rPr>
              <a:t>i promocyjne?</a:t>
            </a:r>
            <a:r>
              <a:rPr lang="pl-PL" b="1">
                <a:latin typeface="Arial"/>
              </a:rPr>
              <a:t/>
            </a:r>
            <a:br>
              <a:rPr lang="pl-PL" b="1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W sytuacji gdy Beneficjent nie wywiąże się z podstawowych obowiązków informacyjnych i promocyjnych, może dojść do pomniejszenia dofinansowania projektu nawet do 3%. (załącznik nr 7 do umowy o dofinansowanie)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Jakie są obowiązkowe działania informacyjne i promocyjne?</a:t>
            </a:r>
          </a:p>
          <a:p>
            <a:pPr marL="0" indent="0">
              <a:buNone/>
            </a:pPr>
            <a:r>
              <a:rPr lang="pl-PL">
                <a:latin typeface="Arial"/>
                <a:ea typeface="Open Sans"/>
                <a:cs typeface="Open Sans"/>
              </a:rPr>
              <a:t>Szczegółowe informacje na temat obowiązków </a:t>
            </a:r>
            <a:r>
              <a:rPr lang="pl-PL" err="1">
                <a:latin typeface="Arial"/>
                <a:ea typeface="Open Sans"/>
                <a:cs typeface="Open Sans"/>
              </a:rPr>
              <a:t>informacyjno</a:t>
            </a:r>
            <a:r>
              <a:rPr lang="pl-PL">
                <a:latin typeface="Arial"/>
                <a:ea typeface="Open Sans"/>
                <a:cs typeface="Open Sans"/>
              </a:rPr>
              <a:t> – promocyjnych znajdują się w umowie o dofinansowanie oraz w Podręczniku wnioskodawcy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i beneficjenta Funduszy Europejskich na lata 2021-2027 w zakresie informacji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i promocji (załącznik nr 8 do umowy o dofinansowanie).</a:t>
            </a: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71C2BB-7ABF-4E48-89AE-07A6FD23F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1881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67470"/>
            <a:ext cx="8644723" cy="5087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Promowanie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29B62-EE21-456F-8B52-F6FFA0C6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475581"/>
            <a:ext cx="8656221" cy="513671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2000" b="1">
                <a:latin typeface="Arial"/>
                <a:ea typeface="Open Sans"/>
                <a:cs typeface="Open Sans"/>
              </a:rPr>
              <a:t>Obowiązki dotyczące informacji i promocji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Umieszczenie w widoczny sposób logotypów na wszystkich prowadzonych działaniach informacyjnych i promocyjnych dotyczących projektu, na dokumentach i materiałach podawanych do wiadomości publicznej, na dokumentach </a:t>
            </a:r>
            <a:r>
              <a:rPr lang="pl-PL">
                <a:latin typeface="Arial"/>
              </a:rPr>
              <a:t/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i materiałach dla osób i podmiotów uczestniczących w projekcie.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Tablica informacyjna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Plakat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Strona internetowa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Media społecznościowe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Zorganizowanie wydarzenia lub działania informacyjno-promocyjnego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Naklejki</a:t>
            </a:r>
          </a:p>
          <a:p>
            <a:pPr marL="0" indent="0">
              <a:buNone/>
            </a:pPr>
            <a:r>
              <a:rPr lang="pl-PL" i="1">
                <a:latin typeface="Arial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https://funduszeue.slaskie.pl/dokument/podrecznik_benefi_fe2021_2027_info_promo_sty2024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43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67470"/>
            <a:ext cx="8644723" cy="5087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Promowanie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29B62-EE21-456F-8B52-F6FFA0C6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33" y="1523086"/>
            <a:ext cx="8640382" cy="518425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2000" b="1">
                <a:latin typeface="Arial"/>
                <a:ea typeface="Open Sans"/>
                <a:cs typeface="Open Sans"/>
              </a:rPr>
              <a:t>Jak udokumentować realizację działań promocyjno-informacyjnych?</a:t>
            </a: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72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1405665-2854-CCE2-FB42-156605889AE5}"/>
              </a:ext>
            </a:extLst>
          </p:cNvPr>
          <p:cNvSpPr/>
          <p:nvPr/>
        </p:nvSpPr>
        <p:spPr>
          <a:xfrm>
            <a:off x="1088141" y="1987326"/>
            <a:ext cx="2838128" cy="11106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ea typeface="Calibri"/>
                <a:cs typeface="Calibri"/>
              </a:rPr>
              <a:t>Strona internetowa oraz media społecznościowe</a:t>
            </a:r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401A100D-9F41-9782-754C-5C96BEDE2948}"/>
              </a:ext>
            </a:extLst>
          </p:cNvPr>
          <p:cNvSpPr/>
          <p:nvPr/>
        </p:nvSpPr>
        <p:spPr>
          <a:xfrm>
            <a:off x="4382572" y="2304749"/>
            <a:ext cx="886849" cy="460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210B420-3B49-C6AB-FBD0-6CECA4AD803B}"/>
              </a:ext>
            </a:extLst>
          </p:cNvPr>
          <p:cNvSpPr/>
          <p:nvPr/>
        </p:nvSpPr>
        <p:spPr>
          <a:xfrm>
            <a:off x="5344917" y="1980207"/>
            <a:ext cx="4195988" cy="1029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>
                <a:ea typeface="Calibri"/>
                <a:cs typeface="Calibri"/>
              </a:rPr>
              <a:t>Zrzut </a:t>
            </a:r>
            <a:r>
              <a:rPr lang="pl-PL">
                <a:ea typeface="+mn-lt"/>
                <a:cs typeface="+mn-lt"/>
              </a:rPr>
              <a:t>z ekranu, na którym widać właściwe oznaczenie strony/ mediów społecznościowych oraz opis projektu</a:t>
            </a:r>
            <a:endParaRPr lang="pl-PL">
              <a:ea typeface="Calibri"/>
              <a:cs typeface="Calibri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CDFF77-A8C1-1061-6E61-B623D3317996}"/>
              </a:ext>
            </a:extLst>
          </p:cNvPr>
          <p:cNvSpPr/>
          <p:nvPr/>
        </p:nvSpPr>
        <p:spPr>
          <a:xfrm>
            <a:off x="1089635" y="3327759"/>
            <a:ext cx="2856872" cy="9617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ea typeface="+mn-lt"/>
                <a:cs typeface="+mn-lt"/>
              </a:rPr>
              <a:t>Tablica informacyjna, plakat lub elektroniczny wyświetlacz, naklejki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9A1D391-E51E-ED30-FC16-A31CB8387CC6}"/>
              </a:ext>
            </a:extLst>
          </p:cNvPr>
          <p:cNvSpPr/>
          <p:nvPr/>
        </p:nvSpPr>
        <p:spPr>
          <a:xfrm>
            <a:off x="1042823" y="4689573"/>
            <a:ext cx="2983589" cy="1785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>
                <a:ea typeface="+mn-lt"/>
                <a:cs typeface="+mn-lt"/>
              </a:rPr>
              <a:t>Konferencja prasowa, spotkania, wydarzenie informacyjne lub działanie komunikacyjne (w przypadku projektów strategicznych)</a:t>
            </a: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BA55A00A-C2A9-A38A-4F85-25C6DD23A93C}"/>
              </a:ext>
            </a:extLst>
          </p:cNvPr>
          <p:cNvSpPr/>
          <p:nvPr/>
        </p:nvSpPr>
        <p:spPr>
          <a:xfrm>
            <a:off x="5347856" y="3327758"/>
            <a:ext cx="4266608" cy="9617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>
                <a:ea typeface="+mn-lt"/>
                <a:cs typeface="+mn-lt"/>
              </a:rPr>
              <a:t>Zdjęcie potwierdzające umieszczenie tablicy, plakatu/wyświetlacza, naklejki</a:t>
            </a:r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5FE1919-0136-35FB-7C6B-C1814E7B4FA9}"/>
              </a:ext>
            </a:extLst>
          </p:cNvPr>
          <p:cNvSpPr/>
          <p:nvPr/>
        </p:nvSpPr>
        <p:spPr>
          <a:xfrm>
            <a:off x="5348012" y="4689574"/>
            <a:ext cx="4314126" cy="1785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>
                <a:ea typeface="+mn-lt"/>
                <a:cs typeface="+mn-lt"/>
              </a:rPr>
              <a:t>Informacje o organizacji konferencji, spotkania, wydarzenia lub działania komunikacyjnego (np. zaproszenia), program spotkania, ewentualnie: lista uczestników, zdjęcia, podsumowanie, ankieta oceniająca spotkanie i jej wyniki</a:t>
            </a:r>
            <a:endParaRPr lang="pl-PL"/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B0D284D5-71DD-BD74-78A8-C80F230F017F}"/>
              </a:ext>
            </a:extLst>
          </p:cNvPr>
          <p:cNvSpPr/>
          <p:nvPr/>
        </p:nvSpPr>
        <p:spPr>
          <a:xfrm>
            <a:off x="4384801" y="3539883"/>
            <a:ext cx="886849" cy="460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C3504997-20AD-26DB-BB36-0F7AC6753BA9}"/>
              </a:ext>
            </a:extLst>
          </p:cNvPr>
          <p:cNvSpPr/>
          <p:nvPr/>
        </p:nvSpPr>
        <p:spPr>
          <a:xfrm>
            <a:off x="4384879" y="5075885"/>
            <a:ext cx="886849" cy="460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3648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113658" y="5003973"/>
            <a:ext cx="6552728" cy="1296144"/>
          </a:xfrm>
        </p:spPr>
        <p:txBody>
          <a:bodyPr>
            <a:normAutofit/>
          </a:bodyPr>
          <a:lstStyle/>
          <a:p>
            <a:pPr algn="ctr"/>
            <a:r>
              <a:rPr lang="pl-PL" sz="2600"/>
              <a:t/>
            </a:r>
            <a:br>
              <a:rPr lang="pl-PL" sz="2600"/>
            </a:br>
            <a:r>
              <a:rPr lang="pl-PL" sz="2600"/>
              <a:t>Zasady horyzontalne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>
          <a:xfrm>
            <a:off x="665386" y="323453"/>
            <a:ext cx="6835775" cy="4859338"/>
          </a:xfrm>
        </p:spPr>
      </p:pic>
    </p:spTree>
    <p:extLst>
      <p:ext uri="{BB962C8B-B14F-4D97-AF65-F5344CB8AC3E}">
        <p14:creationId xmlns:p14="http://schemas.microsoft.com/office/powerpoint/2010/main" val="20540395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71" y="683494"/>
            <a:ext cx="8642111" cy="4995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Realizacja zasad horyzontalnych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29B62-EE21-456F-8B52-F6FFA0C6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835621"/>
            <a:ext cx="8640382" cy="482421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>
                <a:latin typeface="Arial"/>
                <a:ea typeface="Open Sans"/>
                <a:cs typeface="Open Sans"/>
              </a:rPr>
              <a:t>Każdy projekt uwzględnia we wniosku aplikacyjnym zasady horyzontalne, </a:t>
            </a:r>
            <a:r>
              <a:rPr lang="pl-PL">
                <a:latin typeface="Arial"/>
              </a:rPr>
              <a:t/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a Beneficjent ma obowiązek ich stosowania.</a:t>
            </a:r>
          </a:p>
          <a:p>
            <a:pPr marL="0" indent="0">
              <a:buNone/>
            </a:pPr>
            <a:r>
              <a:rPr lang="pl-PL" b="1">
                <a:latin typeface="Arial"/>
                <a:ea typeface="Open Sans"/>
                <a:cs typeface="Open Sans"/>
              </a:rPr>
              <a:t>Projekt musi być zgodny z: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Open Sans"/>
              </a:rPr>
              <a:t>zasadą równości szans i niedyskryminacji, w tym dostępności dla osób </a:t>
            </a:r>
            <a:br>
              <a:rPr lang="pl-PL">
                <a:latin typeface="Arial"/>
                <a:ea typeface="Open Sans"/>
                <a:cs typeface="Open Sans"/>
              </a:rPr>
            </a:br>
            <a:r>
              <a:rPr lang="pl-PL">
                <a:latin typeface="Arial"/>
                <a:ea typeface="Open Sans"/>
                <a:cs typeface="Open Sans"/>
              </a:rPr>
              <a:t>z niepełnosprawnością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Open Sans"/>
              </a:rPr>
              <a:t>zasadą równości kobiet i mężczyzn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 i="1">
                <a:latin typeface="Arial"/>
                <a:ea typeface="Open Sans"/>
                <a:cs typeface="Open Sans"/>
              </a:rPr>
              <a:t>Kartą Praw Podstawowych Unii Europejskiej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 i="1">
                <a:latin typeface="Arial"/>
                <a:ea typeface="Open Sans"/>
                <a:cs typeface="Open Sans"/>
              </a:rPr>
              <a:t>Konwencją o Prawach Osób Niepełnosprawnych</a:t>
            </a:r>
          </a:p>
          <a:p>
            <a:pPr marL="251460" indent="-251460">
              <a:buFont typeface="Wingdings" panose="05000000000000000000" pitchFamily="2" charset="2"/>
              <a:buChar char="ü"/>
            </a:pPr>
            <a:r>
              <a:rPr lang="pl-PL">
                <a:latin typeface="Arial"/>
                <a:ea typeface="Open Sans"/>
                <a:cs typeface="Open Sans"/>
              </a:rPr>
              <a:t>zasadą zrównoważonego rozwoju, w tym zasadą „nie czyń poważnych szkód” (DNSH)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5633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4723" cy="5038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	</a:t>
            </a:r>
            <a:r>
              <a:rPr lang="pl-PL" sz="2200">
                <a:latin typeface="Open Sans"/>
                <a:ea typeface="Open Sans"/>
                <a:cs typeface="Open Sans"/>
              </a:rPr>
              <a:t>Realizacja zasad horyzontalnych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729B62-EE21-456F-8B52-F6FFA0C60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sz="2000" b="1">
                <a:latin typeface="Arial"/>
                <a:ea typeface="Open Sans"/>
                <a:cs typeface="Open Sans"/>
              </a:rPr>
              <a:t>Uwaga !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Zasady horyzontalne należy stosować na etapie przygotowywania, wdrażania, monitorowania, sprawozdawczości i trwałości projektu i mogą być weryfikowane podczas kontroli.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Beneficjent zobowiązany jest do opisania we wniosku refundacyjnym/ sprawozdawczym, w części dotyczącej postępu rzeczowego, już zrealizowanych działań, które zostały zaplanowane we wniosku o dofinansowanie. </a:t>
            </a:r>
          </a:p>
          <a:p>
            <a:pPr marL="251460" indent="-251460">
              <a:buFont typeface="Wingdings" panose="05000000000000000000" pitchFamily="2" charset="2"/>
              <a:buChar char="§"/>
            </a:pPr>
            <a:r>
              <a:rPr lang="pl-PL">
                <a:latin typeface="Arial"/>
                <a:ea typeface="Open Sans"/>
                <a:cs typeface="Open Sans"/>
              </a:rPr>
              <a:t>Informacje o realizacji zasad horyzontalnych powinny być wykazane najpóźniej </a:t>
            </a:r>
            <a:r>
              <a:rPr lang="pl-PL">
                <a:latin typeface="Arial"/>
              </a:rPr>
              <a:t/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w ramach wniosku o płatność końcową, chyba, że wniosek aplikacyjny wskazuje,</a:t>
            </a:r>
            <a:r>
              <a:rPr lang="pl-PL">
                <a:latin typeface="Arial"/>
              </a:rPr>
              <a:t/>
            </a:r>
            <a:br>
              <a:rPr lang="pl-PL">
                <a:latin typeface="Arial"/>
              </a:rPr>
            </a:br>
            <a:r>
              <a:rPr lang="pl-PL">
                <a:latin typeface="Arial"/>
                <a:ea typeface="Open Sans"/>
                <a:cs typeface="Open Sans"/>
              </a:rPr>
              <a:t>iż są to koszty które powinny być poniesione w danym okresie sprawozdawczym.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3033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DC3DB-92A2-40F3-ACC6-8F891F94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4723" cy="5038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dirty="0">
                <a:latin typeface="Open Sans"/>
                <a:ea typeface="Open Sans"/>
                <a:cs typeface="Open Sans"/>
              </a:rPr>
              <a:t>	</a:t>
            </a:r>
            <a:r>
              <a:rPr lang="pl-PL" sz="2200" dirty="0">
                <a:latin typeface="Open Sans"/>
                <a:ea typeface="Open Sans"/>
                <a:cs typeface="Open Sans"/>
              </a:rPr>
              <a:t>Ankieta ewaluacyjna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6B763-BFDA-4F0A-8FF0-DF0C68B9E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76</a:t>
            </a:fld>
            <a:endParaRPr lang="pl-PL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223536E-EAB0-D87C-B792-25870565E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648" y="1979837"/>
            <a:ext cx="4680899" cy="4680002"/>
          </a:xfrm>
        </p:spPr>
      </p:pic>
    </p:spTree>
    <p:extLst>
      <p:ext uri="{BB962C8B-B14F-4D97-AF65-F5344CB8AC3E}">
        <p14:creationId xmlns:p14="http://schemas.microsoft.com/office/powerpoint/2010/main" val="41621293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46" y="175297"/>
            <a:ext cx="8956104" cy="61036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800">
                <a:latin typeface="Arial"/>
                <a:ea typeface="Open Sans"/>
                <a:cs typeface="Arial"/>
              </a:rPr>
              <a:t>Referat rozliczania wydatków</a:t>
            </a:r>
            <a:r>
              <a:rPr lang="pl-PL" sz="1800" b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>
                <a:latin typeface="Arial"/>
                <a:ea typeface="Open Sans"/>
                <a:cs typeface="Arial"/>
              </a:rPr>
              <a:t>Iwona Kozłowska </a:t>
            </a:r>
            <a:r>
              <a:rPr lang="pl-PL" sz="1800" b="0">
                <a:latin typeface="Arial"/>
                <a:ea typeface="Open Sans"/>
                <a:cs typeface="Arial"/>
              </a:rPr>
              <a:t>kierownik referatu, </a:t>
            </a:r>
            <a:r>
              <a:rPr lang="pl-PL" sz="1600" b="0">
                <a:latin typeface="Arial"/>
                <a:ea typeface="Open Sans"/>
                <a:cs typeface="Arial"/>
                <a:hlinkClick r:id="rId3"/>
              </a:rPr>
              <a:t>kozlowskai@slaskie.pl</a:t>
            </a:r>
            <a:r>
              <a:rPr lang="pl-PL" sz="1600" b="0">
                <a:latin typeface="Arial"/>
                <a:ea typeface="Open Sans"/>
                <a:cs typeface="Arial"/>
              </a:rPr>
              <a:t> </a:t>
            </a:r>
            <a:r>
              <a:rPr lang="pl-PL" sz="1800">
                <a:latin typeface="Arial"/>
                <a:ea typeface="Open Sans"/>
                <a:cs typeface="Arial"/>
              </a:rPr>
              <a:t>(32) 77 40 145</a:t>
            </a:r>
            <a:r>
              <a:rPr lang="pl-PL" sz="1800">
                <a:latin typeface="Arial"/>
                <a:cs typeface="Arial" panose="020B0604020202020204" pitchFamily="34" charset="0"/>
              </a:rPr>
              <a:t/>
            </a:r>
            <a:br>
              <a:rPr lang="pl-PL" sz="1800">
                <a:latin typeface="Arial"/>
                <a:cs typeface="Arial" panose="020B0604020202020204" pitchFamily="34" charset="0"/>
              </a:rPr>
            </a:br>
            <a:r>
              <a:rPr lang="pl-PL" sz="1800">
                <a:latin typeface="Arial"/>
                <a:ea typeface="Open Sans"/>
                <a:cs typeface="Arial"/>
              </a:rPr>
              <a:t>Katarzyna </a:t>
            </a:r>
            <a:r>
              <a:rPr lang="pl-PL" sz="1800" err="1">
                <a:latin typeface="Arial"/>
                <a:ea typeface="Open Sans"/>
                <a:cs typeface="Arial"/>
              </a:rPr>
              <a:t>Pezzotta</a:t>
            </a:r>
            <a:r>
              <a:rPr lang="pl-PL" sz="1800">
                <a:latin typeface="Arial"/>
                <a:ea typeface="Open Sans"/>
                <a:cs typeface="Arial"/>
              </a:rPr>
              <a:t> </a:t>
            </a:r>
            <a:r>
              <a:rPr lang="pl-PL" sz="1600" b="0">
                <a:latin typeface="Arial"/>
                <a:ea typeface="Open Sans"/>
                <a:cs typeface="Open Sans"/>
                <a:hlinkClick r:id="rId4"/>
              </a:rPr>
              <a:t>katarzyna.pezzotta@slaskie.pl</a:t>
            </a:r>
            <a:r>
              <a:rPr lang="pl-PL" sz="1600">
                <a:latin typeface="Arial"/>
                <a:ea typeface="Open Sans"/>
                <a:cs typeface="Arial"/>
              </a:rPr>
              <a:t> </a:t>
            </a:r>
            <a:r>
              <a:rPr lang="pl-PL" sz="1800">
                <a:latin typeface="Arial"/>
                <a:ea typeface="Open Sans"/>
                <a:cs typeface="Arial"/>
              </a:rPr>
              <a:t>(32) 77 40 151</a:t>
            </a:r>
            <a:r>
              <a:rPr lang="en-US" sz="1800">
                <a:latin typeface="Arial"/>
              </a:rPr>
              <a:t/>
            </a:r>
            <a:br>
              <a:rPr lang="en-US" sz="1800">
                <a:latin typeface="Arial"/>
              </a:rPr>
            </a:br>
            <a:r>
              <a:rPr lang="pl-PL" sz="1800">
                <a:latin typeface="Arial"/>
                <a:ea typeface="Open Sans"/>
                <a:cs typeface="Arial"/>
              </a:rPr>
              <a:t>Jolanta Rostkowska </a:t>
            </a:r>
            <a:r>
              <a:rPr lang="pl-PL" sz="1600" b="0">
                <a:latin typeface="Arial"/>
                <a:ea typeface="Open Sans"/>
                <a:cs typeface="Arial"/>
                <a:hlinkClick r:id="rId5"/>
              </a:rPr>
              <a:t>jolanta.rostkowska@slaskie.pl</a:t>
            </a:r>
            <a:r>
              <a:rPr lang="pl-PL" sz="1600">
                <a:latin typeface="Arial"/>
                <a:ea typeface="Open Sans"/>
                <a:cs typeface="Arial"/>
              </a:rPr>
              <a:t> </a:t>
            </a:r>
            <a:r>
              <a:rPr lang="pl-PL" sz="1800">
                <a:latin typeface="Arial"/>
                <a:ea typeface="Open Sans"/>
                <a:cs typeface="Arial"/>
              </a:rPr>
              <a:t>(32) 77 44 653 / (32) 77 40 153</a:t>
            </a:r>
            <a:br>
              <a:rPr lang="pl-PL" sz="1800">
                <a:latin typeface="Arial"/>
                <a:ea typeface="Open Sans"/>
                <a:cs typeface="Arial"/>
              </a:rPr>
            </a:br>
            <a:r>
              <a:rPr lang="pl-PL" sz="1800">
                <a:latin typeface="Arial"/>
                <a:ea typeface="Open Sans"/>
                <a:cs typeface="Arial"/>
              </a:rPr>
              <a:t>Anna Szczurek </a:t>
            </a:r>
            <a:r>
              <a:rPr lang="pl-PL" sz="1600" b="0">
                <a:latin typeface="Arial"/>
                <a:ea typeface="Open Sans"/>
                <a:cs typeface="Open Sans"/>
                <a:hlinkClick r:id="rId6"/>
              </a:rPr>
              <a:t>anna.szczurek@slaskie.pl</a:t>
            </a:r>
            <a:r>
              <a:rPr lang="pl-PL" sz="1600">
                <a:latin typeface="Arial"/>
                <a:ea typeface="Open Sans"/>
                <a:cs typeface="Arial"/>
              </a:rPr>
              <a:t> </a:t>
            </a:r>
            <a:r>
              <a:rPr lang="pl-PL" sz="1800">
                <a:latin typeface="Arial"/>
                <a:ea typeface="Open Sans"/>
                <a:cs typeface="Arial"/>
              </a:rPr>
              <a:t>(32) 77 44 679 / (32) 77 40 153</a:t>
            </a:r>
            <a:br>
              <a:rPr lang="pl-PL" sz="1800">
                <a:latin typeface="Arial"/>
                <a:ea typeface="Open Sans"/>
                <a:cs typeface="Arial"/>
              </a:rPr>
            </a:br>
            <a:r>
              <a:rPr lang="pl-PL" sz="1800">
                <a:latin typeface="Arial"/>
                <a:ea typeface="Open Sans"/>
                <a:cs typeface="Arial"/>
              </a:rPr>
              <a:t>Edyta Zapała </a:t>
            </a:r>
            <a:r>
              <a:rPr lang="pl-PL" sz="1600" b="0">
                <a:latin typeface="Arial"/>
                <a:ea typeface="Open Sans"/>
                <a:cs typeface="Open Sans"/>
                <a:hlinkClick r:id="rId7"/>
              </a:rPr>
              <a:t>edyta.zapala@slaskie.pl</a:t>
            </a:r>
            <a:r>
              <a:rPr lang="pl-PL" sz="1600" b="0">
                <a:latin typeface="Arial"/>
                <a:ea typeface="Open Sans"/>
                <a:cs typeface="Arial"/>
              </a:rPr>
              <a:t> </a:t>
            </a:r>
            <a:r>
              <a:rPr lang="pl-PL" sz="1800" b="0">
                <a:latin typeface="Arial"/>
                <a:ea typeface="Open Sans"/>
                <a:cs typeface="Arial"/>
              </a:rPr>
              <a:t> </a:t>
            </a:r>
            <a:r>
              <a:rPr lang="pl-PL" sz="1800">
                <a:latin typeface="Arial"/>
                <a:ea typeface="Open Sans"/>
                <a:cs typeface="Arial"/>
              </a:rPr>
              <a:t>(32) 77 44 281/ (32) 77 40 152</a:t>
            </a:r>
            <a:r>
              <a:rPr lang="pl-PL" sz="1800" b="0">
                <a:latin typeface="Arial"/>
                <a:ea typeface="Open Sans"/>
                <a:cs typeface="Arial"/>
              </a:rPr>
              <a:t/>
            </a:r>
            <a:br>
              <a:rPr lang="pl-PL" sz="1800" b="0">
                <a:latin typeface="Arial"/>
                <a:ea typeface="Open Sans"/>
                <a:cs typeface="Arial"/>
              </a:rPr>
            </a:br>
            <a:r>
              <a:rPr lang="pl-PL" sz="1800" b="0">
                <a:latin typeface="Arial"/>
                <a:ea typeface="Open Sans"/>
                <a:cs typeface="Arial"/>
              </a:rPr>
              <a:t/>
            </a:r>
            <a:br>
              <a:rPr lang="pl-PL" sz="1800" b="0">
                <a:latin typeface="Arial"/>
                <a:ea typeface="Open Sans"/>
                <a:cs typeface="Arial"/>
              </a:rPr>
            </a:br>
            <a:r>
              <a:rPr lang="pl-PL" sz="1200">
                <a:latin typeface="Open Sans"/>
                <a:ea typeface="Open Sans"/>
                <a:cs typeface="Open Sans"/>
              </a:rPr>
              <a:t>    </a:t>
            </a:r>
            <a:r>
              <a:rPr lang="pl-PL" sz="1200"/>
              <a:t/>
            </a:r>
            <a:br>
              <a:rPr lang="pl-PL" sz="1200"/>
            </a:br>
            <a:r>
              <a:rPr lang="pl-PL" sz="1200"/>
              <a:t/>
            </a:r>
            <a:br>
              <a:rPr lang="pl-PL" sz="1200"/>
            </a:br>
            <a:r>
              <a:rPr lang="pl-PL" sz="1200"/>
              <a:t/>
            </a:r>
            <a:br>
              <a:rPr lang="pl-PL" sz="1200"/>
            </a:br>
            <a:r>
              <a:rPr lang="pl-PL" sz="1200"/>
              <a:t/>
            </a:r>
            <a:br>
              <a:rPr lang="pl-PL" sz="1200"/>
            </a:br>
            <a:r>
              <a:rPr lang="pl-PL"/>
              <a:t/>
            </a:r>
            <a:br>
              <a:rPr lang="pl-PL"/>
            </a:br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2273729" y="3227118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4800"/>
              <a:t>DZIĘKUJEMY ZA UWAGĘ</a:t>
            </a:r>
          </a:p>
        </p:txBody>
      </p:sp>
      <p:pic>
        <p:nvPicPr>
          <p:cNvPr id="13" name="Obraz 12" descr="Uścisk dłoni">
            <a:extLst>
              <a:ext uri="{FF2B5EF4-FFF2-40B4-BE49-F238E27FC236}">
                <a16:creationId xmlns:a16="http://schemas.microsoft.com/office/drawing/2014/main" id="{780AA065-338A-41C0-937B-8677EF85F0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84188" y="2918709"/>
            <a:ext cx="1484938" cy="14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5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54CDC-9BCC-4985-A46A-A1F4B1C4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5429" cy="5037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             </a:t>
            </a:r>
            <a:r>
              <a:rPr lang="pl-PL" sz="2200">
                <a:latin typeface="Open Sans"/>
                <a:ea typeface="Open Sans"/>
                <a:cs typeface="Open Sans"/>
              </a:rPr>
              <a:t>Termin składania wniosków o płatność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B5327F-3243-4663-A09A-FBE02EA2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6" y="1979837"/>
            <a:ext cx="9144535" cy="477567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/>
                <a:ea typeface="Open Sans"/>
                <a:cs typeface="Open Sans"/>
              </a:rPr>
              <a:t>Okres realizacji projektu = okres wskazany we wniosku o dofinansowanie</a:t>
            </a:r>
          </a:p>
          <a:p>
            <a:pPr marL="0" indent="0">
              <a:buNone/>
            </a:pPr>
            <a:r>
              <a:rPr lang="pl-PL" b="1" u="sng" dirty="0">
                <a:latin typeface="Arial"/>
                <a:ea typeface="Open Sans"/>
                <a:cs typeface="Open Sans"/>
              </a:rPr>
              <a:t>Daty: </a:t>
            </a:r>
            <a:endParaRPr lang="pl-PL" b="1" u="sng" dirty="0">
              <a:latin typeface="Arial"/>
            </a:endParaRPr>
          </a:p>
          <a:p>
            <a:pPr marL="0" indent="0">
              <a:buNone/>
            </a:pPr>
            <a:r>
              <a:rPr lang="pl-PL" b="1" i="1" smtClean="0">
                <a:latin typeface="Arial"/>
                <a:ea typeface="Open Sans"/>
                <a:cs typeface="Open Sans"/>
              </a:rPr>
              <a:t>Data </a:t>
            </a:r>
            <a:r>
              <a:rPr lang="pl-PL" b="1" i="1" dirty="0">
                <a:latin typeface="Arial"/>
                <a:ea typeface="Open Sans"/>
                <a:cs typeface="Open Sans"/>
              </a:rPr>
              <a:t>od:</a:t>
            </a:r>
            <a:r>
              <a:rPr lang="pl-PL" i="1" dirty="0">
                <a:latin typeface="Arial"/>
                <a:ea typeface="Open Sans"/>
                <a:cs typeface="Open Sans"/>
              </a:rPr>
              <a:t> </a:t>
            </a:r>
            <a:r>
              <a:rPr lang="pl-PL" dirty="0">
                <a:latin typeface="Arial"/>
                <a:ea typeface="Open Sans"/>
                <a:cs typeface="Open Sans"/>
              </a:rPr>
              <a:t>zgodnie z datą od okresu realizacji projektu (z wniosku o dofinansowanie)</a:t>
            </a:r>
            <a:r>
              <a:rPr lang="pl-PL">
                <a:latin typeface="Arial"/>
                <a:ea typeface="Open Sans"/>
                <a:cs typeface="Open Sans"/>
              </a:rPr>
              <a:t/>
            </a:r>
            <a:br>
              <a:rPr lang="pl-PL">
                <a:latin typeface="Arial"/>
                <a:ea typeface="Open Sans"/>
                <a:cs typeface="Open Sans"/>
              </a:rPr>
            </a:br>
            <a:endParaRPr lang="pl-PL">
              <a:latin typeface="Arial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pl-PL" smtClean="0">
                <a:latin typeface="Arial"/>
                <a:ea typeface="Open Sans"/>
                <a:cs typeface="Open Sans"/>
              </a:rPr>
              <a:t>Terminy</a:t>
            </a:r>
            <a:r>
              <a:rPr lang="pl-PL" dirty="0">
                <a:latin typeface="Arial"/>
                <a:ea typeface="Open Sans"/>
                <a:cs typeface="Open Sans"/>
              </a:rPr>
              <a:t>:</a:t>
            </a:r>
          </a:p>
          <a:p>
            <a:pPr marL="0" indent="0">
              <a:buNone/>
            </a:pPr>
            <a:r>
              <a:rPr lang="pl-PL" b="1" u="sng" dirty="0">
                <a:latin typeface="Arial"/>
                <a:ea typeface="Open Sans"/>
                <a:cs typeface="Open Sans"/>
              </a:rPr>
              <a:t>Wnioski pośrednie</a:t>
            </a:r>
            <a:r>
              <a:rPr lang="pl-PL" u="sng" dirty="0">
                <a:latin typeface="Arial"/>
                <a:ea typeface="Open Sans"/>
                <a:cs typeface="Open Sans"/>
              </a:rPr>
              <a:t>:</a:t>
            </a:r>
            <a:r>
              <a:rPr lang="pl-PL" dirty="0">
                <a:latin typeface="Arial"/>
                <a:ea typeface="Open Sans"/>
                <a:cs typeface="Open Sans"/>
              </a:rPr>
              <a:t> </a:t>
            </a:r>
          </a:p>
          <a:p>
            <a:pPr marL="0" indent="0">
              <a:buNone/>
            </a:pPr>
            <a:r>
              <a:rPr lang="pl-PL" dirty="0">
                <a:latin typeface="Arial"/>
                <a:ea typeface="Open Sans"/>
                <a:cs typeface="Open Sans"/>
              </a:rPr>
              <a:t>- co 3 miesiące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/>
                <a:ea typeface="Open Sans"/>
                <a:cs typeface="Open Sans"/>
              </a:rPr>
              <a:t>Wniosek rozliczający zaliczkę: </a:t>
            </a:r>
            <a:r>
              <a:rPr lang="pl-PL" dirty="0">
                <a:latin typeface="Arial"/>
                <a:ea typeface="Open Sans"/>
                <a:cs typeface="Open Sans"/>
              </a:rPr>
              <a:t>max. do 6 miesięcy od wypłaty środków + 14 dni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/>
                <a:ea typeface="Open Sans"/>
                <a:cs typeface="Open Sans"/>
              </a:rPr>
              <a:t>Wniosek końcowy: </a:t>
            </a:r>
            <a:r>
              <a:rPr lang="pl-PL" dirty="0">
                <a:latin typeface="Arial"/>
                <a:ea typeface="Open Sans"/>
                <a:cs typeface="Open Sans"/>
              </a:rPr>
              <a:t>25 dni od daty zakończenia realizacji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" indent="-251460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BEC9D3-7251-4A5C-BE50-7922A3931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392" y="2295889"/>
            <a:ext cx="2445975" cy="6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5429" cy="503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/>
              <a:t>             </a:t>
            </a:r>
            <a:r>
              <a:rPr lang="pl-PL" sz="2200"/>
              <a:t>Formy wypłaty dofinansowania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6004" y="1979837"/>
            <a:ext cx="8640382" cy="4680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u="sng">
                <a:latin typeface="Arial" panose="020B0604020202020204" pitchFamily="34" charset="0"/>
                <a:cs typeface="Arial" panose="020B0604020202020204" pitchFamily="34" charset="0"/>
              </a:rPr>
              <a:t>Dwie formy, w jakich można otrzymać dofinansowanie  </a:t>
            </a:r>
          </a:p>
          <a:p>
            <a:pPr marL="0" indent="0">
              <a:buNone/>
            </a:pP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>
              <a:solidFill>
                <a:srgbClr val="4982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025526" y="1102182"/>
            <a:ext cx="863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/>
              <a:t/>
            </a:r>
            <a:br>
              <a:rPr lang="pl-PL"/>
            </a:br>
            <a:r>
              <a:rPr lang="pl-PL"/>
              <a:t/>
            </a:r>
            <a:br>
              <a:rPr lang="pl-PL"/>
            </a:br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2321570" y="2483693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6318014" y="2423400"/>
            <a:ext cx="122413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610456" y="3901408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/>
              <a:t>PŁATNOŚĆ ZALICZKOWA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638421" y="3901408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/>
              <a:t>PŁATNOŚĆ POŚREDNIA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637494" y="5266789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/>
              <a:t>- Transza zaliczki do wypłaty 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638421" y="5266789"/>
            <a:ext cx="4026779" cy="1478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/>
              <a:t>- Refundacja wydatków poniesionych </a:t>
            </a:r>
          </a:p>
          <a:p>
            <a:r>
              <a:rPr lang="pl-PL" sz="2000"/>
              <a:t>- Rozliczenie zaliczki </a:t>
            </a:r>
          </a:p>
          <a:p>
            <a:r>
              <a:rPr lang="pl-PL" sz="2000"/>
              <a:t>- Wnioskowanie o transzę zaliczki</a:t>
            </a:r>
          </a:p>
        </p:txBody>
      </p:sp>
    </p:spTree>
    <p:extLst>
      <p:ext uri="{BB962C8B-B14F-4D97-AF65-F5344CB8AC3E}">
        <p14:creationId xmlns:p14="http://schemas.microsoft.com/office/powerpoint/2010/main" val="21636523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52D847786EBE4FB3DF1A65CD2A07AC" ma:contentTypeVersion="14" ma:contentTypeDescription="Utwórz nowy dokument." ma:contentTypeScope="" ma:versionID="26cfd90375140a70c5d1d32264d8c90b">
  <xsd:schema xmlns:xsd="http://www.w3.org/2001/XMLSchema" xmlns:xs="http://www.w3.org/2001/XMLSchema" xmlns:p="http://schemas.microsoft.com/office/2006/metadata/properties" xmlns:ns2="cd3c5b66-25f6-4b57-a627-2b053f7da8c0" xmlns:ns3="c5f4c482-ac9c-4b79-b19e-3c04c3e49534" targetNamespace="http://schemas.microsoft.com/office/2006/metadata/properties" ma:root="true" ma:fieldsID="2251bd1420ddb98db297b7ff7ef9ce27" ns2:_="" ns3:_="">
    <xsd:import namespace="cd3c5b66-25f6-4b57-a627-2b053f7da8c0"/>
    <xsd:import namespace="c5f4c482-ac9c-4b79-b19e-3c04c3e495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c5b66-25f6-4b57-a627-2b053f7da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4c482-ac9c-4b79-b19e-3c04c3e495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4a50e90-77b4-4886-9e2e-9086173b985f}" ma:internalName="TaxCatchAll" ma:showField="CatchAllData" ma:web="c5f4c482-ac9c-4b79-b19e-3c04c3e495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3c5b66-25f6-4b57-a627-2b053f7da8c0">
      <Terms xmlns="http://schemas.microsoft.com/office/infopath/2007/PartnerControls"/>
    </lcf76f155ced4ddcb4097134ff3c332f>
    <TaxCatchAll xmlns="c5f4c482-ac9c-4b79-b19e-3c04c3e495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2D6CB7-F9D9-478D-B861-2D23B1727520}">
  <ds:schemaRefs>
    <ds:schemaRef ds:uri="c5f4c482-ac9c-4b79-b19e-3c04c3e49534"/>
    <ds:schemaRef ds:uri="cd3c5b66-25f6-4b57-a627-2b053f7da8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6470E4-38B4-4043-87FE-9820A2779581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c5f4c482-ac9c-4b79-b19e-3c04c3e49534"/>
    <ds:schemaRef ds:uri="cd3c5b66-25f6-4b57-a627-2b053f7da8c0"/>
  </ds:schemaRefs>
</ds:datastoreItem>
</file>

<file path=customXml/itemProps3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4958</Words>
  <Application>Microsoft Office PowerPoint</Application>
  <PresentationFormat>Niestandardowy</PresentationFormat>
  <Paragraphs>584</Paragraphs>
  <Slides>77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77</vt:i4>
      </vt:variant>
    </vt:vector>
  </HeadingPairs>
  <TitlesOfParts>
    <vt:vector size="89" baseType="lpstr">
      <vt:lpstr>Arial</vt:lpstr>
      <vt:lpstr>Arial,Sans-Serif</vt:lpstr>
      <vt:lpstr>Calibri</vt:lpstr>
      <vt:lpstr>Calibri,Sans-Serif</vt:lpstr>
      <vt:lpstr>Courier New</vt:lpstr>
      <vt:lpstr>Lucida Sans Unicode</vt:lpstr>
      <vt:lpstr>Open Sans</vt:lpstr>
      <vt:lpstr>Segoe UI</vt:lpstr>
      <vt:lpstr>Times New Roman</vt:lpstr>
      <vt:lpstr>Wingdings</vt:lpstr>
      <vt:lpstr>WordVisiCarriageReturn_MSFontService</vt:lpstr>
      <vt:lpstr>Motyw pakietu Office</vt:lpstr>
      <vt:lpstr> Rozliczanie projektów z FST/EFRR  w ramach FE SL 2021-2027</vt:lpstr>
      <vt:lpstr>Wniosek o płatność</vt:lpstr>
      <vt:lpstr>             Złożenie wniosku o płatność </vt:lpstr>
      <vt:lpstr>             Złożenie uzupełnień do wniosku o płatność </vt:lpstr>
      <vt:lpstr>             Złożenie wniosku o płatność</vt:lpstr>
      <vt:lpstr>                 Termin składania wniosków o płatność</vt:lpstr>
      <vt:lpstr>               Wniosek sprawozdawczy</vt:lpstr>
      <vt:lpstr>             Termin składania wniosków o płatność</vt:lpstr>
      <vt:lpstr>             Formy wypłaty dofinansowania </vt:lpstr>
      <vt:lpstr>    Wniosek o płatność końcową- rozliczenie końcowe projektu</vt:lpstr>
      <vt:lpstr>   Załączniki do wniosków o płatność</vt:lpstr>
      <vt:lpstr>   Załączniki do pierwszego wniosku o płatność</vt:lpstr>
      <vt:lpstr>   Załączniki do pierwszego wniosku o płatność  c.d.</vt:lpstr>
      <vt:lpstr>  Załączniki do końcowego wniosku o płatność</vt:lpstr>
      <vt:lpstr>Ważne</vt:lpstr>
      <vt:lpstr>Przetwarzanie danych osobowych</vt:lpstr>
      <vt:lpstr>                    Przykładowy opis faktury </vt:lpstr>
      <vt:lpstr>  Przykładowy opis faktury </vt:lpstr>
      <vt:lpstr>  Faktura elektroniczna</vt:lpstr>
      <vt:lpstr>  Faktura elektroniczna</vt:lpstr>
      <vt:lpstr>  Faktura elektroniczna</vt:lpstr>
      <vt:lpstr>               Dodatkowe zalecenia</vt:lpstr>
      <vt:lpstr> Zaliczka</vt:lpstr>
      <vt:lpstr>           Zaliczka- warunki wypłaty </vt:lpstr>
      <vt:lpstr>           Zaliczka- zasady wypłaty</vt:lpstr>
      <vt:lpstr>              Zaliczka</vt:lpstr>
      <vt:lpstr> Rozliczenie zaliczki</vt:lpstr>
      <vt:lpstr> Rozliczenie zaliczki</vt:lpstr>
      <vt:lpstr> VAT</vt:lpstr>
      <vt:lpstr> VAT</vt:lpstr>
      <vt:lpstr> Całkowita wartość projektu</vt:lpstr>
      <vt:lpstr> VAT dla projektów &lt; 5 mln euro</vt:lpstr>
      <vt:lpstr>VAT dla projektów &gt;=5 mln euro  oraz projektów objętych pomocą publiczną</vt:lpstr>
      <vt:lpstr>VAT dla projektów &gt;=5 mln euro  oraz projektów objętych pomocą publiczną</vt:lpstr>
      <vt:lpstr> VAT kwalifikowalny w całości</vt:lpstr>
      <vt:lpstr> VAT częściowy</vt:lpstr>
      <vt:lpstr> Wysokość współczynników podatku VAT</vt:lpstr>
      <vt:lpstr> VAT- wymagane dokumenty  </vt:lpstr>
      <vt:lpstr>Granty</vt:lpstr>
      <vt:lpstr> Procedur grantowa</vt:lpstr>
      <vt:lpstr> Zestawienie zawartych umów z grantobiorcami </vt:lpstr>
      <vt:lpstr> Zbiorcze zestawienie powierzonych grantów </vt:lpstr>
      <vt:lpstr> Zbiorcze zestawienie powierzonych grantów </vt:lpstr>
      <vt:lpstr> Zbiorcze zestawienie powierzonych grantów </vt:lpstr>
      <vt:lpstr>Załączniki do wniosku o płatność w projekcie grantowym                                     – rozliczenie grantów</vt:lpstr>
      <vt:lpstr>Załączniki do wniosku o płatność w projekcie grantowym                 - wniosek z innymi wydatkami niż granty </vt:lpstr>
      <vt:lpstr>Dodatkowe zasady rozliczania grantów</vt:lpstr>
      <vt:lpstr> Ważne</vt:lpstr>
      <vt:lpstr>Koszty osobowe</vt:lpstr>
      <vt:lpstr> Koszty osobowe</vt:lpstr>
      <vt:lpstr> Koszty osobowe</vt:lpstr>
      <vt:lpstr> Koszty osobowe</vt:lpstr>
      <vt:lpstr>Projekty partnerskie</vt:lpstr>
      <vt:lpstr>  Projekty partnerskie</vt:lpstr>
      <vt:lpstr>Prezentacja programu PowerPoint</vt:lpstr>
      <vt:lpstr>Prezentacja programu PowerPoint</vt:lpstr>
      <vt:lpstr>  Projekty partnerskie – projekty grantowe</vt:lpstr>
      <vt:lpstr>Koszty pośrednie</vt:lpstr>
      <vt:lpstr>       Koszty pośrednie</vt:lpstr>
      <vt:lpstr>       Koszty pośrednie</vt:lpstr>
      <vt:lpstr>       Koszty pośrednie</vt:lpstr>
      <vt:lpstr> Odzyskiwanie środków</vt:lpstr>
      <vt:lpstr>Odzyskanie środków</vt:lpstr>
      <vt:lpstr>Odzyskanie środków</vt:lpstr>
      <vt:lpstr>Odzyskanie środków</vt:lpstr>
      <vt:lpstr>Odzyskanie środków</vt:lpstr>
      <vt:lpstr>Odzyskanie środków</vt:lpstr>
      <vt:lpstr>Podwójne finansowanie wydatków</vt:lpstr>
      <vt:lpstr> PROMOCJA PROJEKTU</vt:lpstr>
      <vt:lpstr> Promowanie projektów</vt:lpstr>
      <vt:lpstr> Promowanie projektów</vt:lpstr>
      <vt:lpstr> Promowanie projektów</vt:lpstr>
      <vt:lpstr> Zasady horyzontalne</vt:lpstr>
      <vt:lpstr> Realizacja zasad horyzontalnych</vt:lpstr>
      <vt:lpstr> Realizacja zasad horyzontalnych</vt:lpstr>
      <vt:lpstr> Ankieta ewaluacyjna</vt:lpstr>
      <vt:lpstr>Referat rozliczania wydatków Iwona Kozłowska kierownik referatu, kozlowskai@slaskie.pl (32) 77 40 145 Katarzyna Pezzotta katarzyna.pezzotta@slaskie.pl (32) 77 40 151 Jolanta Rostkowska jolanta.rostkowska@slaskie.pl (32) 77 44 653 / (32) 77 40 153 Anna Szczurek anna.szczurek@slaskie.pl (32) 77 44 679 / (32) 77 40 153 Edyta Zapała edyta.zapala@slaskie.pl  (32) 77 44 281/ (32) 77 40 152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Pezzotta Katarzyna</cp:lastModifiedBy>
  <cp:revision>52</cp:revision>
  <cp:lastPrinted>2023-05-16T06:41:03Z</cp:lastPrinted>
  <dcterms:created xsi:type="dcterms:W3CDTF">2022-06-22T09:40:44Z</dcterms:created>
  <dcterms:modified xsi:type="dcterms:W3CDTF">2025-05-21T05:42:26Z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0x0101008B52D847786EBE4FB3DF1A65CD2A07AC</vt:lpwstr>
  </property>
  <property fmtid="{D5CDD505-2E9C-101B-9397-08002B2CF9AE}" pid="3" name="MediaServiceImageTags">
    <vt:lpwstr/>
  </property>
</Properties>
</file>