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4"/>
    <p:sldMasterId id="2147483761" r:id="rId5"/>
  </p:sldMasterIdLst>
  <p:notesMasterIdLst>
    <p:notesMasterId r:id="rId38"/>
  </p:notesMasterIdLst>
  <p:sldIdLst>
    <p:sldId id="348" r:id="rId6"/>
    <p:sldId id="279" r:id="rId7"/>
    <p:sldId id="286" r:id="rId8"/>
    <p:sldId id="265" r:id="rId9"/>
    <p:sldId id="357" r:id="rId10"/>
    <p:sldId id="451" r:id="rId11"/>
    <p:sldId id="461" r:id="rId12"/>
    <p:sldId id="464" r:id="rId13"/>
    <p:sldId id="448" r:id="rId14"/>
    <p:sldId id="465" r:id="rId15"/>
    <p:sldId id="452" r:id="rId16"/>
    <p:sldId id="453" r:id="rId17"/>
    <p:sldId id="454" r:id="rId18"/>
    <p:sldId id="370" r:id="rId19"/>
    <p:sldId id="298" r:id="rId20"/>
    <p:sldId id="301" r:id="rId21"/>
    <p:sldId id="381" r:id="rId22"/>
    <p:sldId id="435" r:id="rId23"/>
    <p:sldId id="376" r:id="rId24"/>
    <p:sldId id="462" r:id="rId25"/>
    <p:sldId id="463" r:id="rId26"/>
    <p:sldId id="291" r:id="rId27"/>
    <p:sldId id="293" r:id="rId28"/>
    <p:sldId id="365" r:id="rId29"/>
    <p:sldId id="437" r:id="rId30"/>
    <p:sldId id="290" r:id="rId31"/>
    <p:sldId id="457" r:id="rId32"/>
    <p:sldId id="459" r:id="rId33"/>
    <p:sldId id="466" r:id="rId34"/>
    <p:sldId id="439" r:id="rId35"/>
    <p:sldId id="460" r:id="rId36"/>
    <p:sldId id="310" r:id="rId37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mińska Justyna" initials="JK" lastIdx="13" clrIdx="6">
    <p:extLst>
      <p:ext uri="{19B8F6BF-5375-455C-9EA6-DF929625EA0E}">
        <p15:presenceInfo xmlns:p15="http://schemas.microsoft.com/office/powerpoint/2012/main" userId="S::kaminskaj@slaskie.pl::afbf44a8-becc-49f7-b8a6-579cde312aa6" providerId="AD"/>
      </p:ext>
    </p:extLst>
  </p:cmAuthor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Oziewicz Gabriela" initials="OG" lastIdx="1" clrIdx="1">
    <p:extLst>
      <p:ext uri="{19B8F6BF-5375-455C-9EA6-DF929625EA0E}">
        <p15:presenceInfo xmlns:p15="http://schemas.microsoft.com/office/powerpoint/2012/main" userId="S-1-5-21-833596994-3496505273-2944068786-8020" providerId="AD"/>
      </p:ext>
    </p:extLst>
  </p:cmAuthor>
  <p:cmAuthor id="3" name="Przybyła Małgorzata" initials="PM" lastIdx="9" clrIdx="2">
    <p:extLst>
      <p:ext uri="{19B8F6BF-5375-455C-9EA6-DF929625EA0E}">
        <p15:presenceInfo xmlns:p15="http://schemas.microsoft.com/office/powerpoint/2012/main" userId="S-1-5-21-833596994-3496505273-2944068786-2639" providerId="AD"/>
      </p:ext>
    </p:extLst>
  </p:cmAuthor>
  <p:cmAuthor id="4" name="Michalik Joanna" initials="MJ" lastIdx="10" clrIdx="3">
    <p:extLst>
      <p:ext uri="{19B8F6BF-5375-455C-9EA6-DF929625EA0E}">
        <p15:presenceInfo xmlns:p15="http://schemas.microsoft.com/office/powerpoint/2012/main" userId="S::michalikj@slaskie.pl::7c5a878f-dda8-404e-8672-5f9d781193f1" providerId="AD"/>
      </p:ext>
    </p:extLst>
  </p:cmAuthor>
  <p:cmAuthor id="5" name="Przybyła Małgorzata" initials="MP" lastIdx="1" clrIdx="4">
    <p:extLst>
      <p:ext uri="{19B8F6BF-5375-455C-9EA6-DF929625EA0E}">
        <p15:presenceInfo xmlns:p15="http://schemas.microsoft.com/office/powerpoint/2012/main" userId="S::przybylam@slaskie.pl::e76818db-22fa-4668-9dcf-1032576d050b" providerId="AD"/>
      </p:ext>
    </p:extLst>
  </p:cmAuthor>
  <p:cmAuthor id="6" name="Michalik Joanna" initials="MJ [2]" lastIdx="1" clrIdx="5">
    <p:extLst>
      <p:ext uri="{19B8F6BF-5375-455C-9EA6-DF929625EA0E}">
        <p15:presenceInfo xmlns:p15="http://schemas.microsoft.com/office/powerpoint/2012/main" userId="S-1-5-21-833596994-3496505273-2944068786-10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FFAC"/>
    <a:srgbClr val="E7E9F2"/>
    <a:srgbClr val="CBD0E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0756" autoAdjust="0"/>
  </p:normalViewPr>
  <p:slideViewPr>
    <p:cSldViewPr snapToGrid="0">
      <p:cViewPr varScale="1">
        <p:scale>
          <a:sx n="70" d="100"/>
          <a:sy n="70" d="100"/>
        </p:scale>
        <p:origin x="1488" y="5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923C1-1369-4833-ACDC-656D52BBD7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1B4687-9502-4EA0-9BFC-F8BB0D628DE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>
              <a:solidFill>
                <a:schemeClr val="tx2"/>
              </a:solidFill>
            </a:rPr>
            <a:t>Wnioskodawca prowadzi działalność w obszarze usług społecznych na rzecz dzieci, młodzieży, rodziny na terenie województwa śląskiego.</a:t>
          </a:r>
        </a:p>
      </dgm:t>
    </dgm:pt>
    <dgm:pt modelId="{A4550BBD-A3E2-43B0-B400-7F915AA86202}" type="parTrans" cxnId="{251B2DE8-223C-4B22-9631-6A38265A8251}">
      <dgm:prSet/>
      <dgm:spPr/>
      <dgm:t>
        <a:bodyPr/>
        <a:lstStyle/>
        <a:p>
          <a:endParaRPr lang="pl-PL"/>
        </a:p>
      </dgm:t>
    </dgm:pt>
    <dgm:pt modelId="{69065452-D2E8-446D-BD08-FDC337A916DD}" type="sibTrans" cxnId="{251B2DE8-223C-4B22-9631-6A38265A8251}">
      <dgm:prSet/>
      <dgm:spPr/>
      <dgm:t>
        <a:bodyPr/>
        <a:lstStyle/>
        <a:p>
          <a:endParaRPr lang="pl-PL"/>
        </a:p>
      </dgm:t>
    </dgm:pt>
    <dgm:pt modelId="{85EF7192-C4EF-4809-B7EA-94765200D97F}" type="pres">
      <dgm:prSet presAssocID="{C0D923C1-1369-4833-ACDC-656D52BBD7A5}" presName="Name0" presStyleCnt="0">
        <dgm:presLayoutVars>
          <dgm:dir/>
          <dgm:animLvl val="lvl"/>
          <dgm:resizeHandles val="exact"/>
        </dgm:presLayoutVars>
      </dgm:prSet>
      <dgm:spPr/>
    </dgm:pt>
    <dgm:pt modelId="{CC251762-23B6-4314-A0E5-A111D35CDD8C}" type="pres">
      <dgm:prSet presAssocID="{D11B4687-9502-4EA0-9BFC-F8BB0D628DE1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ECADA1C9-04CC-432C-AF20-4BBC6D5B7C4E}" type="presOf" srcId="{D11B4687-9502-4EA0-9BFC-F8BB0D628DE1}" destId="{CC251762-23B6-4314-A0E5-A111D35CDD8C}" srcOrd="0" destOrd="0" presId="urn:microsoft.com/office/officeart/2005/8/layout/chevron1"/>
    <dgm:cxn modelId="{251B2DE8-223C-4B22-9631-6A38265A8251}" srcId="{C0D923C1-1369-4833-ACDC-656D52BBD7A5}" destId="{D11B4687-9502-4EA0-9BFC-F8BB0D628DE1}" srcOrd="0" destOrd="0" parTransId="{A4550BBD-A3E2-43B0-B400-7F915AA86202}" sibTransId="{69065452-D2E8-446D-BD08-FDC337A916DD}"/>
    <dgm:cxn modelId="{CC962BE9-F2A8-4CA6-9278-9C3AF43146F2}" type="presOf" srcId="{C0D923C1-1369-4833-ACDC-656D52BBD7A5}" destId="{85EF7192-C4EF-4809-B7EA-94765200D97F}" srcOrd="0" destOrd="0" presId="urn:microsoft.com/office/officeart/2005/8/layout/chevron1"/>
    <dgm:cxn modelId="{6A4EDA4B-3E59-4C5D-9436-79942C0DE5C5}" type="presParOf" srcId="{85EF7192-C4EF-4809-B7EA-94765200D97F}" destId="{CC251762-23B6-4314-A0E5-A111D35CDD8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D923C1-1369-4833-ACDC-656D52BBD7A5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0F78FDA1-8419-4392-9054-B74A1BD78DBA}">
      <dgm:prSet custT="1"/>
      <dgm:spPr/>
      <dgm:t>
        <a:bodyPr/>
        <a:lstStyle/>
        <a:p>
          <a:r>
            <a:rPr lang="pl-PL" sz="1800" dirty="0">
              <a:solidFill>
                <a:schemeClr val="tx2"/>
              </a:solidFill>
            </a:rPr>
            <a:t>Projekt realizowany jest w </a:t>
          </a:r>
          <a:r>
            <a:rPr lang="pl-PL" sz="1800" b="1" dirty="0">
              <a:solidFill>
                <a:schemeClr val="tx2"/>
              </a:solidFill>
            </a:rPr>
            <a:t>partnerstwie publiczno-społecznym lub organizacja pozarządowa </a:t>
          </a:r>
          <a:r>
            <a:rPr lang="pl-PL" sz="1800" dirty="0">
              <a:solidFill>
                <a:schemeClr val="tx2"/>
              </a:solidFill>
            </a:rPr>
            <a:t>jest wnioskodawcą projektu.</a:t>
          </a:r>
        </a:p>
      </dgm:t>
    </dgm:pt>
    <dgm:pt modelId="{60843077-7BC5-4588-B8DF-B770FECFAED3}" type="parTrans" cxnId="{B2BBDA4F-5C9F-4AD6-90B4-677489D6EC2A}">
      <dgm:prSet/>
      <dgm:spPr/>
      <dgm:t>
        <a:bodyPr/>
        <a:lstStyle/>
        <a:p>
          <a:endParaRPr lang="pl-PL"/>
        </a:p>
      </dgm:t>
    </dgm:pt>
    <dgm:pt modelId="{C2B2EC35-3E2E-4F64-A419-8B9DB3DE989E}" type="sibTrans" cxnId="{B2BBDA4F-5C9F-4AD6-90B4-677489D6EC2A}">
      <dgm:prSet/>
      <dgm:spPr/>
      <dgm:t>
        <a:bodyPr/>
        <a:lstStyle/>
        <a:p>
          <a:endParaRPr lang="pl-PL"/>
        </a:p>
      </dgm:t>
    </dgm:pt>
    <dgm:pt modelId="{85EF7192-C4EF-4809-B7EA-94765200D97F}" type="pres">
      <dgm:prSet presAssocID="{C0D923C1-1369-4833-ACDC-656D52BBD7A5}" presName="Name0" presStyleCnt="0">
        <dgm:presLayoutVars>
          <dgm:dir/>
          <dgm:animLvl val="lvl"/>
          <dgm:resizeHandles val="exact"/>
        </dgm:presLayoutVars>
      </dgm:prSet>
      <dgm:spPr/>
    </dgm:pt>
    <dgm:pt modelId="{EDC0EBB7-3B62-45A6-8D20-78826DFE68D8}" type="pres">
      <dgm:prSet presAssocID="{0F78FDA1-8419-4392-9054-B74A1BD78DBA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AF8CBC08-4B3B-41D3-817D-EE1A57DC25EF}" type="presOf" srcId="{0F78FDA1-8419-4392-9054-B74A1BD78DBA}" destId="{EDC0EBB7-3B62-45A6-8D20-78826DFE68D8}" srcOrd="0" destOrd="0" presId="urn:microsoft.com/office/officeart/2005/8/layout/chevron1"/>
    <dgm:cxn modelId="{B2BBDA4F-5C9F-4AD6-90B4-677489D6EC2A}" srcId="{C0D923C1-1369-4833-ACDC-656D52BBD7A5}" destId="{0F78FDA1-8419-4392-9054-B74A1BD78DBA}" srcOrd="0" destOrd="0" parTransId="{60843077-7BC5-4588-B8DF-B770FECFAED3}" sibTransId="{C2B2EC35-3E2E-4F64-A419-8B9DB3DE989E}"/>
    <dgm:cxn modelId="{CC962BE9-F2A8-4CA6-9278-9C3AF43146F2}" type="presOf" srcId="{C0D923C1-1369-4833-ACDC-656D52BBD7A5}" destId="{85EF7192-C4EF-4809-B7EA-94765200D97F}" srcOrd="0" destOrd="0" presId="urn:microsoft.com/office/officeart/2005/8/layout/chevron1"/>
    <dgm:cxn modelId="{FE7AEBA5-836D-40FF-A7B2-190DFFDF67D9}" type="presParOf" srcId="{85EF7192-C4EF-4809-B7EA-94765200D97F}" destId="{EDC0EBB7-3B62-45A6-8D20-78826DFE68D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750C7A-B2F2-4224-8942-DDA60832D700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BE10B24-AF01-4A56-9543-7B872413B914}">
      <dgm:prSet custT="1"/>
      <dgm:spPr/>
      <dgm:t>
        <a:bodyPr/>
        <a:lstStyle/>
        <a:p>
          <a:r>
            <a:rPr lang="pl-PL" sz="1800" dirty="0">
              <a:solidFill>
                <a:schemeClr val="tx2"/>
              </a:solidFill>
            </a:rPr>
            <a:t>Wsparcie rodzin przeżywających trudności opiekuńczo-wychowawcze lub w kryzysie obejmuje pomoc </a:t>
          </a:r>
          <a:r>
            <a:rPr lang="pl-PL" sz="1800" b="1" dirty="0">
              <a:solidFill>
                <a:schemeClr val="tx2"/>
              </a:solidFill>
            </a:rPr>
            <a:t>rodziny wspierającej</a:t>
          </a:r>
          <a:r>
            <a:rPr lang="pl-PL" sz="1800" dirty="0">
              <a:solidFill>
                <a:schemeClr val="tx2"/>
              </a:solidFill>
            </a:rPr>
            <a:t>.</a:t>
          </a:r>
        </a:p>
      </dgm:t>
    </dgm:pt>
    <dgm:pt modelId="{ACEABB99-B8F0-451A-B33D-62C1A0C81528}" type="parTrans" cxnId="{D47363EA-DD32-4B6F-94DA-96702F282DC9}">
      <dgm:prSet/>
      <dgm:spPr/>
      <dgm:t>
        <a:bodyPr/>
        <a:lstStyle/>
        <a:p>
          <a:endParaRPr lang="pl-PL"/>
        </a:p>
      </dgm:t>
    </dgm:pt>
    <dgm:pt modelId="{6AE3B261-A71D-4FC1-91E7-D20A608B5643}" type="sibTrans" cxnId="{D47363EA-DD32-4B6F-94DA-96702F282DC9}">
      <dgm:prSet/>
      <dgm:spPr/>
      <dgm:t>
        <a:bodyPr/>
        <a:lstStyle/>
        <a:p>
          <a:endParaRPr lang="pl-PL"/>
        </a:p>
      </dgm:t>
    </dgm:pt>
    <dgm:pt modelId="{50C4D532-216B-45F0-935A-1635E29908B9}" type="pres">
      <dgm:prSet presAssocID="{CF750C7A-B2F2-4224-8942-DDA60832D700}" presName="Name0" presStyleCnt="0">
        <dgm:presLayoutVars>
          <dgm:dir/>
          <dgm:animLvl val="lvl"/>
          <dgm:resizeHandles val="exact"/>
        </dgm:presLayoutVars>
      </dgm:prSet>
      <dgm:spPr/>
    </dgm:pt>
    <dgm:pt modelId="{7BB8F483-B06A-4A17-A19D-65ABBB2AD1DD}" type="pres">
      <dgm:prSet presAssocID="{7BE10B24-AF01-4A56-9543-7B872413B914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5719070-6E0D-4DC7-A561-FA9889251255}" type="presOf" srcId="{7BE10B24-AF01-4A56-9543-7B872413B914}" destId="{7BB8F483-B06A-4A17-A19D-65ABBB2AD1DD}" srcOrd="0" destOrd="0" presId="urn:microsoft.com/office/officeart/2005/8/layout/chevron1"/>
    <dgm:cxn modelId="{9CDB66A0-C9D5-406A-9807-71E8251DC1EC}" type="presOf" srcId="{CF750C7A-B2F2-4224-8942-DDA60832D700}" destId="{50C4D532-216B-45F0-935A-1635E29908B9}" srcOrd="0" destOrd="0" presId="urn:microsoft.com/office/officeart/2005/8/layout/chevron1"/>
    <dgm:cxn modelId="{D47363EA-DD32-4B6F-94DA-96702F282DC9}" srcId="{CF750C7A-B2F2-4224-8942-DDA60832D700}" destId="{7BE10B24-AF01-4A56-9543-7B872413B914}" srcOrd="0" destOrd="0" parTransId="{ACEABB99-B8F0-451A-B33D-62C1A0C81528}" sibTransId="{6AE3B261-A71D-4FC1-91E7-D20A608B5643}"/>
    <dgm:cxn modelId="{406B767A-0925-4713-B7BB-5F67BD5FA55B}" type="presParOf" srcId="{50C4D532-216B-45F0-935A-1635E29908B9}" destId="{7BB8F483-B06A-4A17-A19D-65ABBB2AD1D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741235-F96F-4CEB-B571-C53519B02BC6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B2C54D2-9EEB-46FE-9F2B-18772ECF4602}">
      <dgm:prSet/>
      <dgm:spPr/>
      <dgm:t>
        <a:bodyPr/>
        <a:lstStyle/>
        <a:p>
          <a:r>
            <a:rPr lang="pl-PL" dirty="0">
              <a:solidFill>
                <a:schemeClr val="tx2"/>
              </a:solidFill>
            </a:rPr>
            <a:t>Projekt zakłada koordynację usług realizowanych w projekcie przez </a:t>
          </a:r>
          <a:r>
            <a:rPr lang="pl-PL" b="1" dirty="0">
              <a:solidFill>
                <a:schemeClr val="tx2"/>
              </a:solidFill>
            </a:rPr>
            <a:t>Centrum Usług Społecznych</a:t>
          </a:r>
          <a:r>
            <a:rPr lang="pl-PL" dirty="0">
              <a:solidFill>
                <a:schemeClr val="tx2"/>
              </a:solidFill>
            </a:rPr>
            <a:t>.</a:t>
          </a:r>
        </a:p>
      </dgm:t>
    </dgm:pt>
    <dgm:pt modelId="{0FAED30E-ECA5-4BD2-8B89-40216F722823}" type="parTrans" cxnId="{A86AD414-6798-4852-A050-BF6858C1FAA7}">
      <dgm:prSet/>
      <dgm:spPr/>
      <dgm:t>
        <a:bodyPr/>
        <a:lstStyle/>
        <a:p>
          <a:endParaRPr lang="pl-PL"/>
        </a:p>
      </dgm:t>
    </dgm:pt>
    <dgm:pt modelId="{6A4B36E7-D20D-4101-9ABB-7D1EBBDA657D}" type="sibTrans" cxnId="{A86AD414-6798-4852-A050-BF6858C1FAA7}">
      <dgm:prSet/>
      <dgm:spPr/>
      <dgm:t>
        <a:bodyPr/>
        <a:lstStyle/>
        <a:p>
          <a:endParaRPr lang="pl-PL"/>
        </a:p>
      </dgm:t>
    </dgm:pt>
    <dgm:pt modelId="{8B39283F-349B-476B-8A03-18BFE5C1914B}" type="pres">
      <dgm:prSet presAssocID="{D1741235-F96F-4CEB-B571-C53519B02BC6}" presName="Name0" presStyleCnt="0">
        <dgm:presLayoutVars>
          <dgm:dir/>
          <dgm:animLvl val="lvl"/>
          <dgm:resizeHandles val="exact"/>
        </dgm:presLayoutVars>
      </dgm:prSet>
      <dgm:spPr/>
    </dgm:pt>
    <dgm:pt modelId="{EE89DBB5-6611-4502-ACFA-DF129D1923A8}" type="pres">
      <dgm:prSet presAssocID="{5B2C54D2-9EEB-46FE-9F2B-18772ECF4602}" presName="parTxOnly" presStyleLbl="node1" presStyleIdx="0" presStyleCnt="1" custLinFactNeighborX="163" custLinFactNeighborY="-1296">
        <dgm:presLayoutVars>
          <dgm:chMax val="0"/>
          <dgm:chPref val="0"/>
          <dgm:bulletEnabled val="1"/>
        </dgm:presLayoutVars>
      </dgm:prSet>
      <dgm:spPr/>
    </dgm:pt>
  </dgm:ptLst>
  <dgm:cxnLst>
    <dgm:cxn modelId="{3EDD4D02-E8A0-4DF5-AA07-C541870050AC}" type="presOf" srcId="{5B2C54D2-9EEB-46FE-9F2B-18772ECF4602}" destId="{EE89DBB5-6611-4502-ACFA-DF129D1923A8}" srcOrd="0" destOrd="0" presId="urn:microsoft.com/office/officeart/2005/8/layout/chevron1"/>
    <dgm:cxn modelId="{A86AD414-6798-4852-A050-BF6858C1FAA7}" srcId="{D1741235-F96F-4CEB-B571-C53519B02BC6}" destId="{5B2C54D2-9EEB-46FE-9F2B-18772ECF4602}" srcOrd="0" destOrd="0" parTransId="{0FAED30E-ECA5-4BD2-8B89-40216F722823}" sibTransId="{6A4B36E7-D20D-4101-9ABB-7D1EBBDA657D}"/>
    <dgm:cxn modelId="{6D6A2FEF-8A33-44AD-9EEE-E3407F10FCCD}" type="presOf" srcId="{D1741235-F96F-4CEB-B571-C53519B02BC6}" destId="{8B39283F-349B-476B-8A03-18BFE5C1914B}" srcOrd="0" destOrd="0" presId="urn:microsoft.com/office/officeart/2005/8/layout/chevron1"/>
    <dgm:cxn modelId="{75BED2C7-4B62-4D94-BAB6-0950A18071E9}" type="presParOf" srcId="{8B39283F-349B-476B-8A03-18BFE5C1914B}" destId="{EE89DBB5-6611-4502-ACFA-DF129D1923A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750C7A-B2F2-4224-8942-DDA60832D700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BE10B24-AF01-4A56-9543-7B872413B914}">
      <dgm:prSet custT="1"/>
      <dgm:spPr/>
      <dgm:t>
        <a:bodyPr/>
        <a:lstStyle/>
        <a:p>
          <a:r>
            <a:rPr lang="pl-PL" sz="1800" dirty="0">
              <a:solidFill>
                <a:schemeClr val="tx2"/>
              </a:solidFill>
            </a:rPr>
            <a:t>Projekt zakłada utworzenie </a:t>
          </a:r>
          <a:r>
            <a:rPr lang="pl-PL" sz="1800" b="1" dirty="0">
              <a:solidFill>
                <a:schemeClr val="tx2"/>
              </a:solidFill>
            </a:rPr>
            <a:t>nowej placówki wsparcia dziennego lub nowej grupy</a:t>
          </a:r>
          <a:r>
            <a:rPr lang="pl-PL" sz="1800" dirty="0">
              <a:solidFill>
                <a:schemeClr val="tx2"/>
              </a:solidFill>
            </a:rPr>
            <a:t> w istniejącej </a:t>
          </a:r>
          <a:br>
            <a:rPr lang="pl-PL" sz="1800" dirty="0">
              <a:solidFill>
                <a:schemeClr val="tx2"/>
              </a:solidFill>
            </a:rPr>
          </a:br>
          <a:r>
            <a:rPr lang="pl-PL" sz="1800" dirty="0">
              <a:solidFill>
                <a:schemeClr val="tx2"/>
              </a:solidFill>
            </a:rPr>
            <a:t>już placówce.</a:t>
          </a:r>
        </a:p>
      </dgm:t>
    </dgm:pt>
    <dgm:pt modelId="{ACEABB99-B8F0-451A-B33D-62C1A0C81528}" type="parTrans" cxnId="{D47363EA-DD32-4B6F-94DA-96702F282DC9}">
      <dgm:prSet/>
      <dgm:spPr/>
      <dgm:t>
        <a:bodyPr/>
        <a:lstStyle/>
        <a:p>
          <a:endParaRPr lang="pl-PL"/>
        </a:p>
      </dgm:t>
    </dgm:pt>
    <dgm:pt modelId="{6AE3B261-A71D-4FC1-91E7-D20A608B5643}" type="sibTrans" cxnId="{D47363EA-DD32-4B6F-94DA-96702F282DC9}">
      <dgm:prSet/>
      <dgm:spPr/>
      <dgm:t>
        <a:bodyPr/>
        <a:lstStyle/>
        <a:p>
          <a:endParaRPr lang="pl-PL"/>
        </a:p>
      </dgm:t>
    </dgm:pt>
    <dgm:pt modelId="{50C4D532-216B-45F0-935A-1635E29908B9}" type="pres">
      <dgm:prSet presAssocID="{CF750C7A-B2F2-4224-8942-DDA60832D700}" presName="Name0" presStyleCnt="0">
        <dgm:presLayoutVars>
          <dgm:dir/>
          <dgm:animLvl val="lvl"/>
          <dgm:resizeHandles val="exact"/>
        </dgm:presLayoutVars>
      </dgm:prSet>
      <dgm:spPr/>
    </dgm:pt>
    <dgm:pt modelId="{7BB8F483-B06A-4A17-A19D-65ABBB2AD1DD}" type="pres">
      <dgm:prSet presAssocID="{7BE10B24-AF01-4A56-9543-7B872413B914}" presName="parTxOnly" presStyleLbl="node1" presStyleIdx="0" presStyleCnt="1" custLinFactY="31600" custLinFactNeighborX="-65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C5719070-6E0D-4DC7-A561-FA9889251255}" type="presOf" srcId="{7BE10B24-AF01-4A56-9543-7B872413B914}" destId="{7BB8F483-B06A-4A17-A19D-65ABBB2AD1DD}" srcOrd="0" destOrd="0" presId="urn:microsoft.com/office/officeart/2005/8/layout/chevron1"/>
    <dgm:cxn modelId="{9CDB66A0-C9D5-406A-9807-71E8251DC1EC}" type="presOf" srcId="{CF750C7A-B2F2-4224-8942-DDA60832D700}" destId="{50C4D532-216B-45F0-935A-1635E29908B9}" srcOrd="0" destOrd="0" presId="urn:microsoft.com/office/officeart/2005/8/layout/chevron1"/>
    <dgm:cxn modelId="{D47363EA-DD32-4B6F-94DA-96702F282DC9}" srcId="{CF750C7A-B2F2-4224-8942-DDA60832D700}" destId="{7BE10B24-AF01-4A56-9543-7B872413B914}" srcOrd="0" destOrd="0" parTransId="{ACEABB99-B8F0-451A-B33D-62C1A0C81528}" sibTransId="{6AE3B261-A71D-4FC1-91E7-D20A608B5643}"/>
    <dgm:cxn modelId="{406B767A-0925-4713-B7BB-5F67BD5FA55B}" type="presParOf" srcId="{50C4D532-216B-45F0-935A-1635E29908B9}" destId="{7BB8F483-B06A-4A17-A19D-65ABBB2AD1D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D923C1-1369-4833-ACDC-656D52BBD7A5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0F78FDA1-8419-4392-9054-B74A1BD78DBA}">
      <dgm:prSet custT="1"/>
      <dgm:spPr/>
      <dgm:t>
        <a:bodyPr/>
        <a:lstStyle/>
        <a:p>
          <a:r>
            <a:rPr lang="pl-PL" sz="1800" dirty="0">
              <a:solidFill>
                <a:schemeClr val="tx2"/>
              </a:solidFill>
            </a:rPr>
            <a:t>Projekt realizuje założenia </a:t>
          </a:r>
          <a:r>
            <a:rPr lang="pl-PL" sz="1800" b="1" dirty="0">
              <a:solidFill>
                <a:schemeClr val="tx2"/>
              </a:solidFill>
            </a:rPr>
            <a:t>gminnego lub powiatowego planu rozwoju usług społecznych/planu deinstytucjonalizacji usług społecznych</a:t>
          </a:r>
          <a:r>
            <a:rPr lang="pl-PL" sz="1800" dirty="0">
              <a:solidFill>
                <a:schemeClr val="tx2"/>
              </a:solidFill>
            </a:rPr>
            <a:t>.</a:t>
          </a:r>
        </a:p>
      </dgm:t>
    </dgm:pt>
    <dgm:pt modelId="{60843077-7BC5-4588-B8DF-B770FECFAED3}" type="parTrans" cxnId="{B2BBDA4F-5C9F-4AD6-90B4-677489D6EC2A}">
      <dgm:prSet/>
      <dgm:spPr/>
      <dgm:t>
        <a:bodyPr/>
        <a:lstStyle/>
        <a:p>
          <a:endParaRPr lang="pl-PL"/>
        </a:p>
      </dgm:t>
    </dgm:pt>
    <dgm:pt modelId="{C2B2EC35-3E2E-4F64-A419-8B9DB3DE989E}" type="sibTrans" cxnId="{B2BBDA4F-5C9F-4AD6-90B4-677489D6EC2A}">
      <dgm:prSet/>
      <dgm:spPr/>
      <dgm:t>
        <a:bodyPr/>
        <a:lstStyle/>
        <a:p>
          <a:endParaRPr lang="pl-PL"/>
        </a:p>
      </dgm:t>
    </dgm:pt>
    <dgm:pt modelId="{85EF7192-C4EF-4809-B7EA-94765200D97F}" type="pres">
      <dgm:prSet presAssocID="{C0D923C1-1369-4833-ACDC-656D52BBD7A5}" presName="Name0" presStyleCnt="0">
        <dgm:presLayoutVars>
          <dgm:dir/>
          <dgm:animLvl val="lvl"/>
          <dgm:resizeHandles val="exact"/>
        </dgm:presLayoutVars>
      </dgm:prSet>
      <dgm:spPr/>
    </dgm:pt>
    <dgm:pt modelId="{EDC0EBB7-3B62-45A6-8D20-78826DFE68D8}" type="pres">
      <dgm:prSet presAssocID="{0F78FDA1-8419-4392-9054-B74A1BD78DBA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AF8CBC08-4B3B-41D3-817D-EE1A57DC25EF}" type="presOf" srcId="{0F78FDA1-8419-4392-9054-B74A1BD78DBA}" destId="{EDC0EBB7-3B62-45A6-8D20-78826DFE68D8}" srcOrd="0" destOrd="0" presId="urn:microsoft.com/office/officeart/2005/8/layout/chevron1"/>
    <dgm:cxn modelId="{B2BBDA4F-5C9F-4AD6-90B4-677489D6EC2A}" srcId="{C0D923C1-1369-4833-ACDC-656D52BBD7A5}" destId="{0F78FDA1-8419-4392-9054-B74A1BD78DBA}" srcOrd="0" destOrd="0" parTransId="{60843077-7BC5-4588-B8DF-B770FECFAED3}" sibTransId="{C2B2EC35-3E2E-4F64-A419-8B9DB3DE989E}"/>
    <dgm:cxn modelId="{CC962BE9-F2A8-4CA6-9278-9C3AF43146F2}" type="presOf" srcId="{C0D923C1-1369-4833-ACDC-656D52BBD7A5}" destId="{85EF7192-C4EF-4809-B7EA-94765200D97F}" srcOrd="0" destOrd="0" presId="urn:microsoft.com/office/officeart/2005/8/layout/chevron1"/>
    <dgm:cxn modelId="{FE7AEBA5-836D-40FF-A7B2-190DFFDF67D9}" type="presParOf" srcId="{85EF7192-C4EF-4809-B7EA-94765200D97F}" destId="{EDC0EBB7-3B62-45A6-8D20-78826DFE68D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750C7A-B2F2-4224-8942-DDA60832D700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BE10B24-AF01-4A56-9543-7B872413B914}">
      <dgm:prSet custT="1"/>
      <dgm:spPr/>
      <dgm:t>
        <a:bodyPr/>
        <a:lstStyle/>
        <a:p>
          <a:r>
            <a:rPr lang="pl-PL" sz="1800" dirty="0">
              <a:solidFill>
                <a:schemeClr val="tx2"/>
              </a:solidFill>
            </a:rPr>
            <a:t>Projekt skierowany jest do grupy docelowej z terenu minimum jednej </a:t>
          </a:r>
          <a:r>
            <a:rPr lang="pl-PL" sz="1800" b="1" dirty="0">
              <a:solidFill>
                <a:schemeClr val="tx2"/>
              </a:solidFill>
            </a:rPr>
            <a:t>gminy tracącej funkcje społeczno-gospodarcze.</a:t>
          </a:r>
        </a:p>
      </dgm:t>
    </dgm:pt>
    <dgm:pt modelId="{ACEABB99-B8F0-451A-B33D-62C1A0C81528}" type="parTrans" cxnId="{D47363EA-DD32-4B6F-94DA-96702F282DC9}">
      <dgm:prSet/>
      <dgm:spPr/>
      <dgm:t>
        <a:bodyPr/>
        <a:lstStyle/>
        <a:p>
          <a:endParaRPr lang="pl-PL"/>
        </a:p>
      </dgm:t>
    </dgm:pt>
    <dgm:pt modelId="{6AE3B261-A71D-4FC1-91E7-D20A608B5643}" type="sibTrans" cxnId="{D47363EA-DD32-4B6F-94DA-96702F282DC9}">
      <dgm:prSet/>
      <dgm:spPr/>
      <dgm:t>
        <a:bodyPr/>
        <a:lstStyle/>
        <a:p>
          <a:endParaRPr lang="pl-PL"/>
        </a:p>
      </dgm:t>
    </dgm:pt>
    <dgm:pt modelId="{50C4D532-216B-45F0-935A-1635E29908B9}" type="pres">
      <dgm:prSet presAssocID="{CF750C7A-B2F2-4224-8942-DDA60832D700}" presName="Name0" presStyleCnt="0">
        <dgm:presLayoutVars>
          <dgm:dir/>
          <dgm:animLvl val="lvl"/>
          <dgm:resizeHandles val="exact"/>
        </dgm:presLayoutVars>
      </dgm:prSet>
      <dgm:spPr/>
    </dgm:pt>
    <dgm:pt modelId="{7BB8F483-B06A-4A17-A19D-65ABBB2AD1DD}" type="pres">
      <dgm:prSet presAssocID="{7BE10B24-AF01-4A56-9543-7B872413B914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C5719070-6E0D-4DC7-A561-FA9889251255}" type="presOf" srcId="{7BE10B24-AF01-4A56-9543-7B872413B914}" destId="{7BB8F483-B06A-4A17-A19D-65ABBB2AD1DD}" srcOrd="0" destOrd="0" presId="urn:microsoft.com/office/officeart/2005/8/layout/chevron1"/>
    <dgm:cxn modelId="{9CDB66A0-C9D5-406A-9807-71E8251DC1EC}" type="presOf" srcId="{CF750C7A-B2F2-4224-8942-DDA60832D700}" destId="{50C4D532-216B-45F0-935A-1635E29908B9}" srcOrd="0" destOrd="0" presId="urn:microsoft.com/office/officeart/2005/8/layout/chevron1"/>
    <dgm:cxn modelId="{D47363EA-DD32-4B6F-94DA-96702F282DC9}" srcId="{CF750C7A-B2F2-4224-8942-DDA60832D700}" destId="{7BE10B24-AF01-4A56-9543-7B872413B914}" srcOrd="0" destOrd="0" parTransId="{ACEABB99-B8F0-451A-B33D-62C1A0C81528}" sibTransId="{6AE3B261-A71D-4FC1-91E7-D20A608B5643}"/>
    <dgm:cxn modelId="{406B767A-0925-4713-B7BB-5F67BD5FA55B}" type="presParOf" srcId="{50C4D532-216B-45F0-935A-1635E29908B9}" destId="{7BB8F483-B06A-4A17-A19D-65ABBB2AD1D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750C7A-B2F2-4224-8942-DDA60832D700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4A029BC-BE9F-4B4B-87D3-C5F43A8BF2F0}">
      <dgm:prSet custT="1"/>
      <dgm:spPr/>
      <dgm:t>
        <a:bodyPr/>
        <a:lstStyle/>
        <a:p>
          <a:r>
            <a:rPr lang="pl-PL" sz="1400" b="1" dirty="0">
              <a:solidFill>
                <a:schemeClr val="tx2"/>
              </a:solidFill>
            </a:rPr>
            <a:t>Projekt zakłada działania w zakresie zgodnym z ideą </a:t>
          </a:r>
          <a:r>
            <a:rPr lang="pl-PL" sz="1400" b="1" dirty="0" err="1">
              <a:solidFill>
                <a:schemeClr val="tx2"/>
              </a:solidFill>
            </a:rPr>
            <a:t>deinstytucjonalizacji</a:t>
          </a:r>
          <a:r>
            <a:rPr lang="pl-PL" sz="1400" dirty="0">
              <a:solidFill>
                <a:schemeClr val="tx2"/>
              </a:solidFill>
            </a:rPr>
            <a:t>.</a:t>
          </a:r>
        </a:p>
      </dgm:t>
    </dgm:pt>
    <dgm:pt modelId="{05261310-CD58-4BF5-B5AD-71838EF09A56}" type="parTrans" cxnId="{EE046FBE-FC72-418B-BC28-1481DBA9A14F}">
      <dgm:prSet/>
      <dgm:spPr/>
      <dgm:t>
        <a:bodyPr/>
        <a:lstStyle/>
        <a:p>
          <a:endParaRPr lang="pl-PL"/>
        </a:p>
      </dgm:t>
    </dgm:pt>
    <dgm:pt modelId="{AB698A18-727A-489F-BE8B-FFA766ED5782}" type="sibTrans" cxnId="{EE046FBE-FC72-418B-BC28-1481DBA9A14F}">
      <dgm:prSet/>
      <dgm:spPr/>
      <dgm:t>
        <a:bodyPr/>
        <a:lstStyle/>
        <a:p>
          <a:endParaRPr lang="pl-PL"/>
        </a:p>
      </dgm:t>
    </dgm:pt>
    <dgm:pt modelId="{50C4D532-216B-45F0-935A-1635E29908B9}" type="pres">
      <dgm:prSet presAssocID="{CF750C7A-B2F2-4224-8942-DDA60832D700}" presName="Name0" presStyleCnt="0">
        <dgm:presLayoutVars>
          <dgm:dir/>
          <dgm:animLvl val="lvl"/>
          <dgm:resizeHandles val="exact"/>
        </dgm:presLayoutVars>
      </dgm:prSet>
      <dgm:spPr/>
    </dgm:pt>
    <dgm:pt modelId="{9F9495EF-BC43-4711-B9EE-C2DD4E595BD2}" type="pres">
      <dgm:prSet presAssocID="{44A029BC-BE9F-4B4B-87D3-C5F43A8BF2F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6E195E7F-2D9E-465C-B7E9-298FB65A77A7}" type="presOf" srcId="{44A029BC-BE9F-4B4B-87D3-C5F43A8BF2F0}" destId="{9F9495EF-BC43-4711-B9EE-C2DD4E595BD2}" srcOrd="0" destOrd="0" presId="urn:microsoft.com/office/officeart/2005/8/layout/chevron1"/>
    <dgm:cxn modelId="{9CDB66A0-C9D5-406A-9807-71E8251DC1EC}" type="presOf" srcId="{CF750C7A-B2F2-4224-8942-DDA60832D700}" destId="{50C4D532-216B-45F0-935A-1635E29908B9}" srcOrd="0" destOrd="0" presId="urn:microsoft.com/office/officeart/2005/8/layout/chevron1"/>
    <dgm:cxn modelId="{EE046FBE-FC72-418B-BC28-1481DBA9A14F}" srcId="{CF750C7A-B2F2-4224-8942-DDA60832D700}" destId="{44A029BC-BE9F-4B4B-87D3-C5F43A8BF2F0}" srcOrd="0" destOrd="0" parTransId="{05261310-CD58-4BF5-B5AD-71838EF09A56}" sibTransId="{AB698A18-727A-489F-BE8B-FFA766ED5782}"/>
    <dgm:cxn modelId="{38608FE1-4EDE-49A4-B5AB-6623B14711C0}" type="presParOf" srcId="{50C4D532-216B-45F0-935A-1635E29908B9}" destId="{9F9495EF-BC43-4711-B9EE-C2DD4E595BD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741235-F96F-4CEB-B571-C53519B02B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0ED55B-66D1-4A1F-8CAA-9190A5097DE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l-PL" sz="1400" b="1" dirty="0">
              <a:solidFill>
                <a:schemeClr val="tx2"/>
              </a:solidFill>
            </a:rPr>
            <a:t>Wnioskodawca zaplanował zachowanie trwałości usług społecznych w wymaganym zakresie.</a:t>
          </a:r>
        </a:p>
      </dgm:t>
    </dgm:pt>
    <dgm:pt modelId="{4B0844A7-FA3B-4E0D-AE8B-18CC64234F27}" type="parTrans" cxnId="{DC067EB0-4F32-4BFC-B4BC-40B665743BFB}">
      <dgm:prSet/>
      <dgm:spPr/>
      <dgm:t>
        <a:bodyPr/>
        <a:lstStyle/>
        <a:p>
          <a:endParaRPr lang="pl-PL"/>
        </a:p>
      </dgm:t>
    </dgm:pt>
    <dgm:pt modelId="{CD2713F7-DDBE-44C5-8736-840B0A46E377}" type="sibTrans" cxnId="{DC067EB0-4F32-4BFC-B4BC-40B665743BFB}">
      <dgm:prSet/>
      <dgm:spPr/>
      <dgm:t>
        <a:bodyPr/>
        <a:lstStyle/>
        <a:p>
          <a:endParaRPr lang="pl-PL"/>
        </a:p>
      </dgm:t>
    </dgm:pt>
    <dgm:pt modelId="{8B39283F-349B-476B-8A03-18BFE5C1914B}" type="pres">
      <dgm:prSet presAssocID="{D1741235-F96F-4CEB-B571-C53519B02BC6}" presName="Name0" presStyleCnt="0">
        <dgm:presLayoutVars>
          <dgm:dir/>
          <dgm:animLvl val="lvl"/>
          <dgm:resizeHandles val="exact"/>
        </dgm:presLayoutVars>
      </dgm:prSet>
      <dgm:spPr/>
    </dgm:pt>
    <dgm:pt modelId="{0C066DC3-78F2-491A-8495-26522CFEE294}" type="pres">
      <dgm:prSet presAssocID="{940ED55B-66D1-4A1F-8CAA-9190A5097DEE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0E3C5F42-BE17-4CBE-AE7D-B125D8E1E60D}" type="presOf" srcId="{940ED55B-66D1-4A1F-8CAA-9190A5097DEE}" destId="{0C066DC3-78F2-491A-8495-26522CFEE294}" srcOrd="0" destOrd="0" presId="urn:microsoft.com/office/officeart/2005/8/layout/chevron1"/>
    <dgm:cxn modelId="{DC067EB0-4F32-4BFC-B4BC-40B665743BFB}" srcId="{D1741235-F96F-4CEB-B571-C53519B02BC6}" destId="{940ED55B-66D1-4A1F-8CAA-9190A5097DEE}" srcOrd="0" destOrd="0" parTransId="{4B0844A7-FA3B-4E0D-AE8B-18CC64234F27}" sibTransId="{CD2713F7-DDBE-44C5-8736-840B0A46E377}"/>
    <dgm:cxn modelId="{6D6A2FEF-8A33-44AD-9EEE-E3407F10FCCD}" type="presOf" srcId="{D1741235-F96F-4CEB-B571-C53519B02BC6}" destId="{8B39283F-349B-476B-8A03-18BFE5C1914B}" srcOrd="0" destOrd="0" presId="urn:microsoft.com/office/officeart/2005/8/layout/chevron1"/>
    <dgm:cxn modelId="{10CAABE3-3042-492C-8EA6-5A4E33C10A2D}" type="presParOf" srcId="{8B39283F-349B-476B-8A03-18BFE5C1914B}" destId="{0C066DC3-78F2-491A-8495-26522CFEE29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2EC43A-3CA5-4288-8B87-DDDB10CFE4D1}" type="doc">
      <dgm:prSet loTypeId="urn:microsoft.com/office/officeart/2005/8/layout/chevron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2D9253A-AD47-46C8-A0B5-8CF542E31564}">
      <dgm:prSet custT="1"/>
      <dgm:spPr/>
      <dgm:t>
        <a:bodyPr/>
        <a:lstStyle/>
        <a:p>
          <a:pPr rtl="0"/>
          <a:r>
            <a:rPr lang="pl-PL" sz="1400" b="1" dirty="0">
              <a:solidFill>
                <a:schemeClr val="tx2"/>
              </a:solidFill>
            </a:rPr>
            <a:t>Projekt obejmuje wsparciem grupę dzieci wskazaną w Krajowym Planie Działania na rzecz realizacji Zalecenia Rady (UE) 2021/1004 w sprawie ustanowienia europejskiej gwarancji dla dzieci, jako wymagających szczególnej ochrony w zapobieganiu wykluczeniu społecznemu i ubóstwu. Dotyczy typu projektu nr 2.</a:t>
          </a:r>
        </a:p>
      </dgm:t>
    </dgm:pt>
    <dgm:pt modelId="{5904069F-3C67-4036-87CA-70F9285E7C01}" type="parTrans" cxnId="{6DBAF347-45DC-454C-8220-2ACBE478DC45}">
      <dgm:prSet/>
      <dgm:spPr/>
      <dgm:t>
        <a:bodyPr/>
        <a:lstStyle/>
        <a:p>
          <a:endParaRPr lang="pl-PL"/>
        </a:p>
      </dgm:t>
    </dgm:pt>
    <dgm:pt modelId="{B5BCFFFC-612F-4A62-90FF-0AB118685075}" type="sibTrans" cxnId="{6DBAF347-45DC-454C-8220-2ACBE478DC45}">
      <dgm:prSet/>
      <dgm:spPr/>
      <dgm:t>
        <a:bodyPr/>
        <a:lstStyle/>
        <a:p>
          <a:endParaRPr lang="pl-PL"/>
        </a:p>
      </dgm:t>
    </dgm:pt>
    <dgm:pt modelId="{331AC386-981C-4F1B-AF47-20CC62DB9FF1}" type="pres">
      <dgm:prSet presAssocID="{AD2EC43A-3CA5-4288-8B87-DDDB10CFE4D1}" presName="Name0" presStyleCnt="0">
        <dgm:presLayoutVars>
          <dgm:dir/>
          <dgm:animLvl val="lvl"/>
          <dgm:resizeHandles val="exact"/>
        </dgm:presLayoutVars>
      </dgm:prSet>
      <dgm:spPr/>
    </dgm:pt>
    <dgm:pt modelId="{CBF84B2A-9208-4A46-9FA3-344ECFC7E1C9}" type="pres">
      <dgm:prSet presAssocID="{32D9253A-AD47-46C8-A0B5-8CF542E31564}" presName="parTxOnly" presStyleLbl="node1" presStyleIdx="0" presStyleCnt="1" custLinFactNeighborX="404" custLinFactNeighborY="-35156">
        <dgm:presLayoutVars>
          <dgm:chMax val="0"/>
          <dgm:chPref val="0"/>
          <dgm:bulletEnabled val="1"/>
        </dgm:presLayoutVars>
      </dgm:prSet>
      <dgm:spPr/>
    </dgm:pt>
  </dgm:ptLst>
  <dgm:cxnLst>
    <dgm:cxn modelId="{F243FF45-0D7A-418C-9ED4-7FC2CF1EC3AB}" type="presOf" srcId="{32D9253A-AD47-46C8-A0B5-8CF542E31564}" destId="{CBF84B2A-9208-4A46-9FA3-344ECFC7E1C9}" srcOrd="0" destOrd="0" presId="urn:microsoft.com/office/officeart/2005/8/layout/chevron1"/>
    <dgm:cxn modelId="{6DBAF347-45DC-454C-8220-2ACBE478DC45}" srcId="{AD2EC43A-3CA5-4288-8B87-DDDB10CFE4D1}" destId="{32D9253A-AD47-46C8-A0B5-8CF542E31564}" srcOrd="0" destOrd="0" parTransId="{5904069F-3C67-4036-87CA-70F9285E7C01}" sibTransId="{B5BCFFFC-612F-4A62-90FF-0AB118685075}"/>
    <dgm:cxn modelId="{CB9E617E-585F-454B-8DFD-BEC26429ABBB}" type="presOf" srcId="{AD2EC43A-3CA5-4288-8B87-DDDB10CFE4D1}" destId="{331AC386-981C-4F1B-AF47-20CC62DB9FF1}" srcOrd="0" destOrd="0" presId="urn:microsoft.com/office/officeart/2005/8/layout/chevron1"/>
    <dgm:cxn modelId="{3D9BE136-4070-4CC4-B93C-2B1646BB7071}" type="presParOf" srcId="{331AC386-981C-4F1B-AF47-20CC62DB9FF1}" destId="{CBF84B2A-9208-4A46-9FA3-344ECFC7E1C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593C3-6C10-4749-9DD4-19FA7ECB75E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D08380C-A4B6-4221-B920-BE6D3A3D0846}" type="pres">
      <dgm:prSet presAssocID="{F7D593C3-6C10-4749-9DD4-19FA7ECB75E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E9E5C6A-8E22-464C-9387-802DFAB28FE9}" type="presOf" srcId="{F7D593C3-6C10-4749-9DD4-19FA7ECB75EF}" destId="{0D08380C-A4B6-4221-B920-BE6D3A3D084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193D0-2F83-4FC3-BBAC-94565B615D68}" type="doc">
      <dgm:prSet loTypeId="urn:microsoft.com/office/officeart/2005/8/layout/chevron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D570E28A-2D0D-4106-B53B-AF7428F8B576}" type="pres">
      <dgm:prSet presAssocID="{329193D0-2F83-4FC3-BBAC-94565B615D6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EC19FAD-7056-41E1-96E1-0BCA6A4A2AE0}" type="presOf" srcId="{329193D0-2F83-4FC3-BBAC-94565B615D68}" destId="{D570E28A-2D0D-4106-B53B-AF7428F8B576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AABA7E-B35C-4BCD-9D81-D21CE30BCD6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B10121-FBAD-402E-BB0D-46638143695F}" type="pres">
      <dgm:prSet presAssocID="{ACAABA7E-B35C-4BCD-9D81-D21CE30BCD6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AF08700-93D5-4527-A260-292BDF9E4446}" type="presOf" srcId="{ACAABA7E-B35C-4BCD-9D81-D21CE30BCD64}" destId="{9EB10121-FBAD-402E-BB0D-46638143695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741235-F96F-4CEB-B571-C53519B02B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0ED55B-66D1-4A1F-8CAA-9190A5097DE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l-PL" sz="1400" b="1" dirty="0">
              <a:solidFill>
                <a:schemeClr val="tx2"/>
              </a:solidFill>
            </a:rPr>
            <a:t>Projekt jest zgodny ze: </a:t>
          </a:r>
        </a:p>
        <a:p>
          <a:pPr algn="l"/>
          <a:r>
            <a:rPr lang="pl-PL" sz="1400" b="1" dirty="0">
              <a:solidFill>
                <a:schemeClr val="tx2"/>
              </a:solidFill>
            </a:rPr>
            <a:t>- Strategią Rozwoju Usług Społecznych, polityka publiczna do roku 2030 (z perspektywą do 2035 r.),</a:t>
          </a:r>
        </a:p>
        <a:p>
          <a:pPr algn="l"/>
          <a:r>
            <a:rPr lang="pl-PL" sz="1400" b="1" dirty="0">
              <a:solidFill>
                <a:schemeClr val="tx2"/>
              </a:solidFill>
            </a:rPr>
            <a:t>- Krajowym Programem Przeciwdziałania Ubóstwu i Wykluczeniu Społecznemu. Aktualizacja 2021–2027, polityka publiczna z perspektywą do roku 2030,</a:t>
          </a:r>
        </a:p>
        <a:p>
          <a:pPr algn="l"/>
          <a:r>
            <a:rPr lang="pl-PL" sz="1400" b="1" dirty="0">
              <a:solidFill>
                <a:schemeClr val="tx2"/>
              </a:solidFill>
            </a:rPr>
            <a:t>- Regionalnym planem rozwoju usług społecznych i deinstytucjonalizacji w województwie śląskim na lata 2023-2025 w aspekcie wskazanych w ww. dokumentach kierunków rozwoju dla obszaru usług wsparcia rodziny i systemu pieczy zastępczej.</a:t>
          </a:r>
        </a:p>
      </dgm:t>
    </dgm:pt>
    <dgm:pt modelId="{4B0844A7-FA3B-4E0D-AE8B-18CC64234F27}" type="parTrans" cxnId="{DC067EB0-4F32-4BFC-B4BC-40B665743BFB}">
      <dgm:prSet/>
      <dgm:spPr/>
      <dgm:t>
        <a:bodyPr/>
        <a:lstStyle/>
        <a:p>
          <a:endParaRPr lang="pl-PL"/>
        </a:p>
      </dgm:t>
    </dgm:pt>
    <dgm:pt modelId="{CD2713F7-DDBE-44C5-8736-840B0A46E377}" type="sibTrans" cxnId="{DC067EB0-4F32-4BFC-B4BC-40B665743BFB}">
      <dgm:prSet/>
      <dgm:spPr/>
      <dgm:t>
        <a:bodyPr/>
        <a:lstStyle/>
        <a:p>
          <a:endParaRPr lang="pl-PL"/>
        </a:p>
      </dgm:t>
    </dgm:pt>
    <dgm:pt modelId="{8B39283F-349B-476B-8A03-18BFE5C1914B}" type="pres">
      <dgm:prSet presAssocID="{D1741235-F96F-4CEB-B571-C53519B02BC6}" presName="Name0" presStyleCnt="0">
        <dgm:presLayoutVars>
          <dgm:dir/>
          <dgm:animLvl val="lvl"/>
          <dgm:resizeHandles val="exact"/>
        </dgm:presLayoutVars>
      </dgm:prSet>
      <dgm:spPr/>
    </dgm:pt>
    <dgm:pt modelId="{0C066DC3-78F2-491A-8495-26522CFEE294}" type="pres">
      <dgm:prSet presAssocID="{940ED55B-66D1-4A1F-8CAA-9190A5097DEE}" presName="parTxOnly" presStyleLbl="node1" presStyleIdx="0" presStyleCnt="1" custLinFactNeighborX="-7490" custLinFactNeighborY="292">
        <dgm:presLayoutVars>
          <dgm:chMax val="0"/>
          <dgm:chPref val="0"/>
          <dgm:bulletEnabled val="1"/>
        </dgm:presLayoutVars>
      </dgm:prSet>
      <dgm:spPr/>
    </dgm:pt>
  </dgm:ptLst>
  <dgm:cxnLst>
    <dgm:cxn modelId="{0E3C5F42-BE17-4CBE-AE7D-B125D8E1E60D}" type="presOf" srcId="{940ED55B-66D1-4A1F-8CAA-9190A5097DEE}" destId="{0C066DC3-78F2-491A-8495-26522CFEE294}" srcOrd="0" destOrd="0" presId="urn:microsoft.com/office/officeart/2005/8/layout/chevron1"/>
    <dgm:cxn modelId="{DC067EB0-4F32-4BFC-B4BC-40B665743BFB}" srcId="{D1741235-F96F-4CEB-B571-C53519B02BC6}" destId="{940ED55B-66D1-4A1F-8CAA-9190A5097DEE}" srcOrd="0" destOrd="0" parTransId="{4B0844A7-FA3B-4E0D-AE8B-18CC64234F27}" sibTransId="{CD2713F7-DDBE-44C5-8736-840B0A46E377}"/>
    <dgm:cxn modelId="{6D6A2FEF-8A33-44AD-9EEE-E3407F10FCCD}" type="presOf" srcId="{D1741235-F96F-4CEB-B571-C53519B02BC6}" destId="{8B39283F-349B-476B-8A03-18BFE5C1914B}" srcOrd="0" destOrd="0" presId="urn:microsoft.com/office/officeart/2005/8/layout/chevron1"/>
    <dgm:cxn modelId="{10CAABE3-3042-492C-8EA6-5A4E33C10A2D}" type="presParOf" srcId="{8B39283F-349B-476B-8A03-18BFE5C1914B}" destId="{0C066DC3-78F2-491A-8495-26522CFEE294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750C7A-B2F2-4224-8942-DDA60832D700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4A029BC-BE9F-4B4B-87D3-C5F43A8BF2F0}">
      <dgm:prSet custT="1"/>
      <dgm:spPr/>
      <dgm:t>
        <a:bodyPr/>
        <a:lstStyle/>
        <a:p>
          <a:r>
            <a:rPr lang="pl-PL" sz="1400" b="1" dirty="0">
              <a:solidFill>
                <a:schemeClr val="tx2"/>
              </a:solidFill>
            </a:rPr>
            <a:t>Projekt obejmuje działania szkoleniowe dotyczące przeciwdziałania dyskryminacji i uwzględniania specyficznych potrzeb osób narażonych na dyskryminację ze względu na cechy prawnie chronione.</a:t>
          </a:r>
        </a:p>
      </dgm:t>
    </dgm:pt>
    <dgm:pt modelId="{05261310-CD58-4BF5-B5AD-71838EF09A56}" type="parTrans" cxnId="{EE046FBE-FC72-418B-BC28-1481DBA9A14F}">
      <dgm:prSet/>
      <dgm:spPr/>
      <dgm:t>
        <a:bodyPr/>
        <a:lstStyle/>
        <a:p>
          <a:endParaRPr lang="pl-PL"/>
        </a:p>
      </dgm:t>
    </dgm:pt>
    <dgm:pt modelId="{AB698A18-727A-489F-BE8B-FFA766ED5782}" type="sibTrans" cxnId="{EE046FBE-FC72-418B-BC28-1481DBA9A14F}">
      <dgm:prSet/>
      <dgm:spPr/>
      <dgm:t>
        <a:bodyPr/>
        <a:lstStyle/>
        <a:p>
          <a:endParaRPr lang="pl-PL"/>
        </a:p>
      </dgm:t>
    </dgm:pt>
    <dgm:pt modelId="{50C4D532-216B-45F0-935A-1635E29908B9}" type="pres">
      <dgm:prSet presAssocID="{CF750C7A-B2F2-4224-8942-DDA60832D700}" presName="Name0" presStyleCnt="0">
        <dgm:presLayoutVars>
          <dgm:dir/>
          <dgm:animLvl val="lvl"/>
          <dgm:resizeHandles val="exact"/>
        </dgm:presLayoutVars>
      </dgm:prSet>
      <dgm:spPr/>
    </dgm:pt>
    <dgm:pt modelId="{9F9495EF-BC43-4711-B9EE-C2DD4E595BD2}" type="pres">
      <dgm:prSet presAssocID="{44A029BC-BE9F-4B4B-87D3-C5F43A8BF2F0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6E195E7F-2D9E-465C-B7E9-298FB65A77A7}" type="presOf" srcId="{44A029BC-BE9F-4B4B-87D3-C5F43A8BF2F0}" destId="{9F9495EF-BC43-4711-B9EE-C2DD4E595BD2}" srcOrd="0" destOrd="0" presId="urn:microsoft.com/office/officeart/2005/8/layout/chevron1"/>
    <dgm:cxn modelId="{9CDB66A0-C9D5-406A-9807-71E8251DC1EC}" type="presOf" srcId="{CF750C7A-B2F2-4224-8942-DDA60832D700}" destId="{50C4D532-216B-45F0-935A-1635E29908B9}" srcOrd="0" destOrd="0" presId="urn:microsoft.com/office/officeart/2005/8/layout/chevron1"/>
    <dgm:cxn modelId="{EE046FBE-FC72-418B-BC28-1481DBA9A14F}" srcId="{CF750C7A-B2F2-4224-8942-DDA60832D700}" destId="{44A029BC-BE9F-4B4B-87D3-C5F43A8BF2F0}" srcOrd="0" destOrd="0" parTransId="{05261310-CD58-4BF5-B5AD-71838EF09A56}" sibTransId="{AB698A18-727A-489F-BE8B-FFA766ED5782}"/>
    <dgm:cxn modelId="{38608FE1-4EDE-49A4-B5AB-6623B14711C0}" type="presParOf" srcId="{50C4D532-216B-45F0-935A-1635E29908B9}" destId="{9F9495EF-BC43-4711-B9EE-C2DD4E595BD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51762-23B6-4314-A0E5-A111D35CDD8C}">
      <dsp:nvSpPr>
        <dsp:cNvPr id="0" name=""/>
        <dsp:cNvSpPr/>
      </dsp:nvSpPr>
      <dsp:spPr>
        <a:xfrm>
          <a:off x="4809" y="0"/>
          <a:ext cx="9841194" cy="543459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Wnioskodawca prowadzi działalność w obszarze usług społecznych na rzecz dzieci, młodzieży, rodziny na terenie województwa śląskiego.</a:t>
          </a:r>
        </a:p>
      </dsp:txBody>
      <dsp:txXfrm>
        <a:off x="276539" y="0"/>
        <a:ext cx="9297735" cy="5434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0EBB7-3B62-45A6-8D20-78826DFE68D8}">
      <dsp:nvSpPr>
        <dsp:cNvPr id="0" name=""/>
        <dsp:cNvSpPr/>
      </dsp:nvSpPr>
      <dsp:spPr>
        <a:xfrm>
          <a:off x="4727" y="0"/>
          <a:ext cx="9672089" cy="543459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2"/>
              </a:solidFill>
            </a:rPr>
            <a:t>Projekt realizowany jest w </a:t>
          </a:r>
          <a:r>
            <a:rPr lang="pl-PL" sz="1800" b="1" kern="1200" dirty="0">
              <a:solidFill>
                <a:schemeClr val="tx2"/>
              </a:solidFill>
            </a:rPr>
            <a:t>partnerstwie publiczno-społecznym lub organizacja pozarządowa </a:t>
          </a:r>
          <a:r>
            <a:rPr lang="pl-PL" sz="1800" kern="1200" dirty="0">
              <a:solidFill>
                <a:schemeClr val="tx2"/>
              </a:solidFill>
            </a:rPr>
            <a:t>jest wnioskodawcą projektu.</a:t>
          </a:r>
        </a:p>
      </dsp:txBody>
      <dsp:txXfrm>
        <a:off x="276457" y="0"/>
        <a:ext cx="9128630" cy="5434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8F483-B06A-4A17-A19D-65ABBB2AD1DD}">
      <dsp:nvSpPr>
        <dsp:cNvPr id="0" name=""/>
        <dsp:cNvSpPr/>
      </dsp:nvSpPr>
      <dsp:spPr>
        <a:xfrm>
          <a:off x="4727" y="0"/>
          <a:ext cx="9672089" cy="50796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2"/>
              </a:solidFill>
            </a:rPr>
            <a:t>Wsparcie rodzin przeżywających trudności opiekuńczo-wychowawcze lub w kryzysie obejmuje pomoc </a:t>
          </a:r>
          <a:r>
            <a:rPr lang="pl-PL" sz="1800" b="1" kern="1200" dirty="0">
              <a:solidFill>
                <a:schemeClr val="tx2"/>
              </a:solidFill>
            </a:rPr>
            <a:t>rodziny wspierającej</a:t>
          </a:r>
          <a:r>
            <a:rPr lang="pl-PL" sz="1800" kern="1200" dirty="0">
              <a:solidFill>
                <a:schemeClr val="tx2"/>
              </a:solidFill>
            </a:rPr>
            <a:t>.</a:t>
          </a:r>
        </a:p>
      </dsp:txBody>
      <dsp:txXfrm>
        <a:off x="258708" y="0"/>
        <a:ext cx="9164128" cy="5079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9DBB5-6611-4502-ACFA-DF129D1923A8}">
      <dsp:nvSpPr>
        <dsp:cNvPr id="0" name=""/>
        <dsp:cNvSpPr/>
      </dsp:nvSpPr>
      <dsp:spPr>
        <a:xfrm>
          <a:off x="9454" y="0"/>
          <a:ext cx="9672089" cy="5434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2"/>
              </a:solidFill>
            </a:rPr>
            <a:t>Projekt zakłada koordynację usług realizowanych w projekcie przez </a:t>
          </a:r>
          <a:r>
            <a:rPr lang="pl-PL" sz="1800" b="1" kern="1200" dirty="0">
              <a:solidFill>
                <a:schemeClr val="tx2"/>
              </a:solidFill>
            </a:rPr>
            <a:t>Centrum Usług Społecznych</a:t>
          </a:r>
          <a:r>
            <a:rPr lang="pl-PL" sz="1800" kern="1200" dirty="0">
              <a:solidFill>
                <a:schemeClr val="tx2"/>
              </a:solidFill>
            </a:rPr>
            <a:t>.</a:t>
          </a:r>
        </a:p>
      </dsp:txBody>
      <dsp:txXfrm>
        <a:off x="281184" y="0"/>
        <a:ext cx="9128630" cy="5434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8F483-B06A-4A17-A19D-65ABBB2AD1DD}">
      <dsp:nvSpPr>
        <dsp:cNvPr id="0" name=""/>
        <dsp:cNvSpPr/>
      </dsp:nvSpPr>
      <dsp:spPr>
        <a:xfrm>
          <a:off x="0" y="0"/>
          <a:ext cx="9672089" cy="50796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2"/>
              </a:solidFill>
            </a:rPr>
            <a:t>Projekt zakłada utworzenie </a:t>
          </a:r>
          <a:r>
            <a:rPr lang="pl-PL" sz="1800" b="1" kern="1200" dirty="0">
              <a:solidFill>
                <a:schemeClr val="tx2"/>
              </a:solidFill>
            </a:rPr>
            <a:t>nowej placówki wsparcia dziennego lub nowej grupy</a:t>
          </a:r>
          <a:r>
            <a:rPr lang="pl-PL" sz="1800" kern="1200" dirty="0">
              <a:solidFill>
                <a:schemeClr val="tx2"/>
              </a:solidFill>
            </a:rPr>
            <a:t> w istniejącej </a:t>
          </a:r>
          <a:br>
            <a:rPr lang="pl-PL" sz="1800" kern="1200" dirty="0">
              <a:solidFill>
                <a:schemeClr val="tx2"/>
              </a:solidFill>
            </a:rPr>
          </a:br>
          <a:r>
            <a:rPr lang="pl-PL" sz="1800" kern="1200" dirty="0">
              <a:solidFill>
                <a:schemeClr val="tx2"/>
              </a:solidFill>
            </a:rPr>
            <a:t>już placówce.</a:t>
          </a:r>
        </a:p>
      </dsp:txBody>
      <dsp:txXfrm>
        <a:off x="253981" y="0"/>
        <a:ext cx="9164128" cy="5079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0EBB7-3B62-45A6-8D20-78826DFE68D8}">
      <dsp:nvSpPr>
        <dsp:cNvPr id="0" name=""/>
        <dsp:cNvSpPr/>
      </dsp:nvSpPr>
      <dsp:spPr>
        <a:xfrm>
          <a:off x="4727" y="0"/>
          <a:ext cx="9672089" cy="543459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2"/>
              </a:solidFill>
            </a:rPr>
            <a:t>Projekt realizuje założenia </a:t>
          </a:r>
          <a:r>
            <a:rPr lang="pl-PL" sz="1800" b="1" kern="1200" dirty="0">
              <a:solidFill>
                <a:schemeClr val="tx2"/>
              </a:solidFill>
            </a:rPr>
            <a:t>gminnego lub powiatowego planu rozwoju usług społecznych/planu deinstytucjonalizacji usług społecznych</a:t>
          </a:r>
          <a:r>
            <a:rPr lang="pl-PL" sz="1800" kern="1200" dirty="0">
              <a:solidFill>
                <a:schemeClr val="tx2"/>
              </a:solidFill>
            </a:rPr>
            <a:t>.</a:t>
          </a:r>
        </a:p>
      </dsp:txBody>
      <dsp:txXfrm>
        <a:off x="276457" y="0"/>
        <a:ext cx="9128630" cy="543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8F483-B06A-4A17-A19D-65ABBB2AD1DD}">
      <dsp:nvSpPr>
        <dsp:cNvPr id="0" name=""/>
        <dsp:cNvSpPr/>
      </dsp:nvSpPr>
      <dsp:spPr>
        <a:xfrm>
          <a:off x="4727" y="0"/>
          <a:ext cx="9672089" cy="50796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2"/>
              </a:solidFill>
            </a:rPr>
            <a:t>Projekt skierowany jest do grupy docelowej z terenu minimum jednej </a:t>
          </a:r>
          <a:r>
            <a:rPr lang="pl-PL" sz="1800" b="1" kern="1200" dirty="0">
              <a:solidFill>
                <a:schemeClr val="tx2"/>
              </a:solidFill>
            </a:rPr>
            <a:t>gminy tracącej funkcje społeczno-gospodarcze.</a:t>
          </a:r>
        </a:p>
      </dsp:txBody>
      <dsp:txXfrm>
        <a:off x="258708" y="0"/>
        <a:ext cx="9164128" cy="507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495EF-BC43-4711-B9EE-C2DD4E595BD2}">
      <dsp:nvSpPr>
        <dsp:cNvPr id="0" name=""/>
        <dsp:cNvSpPr/>
      </dsp:nvSpPr>
      <dsp:spPr>
        <a:xfrm>
          <a:off x="4809" y="0"/>
          <a:ext cx="9841194" cy="50796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Projekt zakłada działania w zakresie zgodnym z ideą </a:t>
          </a:r>
          <a:r>
            <a:rPr lang="pl-PL" sz="1400" b="1" kern="1200" dirty="0" err="1">
              <a:solidFill>
                <a:schemeClr val="tx2"/>
              </a:solidFill>
            </a:rPr>
            <a:t>deinstytucjonalizacji</a:t>
          </a:r>
          <a:r>
            <a:rPr lang="pl-PL" sz="1400" kern="1200" dirty="0">
              <a:solidFill>
                <a:schemeClr val="tx2"/>
              </a:solidFill>
            </a:rPr>
            <a:t>.</a:t>
          </a:r>
        </a:p>
      </dsp:txBody>
      <dsp:txXfrm>
        <a:off x="258790" y="0"/>
        <a:ext cx="9333233" cy="507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66DC3-78F2-491A-8495-26522CFEE294}">
      <dsp:nvSpPr>
        <dsp:cNvPr id="0" name=""/>
        <dsp:cNvSpPr/>
      </dsp:nvSpPr>
      <dsp:spPr>
        <a:xfrm>
          <a:off x="4809" y="0"/>
          <a:ext cx="9841195" cy="543459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Wnioskodawca zaplanował zachowanie trwałości usług społecznych w wymaganym zakresie.</a:t>
          </a:r>
        </a:p>
      </dsp:txBody>
      <dsp:txXfrm>
        <a:off x="276539" y="0"/>
        <a:ext cx="9297736" cy="5434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4B2A-9208-4A46-9FA3-344ECFC7E1C9}">
      <dsp:nvSpPr>
        <dsp:cNvPr id="0" name=""/>
        <dsp:cNvSpPr/>
      </dsp:nvSpPr>
      <dsp:spPr>
        <a:xfrm>
          <a:off x="9518" y="0"/>
          <a:ext cx="9737240" cy="8996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Projekt obejmuje wsparciem grupę dzieci wskazaną w Krajowym Planie Działania na rzecz realizacji Zalecenia Rady (UE) 2021/1004 w sprawie ustanowienia europejskiej gwarancji dla dzieci, jako wymagających szczególnej ochrony w zapobieganiu wykluczeniu społecznemu i ubóstwu. Dotyczy typu projektu nr 2.</a:t>
          </a:r>
        </a:p>
      </dsp:txBody>
      <dsp:txXfrm>
        <a:off x="459341" y="0"/>
        <a:ext cx="8837595" cy="899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66DC3-78F2-491A-8495-26522CFEE294}">
      <dsp:nvSpPr>
        <dsp:cNvPr id="0" name=""/>
        <dsp:cNvSpPr/>
      </dsp:nvSpPr>
      <dsp:spPr>
        <a:xfrm>
          <a:off x="0" y="0"/>
          <a:ext cx="9830181" cy="2141384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Projekt jest zgodny ze: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- Strategią Rozwoju Usług Społecznych, polityka publiczna do roku 2030 (z perspektywą do 2035 r.),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- Krajowym Programem Przeciwdziałania Ubóstwu i Wykluczeniu Społecznemu. Aktualizacja 2021–2027, polityka publiczna z perspektywą do roku 2030,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- Regionalnym planem rozwoju usług społecznych i deinstytucjonalizacji w województwie śląskim na lata 2023-2025 w aspekcie wskazanych w ww. dokumentach kierunków rozwoju dla obszaru usług wsparcia rodziny i systemu pieczy zastępczej.</a:t>
          </a:r>
        </a:p>
      </dsp:txBody>
      <dsp:txXfrm>
        <a:off x="1070692" y="0"/>
        <a:ext cx="7688797" cy="2141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495EF-BC43-4711-B9EE-C2DD4E595BD2}">
      <dsp:nvSpPr>
        <dsp:cNvPr id="0" name=""/>
        <dsp:cNvSpPr/>
      </dsp:nvSpPr>
      <dsp:spPr>
        <a:xfrm>
          <a:off x="4809" y="0"/>
          <a:ext cx="9841194" cy="69580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2"/>
              </a:solidFill>
            </a:rPr>
            <a:t>Projekt obejmuje działania szkoleniowe dotyczące przeciwdziałania dyskryminacji i uwzględniania specyficznych potrzeb osób narażonych na dyskryminację ze względu na cechy prawnie chronione.</a:t>
          </a:r>
        </a:p>
      </dsp:txBody>
      <dsp:txXfrm>
        <a:off x="352713" y="0"/>
        <a:ext cx="9145387" cy="695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2026-01-15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3488"/>
            <a:ext cx="47101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255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https://www.funduszeeuropejskie.gov.pl/strony/o-funduszach/fundusze-2021-2027/prawo-i-dokumenty/zasady-komunikacji-fe/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15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88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16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74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5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tx2"/>
                </a:solidFill>
                <a:highlight>
                  <a:srgbClr val="FFFF00"/>
                </a:highlight>
              </a:rPr>
              <a:t>DOPOWIEDZIEĆ: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tx2"/>
                </a:solidFill>
                <a:highlight>
                  <a:srgbClr val="FFFF00"/>
                </a:highlight>
              </a:rPr>
              <a:t>Projekt jest zgodny z: Regionalnym planem rozwoju usług społecznych i </a:t>
            </a:r>
            <a:r>
              <a:rPr lang="pl-PL" sz="1200" b="1" dirty="0" err="1">
                <a:solidFill>
                  <a:schemeClr val="tx2"/>
                </a:solidFill>
                <a:highlight>
                  <a:srgbClr val="FFFF00"/>
                </a:highlight>
              </a:rPr>
              <a:t>deinstytucjonalizacji</a:t>
            </a:r>
            <a:r>
              <a:rPr lang="pl-PL" sz="1200" b="1" dirty="0">
                <a:solidFill>
                  <a:schemeClr val="tx2"/>
                </a:solidFill>
                <a:highlight>
                  <a:srgbClr val="FFFF00"/>
                </a:highlight>
              </a:rPr>
              <a:t> w województwie śląskim na lata 2023-2025 w aspekcie wskazanych w ww. dokumentach kierunków rozwoju dla obszaru usług wsparcia rodziny i systemu pieczy zastępczej.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schemeClr val="tx2"/>
                </a:solidFill>
                <a:highlight>
                  <a:srgbClr val="FFFF00"/>
                </a:highlight>
              </a:rPr>
              <a:t>( DOPOWIEDZIEĆ- Z uwagi, iż Regionalny plan (…) OBOWIĄZYWAŁ W LATACH 2023-2025, WNIOSKODAWCY  W ZAPISACH WNIOSKU NIE MUSZĄ SIĘ POWOŁYWAĆ NA KONKRETNE CELE, WYSTARCZY JEDYNIE DEKLARACJA, ŻE DZIAŁANIE ZAPLANOWANE W PROJEKCIE WPISUJĄ SIĘ W KIERUNKI OKREŚLONE W REGIONALNYM PLANIE (…).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93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988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760" y="2411685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265" y="2724045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/>
              <a:t>Ustawa wdrożeniowa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265" y="3569363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Proces opiniowania i zatwierdzania dokumentu przez IZ:</a:t>
            </a:r>
          </a:p>
          <a:p>
            <a:r>
              <a:rPr lang="pl-PL"/>
              <a:t>- Ustawa wdrożeniowa – art. 34. ust.6 pkt. 2 </a:t>
            </a:r>
          </a:p>
          <a:p>
            <a:r>
              <a:rPr lang="pl-PL"/>
              <a:t>- Zasady realizacji instrumentów terytorialnych w Polsce w perspektywie finansowej UE na lata 2021-2027 - 3.1. Przygotowanie strategii i jej zatwierdzenie</a:t>
            </a:r>
          </a:p>
          <a:p>
            <a:r>
              <a:rPr lang="pl-PL"/>
              <a:t>- Wytyczne dotyczące wyboru projektów na lata 2021-2027 - Rozdział 12. Dodatkowe warunki wyboru projektów w ramach ZIT i IIT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2026-01-15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66599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/>
              <a:t>Wymagania IZ wobec ZIT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Umowa Partnerstwa wskazuje, że programy regionalne powinny zawierać informacje dotyczące realizacji ZIT, w tym w szczególności:</a:t>
            </a:r>
          </a:p>
          <a:p>
            <a:r>
              <a:rPr lang="pl-PL"/>
              <a:t> przewidywany obszar/obszary realizacji ZIT, oparty na delimitacji MOF w SRW;</a:t>
            </a:r>
          </a:p>
          <a:p>
            <a:r>
              <a:rPr lang="pl-PL"/>
              <a:t> indykatywną wartość środków funduszy (EFRR, EFS+) w ramach wskazanych</a:t>
            </a:r>
          </a:p>
          <a:p>
            <a:r>
              <a:rPr lang="pl-PL"/>
              <a:t>priorytetów programu przyporządkowanych do celów polityki i celów szczegółowych;</a:t>
            </a:r>
          </a:p>
          <a:p>
            <a:r>
              <a:rPr lang="pl-PL"/>
              <a:t> zadania Związku ZIT.</a:t>
            </a:r>
          </a:p>
          <a:p>
            <a:endParaRPr lang="pl-PL"/>
          </a:p>
          <a:p>
            <a:r>
              <a:rPr lang="pl-PL"/>
              <a:t>W celu usprawnienia monitorowania realizacji ZIT niezbędne jest zapewnienie przez </a:t>
            </a:r>
            <a:r>
              <a:rPr lang="pl-PL" err="1"/>
              <a:t>IZwłaściwego</a:t>
            </a:r>
            <a:r>
              <a:rPr lang="pl-PL"/>
              <a:t> oznaczenia ZIT w programie, </a:t>
            </a:r>
            <a:r>
              <a:rPr lang="pl-PL" err="1"/>
              <a:t>SzOP</a:t>
            </a:r>
            <a:r>
              <a:rPr lang="pl-PL"/>
              <a:t> oraz w projektach.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2026-01-15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59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2026-01-15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2026-01-15</a:t>
            </a:fld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/>
              <a:t>Ustawa wdrożeniowa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027944"/>
            <a:ext cx="7920037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…pozytywne zaopiniowanie przez właściwą instytucję zarządzającą programem w terminie 60 dni od dnia otrzymania – w zakresie możliwości finansowania strategii ZIT w ramach tego programu;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2026-01-15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174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760" y="2411685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265" y="2724045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/>
              <a:t>Ustawa wdrożeniowa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265" y="3569363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Proces opiniowania i zatwierdzania dokumentu przez IZ:</a:t>
            </a:r>
          </a:p>
          <a:p>
            <a:r>
              <a:rPr lang="pl-PL"/>
              <a:t>- Ustawa wdrożeniowa – art. 34. ust.6 pkt. 2 </a:t>
            </a:r>
          </a:p>
          <a:p>
            <a:r>
              <a:rPr lang="pl-PL"/>
              <a:t>- Zasady realizacji instrumentów terytorialnych w Polsce w perspektywie finansowej UE na lata 2021-2027 - 3.1. Przygotowanie strategii i jej zatwierdzenie</a:t>
            </a:r>
          </a:p>
          <a:p>
            <a:r>
              <a:rPr lang="pl-PL"/>
              <a:t>- Wytyczne dotyczące wyboru projektów na lata 2021-2027 - Rozdział 12. Dodatkowe warunki wyboru projektów w ramach ZIT i IIT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0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800"/>
            </a:lvl1pPr>
          </a:lstStyle>
          <a:p>
            <a:r>
              <a:rPr lang="pl-PL"/>
              <a:t>Ustawa wdrożeniowa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027944"/>
            <a:ext cx="7920037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4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…pozytywne zaopiniowanie przez właściwą instytucję zarządzającą programem w terminie 60 dni od dnia otrzymania – w zakresie możliwości finansowania strategii ZIT w ramach tego programu;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8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/>
              <a:t>Zasady realizacji instrumentów terytorialnych w Polsce</a:t>
            </a:r>
            <a:br>
              <a:rPr lang="pl-PL"/>
            </a:br>
            <a:r>
              <a:rPr lang="pl-PL"/>
              <a:t>w perspektywie finansowej UE na lata 2021-2027</a:t>
            </a:r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324" y="5433214"/>
            <a:ext cx="10411678" cy="20997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421661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0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Schemat procesu przygotowania i przyjęcia strategii ZIT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6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84" y="2777265"/>
            <a:ext cx="7920115" cy="453395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/>
              <a:t>Zasady realizacji instrumentów terytorialnych …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450" y="3584076"/>
            <a:ext cx="8073771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6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9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6916" y="1806565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48" y="2701795"/>
            <a:ext cx="7920115" cy="718002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i="0" baseline="0"/>
            </a:lvl1pPr>
          </a:lstStyle>
          <a:p>
            <a:r>
              <a:rPr lang="pl-PL"/>
              <a:t>Dodatkowe warunki wyboru projektów w ramach ZIT i IIT </a:t>
            </a:r>
            <a:br>
              <a:rPr lang="pl-PL"/>
            </a:br>
            <a:r>
              <a:rPr lang="pl-PL"/>
              <a:t>(Wytyczne dotyczące wyboru projektów na lata 2021-2027)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410" y="3964879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1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1) Związek ZIT lub podmiot wdrażający IIT uczestniczy w wyborze do dofinansowania projektów wynikających z właściwych strategii poprzez umieszczenie w nich listy projektów.</a:t>
            </a:r>
          </a:p>
          <a:p>
            <a:r>
              <a:rPr lang="pl-PL"/>
              <a:t>2) Strategiami właściwymi dla Związku ZIT są strategie ZIT lub strategie rozwoju ponadlokalnego, które zgodnie z art. 34 ust. 9 ustawy pełnią funkcję strategii ZIT.</a:t>
            </a:r>
          </a:p>
          <a:p>
            <a:r>
              <a:rPr lang="pl-PL"/>
              <a:t>4) Lista projektów wybieranych w postępowaniach konkurencyjnych zawiera co najmniej zakresy projektów lub typy projektów.</a:t>
            </a:r>
          </a:p>
          <a:p>
            <a:r>
              <a:rPr lang="pl-PL"/>
              <a:t>5) Lista projektów wybieranych w postępowaniach niekonkurencyjnych zawiera co najmniej informacje o nazwie lub celu projektu oraz jego wnioskodawcy.</a:t>
            </a:r>
          </a:p>
          <a:p>
            <a:r>
              <a:rPr lang="pl-PL"/>
              <a:t>6) IZ może wskazać dodatkowy sposób uczestnictwa Związku ZIT lub podmiotu wdrażającego IIT w wyborze projektów do dofinansowania.</a:t>
            </a:r>
          </a:p>
          <a:p>
            <a:r>
              <a:rPr lang="pl-PL"/>
              <a:t>7) Pozytywna opinia właściwej IZ o właściwej strategii stanowi warunek przeprowadzenia postępowania dotyczącego projektów konkurencyjnych wskazanych na liście.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35025" y="2689650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600" baseline="0"/>
            </a:lvl1pPr>
          </a:lstStyle>
          <a:p>
            <a:r>
              <a:rPr lang="pl-PL"/>
              <a:t>Z pisma </a:t>
            </a:r>
            <a:r>
              <a:rPr lang="pl-PL" err="1"/>
              <a:t>MFiPR</a:t>
            </a:r>
            <a:r>
              <a:rPr lang="pl-PL"/>
              <a:t> z 23.11.2022r. dot. zasad opiniowania strategii ZIT przez ministra wynika: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364" y="3245535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Wymagane przez ministerstwo dokumenty:</a:t>
            </a:r>
          </a:p>
          <a:p>
            <a:r>
              <a:rPr lang="pl-PL"/>
              <a:t>- Uchwała zarządu województwa dotyczącą pozytywnego zaopiniowania strategii ZIT przez instytucję zarządzającą programem regionalnym w zakresie możliwości jej finansowania w ramach właściwego programu regionalnego.</a:t>
            </a:r>
          </a:p>
          <a:p>
            <a:r>
              <a:rPr lang="pl-PL"/>
              <a:t>- Lista projektów w przypadku, o którym mowa w art. 34 ust. 10 ustawy wdrożeniowej.</a:t>
            </a:r>
          </a:p>
          <a:p>
            <a:r>
              <a:rPr lang="pl-PL"/>
              <a:t>Wartość dofinansowania projektów umieszczonych na liście projektów planowanych do sfinansowania w ramach programów krajowych powinna mieścić się w wartości uzgodnionej z instytucjami zarządzającymi programami krajowymi.</a:t>
            </a:r>
          </a:p>
          <a:p>
            <a:endParaRPr lang="pl-PL"/>
          </a:p>
          <a:p>
            <a:r>
              <a:rPr lang="pl-PL"/>
              <a:t>Jednocześnie, rekomendujemy również wszystkim IZ PR roboczy kontakt z Departamentem Programów Regionalnych </a:t>
            </a:r>
            <a:r>
              <a:rPr lang="pl-PL" err="1"/>
              <a:t>MFiPR</a:t>
            </a:r>
            <a:r>
              <a:rPr lang="pl-PL"/>
              <a:t> przed rozpoczęciem procedowania uchwały zarządu województwa dotyczącej pozytywnego zaopiniowania strategii ZIT w zakresie możliwości jej finansowania w ramach właściwego programu regionalnego, w celu uniknięcia rozbieżności w stanowiskach dotyczących szczegółowych zapisów strategii ZIT.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baseline="0"/>
            </a:lvl1pPr>
          </a:lstStyle>
          <a:p>
            <a:r>
              <a:rPr lang="pl-PL"/>
              <a:t>Kompetencje/obowiązki IZ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- Wybór projektów realizujących strategię ZIT dokonywany jest w ramach prac nad strategią, a następnie w ramach procedury przyjmowania strategii przez Związek ZIT oraz opiniowania strategii przez właściwą instytucję zarządzającą programem regionalnym;</a:t>
            </a:r>
          </a:p>
          <a:p>
            <a:r>
              <a:rPr lang="pl-PL"/>
              <a:t>Lista projektów stanowi integralną część strategii. W przypadku strategii rozwoju ponadlokalnego, decyzją strony samorządowej, lista projektów może stanowić odrębny dokument przyjęty uchwałą Związku ZIT.</a:t>
            </a:r>
          </a:p>
          <a:p>
            <a:r>
              <a:rPr lang="pl-PL"/>
              <a:t>- IZ programem regionalnym wydaje opinię w zakresie możliwości finansowania strategii i projektów ujętych w liście projektów w ramach programu regionalnego w terminie 60 dni (30 dni zgodność z SRW w przypadku strategii rozwoju ponadlokalnego). 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</a:p>
          <a:p>
            <a:r>
              <a:rPr lang="pl-PL"/>
              <a:t>- Wskaźniki rezultatu i produktu określone dla celów strategii, powinny być powiązane z realizacją właściwego programu regionalnego.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/>
              <a:t>Lista projektów oraz wybór projektów do dofinansowania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- ZIT współpracują z IZ w celu określenia projektów realizujących strategię, które będą wspierane w ramach danego programu. Projekty definiować należy jako przedsięwzięcia zmierzające do osiągnięcia założonego celu określonego wskaźnikami, z określonym początkiem i końcem realizacji, zgłoszone do objęcia albo objęte finansowaniem z funduszy UE w ramach danego programu.</a:t>
            </a:r>
          </a:p>
          <a:p>
            <a:r>
              <a:rPr lang="pl-PL"/>
              <a:t>- Udział Związku ZIT w wyborze projektów wynikających ze strategii ZIT.</a:t>
            </a:r>
          </a:p>
          <a:p>
            <a:r>
              <a:rPr lang="pl-PL"/>
              <a:t>- Warunek dołączenia do strategii listy projektów będzie można uznać za spełniony w przypadku wpisania do strategii uzgodnionych w ramach Związku ZIT zintegrowanych projektów.</a:t>
            </a:r>
          </a:p>
          <a:p>
            <a:r>
              <a:rPr lang="pl-PL"/>
              <a:t>- Wzór listy projektów, uwzględniający m. in. zakres niezbędnych informacji dotyczących projektów znajdujących się na liście, zostanie określony przez właściwą IZ.</a:t>
            </a:r>
          </a:p>
          <a:p>
            <a:r>
              <a:rPr lang="pl-PL"/>
              <a:t>- Podstawowym sposobem wyboru projektów współfinansowanych ze środków polityki spójności jest sposób konkurencyjny. Jednakże to właściwa IZ określi w programie sposób wyboru projektów w działaniach dedykowanych ZIT.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/>
              <a:t>Współpraca IZ z ZIT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IZ powinna przewidzieć inne sposoby zapewnienia udziału Związku ZIT w wyborze projektów do dofinansowania.</a:t>
            </a:r>
          </a:p>
          <a:p>
            <a:r>
              <a:rPr lang="pl-PL"/>
              <a:t>Związki ZIT mogą uczestniczyć w całokształcie działań mających wpływ na wybór projektów</a:t>
            </a:r>
          </a:p>
          <a:p>
            <a:r>
              <a:rPr lang="pl-PL"/>
              <a:t>do dofinansowania poprzez:</a:t>
            </a:r>
          </a:p>
          <a:p>
            <a:r>
              <a:rPr lang="pl-PL"/>
              <a:t>1) opiniowanie i przekazywanie uwag do programu regionalnego oraz udział w opracowaniu pozostałych dokumentów składających się na system realizacji programu regionalnego, w tym współpracę z IZ w zakresie przygotowania </a:t>
            </a:r>
            <a:r>
              <a:rPr lang="pl-PL" err="1"/>
              <a:t>SzOP</a:t>
            </a:r>
            <a:r>
              <a:rPr lang="pl-PL"/>
              <a:t> dla działań w ramach ZIT,</a:t>
            </a:r>
          </a:p>
          <a:p>
            <a:r>
              <a:rPr lang="pl-PL"/>
              <a:t>2) udział w pracach Komitetu Monitorującego na prawach członka,</a:t>
            </a:r>
          </a:p>
          <a:p>
            <a:r>
              <a:rPr lang="pl-PL"/>
              <a:t>3) tworzenie lub uzgadnianie regulaminów konkursów dla działań w ramach ZIT,</a:t>
            </a:r>
          </a:p>
          <a:p>
            <a:r>
              <a:rPr lang="pl-PL"/>
              <a:t>4) tworzenie, współtworzenie albo opiniowanie harmonogramów naborów dedykowanych ZIT,</a:t>
            </a:r>
          </a:p>
          <a:p>
            <a:r>
              <a:rPr lang="pl-PL"/>
              <a:t>5) udział w pracach komitetu oceny projektów.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66599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/>
              <a:t>Wymagania IZ wobec ZIT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Umowa Partnerstwa wskazuje, że programy regionalne powinny zawierać informacje dotyczące realizacji ZIT, w tym w szczególności:</a:t>
            </a:r>
          </a:p>
          <a:p>
            <a:r>
              <a:rPr lang="pl-PL"/>
              <a:t> przewidywany obszar/obszary realizacji ZIT, oparty na delimitacji MOF w SRW;</a:t>
            </a:r>
          </a:p>
          <a:p>
            <a:r>
              <a:rPr lang="pl-PL"/>
              <a:t> indykatywną wartość środków funduszy (EFRR, EFS+) w ramach wskazanych</a:t>
            </a:r>
          </a:p>
          <a:p>
            <a:r>
              <a:rPr lang="pl-PL"/>
              <a:t>priorytetów programu przyporządkowanych do celów polityki i celów szczegółowych;</a:t>
            </a:r>
          </a:p>
          <a:p>
            <a:r>
              <a:rPr lang="pl-PL"/>
              <a:t> zadania Związku ZIT.</a:t>
            </a:r>
          </a:p>
          <a:p>
            <a:endParaRPr lang="pl-PL"/>
          </a:p>
          <a:p>
            <a:r>
              <a:rPr lang="pl-PL"/>
              <a:t>W celu usprawnienia monitorowania realizacji ZIT niezbędne jest zapewnienie przez </a:t>
            </a:r>
            <a:r>
              <a:rPr lang="pl-PL" err="1"/>
              <a:t>IZwłaściwego</a:t>
            </a:r>
            <a:r>
              <a:rPr lang="pl-PL"/>
              <a:t> oznaczenia ZIT w programie, </a:t>
            </a:r>
            <a:r>
              <a:rPr lang="pl-PL" err="1"/>
              <a:t>SzOP</a:t>
            </a:r>
            <a:r>
              <a:rPr lang="pl-PL"/>
              <a:t> oraz w projektach.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06" y="2859208"/>
            <a:ext cx="7920115" cy="62443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/>
              <a:t>Zasady realizacji instrumentów terytorialnych w Polsce</a:t>
            </a:r>
            <a:br>
              <a:rPr lang="pl-PL"/>
            </a:br>
            <a:r>
              <a:rPr lang="pl-PL"/>
              <a:t>w perspektywie finansowej UE na lata 2021-2027</a:t>
            </a:r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9324" y="5433214"/>
            <a:ext cx="10411678" cy="20997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5343" y="4421661"/>
            <a:ext cx="7920037" cy="639782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2000" b="1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Schemat procesu przygotowania i przyjęcia strategii ZIT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2026-01-15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121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8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5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1844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09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8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030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184" y="2777265"/>
            <a:ext cx="7920115" cy="453395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2400" i="1"/>
            </a:lvl1pPr>
          </a:lstStyle>
          <a:p>
            <a:r>
              <a:rPr lang="pl-PL"/>
              <a:t>Zasady realizacji instrumentów terytorialnych …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1450" y="3584076"/>
            <a:ext cx="8073771" cy="1080000"/>
          </a:xfrm>
        </p:spPr>
        <p:txBody>
          <a:bodyPr>
            <a:noAutofit/>
          </a:bodyPr>
          <a:lstStyle>
            <a:lvl1pPr marL="0" indent="0" algn="l">
              <a:lnSpc>
                <a:spcPts val="3500"/>
              </a:lnSpc>
              <a:buNone/>
              <a:defRPr sz="16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2026-01-15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059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6916" y="1806565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5848" y="2701795"/>
            <a:ext cx="7920115" cy="718002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i="0" baseline="0"/>
            </a:lvl1pPr>
          </a:lstStyle>
          <a:p>
            <a:r>
              <a:rPr lang="pl-PL"/>
              <a:t>Dodatkowe warunki wyboru projektów w ramach ZIT i IIT </a:t>
            </a:r>
            <a:br>
              <a:rPr lang="pl-PL"/>
            </a:br>
            <a:r>
              <a:rPr lang="pl-PL"/>
              <a:t>(Wytyczne dotyczące wyboru projektów na lata 2021-2027)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1410" y="3964879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1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1) Związek ZIT lub podmiot wdrażający IIT uczestniczy w wyborze do dofinansowania projektów wynikających z właściwych strategii poprzez umieszczenie w nich listy projektów.</a:t>
            </a:r>
          </a:p>
          <a:p>
            <a:r>
              <a:rPr lang="pl-PL"/>
              <a:t>2) Strategiami właściwymi dla Związku ZIT są strategie ZIT lub strategie rozwoju ponadlokalnego, które zgodnie z art. 34 ust. 9 ustawy pełnią funkcję strategii ZIT.</a:t>
            </a:r>
          </a:p>
          <a:p>
            <a:r>
              <a:rPr lang="pl-PL"/>
              <a:t>4) Lista projektów wybieranych w postępowaniach konkurencyjnych zawiera co najmniej zakresy projektów lub typy projektów.</a:t>
            </a:r>
          </a:p>
          <a:p>
            <a:r>
              <a:rPr lang="pl-PL"/>
              <a:t>5) Lista projektów wybieranych w postępowaniach niekonkurencyjnych zawiera co najmniej informacje o nazwie lub celu projektu oraz jego wnioskodawcy.</a:t>
            </a:r>
          </a:p>
          <a:p>
            <a:r>
              <a:rPr lang="pl-PL"/>
              <a:t>6) IZ może wskazać dodatkowy sposób uczestnictwa Związku ZIT lub podmiotu wdrażającego IIT w wyborze projektów do dofinansowania.</a:t>
            </a:r>
          </a:p>
          <a:p>
            <a:r>
              <a:rPr lang="pl-PL"/>
              <a:t>7) Pozytywna opinia właściwej IZ o właściwej strategii stanowi warunek przeprowadzenia postępowania dotyczącego projektów konkurencyjnych wskazanych na liście.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2026-01-15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35025" y="2689650"/>
            <a:ext cx="911939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600" baseline="0"/>
            </a:lvl1pPr>
          </a:lstStyle>
          <a:p>
            <a:r>
              <a:rPr lang="pl-PL"/>
              <a:t>Z pisma </a:t>
            </a:r>
            <a:r>
              <a:rPr lang="pl-PL" err="1"/>
              <a:t>MFiPR</a:t>
            </a:r>
            <a:r>
              <a:rPr lang="pl-PL"/>
              <a:t> z 23.11.2022r. dot. zasad opiniowania strategii ZIT przez ministra wynika: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0364" y="3245535"/>
            <a:ext cx="8783790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Wymagane przez ministerstwo dokumenty:</a:t>
            </a:r>
          </a:p>
          <a:p>
            <a:r>
              <a:rPr lang="pl-PL"/>
              <a:t>- Uchwała zarządu województwa dotyczącą pozytywnego zaopiniowania strategii ZIT przez instytucję zarządzającą programem regionalnym w zakresie możliwości jej finansowania w ramach właściwego programu regionalnego.</a:t>
            </a:r>
          </a:p>
          <a:p>
            <a:r>
              <a:rPr lang="pl-PL"/>
              <a:t>- Lista projektów w przypadku, o którym mowa w art. 34 ust. 10 ustawy wdrożeniowej.</a:t>
            </a:r>
          </a:p>
          <a:p>
            <a:r>
              <a:rPr lang="pl-PL"/>
              <a:t>Wartość dofinansowania projektów umieszczonych na liście projektów planowanych do sfinansowania w ramach programów krajowych powinna mieścić się w wartości uzgodnionej z instytucjami zarządzającymi programami krajowymi.</a:t>
            </a:r>
          </a:p>
          <a:p>
            <a:endParaRPr lang="pl-PL"/>
          </a:p>
          <a:p>
            <a:r>
              <a:rPr lang="pl-PL"/>
              <a:t>Jednocześnie, rekomendujemy również wszystkim IZ PR roboczy kontakt z Departamentem Programów Regionalnych </a:t>
            </a:r>
            <a:r>
              <a:rPr lang="pl-PL" err="1"/>
              <a:t>MFiPR</a:t>
            </a:r>
            <a:r>
              <a:rPr lang="pl-PL"/>
              <a:t> przed rozpoczęciem procedowania uchwały zarządu województwa dotyczącej pozytywnego zaopiniowania strategii ZIT w zakresie możliwości jej finansowania w ramach właściwego programu regionalnego, w celu uniknięcia rozbieżności w stanowiskach dotyczących szczegółowych zapisów strategii ZIT.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2026-01-15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3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3757" y="2701795"/>
            <a:ext cx="8704637" cy="429970"/>
          </a:xfrm>
        </p:spPr>
        <p:txBody>
          <a:bodyPr anchor="t" anchorCtr="0">
            <a:normAutofit/>
          </a:bodyPr>
          <a:lstStyle>
            <a:lvl1pPr algn="l">
              <a:lnSpc>
                <a:spcPts val="3000"/>
              </a:lnSpc>
              <a:defRPr sz="1800" baseline="0"/>
            </a:lvl1pPr>
          </a:lstStyle>
          <a:p>
            <a:r>
              <a:rPr lang="pl-PL"/>
              <a:t>Kompetencje/obowiązki IZ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- Wybór projektów realizujących strategię ZIT dokonywany jest w ramach prac nad strategią, a następnie w ramach procedury przyjmowania strategii przez Związek ZIT oraz opiniowania strategii przez właściwą instytucję zarządzającą programem regionalnym;</a:t>
            </a:r>
          </a:p>
          <a:p>
            <a:r>
              <a:rPr lang="pl-PL"/>
              <a:t>Lista projektów stanowi integralną część strategii. W przypadku strategii rozwoju ponadlokalnego, decyzją strony samorządowej, lista projektów może stanowić odrębny dokument przyjęty uchwałą Związku ZIT.</a:t>
            </a:r>
          </a:p>
          <a:p>
            <a:r>
              <a:rPr lang="pl-PL"/>
              <a:t>- IZ programem regionalnym wydaje opinię w zakresie możliwości finansowania strategii i projektów ujętych w liście projektów w ramach programu regionalnego w terminie 60 dni (30 dni zgodność z SRW w przypadku strategii rozwoju ponadlokalnego). Opinia w zakresie możliwości finansowania strategii w ramach programu regionalnego przyjmuje formę uchwały zarządu województwa, w której w sposób jednoznaczny wskazane zostanie potwierdzenie możliwości finansowania strategii ze środków programu regionalnego oraz wymienione zostaną imiennie projekty wskazane na liście projektów, które właściwa IZ przewiduje do objęcia współfinansowaniem w ramach programu regionalnego.</a:t>
            </a:r>
          </a:p>
          <a:p>
            <a:r>
              <a:rPr lang="pl-PL"/>
              <a:t>- Wskaźniki rezultatu i produktu określone dla celów strategii, powinny być powiązane z realizacją właściwego programu regionalnego.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2026-01-15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/>
              <a:t>Lista projektów oraz wybór projektów do dofinansowania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- ZIT współpracują z IZ w celu określenia projektów realizujących strategię, które będą wspierane w ramach danego programu. Projekty definiować należy jako przedsięwzięcia zmierzające do osiągnięcia założonego celu określonego wskaźnikami, z określonym początkiem i końcem realizacji, zgłoszone do objęcia albo objęte finansowaniem z funduszy UE w ramach danego programu.</a:t>
            </a:r>
          </a:p>
          <a:p>
            <a:r>
              <a:rPr lang="pl-PL"/>
              <a:t>- Udział Związku ZIT w wyborze projektów wynikających ze strategii ZIT.</a:t>
            </a:r>
          </a:p>
          <a:p>
            <a:r>
              <a:rPr lang="pl-PL"/>
              <a:t>- Warunek dołączenia do strategii listy projektów będzie można uznać za spełniony w przypadku wpisania do strategii uzgodnionych w ramach Związku ZIT zintegrowanych projektów.</a:t>
            </a:r>
          </a:p>
          <a:p>
            <a:r>
              <a:rPr lang="pl-PL"/>
              <a:t>- Wzór listy projektów, uwzględniający m. in. zakres niezbędnych informacji dotyczących projektów znajdujących się na liście, zostanie określony przez właściwą IZ.</a:t>
            </a:r>
          </a:p>
          <a:p>
            <a:r>
              <a:rPr lang="pl-PL"/>
              <a:t>- Podstawowym sposobem wyboru projektów współfinansowanych ze środków polityki spójności jest sposób konkurencyjny. Jednakże to właściwa IZ określi w programie sposób wyboru projektów w działaniach dedykowanych ZIT.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2026-01-15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652758" y="2701795"/>
            <a:ext cx="9517684" cy="453442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7395" y="2701795"/>
            <a:ext cx="9001000" cy="429970"/>
          </a:xfrm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1400" baseline="0"/>
            </a:lvl1pPr>
          </a:lstStyle>
          <a:p>
            <a:r>
              <a:rPr lang="pl-PL"/>
              <a:t>Współpraca IZ z ZIT (Zasady realizacji instrumentów terytorialnych)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4573" y="3362064"/>
            <a:ext cx="9074054" cy="108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1" u="none" baseline="0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IZ powinna przewidzieć inne sposoby zapewnienia udziału Związku ZIT w wyborze projektów do dofinansowania.</a:t>
            </a:r>
          </a:p>
          <a:p>
            <a:r>
              <a:rPr lang="pl-PL"/>
              <a:t>Związki ZIT mogą uczestniczyć w całokształcie działań mających wpływ na wybór projektów</a:t>
            </a:r>
          </a:p>
          <a:p>
            <a:r>
              <a:rPr lang="pl-PL"/>
              <a:t>do dofinansowania poprzez:</a:t>
            </a:r>
          </a:p>
          <a:p>
            <a:r>
              <a:rPr lang="pl-PL"/>
              <a:t>1) opiniowanie i przekazywanie uwag do programu regionalnego oraz udział w opracowaniu pozostałych dokumentów składających się na system realizacji programu regionalnego, w tym współpracę z IZ w zakresie przygotowania </a:t>
            </a:r>
            <a:r>
              <a:rPr lang="pl-PL" err="1"/>
              <a:t>SzOP</a:t>
            </a:r>
            <a:r>
              <a:rPr lang="pl-PL"/>
              <a:t> dla działań w ramach ZIT,</a:t>
            </a:r>
          </a:p>
          <a:p>
            <a:r>
              <a:rPr lang="pl-PL"/>
              <a:t>2) udział w pracach Komitetu Monitorującego na prawach członka,</a:t>
            </a:r>
          </a:p>
          <a:p>
            <a:r>
              <a:rPr lang="pl-PL"/>
              <a:t>3) tworzenie lub uzgadnianie regulaminów konkursów dla działań w ramach ZIT,</a:t>
            </a:r>
          </a:p>
          <a:p>
            <a:r>
              <a:rPr lang="pl-PL"/>
              <a:t>4) tworzenie, współtworzenie albo opiniowanie harmonogramów naborów dedykowanych ZIT,</a:t>
            </a:r>
          </a:p>
          <a:p>
            <a:r>
              <a:rPr lang="pl-PL"/>
              <a:t>5) udział w pracach komitetu oceny projektów.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2026-01-15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STRATEGIE ZIT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79837"/>
            <a:ext cx="9937103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Proces opiniowania i zatwierdzania dokumentu przez IZ:</a:t>
            </a:r>
          </a:p>
          <a:p>
            <a:pPr lvl="0"/>
            <a:endParaRPr lang="pl-PL"/>
          </a:p>
          <a:p>
            <a:pPr lvl="1"/>
            <a:r>
              <a:rPr lang="pl-PL"/>
              <a:t>Ustawa wdrożeniowa – art. 34. ust.6 pkt. 2 </a:t>
            </a:r>
          </a:p>
          <a:p>
            <a:pPr lvl="1"/>
            <a:r>
              <a:rPr lang="pl-PL"/>
              <a:t>Zasady realizacji instrumentów terytorialnych w Polsce w perspektywie finansowej UE na lata 2021-2027 - 3.1. Przygotowanie strategii i jej zatwierdzenie</a:t>
            </a:r>
          </a:p>
          <a:p>
            <a:pPr lvl="1"/>
            <a:r>
              <a:rPr lang="pl-PL"/>
              <a:t>Wytyczne dotyczące wyboru projektów na lata 2021-2027 - Rozdział 12. Dodatkowe warunki wyboru projektów w ramach ZIT i IIT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9" r:id="rId2"/>
    <p:sldLayoutId id="2147483741" r:id="rId3"/>
    <p:sldLayoutId id="2147483742" r:id="rId4"/>
    <p:sldLayoutId id="2147483725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3" r:id="rId11"/>
    <p:sldLayoutId id="2147483720" r:id="rId12"/>
    <p:sldLayoutId id="2147483721" r:id="rId13"/>
    <p:sldLayoutId id="2147483710" r:id="rId14"/>
    <p:sldLayoutId id="2147483712" r:id="rId15"/>
    <p:sldLayoutId id="2147483726" r:id="rId16"/>
    <p:sldLayoutId id="2147483740" r:id="rId17"/>
    <p:sldLayoutId id="2147483723" r:id="rId18"/>
    <p:sldLayoutId id="2147483728" r:id="rId19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None/>
        <a:defRPr sz="1800" b="1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1"/>
        </a:buBlip>
        <a:defRPr sz="1800" b="0" u="none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7943" indent="0" algn="l" defTabSz="1007943" rtl="0" eaLnBrk="1" latinLnBrk="0" hangingPunct="1">
        <a:lnSpc>
          <a:spcPts val="2400"/>
        </a:lnSpc>
        <a:spcBef>
          <a:spcPts val="551"/>
        </a:spcBef>
        <a:buFontTx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STRATEGIE ZIT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79837"/>
            <a:ext cx="9937103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Proces opiniowania i zatwierdzania dokumentu przez IZ:</a:t>
            </a:r>
          </a:p>
          <a:p>
            <a:pPr lvl="0"/>
            <a:endParaRPr lang="pl-PL"/>
          </a:p>
          <a:p>
            <a:pPr lvl="1"/>
            <a:r>
              <a:rPr lang="pl-PL"/>
              <a:t>Ustawa wdrożeniowa – art. 34. ust.6 pkt. 2 </a:t>
            </a:r>
          </a:p>
          <a:p>
            <a:pPr lvl="1"/>
            <a:r>
              <a:rPr lang="pl-PL"/>
              <a:t>Zasady realizacji instrumentów terytorialnych w Polsce w perspektywie finansowej UE na lata 2021-2027 - 3.1. Przygotowanie strategii i jej zatwierdzenie</a:t>
            </a:r>
          </a:p>
          <a:p>
            <a:pPr lvl="1"/>
            <a:r>
              <a:rPr lang="pl-PL"/>
              <a:t>Wytyczne dotyczące wyboru projektów na lata 2021-2027 - Rozdział 12. Dodatkowe warunki wyboru projektów w ramach ZIT i IIT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hf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0" indent="0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None/>
        <a:defRPr sz="1800" b="1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21"/>
        </a:buBlip>
        <a:defRPr sz="1800" b="0" u="none" kern="1200" baseline="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7943" indent="0" algn="l" defTabSz="1007943" rtl="0" eaLnBrk="1" latinLnBrk="0" hangingPunct="1">
        <a:lnSpc>
          <a:spcPts val="2400"/>
        </a:lnSpc>
        <a:spcBef>
          <a:spcPts val="551"/>
        </a:spcBef>
        <a:buFontTx/>
        <a:buNone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kryteria-wyboru?filter_keyword_606193=07.0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diagramData" Target="../diagrams/data13.xml"/><Relationship Id="rId26" Type="http://schemas.openxmlformats.org/officeDocument/2006/relationships/diagramColors" Target="../diagrams/colors14.xml"/><Relationship Id="rId3" Type="http://schemas.openxmlformats.org/officeDocument/2006/relationships/diagramData" Target="../diagrams/data10.xml"/><Relationship Id="rId21" Type="http://schemas.openxmlformats.org/officeDocument/2006/relationships/diagramColors" Target="../diagrams/colors13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5" Type="http://schemas.openxmlformats.org/officeDocument/2006/relationships/diagramQuickStyle" Target="../diagrams/quickStyle1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2.xml"/><Relationship Id="rId20" Type="http://schemas.openxmlformats.org/officeDocument/2006/relationships/diagramQuickStyle" Target="../diagrams/quickStyle13.xml"/><Relationship Id="rId29" Type="http://schemas.openxmlformats.org/officeDocument/2006/relationships/diagramLayout" Target="../diagrams/layout1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24" Type="http://schemas.openxmlformats.org/officeDocument/2006/relationships/diagramLayout" Target="../diagrams/layout14.xml"/><Relationship Id="rId32" Type="http://schemas.microsoft.com/office/2007/relationships/diagramDrawing" Target="../diagrams/drawing15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23" Type="http://schemas.openxmlformats.org/officeDocument/2006/relationships/diagramData" Target="../diagrams/data14.xml"/><Relationship Id="rId28" Type="http://schemas.openxmlformats.org/officeDocument/2006/relationships/diagramData" Target="../diagrams/data15.xml"/><Relationship Id="rId10" Type="http://schemas.openxmlformats.org/officeDocument/2006/relationships/diagramQuickStyle" Target="../diagrams/quickStyle11.xml"/><Relationship Id="rId19" Type="http://schemas.openxmlformats.org/officeDocument/2006/relationships/diagramLayout" Target="../diagrams/layout13.xml"/><Relationship Id="rId31" Type="http://schemas.openxmlformats.org/officeDocument/2006/relationships/diagramColors" Target="../diagrams/colors15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Relationship Id="rId22" Type="http://schemas.microsoft.com/office/2007/relationships/diagramDrawing" Target="../diagrams/drawing13.xml"/><Relationship Id="rId27" Type="http://schemas.microsoft.com/office/2007/relationships/diagramDrawing" Target="../diagrams/drawing14.xml"/><Relationship Id="rId30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web/guest/nabory/lsi/464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funduszeeuropejskie.gov.pl/" TargetMode="Externa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wona.milewicz@slaskie.p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malgorzata.przybyla@slaskie.pl" TargetMode="External"/><Relationship Id="rId4" Type="http://schemas.openxmlformats.org/officeDocument/2006/relationships/hyperlink" Target="mailto:joanna.michalik@slaskie.p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hyperlink" Target="https://pcprdt.pl/duzo-milosci-dla-malego-serca-zostan-rodzina-zastepcza-2/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undusze Europejskie dla Śląskiego &#10;Rzeczpospolita Polska &#10;Dofinansowane przez Unię Europejską &#10;Województwo Śląskie " title="Logotyp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169442" y="2699717"/>
            <a:ext cx="8352928" cy="3456384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latin typeface="+mn-lt"/>
              </a:rPr>
              <a:t>Spotkanie informacyjne dotyczące naboru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FESL.07.07-IZ.01-319/25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PRIORYTET FESL.07 Fundusze Europejskie dla społeczeństwa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DZIAŁANIE 7.7 Wsparcie rodziny, dzieci i młodzieży oraz </a:t>
            </a:r>
            <a:r>
              <a:rPr lang="pl-PL" sz="2000" dirty="0" err="1">
                <a:latin typeface="+mn-lt"/>
              </a:rPr>
              <a:t>deinstytucjonalizacja</a:t>
            </a:r>
            <a:r>
              <a:rPr lang="pl-PL" sz="2000" dirty="0">
                <a:latin typeface="+mn-lt"/>
              </a:rPr>
              <a:t> pieczy zastępczej</a:t>
            </a:r>
            <a:br>
              <a:rPr lang="pl-PL" sz="2000" dirty="0">
                <a:latin typeface="+mn-lt"/>
              </a:rPr>
            </a:br>
            <a:br>
              <a:rPr lang="pl-PL" sz="1600" dirty="0">
                <a:latin typeface="+mn-lt"/>
              </a:rPr>
            </a:br>
            <a:r>
              <a:rPr lang="pl-PL" sz="1800" dirty="0">
                <a:latin typeface="+mn-lt"/>
              </a:rPr>
              <a:t>Katowice, 16 stycznia 2026 r.  </a:t>
            </a:r>
          </a:p>
        </p:txBody>
      </p:sp>
    </p:spTree>
    <p:extLst>
      <p:ext uri="{BB962C8B-B14F-4D97-AF65-F5344CB8AC3E}">
        <p14:creationId xmlns:p14="http://schemas.microsoft.com/office/powerpoint/2010/main" val="24470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84DD2-C390-E142-8E1D-6F2EE9C5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+mn-lt"/>
              </a:rPr>
              <a:t>TYP 1 - Wsparcie rodzin przeżywających trudności 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opiekuńczo-wychowawcze lub w kryzysie.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BAD8CE-4F67-8E51-A64E-C4C7A383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2033081"/>
            <a:ext cx="10090521" cy="5076756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asystentura rodzinna i rodziny wspierające </a:t>
            </a: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(udział rodzin wspierających w codziennym funkcjonowaniu rodziny przeżywającej trudności w opiece i wychowaniu dziecka, prowadzeniu gospodarstwa domowego oraz kształtowaniu i wypełnianiu podstawowych ról społecznych)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praca z rodziną prowadzona w szczególności w formie: </a:t>
            </a: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usług dla rodzin z dziećmi, w tym usługi opiekuńcze i specjalistyczne; konsultacje i poradnictwo specjalistyczne odbywające się zarówno w formie indywidualnej jaki i grupowej; pomoc prawna, szczególnie w zakresie prawa rodzinnego; prowadzenie mediacji rodzinnych oraz terapii; grupy wsparcia dla dzieci i rodziców; grupy samopomocowe mające na celu wymianę doświadczeń oraz zapobieganie izolacji; treningi dla rodziców; działania mające na celu partycypację dzieci w procesie ich wspierania; korepetycje przedmiotowe dla uczestników projektu jako forma wsparcia uzupełniającego do innych usług wsparcia rodziny.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tworzenie i rozwój placówek wsparcia dziennego dla dzieci i młodzieży </a:t>
            </a: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(tworzenie nowych placówek wsparcia dziennego, wsparcie istniejących placówek poprzez zwiększenie liczby miejsc w placówce lub rozszerzenie oferty wsparcia).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kadry </a:t>
            </a: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(szkolenia pracowników zaangażowanych bezpośrednio w pracę z uczestnikami, podnoszące ich kwalifikacje w zakresie pracy z rodziną, </a:t>
            </a:r>
            <a:r>
              <a:rPr lang="pl-PL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superwizja</a:t>
            </a:r>
            <a:r>
              <a:rPr lang="pl-PL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uzupełniająco.</a:t>
            </a:r>
          </a:p>
          <a:p>
            <a:endParaRPr lang="pl-PL" dirty="0"/>
          </a:p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391456-21AC-DBE8-D4E5-6E10C001E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19A2400-2C23-D86C-79C4-02A074B8ADC4}"/>
              </a:ext>
            </a:extLst>
          </p:cNvPr>
          <p:cNvSpPr txBox="1"/>
          <p:nvPr/>
        </p:nvSpPr>
        <p:spPr>
          <a:xfrm>
            <a:off x="379422" y="1344668"/>
            <a:ext cx="9932968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PRZYKŁADOWE FORMY WSPARCIA:</a:t>
            </a:r>
          </a:p>
        </p:txBody>
      </p:sp>
    </p:spTree>
    <p:extLst>
      <p:ext uri="{BB962C8B-B14F-4D97-AF65-F5344CB8AC3E}">
        <p14:creationId xmlns:p14="http://schemas.microsoft.com/office/powerpoint/2010/main" val="99504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84DD2-C390-E142-8E1D-6F2EE9C5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95" y="1101345"/>
            <a:ext cx="8640381" cy="1021736"/>
          </a:xfrm>
        </p:spPr>
        <p:txBody>
          <a:bodyPr>
            <a:normAutofit/>
          </a:bodyPr>
          <a:lstStyle/>
          <a:p>
            <a:pPr algn="ctr"/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Jeśli planujesz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tworzenie i rozwój placówek wsparcia dziennego dla dzieci</a:t>
            </a:r>
            <a:br>
              <a:rPr lang="pl-PL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młodzieży pamiętaj:</a:t>
            </a:r>
            <a:endParaRPr lang="pl-PL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BAD8CE-4F67-8E51-A64E-C4C7A383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45" y="2227779"/>
            <a:ext cx="10090521" cy="5076756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lang="pl-P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W projekcie nie możesz finansować wynagrodzeń wychowawców, którzy są już zatrudnieni w placówce, chyba że związane to jest ze zwiększeniem ich godzin pracy. Zatrudnienie nowego wychowawcy/zwiększenie godzin musi być zawsze związane z utworzeniem co najmniej jednej nowej grupy lub rozszerzeniem godzin pracy placówki lub dotyczyć zwiększenia zakresu wsparcia w przypadku placówki w formie pracy podwórkowej,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Wsparcie w zakresie tworzenia i rozwoju placówek wsparcia dziennego może być realizowane tylko w placówce prowadzonej przez podmioty wymienione w art. 18. Ust. 2-3 ustawy z dnia 9 czerwca 2011 r.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o wspieraniu rodziny i systemie pieczy zastępczej.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+mj-lt"/>
              </a:rPr>
              <a:t>Przy tworzeniu nowej placówki wsparcia dziennego lub nowej grupy w istniejącej już placówce możesz uzyskać dodatkowe 3 punkty.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391456-21AC-DBE8-D4E5-6E10C001E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62870F0-8035-4819-8E04-527B29365C84}"/>
              </a:ext>
            </a:extLst>
          </p:cNvPr>
          <p:cNvSpPr txBox="1">
            <a:spLocks/>
          </p:cNvSpPr>
          <p:nvPr/>
        </p:nvSpPr>
        <p:spPr>
          <a:xfrm>
            <a:off x="873317" y="330554"/>
            <a:ext cx="8640381" cy="6832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200" dirty="0">
                <a:latin typeface="+mn-lt"/>
              </a:rPr>
              <a:t>Placówki Wsparcia Dziennego</a:t>
            </a:r>
          </a:p>
        </p:txBody>
      </p:sp>
    </p:spTree>
    <p:extLst>
      <p:ext uri="{BB962C8B-B14F-4D97-AF65-F5344CB8AC3E}">
        <p14:creationId xmlns:p14="http://schemas.microsoft.com/office/powerpoint/2010/main" val="107914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84DD2-C390-E142-8E1D-6F2EE9C5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9"/>
            <a:ext cx="8640381" cy="564290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+mn-lt"/>
              </a:rPr>
              <a:t>TYP 2 - Usługi dla dzieci wymagających wsparcia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BAD8CE-4F67-8E51-A64E-C4C7A383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9" y="1678670"/>
            <a:ext cx="8164285" cy="5421926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poradnictwo specjalistyczne (w tym indywidualna diagnoza i terapia zaburzeń rozwoju dzieci),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aktywizacja społeczna, rozwijanie kompetencji społecznych, zainteresowań oraz alternatywnych form spędzania wolnego czasu,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psychologiczne, terapeutyczne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profilaktyka uzależnień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wspierające rodziny z dziećmi z niepełnosprawnościami m.in. działania w zakresie opieki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wytchnieniowej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poradnictwo psychologiczne, usługi asystenta osoby niepełnosprawnej,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w środowisku mające na celu budowanie świadomości w kontekście równości szans.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wsparcie rodziców i opiekunów (dzieci objętych wsparciem), a także wsparcie kadry projektu (musi ono jednak ściśle wynikać z indywidualnych potrzeb uczestników i zaplanowanego wsparcia) - uzupełniająco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391456-21AC-DBE8-D4E5-6E10C001E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19A2400-2C23-D86C-79C4-02A074B8ADC4}"/>
              </a:ext>
            </a:extLst>
          </p:cNvPr>
          <p:cNvSpPr txBox="1"/>
          <p:nvPr/>
        </p:nvSpPr>
        <p:spPr>
          <a:xfrm>
            <a:off x="767750" y="1066054"/>
            <a:ext cx="9311951" cy="4001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PRZYKŁADOWE FORMY WSPARCIA: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416734C-C08E-DB91-4BBF-72AFC232C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62" y="5529221"/>
            <a:ext cx="2509934" cy="177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3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84DD2-C390-E142-8E1D-6F2EE9C5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latin typeface="+mn-lt"/>
              </a:rPr>
              <a:t>TYP 2-</a:t>
            </a:r>
            <a:r>
              <a:rPr lang="pl-PL" sz="2200" dirty="0"/>
              <a:t>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Usługi dla dzieci wymagających wsparcia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BAD8CE-4F67-8E51-A64E-C4C7A383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045" y="1891731"/>
            <a:ext cx="8278972" cy="333202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wniosku (w części C.1.1. Grupy docelowe – Charakterystyka – ogólne) </a:t>
            </a:r>
          </a:p>
          <a:p>
            <a:pPr algn="ctr"/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musisz wskazać do której z niżej wymienionych grup dzieci skierowany jest projekt: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z niepełnosprawnościami;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pochodzące ze środowiska emigrantów lub mniejszości etnicznych;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z chorobami i zaburzeniami psychicznymi;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w niepewnej, zagrażającej im sytuacji rodzinnej (wynikającej np. z uzależnień czy przemocy domowej);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w kryzysie bezdomności doświadczające poważnej deprywacji mieszkaniowej.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1900" kern="100" dirty="0">
              <a:solidFill>
                <a:schemeClr val="tx2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391456-21AC-DBE8-D4E5-6E10C001E5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19A2400-2C23-D86C-79C4-02A074B8ADC4}"/>
              </a:ext>
            </a:extLst>
          </p:cNvPr>
          <p:cNvSpPr txBox="1"/>
          <p:nvPr/>
        </p:nvSpPr>
        <p:spPr>
          <a:xfrm>
            <a:off x="847954" y="986840"/>
            <a:ext cx="9311951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WAŻNA INFORMACJA DLA TYPU 2 PROJEKTÓW:</a:t>
            </a:r>
          </a:p>
        </p:txBody>
      </p:sp>
      <p:pic>
        <p:nvPicPr>
          <p:cNvPr id="12" name="Obraz 6">
            <a:extLst>
              <a:ext uri="{FF2B5EF4-FFF2-40B4-BE49-F238E27FC236}">
                <a16:creationId xmlns:a16="http://schemas.microsoft.com/office/drawing/2014/main" id="{389C3CEC-F7AF-4FA2-A639-8DE31A3E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58" y="5367189"/>
            <a:ext cx="2883159" cy="150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69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93168-33CB-468C-8A24-51A44C56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6" y="335349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j-lt"/>
              </a:rPr>
              <a:t>Informacje ważne dla obu typów projektów </a:t>
            </a:r>
            <a:br>
              <a:rPr lang="pl-PL" dirty="0"/>
            </a:br>
            <a:endParaRPr lang="pl-PL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46E85B4-D159-4E71-81D4-49DAEFDA374A}"/>
              </a:ext>
            </a:extLst>
          </p:cNvPr>
          <p:cNvSpPr/>
          <p:nvPr/>
        </p:nvSpPr>
        <p:spPr>
          <a:xfrm>
            <a:off x="671315" y="1055425"/>
            <a:ext cx="9349181" cy="590429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Finansowanie usług zdrowotnych jest możliwe uzupełniająco, wyłącznie w zakresie działań o charakterze diagnostycznym.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Zaplanowane szkolenia dla pracowników zaangażowanych bezpośrednio w pracę z uczestnikami muszą ściśle wynikać z indywidualnych potrzeb uczestników projektu.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Świadczenie w projekcie usług opiekuńczych lub specjalistycznych musi być zgodne z zapisami Wytycznych dotyczących realizacji projektów z udziałem środków Europejskiego Funduszu Społecznego Plus w regionalnych programach na lata 2021–2027 Sekcja 4.3.5 Minimalne wymagania świadczenia usług społecznych w społeczności lokalnej.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W punkcie B.4. wniosku: Klasyfikacja projektu i zakres interwencji, Temat uzupełniający należy wybrać z listy rozwijalnej: Zwalczanie ubóstwa dzieci.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Opieka </a:t>
            </a:r>
            <a:r>
              <a:rPr lang="pl-PL" dirty="0" err="1">
                <a:solidFill>
                  <a:schemeClr val="tx2"/>
                </a:solidFill>
              </a:rPr>
              <a:t>wytchnieniowa</a:t>
            </a:r>
            <a:r>
              <a:rPr lang="pl-PL" dirty="0">
                <a:solidFill>
                  <a:schemeClr val="tx2"/>
                </a:solidFill>
              </a:rPr>
              <a:t> może być realizowana nie dłużej niż 60 dni w roku kalendarzowym w formie całodobowego krótkookresowego pobytu w placówkach, w których liczba miejsc całodobowego pobytu nie jest większa niż 8 lub w formie dziennego pobytu. W przypadku świadczenia usług w placówce zapewniającej całodobową opiekę, nie jest ona zlokalizowana na nieruchomości, na której znajduje się inna placówka świadcząca opiekę instytucjonalną.</a:t>
            </a:r>
          </a:p>
          <a:p>
            <a:endParaRPr lang="pl-PL" b="1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144099-30A4-443C-A108-839ACEEE2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15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6C7819-072F-4585-86CA-34D09B24A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/>
          </a:p>
        </p:txBody>
      </p:sp>
      <p:grpSp>
        <p:nvGrpSpPr>
          <p:cNvPr id="9" name="Grupa 8" descr="Kryteria ogólne (formalne, merytoryczne, horyzontalne)&#10;ustalane dla wszystkich działań wdrażanych przez Departament EFS&#10;&#10;Kryteria szczegółowe (dostępu i dodatkowe)&#10;-     ustalane odrębnie dla każdego działania lub typu projektu">
            <a:extLst>
              <a:ext uri="{FF2B5EF4-FFF2-40B4-BE49-F238E27FC236}">
                <a16:creationId xmlns:a16="http://schemas.microsoft.com/office/drawing/2014/main" id="{D3675BB4-45D8-4132-B3CB-6BB6D718C5E8}"/>
              </a:ext>
            </a:extLst>
          </p:cNvPr>
          <p:cNvGrpSpPr/>
          <p:nvPr/>
        </p:nvGrpSpPr>
        <p:grpSpPr>
          <a:xfrm>
            <a:off x="905068" y="2315347"/>
            <a:ext cx="9433048" cy="4007963"/>
            <a:chOff x="383607" y="2915741"/>
            <a:chExt cx="6192688" cy="4007963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2545546-0950-4A34-938C-D26CF7074F77}"/>
                </a:ext>
              </a:extLst>
            </p:cNvPr>
            <p:cNvSpPr txBox="1"/>
            <p:nvPr/>
          </p:nvSpPr>
          <p:spPr>
            <a:xfrm>
              <a:off x="383607" y="2915741"/>
              <a:ext cx="6192688" cy="2092881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pl-PL" sz="2200" b="1" dirty="0">
                  <a:solidFill>
                    <a:schemeClr val="accent1"/>
                  </a:solidFill>
                </a:rPr>
                <a:t>Kryteria ogólne (formalne, merytoryczne, horyzontalne)</a:t>
              </a:r>
            </a:p>
            <a:p>
              <a:pPr marL="342900" indent="-342900">
                <a:buFontTx/>
                <a:buChar char="-"/>
              </a:pPr>
              <a:r>
                <a:rPr lang="pl-PL" sz="2200" dirty="0">
                  <a:solidFill>
                    <a:schemeClr val="accent1"/>
                  </a:solidFill>
                </a:rPr>
                <a:t>ustalane dla wszystkich działań wdrażanych przez Departament EFS</a:t>
              </a:r>
            </a:p>
            <a:p>
              <a:endParaRPr lang="pl-PL" sz="2200" dirty="0">
                <a:solidFill>
                  <a:schemeClr val="accent1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pl-PL" sz="2200" b="1" dirty="0">
                  <a:solidFill>
                    <a:schemeClr val="accent1"/>
                  </a:solidFill>
                </a:rPr>
                <a:t>Kryteria szczegółowe (dostępu i dodatkowe)</a:t>
              </a:r>
            </a:p>
            <a:p>
              <a:r>
                <a:rPr lang="pl-PL" sz="2200" dirty="0">
                  <a:solidFill>
                    <a:schemeClr val="accent1"/>
                  </a:solidFill>
                </a:rPr>
                <a:t>-     ustalane odrębnie dla każdego działania lub typu projektu</a:t>
              </a:r>
            </a:p>
            <a:p>
              <a:endParaRPr lang="pl-PL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Prostokąt zaokrąglony 4" descr="Wszystkie kryteria wraz z definicjami i opisem sposobu oceny znajdziesz w Załączniku nr 1 do Regulaminu wyboru projektów &#10;"/>
            <p:cNvSpPr/>
            <p:nvPr/>
          </p:nvSpPr>
          <p:spPr>
            <a:xfrm>
              <a:off x="3838356" y="5397998"/>
              <a:ext cx="2548041" cy="152570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cap="sq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i="1" dirty="0"/>
                <a:t>Wszystkie kryteria wraz z definicjami i opisem sposobu oceny znajdziesz w Załączniku nr 1 </a:t>
              </a:r>
            </a:p>
            <a:p>
              <a:pPr algn="ctr"/>
              <a:r>
                <a:rPr lang="pl-PL" sz="1600" b="1" i="1" dirty="0"/>
                <a:t>do Regulaminu wyboru projektów </a:t>
              </a:r>
            </a:p>
          </p:txBody>
        </p: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562345" y="755561"/>
            <a:ext cx="9553205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/>
              <a:t>KRYTERIA WYBORU PROJEKTÓW </a:t>
            </a:r>
            <a:br>
              <a:rPr lang="pl-PL" sz="2700" dirty="0"/>
            </a:br>
            <a:r>
              <a:rPr lang="pl-PL" sz="2700" dirty="0"/>
              <a:t>NA ETAPIE OCENY FORMALNO-MERYTORYCZNEJ</a:t>
            </a:r>
            <a:br>
              <a:rPr lang="pl-PL" dirty="0"/>
            </a:b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2985065-3CDA-3341-4957-357928AD806B}"/>
              </a:ext>
            </a:extLst>
          </p:cNvPr>
          <p:cNvSpPr txBox="1"/>
          <p:nvPr/>
        </p:nvSpPr>
        <p:spPr>
          <a:xfrm>
            <a:off x="298578" y="6604338"/>
            <a:ext cx="841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Uwaga! Jesienią 2025 roku zostały zmienione kryteria ogólne – zapoznaj się z nimi: </a:t>
            </a:r>
            <a:r>
              <a:rPr lang="pl-PL" sz="1600" b="1" dirty="0">
                <a:hlinkClick r:id="rId3"/>
              </a:rPr>
              <a:t>https://funduszeue.slaskie.pl/web/guest/kryteria-wyboru?filter_keyword_606193=07.07</a:t>
            </a:r>
            <a:r>
              <a:rPr lang="pl-PL" sz="1600" b="1" dirty="0"/>
              <a:t> </a:t>
            </a:r>
          </a:p>
        </p:txBody>
      </p:sp>
      <p:pic>
        <p:nvPicPr>
          <p:cNvPr id="3" name="Picture 2" descr="Podlaskie: 6,1 mln zł z UE na projekty wspierające bezrobotnych i  zagrożonych wykluczeniem - Wiadomości">
            <a:extLst>
              <a:ext uri="{FF2B5EF4-FFF2-40B4-BE49-F238E27FC236}">
                <a16:creationId xmlns:a16="http://schemas.microsoft.com/office/drawing/2014/main" id="{08B59312-318E-442C-9A43-41381D47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12" y="4754762"/>
            <a:ext cx="2868809" cy="1611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391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CD1654-833C-4FE9-B340-A0131818A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85800" y="2267068"/>
            <a:ext cx="94126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1) Obligatoryjnie projekt partnerski musi spełnić następujące </a:t>
            </a:r>
            <a:r>
              <a:rPr lang="pl-PL" dirty="0" err="1"/>
              <a:t>podkryteria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b="1" u="sng" dirty="0"/>
              <a:t>wybór partnera został dokonany zgodnie z art. 39 </a:t>
            </a:r>
            <a:r>
              <a:rPr lang="pl-PL" dirty="0"/>
              <a:t>ust.2-4 ustawy z dnia 28 kwietnia 2022 r.  </a:t>
            </a:r>
          </a:p>
          <a:p>
            <a:r>
              <a:rPr lang="pl-PL" dirty="0"/>
              <a:t>o zasadach realizacji zadań finansowanych ze środków europejskich w perspektywie finansowej 2021-2027;</a:t>
            </a:r>
          </a:p>
          <a:p>
            <a:r>
              <a:rPr lang="pl-PL" dirty="0"/>
              <a:t>-  założono i opisano udział każdego partnera w </a:t>
            </a:r>
            <a:r>
              <a:rPr lang="pl-PL" b="1" u="sng" dirty="0"/>
              <a:t>realizacji minimum jednego zadania;</a:t>
            </a:r>
          </a:p>
          <a:p>
            <a:r>
              <a:rPr lang="pl-PL" b="1" dirty="0"/>
              <a:t>-  </a:t>
            </a:r>
            <a:r>
              <a:rPr lang="pl-PL" b="1" u="sng" dirty="0"/>
              <a:t>każdy partner wnosi do projektu zasoby ludzkie, organizacyjne, techniczne lub finansowe</a:t>
            </a:r>
            <a:r>
              <a:rPr lang="pl-PL" b="1" dirty="0"/>
              <a:t>.</a:t>
            </a:r>
            <a:r>
              <a:rPr lang="pl-PL" b="1" u="sng" dirty="0"/>
              <a:t> </a:t>
            </a:r>
          </a:p>
          <a:p>
            <a:endParaRPr lang="pl-PL" b="1" u="sng" dirty="0"/>
          </a:p>
          <a:p>
            <a:r>
              <a:rPr lang="pl-PL" dirty="0"/>
              <a:t>2) Każdy partner musi spełnić minimum 2 z poniższych </a:t>
            </a:r>
            <a:r>
              <a:rPr lang="pl-PL" dirty="0" err="1"/>
              <a:t>podkryteriów</a:t>
            </a:r>
            <a:r>
              <a:rPr lang="pl-PL" dirty="0"/>
              <a:t>:</a:t>
            </a:r>
          </a:p>
          <a:p>
            <a:r>
              <a:rPr lang="pl-PL" dirty="0"/>
              <a:t>-  partner posiada odpowiednie </a:t>
            </a:r>
            <a:r>
              <a:rPr lang="pl-PL" b="1" dirty="0"/>
              <a:t>doświadczenie w obszarze merytorycznym</a:t>
            </a:r>
            <a:r>
              <a:rPr lang="pl-PL" dirty="0"/>
              <a:t>, w którym będzie udzielać wsparcia w ramach projektu;</a:t>
            </a:r>
          </a:p>
          <a:p>
            <a:r>
              <a:rPr lang="pl-PL" dirty="0"/>
              <a:t>-  partner posiada odpowiednie </a:t>
            </a:r>
            <a:r>
              <a:rPr lang="pl-PL" b="1" dirty="0"/>
              <a:t>doświadczenie w działalności na rzecz grupy docelowej</a:t>
            </a:r>
            <a:r>
              <a:rPr lang="pl-PL" dirty="0"/>
              <a:t>, do której skierowane będzie przez niego wsparcie w ramach projektu;</a:t>
            </a:r>
          </a:p>
          <a:p>
            <a:r>
              <a:rPr lang="pl-PL" dirty="0"/>
              <a:t>-  partner posiada odpowiednie </a:t>
            </a:r>
            <a:r>
              <a:rPr lang="pl-PL" b="1" dirty="0"/>
              <a:t>doświadczenie w zakresie podejmowanych inicjatyw na określonym terytorium, którego dotyczyć będzie realizacja projektu.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8F136BB-E7DE-4BC8-B7E0-6B76EE0518AC}"/>
              </a:ext>
            </a:extLst>
          </p:cNvPr>
          <p:cNvSpPr/>
          <p:nvPr/>
        </p:nvSpPr>
        <p:spPr>
          <a:xfrm>
            <a:off x="895349" y="1187067"/>
            <a:ext cx="8639175" cy="813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Udział partnera w projekcie jest uzasadniony, partnerstwo zostało zawiązane w sposób zgodny z przepisami</a:t>
            </a:r>
            <a:r>
              <a:rPr lang="pl-PL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73351" y="374728"/>
            <a:ext cx="9548005" cy="108000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Kryteria ogólne merytoryczne –przegląd wybranych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379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31109-ED8B-4DC7-8A5D-BF083B03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395988"/>
            <a:ext cx="9623766" cy="95107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  <a:latin typeface="+mn-lt"/>
              </a:rPr>
              <a:t>Kryteria ogólne horyzontalne – na co zwrócić uwagę (1 z 3)</a:t>
            </a:r>
            <a:br>
              <a:rPr lang="pl-PL" dirty="0"/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65386" y="1025577"/>
            <a:ext cx="9407742" cy="830997"/>
          </a:xfrm>
          <a:prstGeom prst="rect">
            <a:avLst/>
          </a:prstGeom>
          <a:ln>
            <a:solidFill>
              <a:srgbClr val="B2DE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części B.7.1. wniosku Realizacja zasad horyzontalnych, oprócz zgodności z zasadami horyzontalnymi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(punkt 1-11) musisz się odnieść do kwestii standardów, które będzie spełniał Twój projekt (punkt 12-19).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Uzasadnij spełnienie wymogów jeśli działania w projekcie dotyczą danych standardów.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1DF0C47-80DA-4277-B120-7D7EEE4A3FBC}"/>
              </a:ext>
            </a:extLst>
          </p:cNvPr>
          <p:cNvSpPr/>
          <p:nvPr/>
        </p:nvSpPr>
        <p:spPr>
          <a:xfrm>
            <a:off x="665386" y="2051646"/>
            <a:ext cx="4536504" cy="65599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Zapewnienie dostępności dla osób z niepełnosprawnościami?</a:t>
            </a:r>
          </a:p>
        </p:txBody>
      </p:sp>
      <p:sp>
        <p:nvSpPr>
          <p:cNvPr id="5" name="Strzałka: prążkowana w prawo 4">
            <a:extLst>
              <a:ext uri="{FF2B5EF4-FFF2-40B4-BE49-F238E27FC236}">
                <a16:creationId xmlns:a16="http://schemas.microsoft.com/office/drawing/2014/main" id="{36CD8320-AA50-45B7-9AB8-9ABA3559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909" y="2419609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9181E8D-AC79-42F2-BA5D-B48A500CFC42}"/>
              </a:ext>
            </a:extLst>
          </p:cNvPr>
          <p:cNvSpPr/>
          <p:nvPr/>
        </p:nvSpPr>
        <p:spPr>
          <a:xfrm>
            <a:off x="6210003" y="2065454"/>
            <a:ext cx="3816424" cy="66988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SPEŁNIONE (automatyczna odpowiedź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CBCBA2A-EA8E-4758-8ECE-7951C62E8C2F}"/>
              </a:ext>
            </a:extLst>
          </p:cNvPr>
          <p:cNvSpPr/>
          <p:nvPr/>
        </p:nvSpPr>
        <p:spPr>
          <a:xfrm>
            <a:off x="695202" y="2836432"/>
            <a:ext cx="4536503" cy="131245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13. Standard szkoleniowy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jeżeli realizowane są szkolenia, kursy, warsztaty, doradztwo/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dostępność budynków,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sal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materiałów, rekrutacji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trzałka: prążkowana w prawo 17">
            <a:extLst>
              <a:ext uri="{FF2B5EF4-FFF2-40B4-BE49-F238E27FC236}">
                <a16:creationId xmlns:a16="http://schemas.microsoft.com/office/drawing/2014/main" id="{3B369885-5113-44AA-9226-035D1B9F8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909" y="3298267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CD9ED71-99BA-4CFF-B681-A3DA8FDF6E44}"/>
              </a:ext>
            </a:extLst>
          </p:cNvPr>
          <p:cNvSpPr/>
          <p:nvPr/>
        </p:nvSpPr>
        <p:spPr>
          <a:xfrm>
            <a:off x="6210001" y="2884735"/>
            <a:ext cx="3786610" cy="86426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wybrać: TAK lub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80C47B9-DACB-4DAE-984D-EDF01D502CC0}"/>
              </a:ext>
            </a:extLst>
          </p:cNvPr>
          <p:cNvSpPr/>
          <p:nvPr/>
        </p:nvSpPr>
        <p:spPr>
          <a:xfrm>
            <a:off x="650478" y="4326783"/>
            <a:ext cx="4536502" cy="616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14. Standard edukacyjny</a:t>
            </a: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 Modelu Dostępnej Szkoły</a:t>
            </a:r>
          </a:p>
        </p:txBody>
      </p:sp>
      <p:sp>
        <p:nvSpPr>
          <p:cNvPr id="14" name="Strzałka: prążkowana w prawo 13">
            <a:extLst>
              <a:ext uri="{FF2B5EF4-FFF2-40B4-BE49-F238E27FC236}">
                <a16:creationId xmlns:a16="http://schemas.microsoft.com/office/drawing/2014/main" id="{B0B8C20A-C768-44DF-B022-691D400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909" y="4456741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A02FE49F-0FD1-41F7-A683-4D775FD2DC7A}"/>
              </a:ext>
            </a:extLst>
          </p:cNvPr>
          <p:cNvSpPr/>
          <p:nvPr/>
        </p:nvSpPr>
        <p:spPr>
          <a:xfrm>
            <a:off x="6224910" y="4176925"/>
            <a:ext cx="3786610" cy="76600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wybrać: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6A92D8EE-8FF3-4962-9A70-3DC3BDC184E1}"/>
              </a:ext>
            </a:extLst>
          </p:cNvPr>
          <p:cNvSpPr/>
          <p:nvPr/>
        </p:nvSpPr>
        <p:spPr>
          <a:xfrm>
            <a:off x="662790" y="5079508"/>
            <a:ext cx="4536502" cy="6161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15. Standard informacyjno-promocyjny</a:t>
            </a: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działań informacyjno-promocyjnych</a:t>
            </a:r>
          </a:p>
        </p:txBody>
      </p:sp>
      <p:sp>
        <p:nvSpPr>
          <p:cNvPr id="17" name="Strzałka: prążkowana w prawo 16">
            <a:extLst>
              <a:ext uri="{FF2B5EF4-FFF2-40B4-BE49-F238E27FC236}">
                <a16:creationId xmlns:a16="http://schemas.microsoft.com/office/drawing/2014/main" id="{08D25616-58E8-46DF-A732-2436B450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2507" y="5243566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03852C04-8EAD-4475-B11A-83ACDF9D1D55}"/>
              </a:ext>
            </a:extLst>
          </p:cNvPr>
          <p:cNvSpPr/>
          <p:nvPr/>
        </p:nvSpPr>
        <p:spPr>
          <a:xfrm>
            <a:off x="6173794" y="5129957"/>
            <a:ext cx="3780816" cy="5366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wybrać: TAK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55EA1987-CE89-4E02-A8C1-3F781C8F64F2}"/>
              </a:ext>
            </a:extLst>
          </p:cNvPr>
          <p:cNvSpPr/>
          <p:nvPr/>
        </p:nvSpPr>
        <p:spPr>
          <a:xfrm>
            <a:off x="684279" y="5921037"/>
            <a:ext cx="4536504" cy="616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16. Standard transportowy </a:t>
            </a:r>
          </a:p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Infrastruktury komunikacji publicznej</a:t>
            </a:r>
          </a:p>
        </p:txBody>
      </p:sp>
      <p:sp>
        <p:nvSpPr>
          <p:cNvPr id="22" name="Strzałka: prążkowana w prawo 21">
            <a:extLst>
              <a:ext uri="{FF2B5EF4-FFF2-40B4-BE49-F238E27FC236}">
                <a16:creationId xmlns:a16="http://schemas.microsoft.com/office/drawing/2014/main" id="{BF9B8499-1FF2-4798-9F54-D3578088E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9257" y="6085095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AEADBF05-0157-4BC5-8C3D-B6B8C9AB0082}"/>
              </a:ext>
            </a:extLst>
          </p:cNvPr>
          <p:cNvSpPr/>
          <p:nvPr/>
        </p:nvSpPr>
        <p:spPr>
          <a:xfrm>
            <a:off x="6217670" y="5921037"/>
            <a:ext cx="3754130" cy="61614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wybrać: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C9085A-8F2E-4EF1-8ACF-F603C18EA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311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31109-ED8B-4DC7-8A5D-BF083B03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395988"/>
            <a:ext cx="9623766" cy="951072"/>
          </a:xfrm>
        </p:spPr>
        <p:txBody>
          <a:bodyPr>
            <a:normAutofit fontScale="90000"/>
          </a:bodyPr>
          <a:lstStyle/>
          <a:p>
            <a:pPr algn="ctr"/>
            <a:r>
              <a:rPr lang="pl-PL">
                <a:solidFill>
                  <a:schemeClr val="accent1"/>
                </a:solidFill>
              </a:rPr>
              <a:t>Kryteria ogólne horyzontalne – na co zwrócić uwagę (2 z 3)</a:t>
            </a:r>
            <a:br>
              <a:rPr lang="pl-PL"/>
            </a:br>
            <a:endParaRPr lang="pl-PL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1DF0C47-80DA-4277-B120-7D7EEE4A3FBC}"/>
              </a:ext>
            </a:extLst>
          </p:cNvPr>
          <p:cNvSpPr/>
          <p:nvPr/>
        </p:nvSpPr>
        <p:spPr>
          <a:xfrm>
            <a:off x="599673" y="1386629"/>
            <a:ext cx="4536504" cy="14589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17. Standard cyfrowy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dotyczy: wymagania dla stron www, aplikacji webowych, aplikacji mobilnych, aplikacji desktopowych, dokumentów elektronicznych, multimediów i sprzętu informatycznego</a:t>
            </a:r>
          </a:p>
        </p:txBody>
      </p:sp>
      <p:sp>
        <p:nvSpPr>
          <p:cNvPr id="5" name="Strzałka: prążkowana w prawo 4">
            <a:extLst>
              <a:ext uri="{FF2B5EF4-FFF2-40B4-BE49-F238E27FC236}">
                <a16:creationId xmlns:a16="http://schemas.microsoft.com/office/drawing/2014/main" id="{36CD8320-AA50-45B7-9AB8-9ABA3559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8426" y="1802596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CD9ED71-99BA-4CFF-B681-A3DA8FDF6E44}"/>
              </a:ext>
            </a:extLst>
          </p:cNvPr>
          <p:cNvSpPr/>
          <p:nvPr/>
        </p:nvSpPr>
        <p:spPr>
          <a:xfrm>
            <a:off x="6786066" y="1418781"/>
            <a:ext cx="3407243" cy="10649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wybrać:  TAK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7CBCBA2A-EA8E-4758-8ECE-7951C62E8C2F}"/>
              </a:ext>
            </a:extLst>
          </p:cNvPr>
          <p:cNvSpPr/>
          <p:nvPr/>
        </p:nvSpPr>
        <p:spPr>
          <a:xfrm>
            <a:off x="599673" y="3086056"/>
            <a:ext cx="4536504" cy="15053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18. Standard architektoniczny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dotyczy: inwestycje w infrastrukturę np. dostosowanie obiektów do potrzeb osób z niepełnosprawnościami (winda, podjazd, pomieszczenia i urządzenia higieniczno-sanitarne, toalety)</a:t>
            </a:r>
          </a:p>
        </p:txBody>
      </p:sp>
      <p:sp>
        <p:nvSpPr>
          <p:cNvPr id="10" name="Strzałka: prążkowana w prawo 9">
            <a:extLst>
              <a:ext uri="{FF2B5EF4-FFF2-40B4-BE49-F238E27FC236}">
                <a16:creationId xmlns:a16="http://schemas.microsoft.com/office/drawing/2014/main" id="{7C152F11-7586-459A-857C-DB0DDAF6D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8426" y="3549572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CCD30582-54F1-4EA5-BC43-234E29427625}"/>
              </a:ext>
            </a:extLst>
          </p:cNvPr>
          <p:cNvSpPr/>
          <p:nvPr/>
        </p:nvSpPr>
        <p:spPr>
          <a:xfrm>
            <a:off x="6786065" y="3246868"/>
            <a:ext cx="3407243" cy="12202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 TAK lub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6A92D8EE-8FF3-4962-9A70-3DC3BDC184E1}"/>
              </a:ext>
            </a:extLst>
          </p:cNvPr>
          <p:cNvSpPr/>
          <p:nvPr/>
        </p:nvSpPr>
        <p:spPr>
          <a:xfrm>
            <a:off x="599673" y="4841269"/>
            <a:ext cx="4536504" cy="60149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0794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19. Inny sposób</a:t>
            </a:r>
          </a:p>
        </p:txBody>
      </p:sp>
      <p:sp>
        <p:nvSpPr>
          <p:cNvPr id="19" name="Strzałka: prążkowana w prawo 18">
            <a:extLst>
              <a:ext uri="{FF2B5EF4-FFF2-40B4-BE49-F238E27FC236}">
                <a16:creationId xmlns:a16="http://schemas.microsoft.com/office/drawing/2014/main" id="{56E36384-C94E-4135-B309-315171450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7085" y="5052543"/>
            <a:ext cx="648072" cy="2880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03852C04-8EAD-4475-B11A-83ACDF9D1D55}"/>
              </a:ext>
            </a:extLst>
          </p:cNvPr>
          <p:cNvSpPr/>
          <p:nvPr/>
        </p:nvSpPr>
        <p:spPr>
          <a:xfrm>
            <a:off x="6786064" y="4712065"/>
            <a:ext cx="3407243" cy="8599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wybrać: TAK lub NIE DOTYCZY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Należy uzupełnić UZASADNIENIE  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593B874F-EE14-488B-B4D2-8F7A61ACFEB2}"/>
              </a:ext>
            </a:extLst>
          </p:cNvPr>
          <p:cNvSpPr/>
          <p:nvPr/>
        </p:nvSpPr>
        <p:spPr>
          <a:xfrm>
            <a:off x="104775" y="5926031"/>
            <a:ext cx="10515600" cy="13415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Szczegółowe informacje dotyczące spełnienia pięciu standardów (szkoleniowego, informacyjno-promocyjnego, cyfrowego, architektonicznego i transportowego) znajdziesz w załączniku nr 2 Standardy dostępności dla polityki spójności 2021-2027 do Wytycznych dotyczących realizacji zasad równościowych w ramach funduszy unijnych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lata 2021-2027.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5C9085A-8F2E-4EF1-8ACF-F603C18EA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479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529995-6E76-450B-9E6C-8D99595ED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5141" y="263293"/>
            <a:ext cx="9010059" cy="108000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  <a:latin typeface="+mj-lt"/>
              </a:rPr>
              <a:t>Kryteria ogólne horyzontalne – na co zwrócić uwagę (3 z 3)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D353E7E-CBB7-41A3-B21F-7454B9E73FEF}"/>
              </a:ext>
            </a:extLst>
          </p:cNvPr>
          <p:cNvSpPr txBox="1"/>
          <p:nvPr/>
        </p:nvSpPr>
        <p:spPr>
          <a:xfrm>
            <a:off x="839755" y="1475430"/>
            <a:ext cx="86753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Szczegóły dotyczące </a:t>
            </a:r>
            <a:r>
              <a:rPr lang="pl-PL" sz="1700" b="1" dirty="0"/>
              <a:t>standardu minimum </a:t>
            </a:r>
            <a:r>
              <a:rPr lang="pl-PL" sz="1700" dirty="0"/>
              <a:t>znajdziesz w Załączniku do Wytycznych dotyczących realizacji zasad równościowych w ramach funduszy unijnych na lata 2021-2027.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Zapewnij zgodność projektu z: </a:t>
            </a:r>
            <a:r>
              <a:rPr lang="pl-PL" sz="1700" b="1" dirty="0"/>
              <a:t>Kartą Praw Podstawowych Unii Europejskiej </a:t>
            </a:r>
            <a:r>
              <a:rPr lang="pl-PL" sz="1700" dirty="0"/>
              <a:t>z dnia 26 października 2012 r. (Dz. Urz. UE C 326 z 26.10.2012, str. 391) oraz </a:t>
            </a:r>
            <a:r>
              <a:rPr lang="pl-PL" sz="1700" b="1" dirty="0"/>
              <a:t>Konwencją o Prawach Osób Niepełnosprawnych</a:t>
            </a:r>
            <a:r>
              <a:rPr lang="pl-PL" sz="1700" dirty="0"/>
              <a:t>, sporządzoną w Nowym Jorku dnia 13 grudnia 2006 r. (Dz. U. z 2012 r. poz. 1169, z późn.zm.).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Pamiętaj, by we wniosku o dofinansowanie oraz przed podpisaniem umowy o dofinansowanie (oświadczenie) zadeklarować/oświadczyć, iż nie zostały podjęte jakiekolwiek działania dyskryminujące (np. uchwały). Treść deklaracji musi być zgodna z definicją kryterium.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Produkty projektu w ramach EFS+ muszą zawsze mieć charakter pozytywny, a więc w pytaniu: </a:t>
            </a:r>
            <a:r>
              <a:rPr lang="pl-PL" sz="1700" b="1" dirty="0"/>
              <a:t>Czy produkty projektu mają charakter neutralny? </a:t>
            </a:r>
            <a:r>
              <a:rPr lang="pl-PL" sz="1700" dirty="0"/>
              <a:t>Należy wskazać NIE oraz zamieścić odpowiednie uzasadnienie</a:t>
            </a:r>
            <a:r>
              <a:rPr lang="pl-PL" sz="1700" b="1" dirty="0"/>
              <a:t>.</a:t>
            </a:r>
            <a:endParaRPr lang="pl-PL" sz="1700" dirty="0"/>
          </a:p>
        </p:txBody>
      </p:sp>
      <p:sp>
        <p:nvSpPr>
          <p:cNvPr id="3" name="Prostokąt zaokrąglony 4" descr="Wszystkie kryteria wraz z definicjami i opisem sposobu oceny znajdziesz w Załączniku nr 1 do Regulaminu wyboru projektów &#10;">
            <a:extLst>
              <a:ext uri="{FF2B5EF4-FFF2-40B4-BE49-F238E27FC236}">
                <a16:creationId xmlns:a16="http://schemas.microsoft.com/office/drawing/2014/main" id="{B78FBF12-A0D9-2784-7553-05FF7B10BB92}"/>
              </a:ext>
            </a:extLst>
          </p:cNvPr>
          <p:cNvSpPr/>
          <p:nvPr/>
        </p:nvSpPr>
        <p:spPr>
          <a:xfrm>
            <a:off x="5439747" y="5199526"/>
            <a:ext cx="3881318" cy="15257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i="1" dirty="0"/>
              <a:t>Wszystkie kryteria wraz z definicjami i opisem sposobu oceny znajdziesz w Załączniku nr 1 </a:t>
            </a:r>
          </a:p>
          <a:p>
            <a:pPr algn="ctr"/>
            <a:r>
              <a:rPr lang="pl-PL" sz="1600" b="1" i="1" dirty="0"/>
              <a:t>do Regulaminu wyboru projektów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08BC708-34DA-1F3A-1BCA-2C883A28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4" y="5284528"/>
            <a:ext cx="228010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2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undusze Europejskie dla Śląskiego &#10;Rzeczpospolita Polska &#10;Dofinansowane przez Unię Europejską &#10;Województwo Śląskie " title="Logotyopy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57589" y="1187549"/>
            <a:ext cx="8352928" cy="5067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l-PL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>
                <a:solidFill>
                  <a:schemeClr val="accent4">
                    <a:lumMod val="75000"/>
                  </a:schemeClr>
                </a:solidFill>
              </a:rPr>
              <a:t>Informacje o naborze.</a:t>
            </a:r>
            <a:endParaRPr lang="pl-PL" sz="22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>
                <a:solidFill>
                  <a:schemeClr val="accent4">
                    <a:lumMod val="75000"/>
                  </a:schemeClr>
                </a:solidFill>
              </a:rPr>
              <a:t>Omówienie poszczególnych typów projektów.</a:t>
            </a:r>
            <a:endParaRPr lang="pl-PL" sz="22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>
                <a:solidFill>
                  <a:schemeClr val="accent4">
                    <a:lumMod val="75000"/>
                  </a:schemeClr>
                </a:solidFill>
              </a:rPr>
              <a:t>Kryteria wyboru projektów i procedura wyboru.</a:t>
            </a:r>
            <a:endParaRPr lang="pl-PL" sz="22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>
                <a:solidFill>
                  <a:schemeClr val="accent4">
                    <a:lumMod val="75000"/>
                  </a:schemeClr>
                </a:solidFill>
              </a:rPr>
              <a:t>Wskaźniki.</a:t>
            </a:r>
            <a:endParaRPr lang="pl-PL" sz="22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>
                <a:solidFill>
                  <a:schemeClr val="accent4">
                    <a:lumMod val="75000"/>
                  </a:schemeClr>
                </a:solidFill>
              </a:rPr>
              <a:t>Wybrane zagadnienia z zakresu kwalifikowalności wydatków w  projekcie.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>
                <a:solidFill>
                  <a:schemeClr val="accent4">
                    <a:lumMod val="75000"/>
                  </a:schemeClr>
                </a:solidFill>
                <a:ea typeface="Calibri"/>
                <a:cs typeface="Calibri"/>
              </a:rPr>
              <a:t>Pytania, konsultacje.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pl-PL" sz="2400" dirty="0">
              <a:solidFill>
                <a:schemeClr val="accent4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EEEE03-C772-420E-81C6-C6B7D2C5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63" y="446445"/>
            <a:ext cx="8640381" cy="1080001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AGENDA SPOTKANIA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962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33D53B-E11A-448D-B2F6-B85DBF60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88002"/>
            <a:ext cx="8639774" cy="441958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  <a:latin typeface="+mj-lt"/>
              </a:rPr>
              <a:t>Kryteria szczegółowe dostępu</a:t>
            </a:r>
            <a:r>
              <a:rPr lang="pl-PL" dirty="0">
                <a:latin typeface="+mj-lt"/>
              </a:rPr>
              <a:t>  </a:t>
            </a:r>
            <a:br>
              <a:rPr lang="pl-PL" dirty="0">
                <a:latin typeface="+mj-lt"/>
              </a:rPr>
            </a:br>
            <a:endParaRPr lang="pl-PL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2853920"/>
              </p:ext>
            </p:extLst>
          </p:nvPr>
        </p:nvGraphicFramePr>
        <p:xfrm>
          <a:off x="390465" y="1074956"/>
          <a:ext cx="9850814" cy="54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AC3EE1B-7E87-48A2-918D-4B1DFFBD3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45435140"/>
              </p:ext>
            </p:extLst>
          </p:nvPr>
        </p:nvGraphicFramePr>
        <p:xfrm>
          <a:off x="390465" y="1703068"/>
          <a:ext cx="9850814" cy="50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401983493"/>
              </p:ext>
            </p:extLst>
          </p:nvPr>
        </p:nvGraphicFramePr>
        <p:xfrm>
          <a:off x="390464" y="2284974"/>
          <a:ext cx="9850815" cy="54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013558850"/>
              </p:ext>
            </p:extLst>
          </p:nvPr>
        </p:nvGraphicFramePr>
        <p:xfrm>
          <a:off x="494521" y="2923017"/>
          <a:ext cx="9746759" cy="89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390465" y="4560526"/>
          <a:ext cx="9681544" cy="971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401487" y="5678994"/>
          <a:ext cx="9681544" cy="25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401487" y="6025609"/>
          <a:ext cx="9681544" cy="50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19525797"/>
              </p:ext>
            </p:extLst>
          </p:nvPr>
        </p:nvGraphicFramePr>
        <p:xfrm>
          <a:off x="401487" y="3914213"/>
          <a:ext cx="9839791" cy="214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47122714"/>
              </p:ext>
            </p:extLst>
          </p:nvPr>
        </p:nvGraphicFramePr>
        <p:xfrm>
          <a:off x="390464" y="6201178"/>
          <a:ext cx="9850814" cy="69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</p:spTree>
    <p:extLst>
      <p:ext uri="{BB962C8B-B14F-4D97-AF65-F5344CB8AC3E}">
        <p14:creationId xmlns:p14="http://schemas.microsoft.com/office/powerpoint/2010/main" val="181028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33D53B-E11A-448D-B2F6-B85DBF60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88002"/>
            <a:ext cx="8639774" cy="441958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  <a:latin typeface="+mj-lt"/>
              </a:rPr>
              <a:t>Kryteria szczegółowe dodatkowe</a:t>
            </a:r>
            <a:r>
              <a:rPr lang="pl-PL" dirty="0">
                <a:latin typeface="+mj-lt"/>
              </a:rPr>
              <a:t>  </a:t>
            </a:r>
            <a:br>
              <a:rPr lang="pl-PL" dirty="0">
                <a:latin typeface="+mj-lt"/>
              </a:rPr>
            </a:br>
            <a:endParaRPr lang="pl-PL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2053750"/>
              </p:ext>
            </p:extLst>
          </p:nvPr>
        </p:nvGraphicFramePr>
        <p:xfrm>
          <a:off x="390465" y="1074956"/>
          <a:ext cx="9681544" cy="54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AC3EE1B-7E87-48A2-918D-4B1DFFBD3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16177693"/>
              </p:ext>
            </p:extLst>
          </p:nvPr>
        </p:nvGraphicFramePr>
        <p:xfrm>
          <a:off x="390465" y="1830589"/>
          <a:ext cx="9681544" cy="50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08378504"/>
              </p:ext>
            </p:extLst>
          </p:nvPr>
        </p:nvGraphicFramePr>
        <p:xfrm>
          <a:off x="390465" y="2555283"/>
          <a:ext cx="9681544" cy="54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585508972"/>
              </p:ext>
            </p:extLst>
          </p:nvPr>
        </p:nvGraphicFramePr>
        <p:xfrm>
          <a:off x="390465" y="3315475"/>
          <a:ext cx="9681544" cy="50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523859454"/>
              </p:ext>
            </p:extLst>
          </p:nvPr>
        </p:nvGraphicFramePr>
        <p:xfrm>
          <a:off x="390465" y="4040169"/>
          <a:ext cx="9681544" cy="543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565446676"/>
              </p:ext>
            </p:extLst>
          </p:nvPr>
        </p:nvGraphicFramePr>
        <p:xfrm>
          <a:off x="390465" y="4800361"/>
          <a:ext cx="9681544" cy="50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3" name="Prostokąt zaokrąglony 4" descr="Wszystkie kryteria wraz z definicjami i opisem sposobu oceny znajdziesz w Załączniku nr 1 do Regulaminu wyboru projektów &#10;">
            <a:extLst>
              <a:ext uri="{FF2B5EF4-FFF2-40B4-BE49-F238E27FC236}">
                <a16:creationId xmlns:a16="http://schemas.microsoft.com/office/drawing/2014/main" id="{A7577EFF-7A8E-A474-6DF9-3104FE1F7D35}"/>
              </a:ext>
            </a:extLst>
          </p:cNvPr>
          <p:cNvSpPr/>
          <p:nvPr/>
        </p:nvSpPr>
        <p:spPr>
          <a:xfrm>
            <a:off x="2819400" y="5534951"/>
            <a:ext cx="6106885" cy="13343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i="1" dirty="0"/>
              <a:t>Wszystkie kryteria wraz z definicjami i opisem sposobu oceny znajdziesz w Załączniku nr 1 </a:t>
            </a:r>
          </a:p>
          <a:p>
            <a:pPr algn="ctr"/>
            <a:r>
              <a:rPr lang="pl-PL" sz="1600" b="1" i="1" dirty="0"/>
              <a:t>do Regulaminu wyboru projektów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A47A81-FF5C-E9BF-D646-9E9FE75168E7}"/>
              </a:ext>
            </a:extLst>
          </p:cNvPr>
          <p:cNvSpPr txBox="1"/>
          <p:nvPr/>
        </p:nvSpPr>
        <p:spPr>
          <a:xfrm>
            <a:off x="10072009" y="1074956"/>
            <a:ext cx="61980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+ 8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2923E8D-D854-3B36-9C02-9345762AECFA}"/>
              </a:ext>
            </a:extLst>
          </p:cNvPr>
          <p:cNvSpPr txBox="1"/>
          <p:nvPr/>
        </p:nvSpPr>
        <p:spPr>
          <a:xfrm>
            <a:off x="10072009" y="1797486"/>
            <a:ext cx="61980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+ 4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3B8B8D0-3C45-FD4E-39F4-09221245F4FE}"/>
              </a:ext>
            </a:extLst>
          </p:cNvPr>
          <p:cNvSpPr txBox="1"/>
          <p:nvPr/>
        </p:nvSpPr>
        <p:spPr>
          <a:xfrm>
            <a:off x="10072009" y="2612575"/>
            <a:ext cx="61980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+ 4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FA4B55-6292-63C4-B2E2-61C00B236964}"/>
              </a:ext>
            </a:extLst>
          </p:cNvPr>
          <p:cNvSpPr txBox="1"/>
          <p:nvPr/>
        </p:nvSpPr>
        <p:spPr>
          <a:xfrm>
            <a:off x="10039317" y="3399385"/>
            <a:ext cx="61980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+ 3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683713F-E5D2-0DCE-5212-81AB3C97C3B7}"/>
              </a:ext>
            </a:extLst>
          </p:cNvPr>
          <p:cNvSpPr txBox="1"/>
          <p:nvPr/>
        </p:nvSpPr>
        <p:spPr>
          <a:xfrm>
            <a:off x="10072009" y="4121963"/>
            <a:ext cx="61980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+ 9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4E01B2E-723F-0F6E-C2F2-47559A53DE69}"/>
              </a:ext>
            </a:extLst>
          </p:cNvPr>
          <p:cNvSpPr txBox="1"/>
          <p:nvPr/>
        </p:nvSpPr>
        <p:spPr>
          <a:xfrm>
            <a:off x="10044369" y="4823508"/>
            <a:ext cx="619804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/>
              <a:t>+ 2 </a:t>
            </a:r>
          </a:p>
        </p:txBody>
      </p:sp>
    </p:spTree>
    <p:extLst>
      <p:ext uri="{BB962C8B-B14F-4D97-AF65-F5344CB8AC3E}">
        <p14:creationId xmlns:p14="http://schemas.microsoft.com/office/powerpoint/2010/main" val="62216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9853F6-EF00-488D-87B0-0968D07B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DB8D6BC-A690-4AFD-B081-60335BCAC2AA}"/>
              </a:ext>
            </a:extLst>
          </p:cNvPr>
          <p:cNvSpPr txBox="1"/>
          <p:nvPr/>
        </p:nvSpPr>
        <p:spPr>
          <a:xfrm>
            <a:off x="768441" y="1375650"/>
            <a:ext cx="9487651" cy="31117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accent1"/>
                </a:solidFill>
              </a:rPr>
              <a:t>We wniosku o dofinansowanie jesteś zobowiązany przedstawić: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b="1" dirty="0">
                <a:solidFill>
                  <a:schemeClr val="accent1"/>
                </a:solidFill>
              </a:rPr>
              <a:t>wskaźniki produktu </a:t>
            </a:r>
            <a:r>
              <a:rPr lang="pl-PL" dirty="0">
                <a:solidFill>
                  <a:schemeClr val="accent1"/>
                </a:solidFill>
              </a:rPr>
              <a:t>(mierzą wielkość i pokazują charakter wsparcia);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b="1" dirty="0">
                <a:solidFill>
                  <a:schemeClr val="accent1"/>
                </a:solidFill>
              </a:rPr>
              <a:t>wskaźniki rezultatu </a:t>
            </a:r>
            <a:r>
              <a:rPr lang="pl-PL" dirty="0">
                <a:solidFill>
                  <a:schemeClr val="accent1"/>
                </a:solidFill>
              </a:rPr>
              <a:t>(określają efekt zrealizowanych działań w odniesieniu do osób lub podmiotów);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pl-PL" b="1" dirty="0">
                <a:solidFill>
                  <a:schemeClr val="accent1"/>
                </a:solidFill>
              </a:rPr>
              <a:t>wskaźniki monitoringowe </a:t>
            </a:r>
            <a:r>
              <a:rPr lang="pl-PL" dirty="0">
                <a:solidFill>
                  <a:schemeClr val="accent1"/>
                </a:solidFill>
              </a:rPr>
              <a:t>(obowiązek monitorowania na etapie wdrażania projektu. Nie jest konieczne wykazywanie wartości docelowych na etapie przygotowywania wniosku o dofinansowanie projektu).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445A258-CB75-4965-82B9-54D9B4DAD3B7}"/>
              </a:ext>
            </a:extLst>
          </p:cNvPr>
          <p:cNvSpPr txBox="1"/>
          <p:nvPr/>
        </p:nvSpPr>
        <p:spPr>
          <a:xfrm>
            <a:off x="676276" y="4922141"/>
            <a:ext cx="96964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>
                <a:solidFill>
                  <a:schemeClr val="accent1"/>
                </a:solidFill>
              </a:rPr>
              <a:t>Twój projekt musi zawierać informację o wskaźnikach, jakie planujesz osiągnąć dzięki realizacji projektu. Z ich wykonania będziesz rozliczony - </a:t>
            </a:r>
            <a:r>
              <a:rPr lang="pl-PL" b="1" i="1" u="sng" dirty="0">
                <a:solidFill>
                  <a:schemeClr val="accent1"/>
                </a:solidFill>
              </a:rPr>
              <a:t>nieosiągnięcie zaplanowanych wskaźników może stanowić podstawę do niewypłacenia lub zwrotu dofinansowania, a także do rozwiązania umowy </a:t>
            </a:r>
          </a:p>
          <a:p>
            <a:pPr algn="ctr"/>
            <a:r>
              <a:rPr lang="pl-PL" b="1" i="1" u="sng" dirty="0">
                <a:solidFill>
                  <a:schemeClr val="accent1"/>
                </a:solidFill>
              </a:rPr>
              <a:t>o dofinansowanie</a:t>
            </a:r>
            <a:r>
              <a:rPr lang="pl-PL" sz="2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394311"/>
            <a:ext cx="8640381" cy="108000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  <a:latin typeface="+mj-lt"/>
              </a:rPr>
              <a:t>Wskaźniki w ramach naboru</a:t>
            </a:r>
            <a:br>
              <a:rPr lang="pl-PL" sz="2400" dirty="0">
                <a:solidFill>
                  <a:schemeClr val="accent1"/>
                </a:solidFill>
                <a:latin typeface="+mj-lt"/>
              </a:rPr>
            </a:br>
            <a:endParaRPr lang="pl-PL" sz="2400" dirty="0">
              <a:latin typeface="+mj-lt"/>
            </a:endParaRPr>
          </a:p>
        </p:txBody>
      </p:sp>
      <p:sp>
        <p:nvSpPr>
          <p:cNvPr id="10" name="Prostokąt zaokrąglony 4" descr="Wszystkie wskaźniki wraz z definicjami i opisem sposobu pomiaru znajdziesz w Załączniku nr 2 do Regulaminu wyboru projektów &#10;">
            <a:extLst>
              <a:ext uri="{FF2B5EF4-FFF2-40B4-BE49-F238E27FC236}">
                <a16:creationId xmlns:a16="http://schemas.microsoft.com/office/drawing/2014/main" id="{C3113189-0965-4DC8-BF8B-9705B9F9FC7E}"/>
              </a:ext>
            </a:extLst>
          </p:cNvPr>
          <p:cNvSpPr/>
          <p:nvPr/>
        </p:nvSpPr>
        <p:spPr>
          <a:xfrm>
            <a:off x="319087" y="6015559"/>
            <a:ext cx="3486149" cy="1094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i="1" dirty="0"/>
              <a:t>Wszystkie wskaźniki wraz z definicjami i opisem sposobu pomiaru znajdziesz w </a:t>
            </a:r>
            <a:r>
              <a:rPr lang="pl-PL" sz="1400" b="1" i="1" u="sng" dirty="0"/>
              <a:t>Załączniku nr 2 </a:t>
            </a:r>
          </a:p>
          <a:p>
            <a:pPr algn="ctr"/>
            <a:r>
              <a:rPr lang="pl-PL" sz="1400" i="1" dirty="0"/>
              <a:t>do Regulaminu wyboru projektów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867267-79CB-8BCF-E864-4057D9E3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394311"/>
            <a:ext cx="1451646" cy="193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D6118-7990-40CE-8709-0E752635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/>
          </a:p>
        </p:txBody>
      </p:sp>
      <p:graphicFrame>
        <p:nvGraphicFramePr>
          <p:cNvPr id="5" name="Tabela 4" descr="Liczba opiekunów faktycznych/nieformalnych objętych wsparciem w programie [osoby]&#10;NARZĘDZIA POMIARU&#10;- lista osób, które otrzymały wsparcie, z podziałem na formę wsparcia&#10;- deklaracje uczestnictwa w projekcie/umowy uczestnictwa&#10;" title="FAKULTATYWNE">
            <a:extLst>
              <a:ext uri="{FF2B5EF4-FFF2-40B4-BE49-F238E27FC236}">
                <a16:creationId xmlns:a16="http://schemas.microsoft.com/office/drawing/2014/main" id="{D5556B70-4F72-428F-A33F-F3D98B866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00238"/>
              </p:ext>
            </p:extLst>
          </p:nvPr>
        </p:nvGraphicFramePr>
        <p:xfrm>
          <a:off x="712136" y="5582197"/>
          <a:ext cx="9261025" cy="143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2514">
                  <a:extLst>
                    <a:ext uri="{9D8B030D-6E8A-4147-A177-3AD203B41FA5}">
                      <a16:colId xmlns:a16="http://schemas.microsoft.com/office/drawing/2014/main" val="3427296565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val="195594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/>
                        <a:t>FAKULTATYWNE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/>
                        <a:t>NARZĘDZIA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95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effectLst/>
                        </a:rPr>
                        <a:t>Liczba opiekunów faktycznych/nieformalnych objętych wsparciem w programie [osoby]</a:t>
                      </a:r>
                      <a:endParaRPr lang="pl-PL" sz="1600" b="1" dirty="0"/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lista osób, które otrzymały wsparcie, z podziałem na formę wsparcia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deklaracje uczestnictwa w projekcie/umowy uczestnictwa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2305"/>
                  </a:ext>
                </a:extLst>
              </a:tr>
            </a:tbl>
          </a:graphicData>
        </a:graphic>
      </p:graphicFrame>
      <p:graphicFrame>
        <p:nvGraphicFramePr>
          <p:cNvPr id="2" name="Tabela 1" descr="Liczba osób objętych usługami w zakresie wspierania rodziny i pieczy zastępczej [osoby]&#10;Całkowita liczba osób objętych wsparciem [osoby]&#10;NARZĘDZIA POMIARU&#10;- lista osób, które otrzymały wsparcie, z podziałem na formę wsparcia&#10;- deklaracje uczestnictwa w projekcie/umowy uczestnictwa&#10;&#10;Liczba dzieci objętych usługami w zakresie wspierania rodziny i&#10;pieczy zastępczej [osoby]&#10;NARZĘDZIA POMIARU&#10;deklaracje uczestnictwa w projekcie/umowy uczestnictwa&#10;&#10;" title="OBLIGATORYJNE">
            <a:extLst>
              <a:ext uri="{FF2B5EF4-FFF2-40B4-BE49-F238E27FC236}">
                <a16:creationId xmlns:a16="http://schemas.microsoft.com/office/drawing/2014/main" id="{DFDA01B4-FE44-4047-BD92-095BAFF06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60952"/>
              </p:ext>
            </p:extLst>
          </p:nvPr>
        </p:nvGraphicFramePr>
        <p:xfrm>
          <a:off x="734571" y="1233719"/>
          <a:ext cx="9289032" cy="40673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30513">
                  <a:extLst>
                    <a:ext uri="{9D8B030D-6E8A-4147-A177-3AD203B41FA5}">
                      <a16:colId xmlns:a16="http://schemas.microsoft.com/office/drawing/2014/main" val="2657917416"/>
                    </a:ext>
                  </a:extLst>
                </a:gridCol>
                <a:gridCol w="4658519">
                  <a:extLst>
                    <a:ext uri="{9D8B030D-6E8A-4147-A177-3AD203B41FA5}">
                      <a16:colId xmlns:a16="http://schemas.microsoft.com/office/drawing/2014/main" val="1567812328"/>
                    </a:ext>
                  </a:extLst>
                </a:gridCol>
              </a:tblGrid>
              <a:tr h="408992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NARZĘDZIA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8191"/>
                  </a:ext>
                </a:extLst>
              </a:tr>
              <a:tr h="1037054">
                <a:tc>
                  <a:txBody>
                    <a:bodyPr/>
                    <a:lstStyle/>
                    <a:p>
                      <a:r>
                        <a:rPr lang="pl-PL" sz="1600" b="1" dirty="0"/>
                        <a:t>Liczba osób objętych usługami w zakresie wspierania rodziny i pieczy zastępczej [osoby]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lista osób, które otrzymały wsparcie, z podziałem na formę wsparcia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deklaracje uczestnictwa w projekcie/umowy uczestnictwa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91490"/>
                  </a:ext>
                </a:extLst>
              </a:tr>
              <a:tr h="1037054">
                <a:tc>
                  <a:txBody>
                    <a:bodyPr/>
                    <a:lstStyle/>
                    <a:p>
                      <a:r>
                        <a:rPr lang="pl-PL" sz="1600" b="1" dirty="0"/>
                        <a:t>Całkowita liczba osób objętych wsparciem [osoby]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lista osób, które otrzymały wsparcie, z podziałem na formę wsparcia;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deklaracje uczestnictwa w projekcie/umowy uczestnictwa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623528"/>
                  </a:ext>
                </a:extLst>
              </a:tr>
              <a:tr h="1037054">
                <a:tc>
                  <a:txBody>
                    <a:bodyPr/>
                    <a:lstStyle/>
                    <a:p>
                      <a:r>
                        <a:rPr lang="pl-PL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dzieci objętych usługami w zakresie wspierania rodziny i</a:t>
                      </a:r>
                      <a:endParaRPr lang="pl-PL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pieczy zastępczej [osoby]</a:t>
                      </a:r>
                      <a:endParaRPr lang="pl-P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/>
                        <a:t>deklaracje uczestnictwa w projekcie/umowy uczestnictwa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5776"/>
                  </a:ext>
                </a:extLst>
              </a:tr>
            </a:tbl>
          </a:graphicData>
        </a:graphic>
      </p:graphicFrame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734571" y="427652"/>
            <a:ext cx="9289031" cy="108000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003399"/>
                </a:solidFill>
                <a:latin typeface="+mn-lt"/>
              </a:rPr>
              <a:t>Wskaźniki produktu</a:t>
            </a:r>
            <a:br>
              <a:rPr lang="pl-PL" dirty="0">
                <a:solidFill>
                  <a:srgbClr val="0033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87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9D6118-7990-40CE-8709-0E752635D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/>
          </a:p>
        </p:txBody>
      </p:sp>
      <p:graphicFrame>
        <p:nvGraphicFramePr>
          <p:cNvPr id="2" name="Tabela 1" descr="Liczba utworzonych w programie miejsc świadczenia usług wspierania rodziny i pieczy zastępczej istniejących po zakończeniu projektu [sztuki]&#10;NARZĘDZIA POMIARU&#10;W przypadku osób świadczących usługi:&#10;- umowy cywilno-prawne/umowy o pracę;&#10;- dokument potwierdzający gotowość do świadczenia usługi&#10;W przypadku grup samopomocowych i grup wsparcia: lista utworzonych grup samopomocowych/grup wsparcia w projekcie ze wskazaniem prowadzącego&#10;W przypadku placówek:  &#10;- dokument potwierdzający liczbę miejsc (np. regulamin lub statut placówki, wpis do rejestru odpowiedniego organu); informacja ze strony internetowej potwierdzająca ilość miejsc; dokumentacja fotograficzna „przed” i „po” (w przypadku adaptacji pomieszczeń); umowy cywilno-prawne/umowy o pracę z wychowawcami (tylko w przypadku pracy podwórkowej); protokół zdawczo-odbiorczy (w przypadku zakupów wyposażenia)&#10;W przypadku rodzin wspierających: umowa z rodziną wspierającą&#10;" title="OBLIGATORYJNE">
            <a:extLst>
              <a:ext uri="{FF2B5EF4-FFF2-40B4-BE49-F238E27FC236}">
                <a16:creationId xmlns:a16="http://schemas.microsoft.com/office/drawing/2014/main" id="{DFDA01B4-FE44-4047-BD92-095BAFF06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19619"/>
              </p:ext>
            </p:extLst>
          </p:nvPr>
        </p:nvGraphicFramePr>
        <p:xfrm>
          <a:off x="626694" y="1352037"/>
          <a:ext cx="9778481" cy="58345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53626">
                  <a:extLst>
                    <a:ext uri="{9D8B030D-6E8A-4147-A177-3AD203B41FA5}">
                      <a16:colId xmlns:a16="http://schemas.microsoft.com/office/drawing/2014/main" val="2657917416"/>
                    </a:ext>
                  </a:extLst>
                </a:gridCol>
                <a:gridCol w="6624855">
                  <a:extLst>
                    <a:ext uri="{9D8B030D-6E8A-4147-A177-3AD203B41FA5}">
                      <a16:colId xmlns:a16="http://schemas.microsoft.com/office/drawing/2014/main" val="1567812328"/>
                    </a:ext>
                  </a:extLst>
                </a:gridCol>
              </a:tblGrid>
              <a:tr h="223396">
                <a:tc>
                  <a:txBody>
                    <a:bodyPr/>
                    <a:lstStyle/>
                    <a:p>
                      <a:r>
                        <a:rPr lang="pl-PL" dirty="0"/>
                        <a:t>OBLIGATORYJNE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/>
                        <a:t>NARZĘDZIA POMIARU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98191"/>
                  </a:ext>
                </a:extLst>
              </a:tr>
              <a:tr h="2671248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utworzonych w programie miejsc świadczenia usług wspierania rodziny i pieczy zastępczej istniejących po zakończeniu projektu [sztuki]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Pomiar będzie się odbywał za pomocą następującego narzędzia pomiaru: </a:t>
                      </a:r>
                    </a:p>
                    <a:p>
                      <a:endParaRPr lang="pl-PL" sz="16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osób świadczących usługi: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Umowy cywilno-prawne/umowy o pracę;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potwierdzający gotowość do świadczenia usługi</a:t>
                      </a:r>
                    </a:p>
                    <a:p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grup samopomocowych i grup wsparcia: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lista utworzonych grup samopomocowych/grup wsparcia w projekcie ze wskazaniem prowadzącego</a:t>
                      </a:r>
                    </a:p>
                    <a:p>
                      <a:endParaRPr lang="pl-PL" sz="16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placówek: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potwierdzający liczbę miejsc (np. wpis do rejestru odpowiedniego organu lub zezwolenie na prowadzenie placówki);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dokumentacja fotograficzna „przed” i „po” (w przypadku adaptacji pomieszczeń);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umowy cywilno-prawne/umowy o pracę z wychowawcami (tylko w przypadku pracy podwórkowej);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protokół zdawczo-odbiorczy (w przypadku zakupów wyposażenia)</a:t>
                      </a:r>
                    </a:p>
                    <a:p>
                      <a:endParaRPr lang="pl-PL" sz="1600" b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rodzin wspierających: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Umowa z rodziną wspierającą</a:t>
                      </a:r>
                    </a:p>
                    <a:p>
                      <a:endParaRPr lang="pl-PL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040532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86456" y="278553"/>
            <a:ext cx="9672018" cy="69047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>
                <a:solidFill>
                  <a:srgbClr val="003399"/>
                </a:solidFill>
                <a:latin typeface="+mn-lt"/>
              </a:rPr>
              <a:t>Wskaźniki rezultatu</a:t>
            </a:r>
            <a:br>
              <a:rPr lang="pl-PL" dirty="0">
                <a:solidFill>
                  <a:srgbClr val="0033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84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64BF07-5F40-4D9C-A489-B6602CA3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9DC0FC-367A-4B7F-84EB-4C5E6E2F4E1E}"/>
              </a:ext>
            </a:extLst>
          </p:cNvPr>
          <p:cNvSpPr txBox="1"/>
          <p:nvPr/>
        </p:nvSpPr>
        <p:spPr>
          <a:xfrm>
            <a:off x="449362" y="863454"/>
            <a:ext cx="99371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1"/>
                </a:solidFill>
              </a:rPr>
              <a:t>Wskaźniki monitoringowe mierzone we wszystkich celach szczegółowych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</a:rPr>
              <a:t>Liczba projektów, w których sfinansowano koszty racjonalnych usprawnień dla osób z niepełnosprawnościami [sztuki]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</a:rPr>
              <a:t>Liczba obiektów dostosowanych do potrzeb osób z niepełnosprawnościami [sztuki]</a:t>
            </a:r>
          </a:p>
          <a:p>
            <a:endParaRPr lang="pl-PL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accent1"/>
                </a:solidFill>
              </a:rPr>
              <a:t>Wskaźniki monitoringowe dotyczące uczestników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</a:rPr>
              <a:t>Liczba osób z niepełnosprawnościami objętych wsparciem w programie [osoby]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</a:rPr>
              <a:t>Liczba osób z krajów trzecich  objętych wsparciem w programie [osoby]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</a:rPr>
              <a:t>Liczba osób obcego pochodzenia objętych wsparciem w programie [osoby]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</a:rPr>
              <a:t>Liczba osób należących do mniejszości, w tym społeczności marginalizowanych takich jak Romowie, objętych wsparciem w programie [osoby]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accent1"/>
                </a:solidFill>
              </a:rPr>
              <a:t>Liczba osób w kryzysie bezdomności lub dotkniętych wykluczeniem z dostępu do mieszkań, objętych wsparciem w programie [osoby]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pl-PL" sz="1600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003399"/>
                </a:solidFill>
              </a:rPr>
              <a:t>Wskaźniki monitoringowe dotyczące podmiotów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3399"/>
                </a:solidFill>
              </a:rPr>
              <a:t>Liczba objętych wsparciem podmiotów administracji publicznej lub służb publicznych na szczeblu krajowym, regionalnym lub lokalnym [podmioty]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3399"/>
                </a:solidFill>
              </a:rPr>
              <a:t>Liczba objętych wsparciem mikro-, małych i średnich przedsiębiorstw (w tym spółdzielni i przedsiębiorstw społecznych) [przedsiębiorstwa]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8" y="323454"/>
            <a:ext cx="8640381" cy="540000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>
                <a:solidFill>
                  <a:srgbClr val="003399"/>
                </a:solidFill>
                <a:latin typeface="+mj-lt"/>
              </a:rPr>
              <a:t>Wskaźniki monitoringowe produktu</a:t>
            </a:r>
            <a:endParaRPr lang="pl-PL" sz="2400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76425" y="5814842"/>
            <a:ext cx="7872450" cy="1384995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200" b="1" dirty="0">
                <a:solidFill>
                  <a:schemeClr val="accent1"/>
                </a:solidFill>
                <a:cs typeface="Arial" panose="020B0604020202020204" pitchFamily="34" charset="0"/>
              </a:rPr>
              <a:t>Pamiętaj!</a:t>
            </a:r>
          </a:p>
          <a:p>
            <a:pPr marL="171450" lvl="0" indent="-171450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2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wskaż wszystkie wskaźniki monitoringowe we wniosku,</a:t>
            </a:r>
          </a:p>
          <a:p>
            <a:pPr marL="171450" lvl="0" indent="-171450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monitoruj</a:t>
            </a:r>
            <a:r>
              <a:rPr lang="pl-PL" altLang="pl-PL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wskaźniki na etapie wdrażania projektu, </a:t>
            </a:r>
          </a:p>
          <a:p>
            <a:pPr marL="171450" lvl="0" indent="-171450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nie musisz wskazywać wartości docelowych dla tych wskaźników na etapie przygotowywania wniosku,</a:t>
            </a:r>
          </a:p>
          <a:p>
            <a:pPr marL="171450" lvl="0" indent="-171450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na etapie aplikowania wartości docelowe tych wskaźników mogą przybrać wartość „0” </a:t>
            </a:r>
            <a:r>
              <a:rPr lang="pl-PL" altLang="pl-PL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(natomiast na etapie realizacji projektu odnotujesz faktyczny przyrost wybranego wskaźnika – jeśli wystąpi),</a:t>
            </a:r>
          </a:p>
          <a:p>
            <a:pPr marL="171450" lvl="0" indent="-171450" algn="ctr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ü"/>
              <a:defRPr/>
            </a:pPr>
            <a:r>
              <a:rPr lang="pl-PL" altLang="pl-PL" sz="12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nie przypisuj wskaźników monitoringowych do kwot ryczałtowych.</a:t>
            </a:r>
          </a:p>
        </p:txBody>
      </p:sp>
    </p:spTree>
    <p:extLst>
      <p:ext uri="{BB962C8B-B14F-4D97-AF65-F5344CB8AC3E}">
        <p14:creationId xmlns:p14="http://schemas.microsoft.com/office/powerpoint/2010/main" val="33003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odatek od gruntu 2023 – stawki podatku od nieruchomości - KupujemyM">
            <a:extLst>
              <a:ext uri="{FF2B5EF4-FFF2-40B4-BE49-F238E27FC236}">
                <a16:creationId xmlns:a16="http://schemas.microsoft.com/office/drawing/2014/main" id="{83A3AF72-88ED-429F-9207-E1B479D9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68" y="1289437"/>
            <a:ext cx="3231630" cy="1596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FA452E-3CA3-4A40-9578-BEEFB91160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D2CC26-60C0-45F1-8C80-FD9777F4C6FB}"/>
              </a:ext>
            </a:extLst>
          </p:cNvPr>
          <p:cNvSpPr txBox="1"/>
          <p:nvPr/>
        </p:nvSpPr>
        <p:spPr>
          <a:xfrm>
            <a:off x="631478" y="5355511"/>
            <a:ext cx="964907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/>
                </a:solidFill>
              </a:rPr>
              <a:t>W ramach budżetu musisz zaplanować </a:t>
            </a:r>
            <a:r>
              <a:rPr lang="pl-PL" b="1" dirty="0">
                <a:solidFill>
                  <a:schemeClr val="accent1"/>
                </a:solidFill>
              </a:rPr>
              <a:t>wkład własny pieniężny lub niepieniężny</a:t>
            </a:r>
            <a:r>
              <a:rPr lang="pl-PL" dirty="0">
                <a:solidFill>
                  <a:schemeClr val="accent1"/>
                </a:solidFill>
              </a:rPr>
              <a:t>, który nie zostanie Ci przekazany w formie dofinansowania.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accent1"/>
                </a:solidFill>
              </a:rPr>
              <a:t>Wkład własny musisz wnieść na poziomie </a:t>
            </a:r>
            <a:r>
              <a:rPr lang="pl-PL" b="1" dirty="0">
                <a:solidFill>
                  <a:schemeClr val="accent1"/>
                </a:solidFill>
              </a:rPr>
              <a:t>5% wydatków kwalifikowalnych</a:t>
            </a:r>
            <a:r>
              <a:rPr lang="pl-PL" dirty="0">
                <a:solidFill>
                  <a:schemeClr val="accent1"/>
                </a:solidFill>
              </a:rPr>
              <a:t>. W projektach rozliczanych na podstawie rzeczywiście poniesionych wydatków nie ma możliwości wniesienia wkładu własnego w kosztach pośrednich. Natomiast nie dotyczy to projektów rozliczanych za pomocą kwot ryczałtowych.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08505" y="289964"/>
            <a:ext cx="8640381" cy="1080001"/>
          </a:xfrm>
        </p:spPr>
        <p:txBody>
          <a:bodyPr/>
          <a:lstStyle/>
          <a:p>
            <a:r>
              <a:rPr lang="pl-PL" sz="2400" dirty="0">
                <a:solidFill>
                  <a:schemeClr val="accent1"/>
                </a:solidFill>
                <a:latin typeface="+mn-lt"/>
              </a:rPr>
              <a:t>Budżet projektu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BA754-6379-03B4-7276-D7F1FD305F36}"/>
              </a:ext>
            </a:extLst>
          </p:cNvPr>
          <p:cNvSpPr/>
          <p:nvPr/>
        </p:nvSpPr>
        <p:spPr>
          <a:xfrm>
            <a:off x="2547971" y="3780926"/>
            <a:ext cx="5166708" cy="12908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15D9E-CB6C-8C9E-4201-3963C4925828}"/>
              </a:ext>
            </a:extLst>
          </p:cNvPr>
          <p:cNvSpPr txBox="1"/>
          <p:nvPr/>
        </p:nvSpPr>
        <p:spPr>
          <a:xfrm>
            <a:off x="719137" y="3235944"/>
            <a:ext cx="4943475" cy="162480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651"/>
              </a:lnSpc>
            </a:pPr>
            <a:endParaRPr lang="pl-PL" sz="1600" b="1" u="sng" dirty="0">
              <a:solidFill>
                <a:srgbClr val="002073"/>
              </a:solidFill>
            </a:endParaRPr>
          </a:p>
          <a:p>
            <a:pPr algn="ctr">
              <a:lnSpc>
                <a:spcPts val="1651"/>
              </a:lnSpc>
            </a:pPr>
            <a:r>
              <a:rPr lang="pl-PL" b="1" i="1" u="sng" dirty="0">
                <a:solidFill>
                  <a:srgbClr val="002073"/>
                </a:solidFill>
              </a:rPr>
              <a:t>WAŻNE!</a:t>
            </a:r>
            <a:r>
              <a:rPr lang="pl-PL" i="1" dirty="0"/>
              <a:t>​</a:t>
            </a:r>
          </a:p>
          <a:p>
            <a:pPr algn="ctr">
              <a:lnSpc>
                <a:spcPts val="1651"/>
              </a:lnSpc>
            </a:pPr>
            <a:endParaRPr lang="pl-PL" i="1" dirty="0"/>
          </a:p>
          <a:p>
            <a:pPr algn="ctr">
              <a:lnSpc>
                <a:spcPts val="1651"/>
              </a:lnSpc>
            </a:pPr>
            <a:r>
              <a:rPr lang="pl-PL" i="1" dirty="0">
                <a:solidFill>
                  <a:srgbClr val="002073"/>
                </a:solidFill>
              </a:rPr>
              <a:t>Zwróć uwagę na uzasadnienie każdego wydatku oraz przyporządkowanie go do odpowiedniej kategorii kosztów (Regulamin punkt. 2.3.7 Kategorie kosztów</a:t>
            </a:r>
            <a:r>
              <a:rPr lang="pl-PL" sz="1600" i="1" dirty="0">
                <a:solidFill>
                  <a:srgbClr val="002073"/>
                </a:solidFill>
              </a:rPr>
              <a:t>)</a:t>
            </a:r>
            <a:endParaRPr lang="pl-PL" sz="1600" i="1" dirty="0">
              <a:solidFill>
                <a:srgbClr val="002073"/>
              </a:solidFill>
              <a:ea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F5756A-F68B-B74B-FC47-558AEF6D86F2}"/>
              </a:ext>
            </a:extLst>
          </p:cNvPr>
          <p:cNvSpPr txBox="1"/>
          <p:nvPr/>
        </p:nvSpPr>
        <p:spPr>
          <a:xfrm>
            <a:off x="808506" y="1263109"/>
            <a:ext cx="2801470" cy="40011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KOSZTY BEZPOŚREDNIE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CBFF3F9-9EA9-FF04-6E4D-A52FCD7F8C7E}"/>
              </a:ext>
            </a:extLst>
          </p:cNvPr>
          <p:cNvSpPr txBox="1"/>
          <p:nvPr/>
        </p:nvSpPr>
        <p:spPr>
          <a:xfrm>
            <a:off x="808504" y="1854974"/>
            <a:ext cx="2382371" cy="40011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/>
                </a:solidFill>
              </a:rPr>
              <a:t>KOSZTY POŚREDNIE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6F55D3B-8359-C38C-FE5B-FE755F21F6DE}"/>
              </a:ext>
            </a:extLst>
          </p:cNvPr>
          <p:cNvSpPr txBox="1"/>
          <p:nvPr/>
        </p:nvSpPr>
        <p:spPr>
          <a:xfrm>
            <a:off x="6870600" y="1263109"/>
            <a:ext cx="35497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>
                <a:solidFill>
                  <a:schemeClr val="accent1"/>
                </a:solidFill>
              </a:rPr>
              <a:t>Podatek VAT:</a:t>
            </a:r>
          </a:p>
          <a:p>
            <a:endParaRPr lang="pl-PL" b="1" u="sng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accent1"/>
                </a:solidFill>
              </a:rPr>
              <a:t>dla projektów o wartości mniejszej niż 5mln euro podatek VAT jest kosztem kwalifikowalnym;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l-PL" sz="16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accent1"/>
                </a:solidFill>
              </a:rPr>
              <a:t>w części A.1.4. wniosku - Możliwość odzyskania podatku VAT w projekcie należy wybrać:</a:t>
            </a:r>
            <a:r>
              <a:rPr lang="pl-PL" sz="1600" b="1" dirty="0">
                <a:solidFill>
                  <a:schemeClr val="accent1"/>
                </a:solidFill>
                <a:ea typeface="Calibri"/>
                <a:cs typeface="Calibri"/>
              </a:rPr>
              <a:t> </a:t>
            </a:r>
            <a:r>
              <a:rPr lang="pl-PL" sz="1600" b="1" dirty="0">
                <a:solidFill>
                  <a:schemeClr val="accent1"/>
                </a:solidFill>
              </a:rPr>
              <a:t>Projekt poniżej 5 mln EURO,  a w uzasadnieniu wskazać:</a:t>
            </a:r>
            <a:r>
              <a:rPr lang="pl-PL" sz="1600" b="1" dirty="0">
                <a:solidFill>
                  <a:schemeClr val="accent1"/>
                </a:solidFill>
                <a:ea typeface="Calibri"/>
                <a:cs typeface="Calibri"/>
              </a:rPr>
              <a:t> </a:t>
            </a:r>
            <a:r>
              <a:rPr lang="pl-PL" sz="1600" b="1" dirty="0">
                <a:solidFill>
                  <a:schemeClr val="accent1"/>
                </a:solidFill>
              </a:rPr>
              <a:t>Nie dotyczy.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195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529995-6E76-450B-9E6C-8D99595ED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24734" y="235948"/>
            <a:ext cx="9010059" cy="1080001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1"/>
                </a:solidFill>
                <a:latin typeface="+mj-lt"/>
              </a:rPr>
              <a:t>Cross – </a:t>
            </a:r>
            <a:r>
              <a:rPr lang="pl-PL" sz="2400" dirty="0" err="1">
                <a:solidFill>
                  <a:schemeClr val="accent1"/>
                </a:solidFill>
                <a:latin typeface="+mj-lt"/>
              </a:rPr>
              <a:t>financing</a:t>
            </a:r>
            <a:r>
              <a:rPr lang="pl-PL" sz="2400" dirty="0">
                <a:solidFill>
                  <a:schemeClr val="accent1"/>
                </a:solidFill>
                <a:latin typeface="+mj-lt"/>
              </a:rPr>
              <a:t> w projekcie</a:t>
            </a:r>
            <a:br>
              <a:rPr lang="pl-PL" dirty="0">
                <a:solidFill>
                  <a:schemeClr val="accent1"/>
                </a:solidFill>
              </a:rPr>
            </a:br>
            <a:endParaRPr lang="pl-PL" dirty="0"/>
          </a:p>
        </p:txBody>
      </p:sp>
      <p:sp>
        <p:nvSpPr>
          <p:cNvPr id="3" name="Prostokąt zaokrąglony 4" descr="Wszystkie kryteria wraz z definicjami i opisem sposobu oceny znajdziesz w Załączniku nr 1 do Regulaminu wyboru projektów &#10;">
            <a:extLst>
              <a:ext uri="{FF2B5EF4-FFF2-40B4-BE49-F238E27FC236}">
                <a16:creationId xmlns:a16="http://schemas.microsoft.com/office/drawing/2014/main" id="{B78FBF12-A0D9-2784-7553-05FF7B10BB92}"/>
              </a:ext>
            </a:extLst>
          </p:cNvPr>
          <p:cNvSpPr/>
          <p:nvPr/>
        </p:nvSpPr>
        <p:spPr>
          <a:xfrm>
            <a:off x="6409158" y="1065607"/>
            <a:ext cx="3949570" cy="12003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i="1" dirty="0"/>
              <a:t>WAŻNE!</a:t>
            </a:r>
          </a:p>
          <a:p>
            <a:pPr algn="ctr"/>
            <a:r>
              <a:rPr lang="pl-PL" sz="1600" b="1" i="1" dirty="0"/>
              <a:t>Do  limitów wliczane są również koszty pośrednie obliczone od wartości wydatków bezpośrednich w ramach cross-</a:t>
            </a:r>
            <a:r>
              <a:rPr lang="pl-PL" sz="1600" b="1" i="1" dirty="0" err="1"/>
              <a:t>financingu</a:t>
            </a:r>
            <a:r>
              <a:rPr lang="pl-PL" sz="1600" b="1" i="1" dirty="0"/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AE16FE4-2803-7922-7651-3E469671F4B1}"/>
              </a:ext>
            </a:extLst>
          </p:cNvPr>
          <p:cNvSpPr txBox="1"/>
          <p:nvPr/>
        </p:nvSpPr>
        <p:spPr>
          <a:xfrm>
            <a:off x="1755952" y="1244933"/>
            <a:ext cx="340421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>
                <a:solidFill>
                  <a:schemeClr val="accent1"/>
                </a:solidFill>
              </a:rPr>
              <a:t>Kategoria limitowana: </a:t>
            </a:r>
          </a:p>
          <a:p>
            <a:endParaRPr lang="pl-PL" sz="2000" b="1" u="sng" dirty="0">
              <a:solidFill>
                <a:schemeClr val="accent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</a:rPr>
              <a:t>do </a:t>
            </a:r>
            <a:r>
              <a:rPr lang="pl-PL" sz="2000" b="1" dirty="0">
                <a:solidFill>
                  <a:schemeClr val="accent1"/>
                </a:solidFill>
              </a:rPr>
              <a:t>15% finansowania </a:t>
            </a: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26425F1-7424-A3EC-6B3C-C88B83C36407}"/>
              </a:ext>
            </a:extLst>
          </p:cNvPr>
          <p:cNvSpPr txBox="1"/>
          <p:nvPr/>
        </p:nvSpPr>
        <p:spPr>
          <a:xfrm>
            <a:off x="378620" y="3108962"/>
            <a:ext cx="4781550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dirty="0"/>
              <a:t>Cross-</a:t>
            </a:r>
            <a:r>
              <a:rPr lang="pl-PL" b="1" dirty="0" err="1"/>
              <a:t>financing</a:t>
            </a:r>
            <a:r>
              <a:rPr lang="pl-PL" b="1" dirty="0"/>
              <a:t> w projektach dotyczy wyłącznie: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zakupu gruntu i nieruchomości,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zakupu infrastruktury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zakup mebli, sprzętu i pojazdów</a:t>
            </a:r>
          </a:p>
          <a:p>
            <a:r>
              <a:rPr lang="pl-PL" b="1" dirty="0"/>
              <a:t>     (bez konieczności zachowania trwałości)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9ACFC3A-CB8C-5107-AFC9-5B67B1492095}"/>
              </a:ext>
            </a:extLst>
          </p:cNvPr>
          <p:cNvSpPr txBox="1"/>
          <p:nvPr/>
        </p:nvSpPr>
        <p:spPr>
          <a:xfrm>
            <a:off x="469404" y="4524514"/>
            <a:ext cx="9722346" cy="227754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b="1" u="sng" dirty="0"/>
              <a:t>WAŻNE!</a:t>
            </a:r>
          </a:p>
          <a:p>
            <a:endParaRPr lang="pl-PL" dirty="0"/>
          </a:p>
          <a:p>
            <a:r>
              <a:rPr lang="pl-PL" dirty="0"/>
              <a:t>Zakupy mebli, sprzętu i pojazdów mogą być kwalifikowane </a:t>
            </a:r>
            <a:r>
              <a:rPr lang="pl-PL" b="1" u="sng" dirty="0"/>
              <a:t>poza cross-</a:t>
            </a:r>
            <a:r>
              <a:rPr lang="pl-PL" b="1" u="sng" dirty="0" err="1"/>
              <a:t>financingiem</a:t>
            </a:r>
            <a:r>
              <a:rPr lang="pl-PL" b="1" u="sng" dirty="0"/>
              <a:t>, gdy</a:t>
            </a:r>
            <a:r>
              <a:rPr lang="pl-PL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zostaną zamortyzowane w całości w okresie realizacji projektu (dotyczy środków trwałych),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będą najbardziej opłacalną opcją i jednocześnie odpowiednią do osiągnięcia celu projektu,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są konieczne dla osiągniecia celów projektu,</a:t>
            </a:r>
          </a:p>
          <a:p>
            <a:endParaRPr lang="pl-PL" dirty="0"/>
          </a:p>
          <a:p>
            <a:r>
              <a:rPr lang="pl-PL" sz="1600" b="1" dirty="0"/>
              <a:t>MUSISZ SPEŁNIĆ JEDEN Z POWYŻSZYCH WARUNKÓW ORAZ WSKAZAĆ GO W UZASADNIENIU WYDATKU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427305-4040-ADBC-3AB2-337F404C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18" y="447867"/>
            <a:ext cx="1511939" cy="2017951"/>
          </a:xfrm>
          <a:prstGeom prst="rect">
            <a:avLst/>
          </a:prstGeom>
        </p:spPr>
      </p:pic>
      <p:sp>
        <p:nvSpPr>
          <p:cNvPr id="9" name="Prostokąt zaokrąglony 4" descr="Wszystkie kryteria wraz z definicjami i opisem sposobu oceny znajdziesz w Załączniku nr 1 do Regulaminu wyboru projektów &#10;">
            <a:extLst>
              <a:ext uri="{FF2B5EF4-FFF2-40B4-BE49-F238E27FC236}">
                <a16:creationId xmlns:a16="http://schemas.microsoft.com/office/drawing/2014/main" id="{1D570641-4112-B104-D330-1334F9EADE6C}"/>
              </a:ext>
            </a:extLst>
          </p:cNvPr>
          <p:cNvSpPr/>
          <p:nvPr/>
        </p:nvSpPr>
        <p:spPr>
          <a:xfrm>
            <a:off x="5914199" y="2981969"/>
            <a:ext cx="4660106" cy="168734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/>
              <a:t>Oznacza to, że należy wyliczyć kwotę kosztów pośrednich objętych cross-</a:t>
            </a:r>
            <a:r>
              <a:rPr lang="pl-PL" sz="1400" b="1" dirty="0" err="1"/>
              <a:t>financingiem</a:t>
            </a:r>
            <a:r>
              <a:rPr lang="pl-PL" sz="1400" b="1" dirty="0"/>
              <a:t> (za pomocą stawki ryczałtowej) od kosztów bezpośrednich objętych cross-</a:t>
            </a:r>
            <a:r>
              <a:rPr lang="pl-PL" sz="1400" b="1" dirty="0" err="1"/>
              <a:t>financingiem</a:t>
            </a:r>
            <a:r>
              <a:rPr lang="pl-PL" sz="1400" b="1" dirty="0"/>
              <a:t>; po zsumowaniu kwoty kosztów bezpośrednich objętych cross-</a:t>
            </a:r>
            <a:r>
              <a:rPr lang="pl-PL" sz="1400" b="1" dirty="0" err="1"/>
              <a:t>financingiem</a:t>
            </a:r>
            <a:r>
              <a:rPr lang="pl-PL" sz="1400" b="1" dirty="0"/>
              <a:t> oraz kosztów pośrednich objętych cross-</a:t>
            </a:r>
            <a:r>
              <a:rPr lang="pl-PL" sz="1400" b="1" dirty="0" err="1"/>
              <a:t>financingiem</a:t>
            </a:r>
            <a:r>
              <a:rPr lang="pl-PL" sz="1400" b="1" dirty="0"/>
              <a:t> uzyskamy kwotę kosztów projektu objętych cross-</a:t>
            </a:r>
            <a:r>
              <a:rPr lang="pl-PL" sz="1400" b="1" dirty="0" err="1"/>
              <a:t>financingiem</a:t>
            </a:r>
            <a:r>
              <a:rPr lang="pl-PL" sz="1400" b="1" dirty="0"/>
              <a:t>.</a:t>
            </a:r>
            <a:endParaRPr lang="pl-PL" sz="1400" b="1" i="1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43D566B4-1915-D689-5370-DCF1A019BE29}"/>
              </a:ext>
            </a:extLst>
          </p:cNvPr>
          <p:cNvSpPr/>
          <p:nvPr/>
        </p:nvSpPr>
        <p:spPr>
          <a:xfrm>
            <a:off x="8146668" y="2408743"/>
            <a:ext cx="484632" cy="47499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79520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64BF07-5F40-4D9C-A489-B6602CA3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9DC0FC-367A-4B7F-84EB-4C5E6E2F4E1E}"/>
              </a:ext>
            </a:extLst>
          </p:cNvPr>
          <p:cNvSpPr txBox="1"/>
          <p:nvPr/>
        </p:nvSpPr>
        <p:spPr>
          <a:xfrm>
            <a:off x="305056" y="1330674"/>
            <a:ext cx="99371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</a:rPr>
              <a:t>Personel projektu to osoby zaangażowane do realizacji zadań lub czynności w ramach projektu </a:t>
            </a:r>
            <a:r>
              <a:rPr lang="pl-PL" b="1" u="sng" dirty="0">
                <a:solidFill>
                  <a:schemeClr val="accent1"/>
                </a:solidFill>
              </a:rPr>
              <a:t>na podstawie stosunku pracy i wolontariusze; osoba fizyczna prowadząca działalność gospodarczą będąca beneficjentem oraz osoby z nią współpracujące.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</a:rPr>
              <a:t>Koszty związane z zaangażowaniem personelu w projekcie będą kwalifikowalne jeśli ta konieczność  będzie wynikała z charakteru projektu.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  <a:ea typeface="Open Sans"/>
                <a:cs typeface="Calibri"/>
              </a:rPr>
              <a:t>Koszt </a:t>
            </a:r>
            <a:r>
              <a:rPr lang="pl-PL" dirty="0">
                <a:solidFill>
                  <a:schemeClr val="accent1"/>
                </a:solidFill>
                <a:ea typeface="+mn-lt"/>
                <a:cs typeface="Calibri" panose="020F0502020204030204"/>
              </a:rPr>
              <a:t>wynagrodzenia personelu projektu nie może przekroczyć kwoty wynagrodzenia pracowników beneficjenta na analogicznych stanowiskach lub na stanowiskach wymagających analogicznych kwalifikacji lub kwoty wynikającej z przepisów prawa pracy.</a:t>
            </a:r>
            <a:endParaRPr lang="pl-PL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u="sng" dirty="0">
              <a:solidFill>
                <a:schemeClr val="accen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8" y="323454"/>
            <a:ext cx="8640381" cy="540000"/>
          </a:xfrm>
        </p:spPr>
        <p:txBody>
          <a:bodyPr>
            <a:normAutofit/>
          </a:bodyPr>
          <a:lstStyle/>
          <a:p>
            <a:pPr lvl="0" algn="ctr"/>
            <a:r>
              <a:rPr lang="pl-PL" dirty="0">
                <a:solidFill>
                  <a:srgbClr val="003399"/>
                </a:solidFill>
                <a:latin typeface="+mj-lt"/>
              </a:rPr>
              <a:t>Personel projektu</a:t>
            </a:r>
            <a:endParaRPr lang="pl-PL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95500" y="5076825"/>
            <a:ext cx="7810500" cy="1261884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600" b="1" dirty="0">
                <a:solidFill>
                  <a:schemeClr val="accent1"/>
                </a:solidFill>
                <a:cs typeface="Arial" panose="020B0604020202020204" pitchFamily="34" charset="0"/>
              </a:rPr>
              <a:t>Pamiętaj, aby we wniosku o dofinansowanie projektu:</a:t>
            </a: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1600" dirty="0">
                <a:solidFill>
                  <a:schemeClr val="accent1"/>
                </a:solidFill>
                <a:cs typeface="Arial" panose="020B0604020202020204" pitchFamily="34" charset="0"/>
              </a:rPr>
              <a:t>wskazać</a:t>
            </a:r>
            <a:r>
              <a:rPr lang="pl-PL" altLang="pl-PL" sz="1600" b="1" dirty="0">
                <a:solidFill>
                  <a:schemeClr val="accent1"/>
                </a:solidFill>
                <a:cs typeface="Arial" panose="020B0604020202020204" pitchFamily="34" charset="0"/>
              </a:rPr>
              <a:t> formę zaangażowania i szacunkowy wymiar czasu pracy personelu projektu </a:t>
            </a:r>
            <a:r>
              <a:rPr lang="pl-PL" altLang="pl-PL" sz="1600" dirty="0">
                <a:solidFill>
                  <a:schemeClr val="accent1"/>
                </a:solidFill>
                <a:cs typeface="Arial" panose="020B0604020202020204" pitchFamily="34" charset="0"/>
              </a:rPr>
              <a:t>niezbędnego do realizacji zadań merytorycznych (etat/liczba godzin);</a:t>
            </a: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pl-PL" altLang="pl-PL" sz="1600" b="1" dirty="0">
                <a:solidFill>
                  <a:schemeClr val="accent1"/>
                </a:solidFill>
                <a:cs typeface="Arial" panose="020B0604020202020204" pitchFamily="34" charset="0"/>
              </a:rPr>
              <a:t>uzasadnić </a:t>
            </a:r>
            <a:r>
              <a:rPr lang="pl-PL" altLang="pl-PL" sz="1600" dirty="0">
                <a:solidFill>
                  <a:schemeClr val="accent1"/>
                </a:solidFill>
                <a:cs typeface="Arial" panose="020B0604020202020204" pitchFamily="34" charset="0"/>
              </a:rPr>
              <a:t>proponowaną kwotę wynagrodzenia personelu projektu.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3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64BF07-5F40-4D9C-A489-B6602CA3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9DC0FC-367A-4B7F-84EB-4C5E6E2F4E1E}"/>
              </a:ext>
            </a:extLst>
          </p:cNvPr>
          <p:cNvSpPr txBox="1"/>
          <p:nvPr/>
        </p:nvSpPr>
        <p:spPr>
          <a:xfrm>
            <a:off x="305055" y="688417"/>
            <a:ext cx="1009080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u="sng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73"/>
                </a:solidFill>
              </a:rPr>
              <a:t>Kwotą ryczałtową jest kwota uzgodniona za wykonanie określonego w projekcie zadania na etapie zatwierdzenia wniosku o dofinansowanie projektu. Jedno zadanie stanowi jedną kwotę ryczałtową</a:t>
            </a:r>
          </a:p>
          <a:p>
            <a:pPr algn="just"/>
            <a:endParaRPr lang="pl-PL" sz="1800" dirty="0">
              <a:solidFill>
                <a:srgbClr val="00207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73"/>
                </a:solidFill>
              </a:rPr>
              <a:t>Tworząc budżet projektu oraz w oparciu o niego kwoty ryczałtowe należy pamiętać, że taki projekt rozlicza się w systemie „spełnia – nie spełnia”, czyli jeśli wskaźniki produktu lub rezultatu objęte daną kwotą ryczałtową nie będą zrealizowane w 100%, wówczas kwota ta w pełni zostaje uznana ze niekwalifikowalną.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7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73"/>
                </a:solidFill>
              </a:rPr>
              <a:t>Do każdej kwoty ryczałtowej należy przypisać odpowiednie wskaźniki z części G wniosku o dofinansowanie (wszystkie wskaźniki z części G, oprócz monitoringowych muszą zostać rozpisane w ramach kwot ryczałtowych, w takim samym brzmieniu, bez modyfikowania nazwy wskaźnika). Jeżeli wskaźniki z części G są niewystarczające do pomiaru realizacji działań w ramach każdej kwoty ryczałtowej, to należy określić dodatkowe wskaźniki dla kwoty ryczałtowej. </a:t>
            </a:r>
          </a:p>
          <a:p>
            <a:pPr algn="just"/>
            <a:endParaRPr lang="pl-PL" sz="1800" dirty="0">
              <a:solidFill>
                <a:srgbClr val="002073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2073"/>
                </a:solidFill>
              </a:rPr>
              <a:t>Należy dokładnie przeanalizować wskaźniki i ich wartości przy każdej kwocie ryczałtowej we wniosku wskazując te, które faktycznie odzwierciedlają to, co w danym zadaniu jest zaplanowane do realizacji. Ważna jest także ich wartość, by były adekwatne i możliwe do zrealizowania. Jednocześnie należy pamiętać o przygotowaniu odpowiednich narzędzi pomiaru potwierdzające wykonanie zrealizowanych działań zgodnie z wnioskiem.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7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7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00207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u="sng" dirty="0">
              <a:solidFill>
                <a:schemeClr val="accent1"/>
              </a:solidFill>
            </a:endParaRPr>
          </a:p>
          <a:p>
            <a:endParaRPr lang="pl-PL" sz="1600" dirty="0">
              <a:solidFill>
                <a:srgbClr val="0033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u="sng" dirty="0">
              <a:solidFill>
                <a:schemeClr val="accen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8" y="323454"/>
            <a:ext cx="8640381" cy="540000"/>
          </a:xfrm>
        </p:spPr>
        <p:txBody>
          <a:bodyPr>
            <a:normAutofit/>
          </a:bodyPr>
          <a:lstStyle/>
          <a:p>
            <a:pPr lvl="0" algn="ctr"/>
            <a:r>
              <a:rPr lang="pl-PL" dirty="0">
                <a:solidFill>
                  <a:srgbClr val="003399"/>
                </a:solidFill>
                <a:latin typeface="+mj-lt"/>
              </a:rPr>
              <a:t>Uproszczone metody rozliczania wydatków </a:t>
            </a:r>
            <a:endParaRPr lang="pl-PL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22042" y="6578870"/>
            <a:ext cx="7810500" cy="584775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600" b="1" dirty="0">
                <a:solidFill>
                  <a:schemeClr val="accent1"/>
                </a:solidFill>
                <a:cs typeface="Arial" panose="020B0604020202020204" pitchFamily="34" charset="0"/>
              </a:rPr>
              <a:t>NA ETAPIE REALIZACJI PROJEKTU NIE MA MOŻLIWOŚCI ZMIANY WARTOŚCI WSKAŹNIKÓW ORAZ KWOT RYCZAŁTOWYCH </a:t>
            </a:r>
            <a:endParaRPr lang="pl-PL" altLang="pl-PL" sz="12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4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001044-BC57-4948-96EF-7024C07F6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F500C6-6072-4F3C-A732-FD89675DEAAE}"/>
              </a:ext>
            </a:extLst>
          </p:cNvPr>
          <p:cNvSpPr txBox="1"/>
          <p:nvPr/>
        </p:nvSpPr>
        <p:spPr>
          <a:xfrm>
            <a:off x="736987" y="893738"/>
            <a:ext cx="9433048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Zakończenie naboru wniosków – </a:t>
            </a:r>
            <a:r>
              <a:rPr lang="pl-PL" sz="2000" b="1" dirty="0">
                <a:solidFill>
                  <a:schemeClr val="tx2"/>
                </a:solidFill>
              </a:rPr>
              <a:t>05.03.2026 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Wniosek o dofinansowanie projektu składasz </a:t>
            </a:r>
            <a:r>
              <a:rPr lang="pl-PL" sz="2000" u="sng" dirty="0">
                <a:solidFill>
                  <a:schemeClr val="tx2"/>
                </a:solidFill>
              </a:rPr>
              <a:t>wyłącznie</a:t>
            </a:r>
            <a:r>
              <a:rPr lang="pl-PL" sz="2000" dirty="0">
                <a:solidFill>
                  <a:schemeClr val="tx2"/>
                </a:solidFill>
              </a:rPr>
              <a:t> elektronicznie w systemie teleinformatycznym - LSI 2021. </a:t>
            </a:r>
            <a:endParaRPr lang="pl-PL" sz="20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Wniosek o dofinansowanie projektu </a:t>
            </a:r>
            <a:r>
              <a:rPr lang="pl-PL" sz="2000" u="sng" dirty="0">
                <a:solidFill>
                  <a:schemeClr val="tx2"/>
                </a:solidFill>
              </a:rPr>
              <a:t>nie jest podpisywany.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Pamiętaj, iż od 2026 roku </a:t>
            </a:r>
            <a:r>
              <a:rPr lang="pl-PL" sz="2000" u="sng" dirty="0">
                <a:solidFill>
                  <a:schemeClr val="accent1">
                    <a:lumMod val="75000"/>
                  </a:schemeClr>
                </a:solidFill>
              </a:rPr>
              <a:t>e-Doręczenia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stały się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podstawowym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 kanałem komunikacji z Instytucją Organizującą Nabór. </a:t>
            </a:r>
            <a:endParaRPr lang="pl-PL" sz="2000" u="sng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Możesz ubiegać się o dofinansowanie, jeśli spełniasz wymagania określone </a:t>
            </a:r>
            <a:br>
              <a:rPr lang="pl-PL" sz="2000" dirty="0"/>
            </a:br>
            <a:r>
              <a:rPr lang="pl-PL" sz="2000" dirty="0">
                <a:solidFill>
                  <a:schemeClr val="tx2"/>
                </a:solidFill>
              </a:rPr>
              <a:t>w Regulaminie wyboru projektów.</a:t>
            </a:r>
            <a:r>
              <a:rPr lang="pl-PL" sz="2000" dirty="0"/>
              <a:t> </a:t>
            </a:r>
            <a:endParaRPr lang="pl-PL" sz="2000" dirty="0"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Wszystkie informacje znajdują się pod adresem: </a:t>
            </a:r>
            <a:r>
              <a:rPr lang="pl-PL" sz="2000" dirty="0">
                <a:solidFill>
                  <a:schemeClr val="tx2"/>
                </a:solidFill>
                <a:hlinkClick r:id="rId2"/>
              </a:rPr>
              <a:t>https://funduszeue.slaskie.pl/web/guest/nabory/lsi/464</a:t>
            </a:r>
            <a:endParaRPr lang="pl-PL" sz="20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Projekty w ramach naboru wybierane są w </a:t>
            </a:r>
            <a:r>
              <a:rPr lang="pl-PL" sz="2000" b="1" dirty="0">
                <a:solidFill>
                  <a:schemeClr val="tx2"/>
                </a:solidFill>
              </a:rPr>
              <a:t>sposób konkurencyjny</a:t>
            </a:r>
            <a:endParaRPr lang="pl-PL" sz="2000" b="1" dirty="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2"/>
                </a:solidFill>
              </a:rPr>
              <a:t>Procedura oceny projektów </a:t>
            </a:r>
            <a:r>
              <a:rPr lang="pl-PL" sz="2000" b="1" dirty="0">
                <a:solidFill>
                  <a:schemeClr val="tx2"/>
                </a:solidFill>
              </a:rPr>
              <a:t>podzielona</a:t>
            </a:r>
            <a:r>
              <a:rPr lang="pl-PL" sz="2000" dirty="0">
                <a:solidFill>
                  <a:schemeClr val="tx2"/>
                </a:solidFill>
              </a:rPr>
              <a:t> jest na następujące </a:t>
            </a:r>
            <a:r>
              <a:rPr lang="pl-PL" sz="2000" b="1" dirty="0">
                <a:solidFill>
                  <a:schemeClr val="tx2"/>
                </a:solidFill>
              </a:rPr>
              <a:t>etapy</a:t>
            </a:r>
            <a:r>
              <a:rPr lang="pl-PL" sz="2000" dirty="0">
                <a:solidFill>
                  <a:schemeClr val="tx2"/>
                </a:solidFill>
              </a:rPr>
              <a:t>: </a:t>
            </a:r>
            <a:endParaRPr lang="pl-PL" sz="20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7175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/>
                </a:solidFill>
              </a:rPr>
              <a:t>ocena formalno-merytoryczna</a:t>
            </a:r>
            <a:endParaRPr lang="pl-PL" sz="2000" dirty="0">
              <a:solidFill>
                <a:schemeClr val="tx2"/>
              </a:solidFill>
              <a:ea typeface="Calibri"/>
              <a:cs typeface="Calibri"/>
            </a:endParaRPr>
          </a:p>
          <a:p>
            <a:pPr marL="7175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2"/>
                </a:solidFill>
              </a:rPr>
              <a:t>negocjacje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8B1AFE-2E24-4AE4-B486-4A7675A1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20" y="264137"/>
            <a:ext cx="8640381" cy="488416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Podstawowe informacje o naborze</a:t>
            </a:r>
          </a:p>
        </p:txBody>
      </p:sp>
    </p:spTree>
    <p:extLst>
      <p:ext uri="{BB962C8B-B14F-4D97-AF65-F5344CB8AC3E}">
        <p14:creationId xmlns:p14="http://schemas.microsoft.com/office/powerpoint/2010/main" val="2058685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DF7094-44D9-4CB9-AFFD-EA063C656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38186D0-E19C-4FCC-9CA3-312EBAD4FBD0}"/>
              </a:ext>
            </a:extLst>
          </p:cNvPr>
          <p:cNvSpPr txBox="1"/>
          <p:nvPr/>
        </p:nvSpPr>
        <p:spPr>
          <a:xfrm>
            <a:off x="470781" y="607826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Obowiązki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informacyjno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promocyjne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743" y="5364013"/>
            <a:ext cx="2280102" cy="201185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21370" y="2555701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Rozporządzenie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Parlamentu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Europejskiego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Rady (UE) 2021/1060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z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dnia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24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czerwca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2021 r.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Artykuł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50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oraz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załącznik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IX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Komunikacja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Widoczność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Podręcznik wnioskodawcy i beneficjenta Funduszy Europejskich na lata 2021-2027 w zakresie informacji i promocji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(wyciąg z Podręcznika stanowi załącznik do Umowy o dofinansowanie)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Wytyczne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dotyczące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informacji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promocji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Funduszy Europejskich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lata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 2021-2027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aśnienie owalne 6"/>
          <p:cNvSpPr/>
          <p:nvPr/>
        </p:nvSpPr>
        <p:spPr>
          <a:xfrm>
            <a:off x="5993978" y="457423"/>
            <a:ext cx="4536504" cy="1594222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Załącznik do umowy: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Wykaz pomniejszenia wartości dofinansowania projektu w zakresie obowiązków komunikacyjnych beneficjentów FE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795" y="2297157"/>
            <a:ext cx="1511939" cy="2017951"/>
          </a:xfrm>
          <a:prstGeom prst="rect">
            <a:avLst/>
          </a:prstGeom>
        </p:spPr>
      </p:pic>
      <p:sp>
        <p:nvSpPr>
          <p:cNvPr id="10" name="Strzałka w prawo z wcięciem 9"/>
          <p:cNvSpPr/>
          <p:nvPr/>
        </p:nvSpPr>
        <p:spPr>
          <a:xfrm rot="5400000">
            <a:off x="806382" y="1472561"/>
            <a:ext cx="1158168" cy="720080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01490" y="150125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Skąd czerpać wiedzę?</a:t>
            </a:r>
          </a:p>
        </p:txBody>
      </p:sp>
      <p:sp>
        <p:nvSpPr>
          <p:cNvPr id="12" name="Strzałka w prawo z wcięciem 11"/>
          <p:cNvSpPr/>
          <p:nvPr/>
        </p:nvSpPr>
        <p:spPr>
          <a:xfrm>
            <a:off x="4798082" y="1501258"/>
            <a:ext cx="1359526" cy="523701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912133" y="1314027"/>
            <a:ext cx="96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Uważaj!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714058" y="5147989"/>
            <a:ext cx="4248472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Dokumenty dostępne na portalu: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www.funduszeeuropejskie.gov.pl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Wybierz zakładki: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FUNDUSZACH/Poznaj Fundusze Europejskie 2021-2027/ PRAWO i DOKUMENTY/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KOMUNIKACJA/</a:t>
            </a:r>
          </a:p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Podręcznik wnioskodawcy i beneficjenta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Funduszy Europejskich na lata 2021-2027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zakresie informacji i promocji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0267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64BF07-5F40-4D9C-A489-B6602CA3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9DC0FC-367A-4B7F-84EB-4C5E6E2F4E1E}"/>
              </a:ext>
            </a:extLst>
          </p:cNvPr>
          <p:cNvSpPr txBox="1"/>
          <p:nvPr/>
        </p:nvSpPr>
        <p:spPr>
          <a:xfrm>
            <a:off x="940769" y="1138357"/>
            <a:ext cx="8653030" cy="8050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2800" b="1" u="sng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Zachęcamy do zadawania pytań! </a:t>
            </a:r>
          </a:p>
          <a:p>
            <a:pPr lvl="0">
              <a:lnSpc>
                <a:spcPct val="107000"/>
              </a:lnSpc>
            </a:pPr>
            <a:endParaRPr lang="pl-PL" sz="1600" dirty="0">
              <a:solidFill>
                <a:srgbClr val="003399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8" y="323454"/>
            <a:ext cx="8640381" cy="540000"/>
          </a:xfrm>
        </p:spPr>
        <p:txBody>
          <a:bodyPr>
            <a:normAutofit/>
          </a:bodyPr>
          <a:lstStyle/>
          <a:p>
            <a:pPr lvl="0" algn="ctr"/>
            <a:endParaRPr lang="pl-PL" sz="2400" dirty="0">
              <a:latin typeface="+mj-lt"/>
            </a:endParaRPr>
          </a:p>
        </p:txBody>
      </p:sp>
      <p:pic>
        <p:nvPicPr>
          <p:cNvPr id="9" name="Obraz 8" descr="Obraz zawierający tekst, zrzut ekranu, Czcionka, wzór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C47005B-60D7-B23E-3906-927CA22F1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97" y="2402820"/>
            <a:ext cx="4617017" cy="46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35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undusze Europejskie dla Śląskiego &#10;Rzeczpospolita Polska &#10;Dofinansowane przez Unię Europejską &#10;Województwo Śląskie " title="Logotypy ">
            <a:extLst>
              <a:ext uri="{FF2B5EF4-FFF2-40B4-BE49-F238E27FC236}">
                <a16:creationId xmlns:a16="http://schemas.microsoft.com/office/drawing/2014/main" id="{FAA15411-AF4C-4AF1-97E5-7AA96FAC0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6299200"/>
            <a:ext cx="9522371" cy="1006083"/>
          </a:xfrm>
          <a:prstGeom prst="rect">
            <a:avLst/>
          </a:prstGeom>
        </p:spPr>
      </p:pic>
      <p:sp>
        <p:nvSpPr>
          <p:cNvPr id="3" name="Tytuł 2" descr="Referat Wsparcia Projektów &#10;Departament Europejskiego Funduszu Społecznego&#10;Al. Korfantego 79, 40-160 Katowice&#10;IV piętro, pok. 405 A, 404  i 405B&#10;gabriela.oziewicz@slaskie.pl; joanna.michalik@slaskie.pl (+48 774 49 33);&#10;alicja.nowak@slaskie.pl (+48 774 49 16); malgorzata.przybyla@slaskie.pl (+48 774 49 35);   &#10;&#10;">
            <a:extLst>
              <a:ext uri="{FF2B5EF4-FFF2-40B4-BE49-F238E27FC236}">
                <a16:creationId xmlns:a16="http://schemas.microsoft.com/office/drawing/2014/main" id="{FE6CD7B6-2CBC-4448-9D39-4E992C9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546" y="4489744"/>
            <a:ext cx="8496944" cy="267388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1550" dirty="0">
                <a:latin typeface="+mn-lt"/>
                <a:ea typeface="Open Sans"/>
                <a:cs typeface="Open Sans"/>
              </a:rPr>
              <a:t>Referat Wsparcia Projektów </a:t>
            </a:r>
            <a:br>
              <a:rPr lang="pl-PL" sz="1550" dirty="0">
                <a:latin typeface="+mn-lt"/>
              </a:rPr>
            </a:br>
            <a:r>
              <a:rPr lang="pl-PL" sz="1550" dirty="0">
                <a:latin typeface="+mn-lt"/>
                <a:ea typeface="Open Sans"/>
                <a:cs typeface="Open Sans"/>
              </a:rPr>
              <a:t>Departament Europejskiego Funduszu Społecznego</a:t>
            </a:r>
            <a:br>
              <a:rPr lang="pl-PL" sz="1550" dirty="0">
                <a:latin typeface="+mn-lt"/>
              </a:rPr>
            </a:br>
            <a:r>
              <a:rPr lang="pl-PL" sz="1550" dirty="0">
                <a:latin typeface="+mn-lt"/>
                <a:ea typeface="Open Sans"/>
                <a:cs typeface="Open Sans"/>
              </a:rPr>
              <a:t>Al. Korfantego 79, 40-160 Katowice</a:t>
            </a:r>
            <a:br>
              <a:rPr lang="pl-PL" sz="1600" dirty="0">
                <a:latin typeface="+mn-lt"/>
              </a:rPr>
            </a:b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  <a:ea typeface="Open Sans"/>
                <a:cs typeface="Open Sans"/>
                <a:hlinkClick r:id="rId3"/>
              </a:rPr>
              <a:t>iwona.milewicz@slaskie.pl</a:t>
            </a:r>
            <a:r>
              <a:rPr lang="pl-PL" sz="1600" dirty="0">
                <a:latin typeface="+mn-lt"/>
                <a:ea typeface="Open Sans"/>
                <a:cs typeface="Open Sans"/>
              </a:rPr>
              <a:t> (32 774 49 30, 32 774 49 09)</a:t>
            </a:r>
            <a:br>
              <a:rPr lang="pl-PL" sz="1600" dirty="0">
                <a:latin typeface="+mn-lt"/>
                <a:ea typeface="Open Sans"/>
                <a:cs typeface="Open Sans"/>
              </a:rPr>
            </a:br>
            <a:r>
              <a:rPr lang="pl-PL" sz="1600" dirty="0">
                <a:latin typeface="+mn-lt"/>
                <a:ea typeface="Open Sans"/>
                <a:cs typeface="Open Sans"/>
                <a:hlinkClick r:id="rId4"/>
              </a:rPr>
              <a:t>joanna.michalik@slaskie.pl</a:t>
            </a:r>
            <a:r>
              <a:rPr lang="pl-PL" sz="1600" dirty="0">
                <a:latin typeface="+mn-lt"/>
                <a:ea typeface="Open Sans"/>
                <a:cs typeface="Open Sans"/>
              </a:rPr>
              <a:t> (32 774 49 33; 32 77 44 442)</a:t>
            </a:r>
            <a:br>
              <a:rPr lang="pl-PL" sz="1600" dirty="0">
                <a:latin typeface="+mn-lt"/>
                <a:ea typeface="Open Sans"/>
                <a:cs typeface="Open Sans"/>
              </a:rPr>
            </a:br>
            <a:r>
              <a:rPr lang="pl-PL" sz="1600" dirty="0">
                <a:latin typeface="+mn-lt"/>
                <a:ea typeface="Open Sans"/>
                <a:cs typeface="Open Sans"/>
                <a:hlinkClick r:id="rId5"/>
              </a:rPr>
              <a:t>malgorzata.przybyla@slaskie.pl</a:t>
            </a:r>
            <a:r>
              <a:rPr lang="pl-PL" sz="1600" dirty="0">
                <a:latin typeface="+mn-lt"/>
                <a:ea typeface="Open Sans"/>
                <a:cs typeface="Open Sans"/>
              </a:rPr>
              <a:t> (+48 774 49 35; 32 77 44 273);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  <a:ea typeface="Open Sans"/>
                <a:cs typeface="Open Sans"/>
              </a:rPr>
              <a:t>  </a:t>
            </a:r>
            <a:br>
              <a:rPr lang="pl-PL" sz="1350" dirty="0">
                <a:latin typeface="+mn-lt"/>
              </a:rPr>
            </a:br>
            <a:br>
              <a:rPr lang="pl-PL" sz="1350" dirty="0">
                <a:latin typeface="+mn-lt"/>
              </a:rPr>
            </a:br>
            <a:endParaRPr lang="pl-PL" sz="1350" dirty="0">
              <a:latin typeface="+mn-lt"/>
            </a:endParaRPr>
          </a:p>
        </p:txBody>
      </p:sp>
      <p:sp>
        <p:nvSpPr>
          <p:cNvPr id="4" name="Prostokąt 3" title="Dziękujemy za uwagę i zapraszamy do kontaktu!">
            <a:extLst>
              <a:ext uri="{FF2B5EF4-FFF2-40B4-BE49-F238E27FC236}">
                <a16:creationId xmlns:a16="http://schemas.microsoft.com/office/drawing/2014/main" id="{B39755A1-0CE8-4674-9077-0A16DE2967AC}"/>
              </a:ext>
            </a:extLst>
          </p:cNvPr>
          <p:cNvSpPr/>
          <p:nvPr/>
        </p:nvSpPr>
        <p:spPr>
          <a:xfrm>
            <a:off x="1745506" y="2051645"/>
            <a:ext cx="7559675" cy="1008112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accent1"/>
                </a:solidFill>
              </a:rPr>
              <a:t>Dziękujemy za uwagę i zapraszamy do kontaktu!</a:t>
            </a:r>
          </a:p>
        </p:txBody>
      </p:sp>
    </p:spTree>
    <p:extLst>
      <p:ext uri="{BB962C8B-B14F-4D97-AF65-F5344CB8AC3E}">
        <p14:creationId xmlns:p14="http://schemas.microsoft.com/office/powerpoint/2010/main" val="188099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E47715FF-C415-463A-A123-FC8C4CD6115C}"/>
              </a:ext>
            </a:extLst>
          </p:cNvPr>
          <p:cNvSpPr/>
          <p:nvPr/>
        </p:nvSpPr>
        <p:spPr>
          <a:xfrm>
            <a:off x="4173165" y="5149146"/>
            <a:ext cx="6213879" cy="6485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/>
              <a:t>Minimalna wartość projektu: </a:t>
            </a:r>
            <a:r>
              <a:rPr lang="pl-PL" sz="2000" b="1" dirty="0"/>
              <a:t>100 000,00 PLN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B94F3B6-9479-49CD-B6B3-9A368864AF35}"/>
              </a:ext>
            </a:extLst>
          </p:cNvPr>
          <p:cNvSpPr txBox="1"/>
          <p:nvPr/>
        </p:nvSpPr>
        <p:spPr>
          <a:xfrm rot="-10800000" flipV="1">
            <a:off x="-2610" y="2580234"/>
            <a:ext cx="511264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000" b="1" u="sng" dirty="0">
                <a:solidFill>
                  <a:schemeClr val="accent2">
                    <a:lumMod val="50000"/>
                  </a:schemeClr>
                </a:solidFill>
              </a:rPr>
              <a:t>Montaż finansowy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pl-PL" sz="2000" dirty="0">
              <a:solidFill>
                <a:srgbClr val="000000"/>
              </a:solidFill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  <a:cs typeface="Arial"/>
              </a:rPr>
              <a:t>•</a:t>
            </a:r>
            <a:r>
              <a:rPr lang="pl-PL" sz="2000" b="1" dirty="0">
                <a:solidFill>
                  <a:srgbClr val="000000"/>
                </a:solidFill>
                <a:ea typeface="Calibri"/>
                <a:cs typeface="Calibri"/>
              </a:rPr>
              <a:t>poziom dofinansowania 95% </a:t>
            </a:r>
          </a:p>
          <a:p>
            <a:pPr algn="ctr"/>
            <a:r>
              <a:rPr lang="pl-PL" sz="2000" dirty="0">
                <a:solidFill>
                  <a:srgbClr val="000000"/>
                </a:solidFill>
                <a:ea typeface="Calibri"/>
                <a:cs typeface="Calibri"/>
              </a:rPr>
              <a:t>(</a:t>
            </a:r>
            <a:r>
              <a:rPr lang="pl-PL" sz="2000" i="1" dirty="0">
                <a:solidFill>
                  <a:srgbClr val="000000"/>
                </a:solidFill>
                <a:ea typeface="Calibri"/>
                <a:cs typeface="Calibri"/>
              </a:rPr>
              <a:t>85% dofinansowania UE oraz 10% dofinansowania z budżetu państwa</a:t>
            </a:r>
            <a:r>
              <a:rPr lang="pl-PL" sz="2000" b="1" dirty="0">
                <a:solidFill>
                  <a:srgbClr val="000000"/>
                </a:solidFill>
                <a:ea typeface="Calibri"/>
                <a:cs typeface="Calibri"/>
              </a:rPr>
              <a:t>),</a:t>
            </a:r>
            <a:endParaRPr lang="pl-PL" sz="2000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  <a:ea typeface="Calibri"/>
                <a:cs typeface="Arial"/>
              </a:rPr>
              <a:t>•</a:t>
            </a:r>
            <a:r>
              <a:rPr lang="pl-PL" sz="2000" b="1" dirty="0">
                <a:solidFill>
                  <a:srgbClr val="000000"/>
                </a:solidFill>
                <a:ea typeface="Calibri"/>
                <a:cs typeface="Calibri"/>
              </a:rPr>
              <a:t>5% wkładu własnego.</a:t>
            </a:r>
            <a:endParaRPr lang="pl-PL" sz="2000" dirty="0">
              <a:ea typeface="Calibri"/>
              <a:cs typeface="Calibri"/>
            </a:endParaRPr>
          </a:p>
          <a:p>
            <a:endParaRPr lang="pl-PL" sz="2400" dirty="0">
              <a:solidFill>
                <a:schemeClr val="accent2">
                  <a:lumMod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2D87654-CC1F-4C04-995B-088EA96956F1}"/>
              </a:ext>
            </a:extLst>
          </p:cNvPr>
          <p:cNvSpPr txBox="1"/>
          <p:nvPr/>
        </p:nvSpPr>
        <p:spPr>
          <a:xfrm rot="-10800000" flipV="1">
            <a:off x="438539" y="1580981"/>
            <a:ext cx="994850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200" b="1" dirty="0"/>
              <a:t>Kwota dofinansowania w naborze: </a:t>
            </a:r>
            <a:r>
              <a:rPr lang="pl-PL" sz="2200" b="1" u="sng" dirty="0"/>
              <a:t>17 747 536,76 PLN</a:t>
            </a:r>
            <a:r>
              <a:rPr lang="fr-FR" sz="2200" b="1" u="sng" dirty="0"/>
              <a:t> </a:t>
            </a:r>
            <a:r>
              <a:rPr lang="pl-PL" sz="2200" b="1" u="sng" dirty="0"/>
              <a:t>tj. 4 191 176,47 EUR</a:t>
            </a:r>
            <a:endParaRPr lang="fr-FR" sz="2200" b="1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CDBA5-1365-CA52-CB7D-1F7B0DCB86AB}"/>
              </a:ext>
            </a:extLst>
          </p:cNvPr>
          <p:cNvSpPr/>
          <p:nvPr/>
        </p:nvSpPr>
        <p:spPr>
          <a:xfrm>
            <a:off x="6722372" y="2869635"/>
            <a:ext cx="3152457" cy="165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AB0C4-4F70-D0A9-0C38-ECFC17F5FAEE}"/>
              </a:ext>
            </a:extLst>
          </p:cNvPr>
          <p:cNvSpPr/>
          <p:nvPr/>
        </p:nvSpPr>
        <p:spPr>
          <a:xfrm>
            <a:off x="5150496" y="2749970"/>
            <a:ext cx="5236549" cy="2114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Uproszczona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metoda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rozliczania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wydatków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dla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projektów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,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których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wartość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nie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przekracza</a:t>
            </a:r>
            <a:r>
              <a:rPr 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:</a:t>
            </a:r>
            <a:endParaRPr lang="pl-PL" sz="2000" b="1" u="sng" dirty="0">
              <a:solidFill>
                <a:schemeClr val="accent1">
                  <a:lumMod val="60000"/>
                  <a:lumOff val="40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846 900,00 PLN </a:t>
            </a:r>
            <a:endParaRPr lang="en-US" sz="2000" dirty="0">
              <a:solidFill>
                <a:schemeClr val="tx2"/>
              </a:solidFill>
              <a:ea typeface="Calibri"/>
              <a:cs typeface="Calibri"/>
            </a:endParaRPr>
          </a:p>
          <a:p>
            <a:pPr algn="ctr"/>
            <a:r>
              <a:rPr 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(</a:t>
            </a:r>
            <a:r>
              <a:rPr lang="en-US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równowartość</a:t>
            </a:r>
            <a:r>
              <a:rPr 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 200 ty</a:t>
            </a:r>
            <a:r>
              <a:rPr lang="pl-PL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s</a:t>
            </a:r>
            <a:r>
              <a:rPr lang="en-US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. EURO)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5A79D273-9A38-C7E7-74AF-AFFC4E11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333" y="472615"/>
            <a:ext cx="5207841" cy="540001"/>
          </a:xfrm>
        </p:spPr>
        <p:txBody>
          <a:bodyPr/>
          <a:lstStyle/>
          <a:p>
            <a:pPr algn="ctr"/>
            <a:r>
              <a:rPr lang="pl-PL" dirty="0">
                <a:latin typeface="+mj-lt"/>
              </a:rPr>
              <a:t>Podstawowe informacje o naborze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136A7D-53D2-4428-8A32-6AB641715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015AA-59F6-416B-87A6-8E3D940284E2}" type="slidenum">
              <a:rPr kumimoji="0" lang="pl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0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</p:txBody>
      </p:sp>
      <p:sp>
        <p:nvSpPr>
          <p:cNvPr id="35" name="Tytuł 1" title="Grupa docelowa Kogo wspieramy? ">
            <a:extLst>
              <a:ext uri="{FF2B5EF4-FFF2-40B4-BE49-F238E27FC236}">
                <a16:creationId xmlns:a16="http://schemas.microsoft.com/office/drawing/2014/main" id="{D2936ACD-12AF-4159-8AA7-1ACBE508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31" y="246659"/>
            <a:ext cx="8640763" cy="968083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ts val="3000"/>
              </a:lnSpc>
            </a:pPr>
            <a:r>
              <a:rPr lang="pl-PL" dirty="0">
                <a:latin typeface="+mj-lt"/>
              </a:rPr>
              <a:t>Grupa docelowa/Kogo wspieramy? 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3417DA6-A70A-4D81-A20A-B881B90DAEC0}"/>
              </a:ext>
            </a:extLst>
          </p:cNvPr>
          <p:cNvSpPr/>
          <p:nvPr/>
        </p:nvSpPr>
        <p:spPr>
          <a:xfrm>
            <a:off x="809402" y="1248194"/>
            <a:ext cx="1698001" cy="1301282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281A9917-680F-4B98-B420-CD68131C1AC5}"/>
              </a:ext>
            </a:extLst>
          </p:cNvPr>
          <p:cNvSpPr/>
          <p:nvPr/>
        </p:nvSpPr>
        <p:spPr>
          <a:xfrm>
            <a:off x="5575677" y="1240670"/>
            <a:ext cx="1613610" cy="1316330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49E7CF6-B21E-4992-B57F-BE20EAE59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55341" y="1212974"/>
            <a:ext cx="2036140" cy="127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3D9899E5-82E6-4B93-A613-775D90649BB4}"/>
              </a:ext>
            </a:extLst>
          </p:cNvPr>
          <p:cNvSpPr/>
          <p:nvPr/>
        </p:nvSpPr>
        <p:spPr>
          <a:xfrm>
            <a:off x="7921823" y="1197213"/>
            <a:ext cx="1698655" cy="1309923"/>
          </a:xfrm>
          <a:prstGeom prst="roundRect">
            <a:avLst>
              <a:gd name="adj" fmla="val 10000"/>
            </a:avLst>
          </a:prstGeom>
          <a:blipFill rotWithShape="1">
            <a:blip r:embed="rId6"/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2D513BC-D0EA-4D91-A3B1-3D608D28A593}"/>
              </a:ext>
            </a:extLst>
          </p:cNvPr>
          <p:cNvSpPr txBox="1"/>
          <p:nvPr/>
        </p:nvSpPr>
        <p:spPr>
          <a:xfrm>
            <a:off x="809402" y="2869660"/>
            <a:ext cx="9404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dzieci, młodzież i młodzi dorośli wymagający wsparcia, ze szczególnym uwzględnieniem dzieci z niepełnosprawnością i ich otoczenie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członkowie rodzin z dziećmi, w tym doświadczający trudności opiekuńczo-wychowawczych lub w kryzysie</a:t>
            </a:r>
          </a:p>
          <a:p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otoczenie ww. grup docelowych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osoby świadczące usługi na rzecz w/w grup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b="1" dirty="0">
                <a:solidFill>
                  <a:schemeClr val="accent4">
                    <a:lumMod val="75000"/>
                  </a:schemeClr>
                </a:solidFill>
              </a:rPr>
              <a:t>podmioty organizujące system wsparcia rodziny, pieczy zastępczej i adopcji oraz jego otoczenie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00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571F636-9B0E-4FA1-A409-DA410C602DF3}"/>
              </a:ext>
            </a:extLst>
          </p:cNvPr>
          <p:cNvSpPr/>
          <p:nvPr/>
        </p:nvSpPr>
        <p:spPr>
          <a:xfrm>
            <a:off x="272374" y="651754"/>
            <a:ext cx="10100753" cy="6712084"/>
          </a:xfrm>
          <a:prstGeom prst="roundRect">
            <a:avLst>
              <a:gd name="adj" fmla="val 17248"/>
            </a:avLst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4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4">
                <a:lumMod val="20000"/>
                <a:lumOff val="8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ea typeface="+mn-ea"/>
                <a:cs typeface="+mn-cs"/>
              </a:rPr>
              <a:t>Dokumenty potwierdzające kwalifikowalność uczestnictwa dla poszczególnych grup docelowych: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Dzieci, młodzież i młodzi dorośli wymagający wsparcia, ze szczególnym uwzględnieniem dzieci z niepełnosprawnością i ich otoczenie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: dokument wystawiony przez odpowiedniego specjalistę potwierdzający zasadność udzielenia wsparcia, orzeczenie lub inny dokument potwierdzający stan zdrowia.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Członkowie rodzin z dziećmi, w tym doświadczający trudności opiekuńczo-wychowawczych lub w kryzysie: </a:t>
            </a:r>
            <a:r>
              <a:rPr lang="pl-P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dokument wystawiony przez odpowiedniego specjalistę, który potwierdza zasadność udzielenia wsparcia.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Otoczenie ww. grup docelowych</a:t>
            </a:r>
            <a:r>
              <a:rPr lang="pl-PL" sz="16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dokument wystawiony przez odpowiedniego specjalistę potwierdzający zasadność udzielenia wsparcia. </a:t>
            </a:r>
          </a:p>
          <a:p>
            <a:pPr marL="285750" lvl="0" indent="-285750">
              <a:lnSpc>
                <a:spcPct val="150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Osoby świadczące usługi na rzecz w/w grup</a:t>
            </a:r>
            <a:r>
              <a:rPr lang="pl-PL" sz="16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umowa o pracę, umowa cywilno-prawna, umowa o wolontariat lub inny dokument potwierdzający świadczenie usług. </a:t>
            </a:r>
          </a:p>
          <a:p>
            <a:pPr marL="342900" lvl="0" indent="-342900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l-PL" sz="1600" b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Podmioty realizujące zadania z zakresu rodzinnej pieczy zastępczej</a:t>
            </a:r>
            <a:r>
              <a:rPr lang="pl-PL" sz="1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rejestr, statut lub inny dokument potwierdzający możliwość realizacji zadań z zakresu systemu wsparcia rodziny, pieczy zastępczej i adopcji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D00C33DA-650D-4689-98FA-649E173B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706" y="42038"/>
            <a:ext cx="3733601" cy="321311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  <a:latin typeface="+mj-lt"/>
              </a:rPr>
              <a:t>Rekrutacja uczestników</a:t>
            </a:r>
          </a:p>
        </p:txBody>
      </p:sp>
    </p:spTree>
    <p:extLst>
      <p:ext uri="{BB962C8B-B14F-4D97-AF65-F5344CB8AC3E}">
        <p14:creationId xmlns:p14="http://schemas.microsoft.com/office/powerpoint/2010/main" val="298492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00C33DA-650D-4689-98FA-649E173B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1" y="247584"/>
            <a:ext cx="8085756" cy="49886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  <a:latin typeface="+mj-lt"/>
              </a:rPr>
              <a:t>Uczestnicy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02138D-4F50-D2B5-9740-C78045CF3E84}"/>
              </a:ext>
            </a:extLst>
          </p:cNvPr>
          <p:cNvSpPr/>
          <p:nvPr/>
        </p:nvSpPr>
        <p:spPr>
          <a:xfrm>
            <a:off x="472000" y="854538"/>
            <a:ext cx="8085757" cy="33815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1"/>
                </a:solidFill>
              </a:rPr>
              <a:t>Pamiętaj, żeby preferować w projekcie osoby: </a:t>
            </a:r>
          </a:p>
          <a:p>
            <a:pPr algn="ctr"/>
            <a:endParaRPr lang="pl-PL" b="1" dirty="0">
              <a:solidFill>
                <a:schemeClr val="accent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o znacznym lub umiarkowanym stopniu niepełnosprawności,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z niepełnosprawnością sprzężoną,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z chorobami psychicznymi,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z niepełnosprawnością intelektualną,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z całościowymi zaburzeniami rozwojowymi (w rozumieniu  zgodnym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z Międzynarodową Statystyczną Klasyfikacją Chorób i Problemów Zdrowotnych ICD10),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korzystające z programu FE PŻ.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/>
                </a:solidFill>
              </a:rPr>
              <a:t>dzieci wychowujące się poza rodziną biologiczną.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59BCB5-FDF4-12C6-4727-D898DC77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60" y="1736582"/>
            <a:ext cx="1935547" cy="14631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65B8684-A484-5807-4D4B-DDBCE79DF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096" y="313382"/>
            <a:ext cx="1621677" cy="13229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CD7A67C-4887-C692-E930-43E973E6D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419" y="3199749"/>
            <a:ext cx="1707028" cy="1322947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38E9670-F924-4232-B7BC-FB7E5FE239E8}"/>
              </a:ext>
            </a:extLst>
          </p:cNvPr>
          <p:cNvSpPr/>
          <p:nvPr/>
        </p:nvSpPr>
        <p:spPr>
          <a:xfrm>
            <a:off x="472000" y="4662916"/>
            <a:ext cx="9295173" cy="18518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accent1"/>
                </a:solidFill>
              </a:rPr>
              <a:t>Pamiętaj, że dla każdego z uczestników musisz posiadać dokument potwierdzający spełnienie kryterium ogólnego - merytorycznego nr 4, które brzmi: </a:t>
            </a:r>
          </a:p>
          <a:p>
            <a:pPr algn="ctr"/>
            <a:r>
              <a:rPr lang="pl-PL" sz="1600" b="1" i="1" dirty="0">
                <a:solidFill>
                  <a:schemeClr val="accent1"/>
                </a:solidFill>
              </a:rPr>
              <a:t>„Projekt jest skierowany do grupy docelowej z terenu województwa śląskiego”</a:t>
            </a:r>
          </a:p>
          <a:p>
            <a:pPr algn="ctr"/>
            <a:r>
              <a:rPr lang="pl-PL" sz="1600" b="1" dirty="0">
                <a:solidFill>
                  <a:schemeClr val="accent1"/>
                </a:solidFill>
              </a:rPr>
              <a:t> oceniane będzie, czy projekt jest skierowany do grup docelowych z terenu województwa śląskiego, co oznacza w przypadku osób fizycznych - osoby uczą się, pracują lub zamieszkują (w rozumieniu przepisów Kodeksu Cywilnego), na obszarze województwa śląskiego. </a:t>
            </a:r>
          </a:p>
        </p:txBody>
      </p:sp>
    </p:spTree>
    <p:extLst>
      <p:ext uri="{BB962C8B-B14F-4D97-AF65-F5344CB8AC3E}">
        <p14:creationId xmlns:p14="http://schemas.microsoft.com/office/powerpoint/2010/main" val="359080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00C33DA-650D-4689-98FA-649E173B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1" y="247584"/>
            <a:ext cx="8085756" cy="49886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  <a:latin typeface="+mj-lt"/>
              </a:rPr>
              <a:t>Kwalifikowalność Uczestników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102138D-4F50-D2B5-9740-C78045CF3E84}"/>
              </a:ext>
            </a:extLst>
          </p:cNvPr>
          <p:cNvSpPr/>
          <p:nvPr/>
        </p:nvSpPr>
        <p:spPr>
          <a:xfrm>
            <a:off x="524733" y="974855"/>
            <a:ext cx="8085757" cy="51556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</a:rPr>
              <a:t>Kwalifikowalność uczestników potwierdzana jest na podstawie następujących dokumentów:</a:t>
            </a:r>
          </a:p>
          <a:p>
            <a:r>
              <a:rPr lang="pl-PL" b="1" dirty="0">
                <a:solidFill>
                  <a:schemeClr val="tx2"/>
                </a:solidFill>
              </a:rPr>
              <a:t>- w przypadku osób uczących się - dokument potwierdzający miejsce nauki,</a:t>
            </a:r>
          </a:p>
          <a:p>
            <a:r>
              <a:rPr lang="pl-PL" b="1" dirty="0">
                <a:solidFill>
                  <a:schemeClr val="tx2"/>
                </a:solidFill>
              </a:rPr>
              <a:t>- w przypadku osób pracujących - dokument potwierdzający miejsce pracy,</a:t>
            </a:r>
          </a:p>
          <a:p>
            <a:r>
              <a:rPr lang="pl-PL" b="1" dirty="0">
                <a:solidFill>
                  <a:schemeClr val="tx2"/>
                </a:solidFill>
              </a:rPr>
              <a:t>- w przypadku potwierdzenia miejsca zamieszkania - oświadczenie o zamieszkaniu wraz z kopią dokumentów uwiarygodniających oświadczenie np.: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 dokumenty urzędowe: pierwsza strona PIT, kopie decyzji w sprawie wymiaru podatku od nieruchomości;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dokumenty związane z dysponowaniem lokalem w danej lokalizacji typu: umowy notarialne, umowy najmu (np. kopie stron z adresem);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dokumenty dotyczące eksploatacji nieruchomości: faktury/rachunki za prąd, wodę, wywóz odpadów komunalnych (wskazujące adresata);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kopie korespondencji przychodzącej pod dany adres do wnioskodawcy (np. korespondencja z urzędów, banków).</a:t>
            </a:r>
          </a:p>
          <a:p>
            <a:r>
              <a:rPr lang="pl-PL" b="1" dirty="0">
                <a:solidFill>
                  <a:schemeClr val="tx2"/>
                </a:solidFill>
              </a:rPr>
              <a:t>Z dokumentów powinny wynikać dane osobowe takie jak imię nazwisko i adres zamieszkania. Pozostałe dane powinny zostać poddane </a:t>
            </a:r>
            <a:r>
              <a:rPr lang="pl-PL" b="1" dirty="0" err="1">
                <a:solidFill>
                  <a:schemeClr val="tx2"/>
                </a:solidFill>
              </a:rPr>
              <a:t>anonimizacji</a:t>
            </a:r>
            <a:r>
              <a:rPr lang="pl-PL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59BCB5-FDF4-12C6-4727-D898DC77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60" y="1736582"/>
            <a:ext cx="1935547" cy="14631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65B8684-A484-5807-4D4B-DDBCE79DF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096" y="313382"/>
            <a:ext cx="1621677" cy="13229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CD7A67C-4887-C692-E930-43E973E6D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419" y="3199749"/>
            <a:ext cx="170702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4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00C33DA-650D-4689-98FA-649E173B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59" y="247584"/>
            <a:ext cx="5477069" cy="498865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  <a:latin typeface="+mj-lt"/>
              </a:rPr>
              <a:t>Typy projektów w ramach naboru: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DAE1794-ADE0-0435-2E97-5029927F94F9}"/>
              </a:ext>
            </a:extLst>
          </p:cNvPr>
          <p:cNvSpPr txBox="1"/>
          <p:nvPr/>
        </p:nvSpPr>
        <p:spPr>
          <a:xfrm>
            <a:off x="631026" y="1565005"/>
            <a:ext cx="9610531" cy="29238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chemeClr val="accent1"/>
                </a:solidFill>
              </a:rPr>
              <a:t>Typ 1.</a:t>
            </a:r>
          </a:p>
          <a:p>
            <a:r>
              <a:rPr lang="pl-PL" sz="2600" b="1" dirty="0">
                <a:solidFill>
                  <a:schemeClr val="accent1"/>
                </a:solidFill>
              </a:rPr>
              <a:t>Wsparcie rodzin przeżywających trudności </a:t>
            </a:r>
          </a:p>
          <a:p>
            <a:r>
              <a:rPr lang="pl-PL" sz="2600" b="1" dirty="0">
                <a:solidFill>
                  <a:schemeClr val="accent1"/>
                </a:solidFill>
              </a:rPr>
              <a:t>opiekuńczo-wychowawcze lub w kryzysie.</a:t>
            </a:r>
          </a:p>
          <a:p>
            <a:endParaRPr lang="pl-PL" sz="2600" b="1" dirty="0">
              <a:solidFill>
                <a:schemeClr val="accent1"/>
              </a:solidFill>
            </a:endParaRPr>
          </a:p>
          <a:p>
            <a:r>
              <a:rPr lang="pl-PL" sz="2600" b="1" dirty="0">
                <a:solidFill>
                  <a:schemeClr val="accent1"/>
                </a:solidFill>
              </a:rPr>
              <a:t>Typ 2. </a:t>
            </a:r>
          </a:p>
          <a:p>
            <a:r>
              <a:rPr lang="pl-PL" sz="2600" b="1" dirty="0">
                <a:solidFill>
                  <a:schemeClr val="accent1"/>
                </a:solidFill>
              </a:rPr>
              <a:t>Usługi dla dzieci wymagających wsparcia</a:t>
            </a:r>
          </a:p>
          <a:p>
            <a:endParaRPr lang="pl-PL" sz="2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39B23E-0D81-C438-85AC-7B6D9C5A0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28" y="1865299"/>
            <a:ext cx="1511939" cy="201795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78457B8-564A-E9B2-33DC-8A5E8777D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906" y="5110903"/>
            <a:ext cx="2557122" cy="195667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385F02C-576A-B18D-A47C-8FF8601AA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583" y="5110903"/>
            <a:ext cx="3262009" cy="21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9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659026-ec0d-4874-ba7b-0eb2ea7cac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CB46897497514B936CB653A0660EF4" ma:contentTypeVersion="14" ma:contentTypeDescription="Utwórz nowy dokument." ma:contentTypeScope="" ma:versionID="d503a0d881d6bc0cebd9e743aa0467c8">
  <xsd:schema xmlns:xsd="http://www.w3.org/2001/XMLSchema" xmlns:xs="http://www.w3.org/2001/XMLSchema" xmlns:p="http://schemas.microsoft.com/office/2006/metadata/properties" xmlns:ns3="2e659026-ec0d-4874-ba7b-0eb2ea7cac76" xmlns:ns4="40d63d78-3c1f-4dea-8cac-5cdc7f56fd0b" targetNamespace="http://schemas.microsoft.com/office/2006/metadata/properties" ma:root="true" ma:fieldsID="fe7b20bb93ad6a841cb370047f8a3f5e" ns3:_="" ns4:_="">
    <xsd:import namespace="2e659026-ec0d-4874-ba7b-0eb2ea7cac76"/>
    <xsd:import namespace="40d63d78-3c1f-4dea-8cac-5cdc7f56fd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59026-ec0d-4874-ba7b-0eb2ea7ca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63d78-3c1f-4dea-8cac-5cdc7f56fd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AE707B-CAB2-4EF2-9059-DA173A9CE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34B14-AD9C-4F5D-B1E5-B1777D81BF07}">
  <ds:schemaRefs>
    <ds:schemaRef ds:uri="http://purl.org/dc/dcmitype/"/>
    <ds:schemaRef ds:uri="http://schemas.microsoft.com/office/2006/documentManagement/types"/>
    <ds:schemaRef ds:uri="http://purl.org/dc/terms/"/>
    <ds:schemaRef ds:uri="2e659026-ec0d-4874-ba7b-0eb2ea7cac76"/>
    <ds:schemaRef ds:uri="http://schemas.microsoft.com/office/infopath/2007/PartnerControls"/>
    <ds:schemaRef ds:uri="40d63d78-3c1f-4dea-8cac-5cdc7f56fd0b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AB80F59-D0BE-4DB2-BCB9-B94DA88E3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659026-ec0d-4874-ba7b-0eb2ea7cac76"/>
    <ds:schemaRef ds:uri="40d63d78-3c1f-4dea-8cac-5cdc7f56f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4174</Words>
  <Application>Microsoft Office PowerPoint</Application>
  <PresentationFormat>Niestandardowy</PresentationFormat>
  <Paragraphs>392</Paragraphs>
  <Slides>32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Arial</vt:lpstr>
      <vt:lpstr>Calibri</vt:lpstr>
      <vt:lpstr>Courier New</vt:lpstr>
      <vt:lpstr>Open Sans</vt:lpstr>
      <vt:lpstr>Open Sans Light</vt:lpstr>
      <vt:lpstr>Times New Roman</vt:lpstr>
      <vt:lpstr>Wingdings</vt:lpstr>
      <vt:lpstr>Motyw pakietu Office</vt:lpstr>
      <vt:lpstr>2_Motyw pakietu Office</vt:lpstr>
      <vt:lpstr>Spotkanie informacyjne dotyczące naboru  FESL.07.07-IZ.01-319/25 PRIORYTET FESL.07 Fundusze Europejskie dla społeczeństwa DZIAŁANIE 7.7 Wsparcie rodziny, dzieci i młodzieży oraz deinstytucjonalizacja pieczy zastępczej  Katowice, 16 stycznia 2026 r.  </vt:lpstr>
      <vt:lpstr>AGENDA SPOTKANIA </vt:lpstr>
      <vt:lpstr>Podstawowe informacje o naborze</vt:lpstr>
      <vt:lpstr>Podstawowe informacje o naborze</vt:lpstr>
      <vt:lpstr>Grupa docelowa/Kogo wspieramy? </vt:lpstr>
      <vt:lpstr>Rekrutacja uczestników</vt:lpstr>
      <vt:lpstr>Uczestnicy</vt:lpstr>
      <vt:lpstr>Kwalifikowalność Uczestników</vt:lpstr>
      <vt:lpstr>Typy projektów w ramach naboru:</vt:lpstr>
      <vt:lpstr>TYP 1 - Wsparcie rodzin przeżywających trudności  opiekuńczo-wychowawcze lub w kryzysie. </vt:lpstr>
      <vt:lpstr>Jeśli planujesz tworzenie i rozwój placówek wsparcia dziennego dla dzieci  i młodzieży pamiętaj:</vt:lpstr>
      <vt:lpstr>TYP 2 - Usługi dla dzieci wymagających wsparcia</vt:lpstr>
      <vt:lpstr>TYP 2- Usługi dla dzieci wymagających wsparcia</vt:lpstr>
      <vt:lpstr>Informacje ważne dla obu typów projektów  </vt:lpstr>
      <vt:lpstr>KRYTERIA WYBORU PROJEKTÓW  NA ETAPIE OCENY FORMALNO-MERYTORYCZNEJ </vt:lpstr>
      <vt:lpstr>Kryteria ogólne merytoryczne –przegląd wybranych </vt:lpstr>
      <vt:lpstr>Kryteria ogólne horyzontalne – na co zwrócić uwagę (1 z 3) </vt:lpstr>
      <vt:lpstr>Kryteria ogólne horyzontalne – na co zwrócić uwagę (2 z 3) </vt:lpstr>
      <vt:lpstr>Kryteria ogólne horyzontalne – na co zwrócić uwagę (3 z 3) </vt:lpstr>
      <vt:lpstr>Kryteria szczegółowe dostępu   </vt:lpstr>
      <vt:lpstr>Kryteria szczegółowe dodatkowe   </vt:lpstr>
      <vt:lpstr>Wskaźniki w ramach naboru </vt:lpstr>
      <vt:lpstr>Wskaźniki produktu </vt:lpstr>
      <vt:lpstr>Wskaźniki rezultatu </vt:lpstr>
      <vt:lpstr>Wskaźniki monitoringowe produktu</vt:lpstr>
      <vt:lpstr>Budżet projektu </vt:lpstr>
      <vt:lpstr>Cross – financing w projekcie </vt:lpstr>
      <vt:lpstr>Personel projektu</vt:lpstr>
      <vt:lpstr>Uproszczone metody rozliczania wydatków </vt:lpstr>
      <vt:lpstr>Prezentacja programu PowerPoint</vt:lpstr>
      <vt:lpstr>Prezentacja programu PowerPoint</vt:lpstr>
      <vt:lpstr>Referat Wsparcia Projektów  Departament Europejskiego Funduszu Społecznego Al. Korfantego 79, 40-160 Katowice  iwona.milewicz@slaskie.pl (32 774 49 30, 32 774 49 09) joanna.michalik@slaskie.pl (32 774 49 33; 32 77 44 442) malgorzata.przybyla@slaskie.pl (+48 774 49 35; 32 77 44 273);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Kamińska Justyna</cp:lastModifiedBy>
  <cp:revision>136</cp:revision>
  <cp:lastPrinted>2025-09-08T11:37:27Z</cp:lastPrinted>
  <dcterms:created xsi:type="dcterms:W3CDTF">2022-06-22T09:40:44Z</dcterms:created>
  <dcterms:modified xsi:type="dcterms:W3CDTF">2026-01-15T12:44:42Z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0x0101005CCB46897497514B936CB653A0660EF4</vt:lpwstr>
  </property>
</Properties>
</file>