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70"/>
  </p:notesMasterIdLst>
  <p:handoutMasterIdLst>
    <p:handoutMasterId r:id="rId71"/>
  </p:handoutMasterIdLst>
  <p:sldIdLst>
    <p:sldId id="427" r:id="rId6"/>
    <p:sldId id="732" r:id="rId7"/>
    <p:sldId id="781" r:id="rId8"/>
    <p:sldId id="872" r:id="rId9"/>
    <p:sldId id="910" r:id="rId10"/>
    <p:sldId id="909" r:id="rId11"/>
    <p:sldId id="881" r:id="rId12"/>
    <p:sldId id="877" r:id="rId13"/>
    <p:sldId id="879" r:id="rId14"/>
    <p:sldId id="883" r:id="rId15"/>
    <p:sldId id="870" r:id="rId16"/>
    <p:sldId id="274" r:id="rId17"/>
    <p:sldId id="691" r:id="rId18"/>
    <p:sldId id="780" r:id="rId19"/>
    <p:sldId id="885" r:id="rId20"/>
    <p:sldId id="851" r:id="rId21"/>
    <p:sldId id="835" r:id="rId22"/>
    <p:sldId id="888" r:id="rId23"/>
    <p:sldId id="891" r:id="rId24"/>
    <p:sldId id="889" r:id="rId25"/>
    <p:sldId id="892" r:id="rId26"/>
    <p:sldId id="893" r:id="rId27"/>
    <p:sldId id="852" r:id="rId28"/>
    <p:sldId id="884" r:id="rId29"/>
    <p:sldId id="845" r:id="rId30"/>
    <p:sldId id="849" r:id="rId31"/>
    <p:sldId id="847" r:id="rId32"/>
    <p:sldId id="848" r:id="rId33"/>
    <p:sldId id="853" r:id="rId34"/>
    <p:sldId id="886" r:id="rId35"/>
    <p:sldId id="836" r:id="rId36"/>
    <p:sldId id="837" r:id="rId37"/>
    <p:sldId id="850" r:id="rId38"/>
    <p:sldId id="896" r:id="rId39"/>
    <p:sldId id="854" r:id="rId40"/>
    <p:sldId id="846" r:id="rId41"/>
    <p:sldId id="897" r:id="rId42"/>
    <p:sldId id="856" r:id="rId43"/>
    <p:sldId id="857" r:id="rId44"/>
    <p:sldId id="859" r:id="rId45"/>
    <p:sldId id="858" r:id="rId46"/>
    <p:sldId id="860" r:id="rId47"/>
    <p:sldId id="861" r:id="rId48"/>
    <p:sldId id="863" r:id="rId49"/>
    <p:sldId id="864" r:id="rId50"/>
    <p:sldId id="880" r:id="rId51"/>
    <p:sldId id="866" r:id="rId52"/>
    <p:sldId id="867" r:id="rId53"/>
    <p:sldId id="868" r:id="rId54"/>
    <p:sldId id="869" r:id="rId55"/>
    <p:sldId id="895" r:id="rId56"/>
    <p:sldId id="898" r:id="rId57"/>
    <p:sldId id="899" r:id="rId58"/>
    <p:sldId id="904" r:id="rId59"/>
    <p:sldId id="900" r:id="rId60"/>
    <p:sldId id="905" r:id="rId61"/>
    <p:sldId id="906" r:id="rId62"/>
    <p:sldId id="901" r:id="rId63"/>
    <p:sldId id="902" r:id="rId64"/>
    <p:sldId id="903" r:id="rId65"/>
    <p:sldId id="908" r:id="rId66"/>
    <p:sldId id="834" r:id="rId67"/>
    <p:sldId id="260" r:id="rId68"/>
    <p:sldId id="911" r:id="rId69"/>
  </p:sldIdLst>
  <p:sldSz cx="10691813" cy="7559675"/>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427"/>
            <p14:sldId id="732"/>
            <p14:sldId id="781"/>
            <p14:sldId id="872"/>
            <p14:sldId id="910"/>
            <p14:sldId id="909"/>
            <p14:sldId id="881"/>
            <p14:sldId id="877"/>
            <p14:sldId id="879"/>
            <p14:sldId id="883"/>
            <p14:sldId id="870"/>
            <p14:sldId id="274"/>
            <p14:sldId id="691"/>
            <p14:sldId id="780"/>
            <p14:sldId id="885"/>
            <p14:sldId id="851"/>
            <p14:sldId id="835"/>
            <p14:sldId id="888"/>
            <p14:sldId id="891"/>
            <p14:sldId id="889"/>
            <p14:sldId id="892"/>
            <p14:sldId id="893"/>
            <p14:sldId id="852"/>
            <p14:sldId id="884"/>
            <p14:sldId id="845"/>
            <p14:sldId id="849"/>
            <p14:sldId id="847"/>
            <p14:sldId id="848"/>
            <p14:sldId id="853"/>
            <p14:sldId id="886"/>
            <p14:sldId id="836"/>
            <p14:sldId id="837"/>
            <p14:sldId id="850"/>
            <p14:sldId id="896"/>
            <p14:sldId id="854"/>
            <p14:sldId id="846"/>
            <p14:sldId id="897"/>
            <p14:sldId id="856"/>
            <p14:sldId id="857"/>
            <p14:sldId id="859"/>
            <p14:sldId id="858"/>
            <p14:sldId id="860"/>
            <p14:sldId id="861"/>
            <p14:sldId id="863"/>
            <p14:sldId id="864"/>
            <p14:sldId id="880"/>
            <p14:sldId id="866"/>
            <p14:sldId id="867"/>
            <p14:sldId id="868"/>
            <p14:sldId id="869"/>
            <p14:sldId id="895"/>
            <p14:sldId id="898"/>
            <p14:sldId id="899"/>
            <p14:sldId id="904"/>
            <p14:sldId id="900"/>
            <p14:sldId id="905"/>
            <p14:sldId id="906"/>
            <p14:sldId id="901"/>
            <p14:sldId id="902"/>
            <p14:sldId id="903"/>
            <p14:sldId id="908"/>
            <p14:sldId id="834"/>
            <p14:sldId id="260"/>
            <p14:sldId id="911"/>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Jamróz Marzena" initials="JM" lastIdx="1" clrIdx="1">
    <p:extLst>
      <p:ext uri="{19B8F6BF-5375-455C-9EA6-DF929625EA0E}">
        <p15:presenceInfo xmlns:p15="http://schemas.microsoft.com/office/powerpoint/2012/main" userId="S-1-5-21-833596994-3496505273-2944068786-1556" providerId="AD"/>
      </p:ext>
    </p:extLst>
  </p:cmAuthor>
  <p:cmAuthor id="3" name="Pawlus Gniewosz" initials="PG" lastIdx="2" clrIdx="2">
    <p:extLst>
      <p:ext uri="{19B8F6BF-5375-455C-9EA6-DF929625EA0E}">
        <p15:presenceInfo xmlns:p15="http://schemas.microsoft.com/office/powerpoint/2012/main" userId="S-1-5-21-833596994-3496505273-2944068786-1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97" d="100"/>
          <a:sy n="97" d="100"/>
        </p:scale>
        <p:origin x="1566" y="90"/>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źniak Zuzanna" userId="e6b8eb64-1b1b-4b89-9836-370fb3c073ef" providerId="ADAL" clId="{44B44B49-90C9-4151-BA9F-C888DAA5E1F2}"/>
    <pc:docChg chg="undo custSel addSld delSld modSld modSection">
      <pc:chgData name="Woźniak Zuzanna" userId="e6b8eb64-1b1b-4b89-9836-370fb3c073ef" providerId="ADAL" clId="{44B44B49-90C9-4151-BA9F-C888DAA5E1F2}" dt="2025-05-06T12:55:36.938" v="135" actId="404"/>
      <pc:docMkLst>
        <pc:docMk/>
      </pc:docMkLst>
      <pc:sldChg chg="add">
        <pc:chgData name="Woźniak Zuzanna" userId="e6b8eb64-1b1b-4b89-9836-370fb3c073ef" providerId="ADAL" clId="{44B44B49-90C9-4151-BA9F-C888DAA5E1F2}" dt="2025-05-06T11:10:44.376" v="112"/>
        <pc:sldMkLst>
          <pc:docMk/>
          <pc:sldMk cId="90284128" sldId="845"/>
        </pc:sldMkLst>
      </pc:sldChg>
      <pc:sldChg chg="modSp mod">
        <pc:chgData name="Woźniak Zuzanna" userId="e6b8eb64-1b1b-4b89-9836-370fb3c073ef" providerId="ADAL" clId="{44B44B49-90C9-4151-BA9F-C888DAA5E1F2}" dt="2025-05-06T11:15:04.110" v="115" actId="1076"/>
        <pc:sldMkLst>
          <pc:docMk/>
          <pc:sldMk cId="86311497" sldId="847"/>
        </pc:sldMkLst>
        <pc:spChg chg="mod">
          <ac:chgData name="Woźniak Zuzanna" userId="e6b8eb64-1b1b-4b89-9836-370fb3c073ef" providerId="ADAL" clId="{44B44B49-90C9-4151-BA9F-C888DAA5E1F2}" dt="2025-05-06T11:15:04.110" v="115" actId="1076"/>
          <ac:spMkLst>
            <pc:docMk/>
            <pc:sldMk cId="86311497" sldId="847"/>
            <ac:spMk id="3" creationId="{E0A4F5A7-E379-471C-958A-C33378013F3C}"/>
          </ac:spMkLst>
        </pc:spChg>
      </pc:sldChg>
      <pc:sldChg chg="add">
        <pc:chgData name="Woźniak Zuzanna" userId="e6b8eb64-1b1b-4b89-9836-370fb3c073ef" providerId="ADAL" clId="{44B44B49-90C9-4151-BA9F-C888DAA5E1F2}" dt="2025-05-06T11:10:54.409" v="113"/>
        <pc:sldMkLst>
          <pc:docMk/>
          <pc:sldMk cId="2461803791" sldId="849"/>
        </pc:sldMkLst>
      </pc:sldChg>
      <pc:sldChg chg="modSp mod">
        <pc:chgData name="Woźniak Zuzanna" userId="e6b8eb64-1b1b-4b89-9836-370fb3c073ef" providerId="ADAL" clId="{44B44B49-90C9-4151-BA9F-C888DAA5E1F2}" dt="2025-05-06T12:55:36.938" v="135" actId="404"/>
        <pc:sldMkLst>
          <pc:docMk/>
          <pc:sldMk cId="2784348543" sldId="864"/>
        </pc:sldMkLst>
        <pc:spChg chg="mod">
          <ac:chgData name="Woźniak Zuzanna" userId="e6b8eb64-1b1b-4b89-9836-370fb3c073ef" providerId="ADAL" clId="{44B44B49-90C9-4151-BA9F-C888DAA5E1F2}" dt="2025-05-06T12:55:36.938" v="135" actId="404"/>
          <ac:spMkLst>
            <pc:docMk/>
            <pc:sldMk cId="2784348543" sldId="864"/>
            <ac:spMk id="11" creationId="{0AFBABA5-A08D-4B73-942A-49BD6E1F975C}"/>
          </ac:spMkLst>
        </pc:spChg>
      </pc:sldChg>
      <pc:sldChg chg="modSp mod">
        <pc:chgData name="Woźniak Zuzanna" userId="e6b8eb64-1b1b-4b89-9836-370fb3c073ef" providerId="ADAL" clId="{44B44B49-90C9-4151-BA9F-C888DAA5E1F2}" dt="2025-05-06T09:13:49.277" v="9" actId="20577"/>
        <pc:sldMkLst>
          <pc:docMk/>
          <pc:sldMk cId="958327196" sldId="889"/>
        </pc:sldMkLst>
        <pc:spChg chg="mod">
          <ac:chgData name="Woźniak Zuzanna" userId="e6b8eb64-1b1b-4b89-9836-370fb3c073ef" providerId="ADAL" clId="{44B44B49-90C9-4151-BA9F-C888DAA5E1F2}" dt="2025-05-06T09:13:49.277" v="9" actId="20577"/>
          <ac:spMkLst>
            <pc:docMk/>
            <pc:sldMk cId="958327196" sldId="889"/>
            <ac:spMk id="3" creationId="{00000000-0000-0000-0000-000000000000}"/>
          </ac:spMkLst>
        </pc:spChg>
      </pc:sldChg>
      <pc:sldChg chg="modSp mod">
        <pc:chgData name="Woźniak Zuzanna" userId="e6b8eb64-1b1b-4b89-9836-370fb3c073ef" providerId="ADAL" clId="{44B44B49-90C9-4151-BA9F-C888DAA5E1F2}" dt="2025-05-06T10:23:04.342" v="34" actId="14"/>
        <pc:sldMkLst>
          <pc:docMk/>
          <pc:sldMk cId="1364139125" sldId="891"/>
        </pc:sldMkLst>
        <pc:spChg chg="mod">
          <ac:chgData name="Woźniak Zuzanna" userId="e6b8eb64-1b1b-4b89-9836-370fb3c073ef" providerId="ADAL" clId="{44B44B49-90C9-4151-BA9F-C888DAA5E1F2}" dt="2025-05-06T10:23:04.342" v="34" actId="14"/>
          <ac:spMkLst>
            <pc:docMk/>
            <pc:sldMk cId="1364139125" sldId="891"/>
            <ac:spMk id="3" creationId="{00000000-0000-0000-0000-000000000000}"/>
          </ac:spMkLst>
        </pc:spChg>
      </pc:sldChg>
      <pc:sldChg chg="modSp mod">
        <pc:chgData name="Woźniak Zuzanna" userId="e6b8eb64-1b1b-4b89-9836-370fb3c073ef" providerId="ADAL" clId="{44B44B49-90C9-4151-BA9F-C888DAA5E1F2}" dt="2025-05-06T11:07:37.726" v="110" actId="11"/>
        <pc:sldMkLst>
          <pc:docMk/>
          <pc:sldMk cId="123652233" sldId="893"/>
        </pc:sldMkLst>
        <pc:spChg chg="mod">
          <ac:chgData name="Woźniak Zuzanna" userId="e6b8eb64-1b1b-4b89-9836-370fb3c073ef" providerId="ADAL" clId="{44B44B49-90C9-4151-BA9F-C888DAA5E1F2}" dt="2025-05-06T11:07:37.726" v="110" actId="11"/>
          <ac:spMkLst>
            <pc:docMk/>
            <pc:sldMk cId="123652233" sldId="893"/>
            <ac:spMk id="3" creationId="{00000000-0000-0000-0000-000000000000}"/>
          </ac:spMkLst>
        </pc:spChg>
      </pc:sldChg>
      <pc:sldChg chg="del">
        <pc:chgData name="Woźniak Zuzanna" userId="e6b8eb64-1b1b-4b89-9836-370fb3c073ef" providerId="ADAL" clId="{44B44B49-90C9-4151-BA9F-C888DAA5E1F2}" dt="2025-05-06T11:08:04.143" v="111" actId="2696"/>
        <pc:sldMkLst>
          <pc:docMk/>
          <pc:sldMk cId="1312207698" sldId="894"/>
        </pc:sldMkLst>
      </pc:sldChg>
      <pc:sldChg chg="modSp mod">
        <pc:chgData name="Woźniak Zuzanna" userId="e6b8eb64-1b1b-4b89-9836-370fb3c073ef" providerId="ADAL" clId="{44B44B49-90C9-4151-BA9F-C888DAA5E1F2}" dt="2025-05-06T12:31:28.688" v="119" actId="27636"/>
        <pc:sldMkLst>
          <pc:docMk/>
          <pc:sldMk cId="2210655784" sldId="899"/>
        </pc:sldMkLst>
        <pc:spChg chg="mod">
          <ac:chgData name="Woźniak Zuzanna" userId="e6b8eb64-1b1b-4b89-9836-370fb3c073ef" providerId="ADAL" clId="{44B44B49-90C9-4151-BA9F-C888DAA5E1F2}" dt="2025-05-06T12:31:28.688" v="119" actId="27636"/>
          <ac:spMkLst>
            <pc:docMk/>
            <pc:sldMk cId="2210655784" sldId="899"/>
            <ac:spMk id="3" creationId="{BBDFE2D8-4E82-4F5F-8083-DBF677701993}"/>
          </ac:spMkLst>
        </pc:spChg>
      </pc:sldChg>
      <pc:sldChg chg="modSp mod">
        <pc:chgData name="Woźniak Zuzanna" userId="e6b8eb64-1b1b-4b89-9836-370fb3c073ef" providerId="ADAL" clId="{44B44B49-90C9-4151-BA9F-C888DAA5E1F2}" dt="2025-05-06T12:32:15.192" v="127" actId="27636"/>
        <pc:sldMkLst>
          <pc:docMk/>
          <pc:sldMk cId="466952340" sldId="904"/>
        </pc:sldMkLst>
        <pc:spChg chg="mod">
          <ac:chgData name="Woźniak Zuzanna" userId="e6b8eb64-1b1b-4b89-9836-370fb3c073ef" providerId="ADAL" clId="{44B44B49-90C9-4151-BA9F-C888DAA5E1F2}" dt="2025-05-06T12:32:15.192" v="127" actId="27636"/>
          <ac:spMkLst>
            <pc:docMk/>
            <pc:sldMk cId="466952340" sldId="904"/>
            <ac:spMk id="3" creationId="{BBDFE2D8-4E82-4F5F-8083-DBF677701993}"/>
          </ac:spMkLst>
        </pc:spChg>
      </pc:sldChg>
      <pc:sldChg chg="modSp mod">
        <pc:chgData name="Woźniak Zuzanna" userId="e6b8eb64-1b1b-4b89-9836-370fb3c073ef" providerId="ADAL" clId="{44B44B49-90C9-4151-BA9F-C888DAA5E1F2}" dt="2025-05-06T12:41:21.397" v="129" actId="5793"/>
        <pc:sldMkLst>
          <pc:docMk/>
          <pc:sldMk cId="1897882195" sldId="905"/>
        </pc:sldMkLst>
        <pc:spChg chg="mod">
          <ac:chgData name="Woźniak Zuzanna" userId="e6b8eb64-1b1b-4b89-9836-370fb3c073ef" providerId="ADAL" clId="{44B44B49-90C9-4151-BA9F-C888DAA5E1F2}" dt="2025-05-06T12:41:21.397" v="129" actId="5793"/>
          <ac:spMkLst>
            <pc:docMk/>
            <pc:sldMk cId="1897882195" sldId="905"/>
            <ac:spMk id="3" creationId="{BBDFE2D8-4E82-4F5F-8083-DBF677701993}"/>
          </ac:spMkLst>
        </pc:spChg>
      </pc:sldChg>
      <pc:sldChg chg="addSp delSp modSp add mod modClrScheme chgLayout">
        <pc:chgData name="Woźniak Zuzanna" userId="e6b8eb64-1b1b-4b89-9836-370fb3c073ef" providerId="ADAL" clId="{44B44B49-90C9-4151-BA9F-C888DAA5E1F2}" dt="2025-05-06T09:16:47.808" v="24" actId="478"/>
        <pc:sldMkLst>
          <pc:docMk/>
          <pc:sldMk cId="2336003539" sldId="911"/>
        </pc:sldMkLst>
        <pc:spChg chg="add del mod ord">
          <ac:chgData name="Woźniak Zuzanna" userId="e6b8eb64-1b1b-4b89-9836-370fb3c073ef" providerId="ADAL" clId="{44B44B49-90C9-4151-BA9F-C888DAA5E1F2}" dt="2025-05-06T09:16:15.740" v="20" actId="478"/>
          <ac:spMkLst>
            <pc:docMk/>
            <pc:sldMk cId="2336003539" sldId="911"/>
            <ac:spMk id="6" creationId="{3459F78A-E88A-48F0-863C-F36EDBAA2756}"/>
          </ac:spMkLst>
        </pc:spChg>
        <pc:spChg chg="del mod">
          <ac:chgData name="Woźniak Zuzanna" userId="e6b8eb64-1b1b-4b89-9836-370fb3c073ef" providerId="ADAL" clId="{44B44B49-90C9-4151-BA9F-C888DAA5E1F2}" dt="2025-05-06T09:15:35.957" v="17"/>
          <ac:spMkLst>
            <pc:docMk/>
            <pc:sldMk cId="2336003539" sldId="911"/>
            <ac:spMk id="12" creationId="{20D15C57-6318-468B-8420-59416F315FF6}"/>
          </ac:spMkLst>
        </pc:spChg>
        <pc:grpChg chg="del mod">
          <ac:chgData name="Woźniak Zuzanna" userId="e6b8eb64-1b1b-4b89-9836-370fb3c073ef" providerId="ADAL" clId="{44B44B49-90C9-4151-BA9F-C888DAA5E1F2}" dt="2025-05-06T09:16:47.808" v="24" actId="478"/>
          <ac:grpSpMkLst>
            <pc:docMk/>
            <pc:sldMk cId="2336003539" sldId="911"/>
            <ac:grpSpMk id="4" creationId="{8BD29868-21BA-4C85-B33B-626BEE339E1A}"/>
          </ac:grpSpMkLst>
        </pc:grpChg>
        <pc:picChg chg="add mod">
          <ac:chgData name="Woźniak Zuzanna" userId="e6b8eb64-1b1b-4b89-9836-370fb3c073ef" providerId="ADAL" clId="{44B44B49-90C9-4151-BA9F-C888DAA5E1F2}" dt="2025-05-06T09:16:20.026" v="21" actId="14100"/>
          <ac:picMkLst>
            <pc:docMk/>
            <pc:sldMk cId="2336003539" sldId="911"/>
            <ac:picMk id="3" creationId="{9674BB0E-264E-4FD0-9CAE-8997F7FA763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87ABE-8B51-46FF-8196-3D6BDE0C2D78}"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pl-PL"/>
        </a:p>
      </dgm:t>
    </dgm:pt>
    <dgm:pt modelId="{64D1182F-6D76-4356-888F-E288ECD2557E}">
      <dgm:prSet phldrT="[Tekst]"/>
      <dgm:spPr/>
      <dgm:t>
        <a:bodyPr/>
        <a:lstStyle/>
        <a:p>
          <a:r>
            <a:rPr lang="pl-PL" dirty="0"/>
            <a:t>Działanie 9.3 Gminy miejskie i miejsko-wiejskie</a:t>
          </a:r>
        </a:p>
      </dgm:t>
    </dgm:pt>
    <dgm:pt modelId="{F7351EF9-93EF-488A-B833-6DBAC4F418A2}" type="parTrans" cxnId="{CE68B068-1E02-45F5-8EF4-E9AEDC229530}">
      <dgm:prSet/>
      <dgm:spPr/>
      <dgm:t>
        <a:bodyPr/>
        <a:lstStyle/>
        <a:p>
          <a:endParaRPr lang="pl-PL"/>
        </a:p>
      </dgm:t>
    </dgm:pt>
    <dgm:pt modelId="{DC7EF0A8-2462-40A8-A7AD-6577A8BCBE9B}" type="sibTrans" cxnId="{CE68B068-1E02-45F5-8EF4-E9AEDC229530}">
      <dgm:prSet/>
      <dgm:spPr/>
      <dgm:t>
        <a:bodyPr/>
        <a:lstStyle/>
        <a:p>
          <a:endParaRPr lang="pl-PL"/>
        </a:p>
      </dgm:t>
    </dgm:pt>
    <dgm:pt modelId="{F6464232-555A-47FF-9E62-38799C42CE41}">
      <dgm:prSet phldrT="[Tekst]"/>
      <dgm:spPr/>
      <dgm:t>
        <a:bodyPr/>
        <a:lstStyle/>
        <a:p>
          <a:r>
            <a:rPr lang="pl-PL" dirty="0"/>
            <a:t>Działanie 9.5 Gminy wiejskie</a:t>
          </a:r>
        </a:p>
      </dgm:t>
    </dgm:pt>
    <dgm:pt modelId="{5CD35EC4-3F45-4FC8-BCC9-8A262C85FC69}" type="parTrans" cxnId="{36CA1C44-096D-4B78-BB90-C96A4E3314B1}">
      <dgm:prSet/>
      <dgm:spPr/>
      <dgm:t>
        <a:bodyPr/>
        <a:lstStyle/>
        <a:p>
          <a:endParaRPr lang="pl-PL"/>
        </a:p>
      </dgm:t>
    </dgm:pt>
    <dgm:pt modelId="{A82D80D3-8067-46D3-BEC0-1CD7C19B6E39}" type="sibTrans" cxnId="{36CA1C44-096D-4B78-BB90-C96A4E3314B1}">
      <dgm:prSet/>
      <dgm:spPr/>
      <dgm:t>
        <a:bodyPr/>
        <a:lstStyle/>
        <a:p>
          <a:endParaRPr lang="pl-PL"/>
        </a:p>
      </dgm:t>
    </dgm:pt>
    <dgm:pt modelId="{F1C06D1B-2401-4D59-9088-6DE781AA044B}" type="pres">
      <dgm:prSet presAssocID="{C2C87ABE-8B51-46FF-8196-3D6BDE0C2D78}" presName="linear" presStyleCnt="0">
        <dgm:presLayoutVars>
          <dgm:dir/>
          <dgm:animLvl val="lvl"/>
          <dgm:resizeHandles val="exact"/>
        </dgm:presLayoutVars>
      </dgm:prSet>
      <dgm:spPr/>
    </dgm:pt>
    <dgm:pt modelId="{D1CDF87C-3B40-4175-9EB4-2F3BF55EE27B}" type="pres">
      <dgm:prSet presAssocID="{64D1182F-6D76-4356-888F-E288ECD2557E}" presName="parentLin" presStyleCnt="0"/>
      <dgm:spPr/>
    </dgm:pt>
    <dgm:pt modelId="{840952BC-62BD-4E8A-AD7A-C811998701AE}" type="pres">
      <dgm:prSet presAssocID="{64D1182F-6D76-4356-888F-E288ECD2557E}" presName="parentLeftMargin" presStyleLbl="node1" presStyleIdx="0" presStyleCnt="2"/>
      <dgm:spPr/>
    </dgm:pt>
    <dgm:pt modelId="{7733BFD3-EF10-4B8A-A489-58E7043B1085}" type="pres">
      <dgm:prSet presAssocID="{64D1182F-6D76-4356-888F-E288ECD2557E}" presName="parentText" presStyleLbl="node1" presStyleIdx="0" presStyleCnt="2" custLinFactNeighborX="18856" custLinFactNeighborY="-38115">
        <dgm:presLayoutVars>
          <dgm:chMax val="0"/>
          <dgm:bulletEnabled val="1"/>
        </dgm:presLayoutVars>
      </dgm:prSet>
      <dgm:spPr/>
    </dgm:pt>
    <dgm:pt modelId="{451829A8-A3F0-482A-A5E3-38F8A22EC977}" type="pres">
      <dgm:prSet presAssocID="{64D1182F-6D76-4356-888F-E288ECD2557E}" presName="negativeSpace" presStyleCnt="0"/>
      <dgm:spPr/>
    </dgm:pt>
    <dgm:pt modelId="{0379AE9E-E116-43C7-953A-5148B35B477B}" type="pres">
      <dgm:prSet presAssocID="{64D1182F-6D76-4356-888F-E288ECD2557E}" presName="childText" presStyleLbl="conFgAcc1" presStyleIdx="0" presStyleCnt="2" custLinFactY="-47076" custLinFactNeighborX="1215" custLinFactNeighborY="-100000">
        <dgm:presLayoutVars>
          <dgm:bulletEnabled val="1"/>
        </dgm:presLayoutVars>
      </dgm:prSet>
      <dgm:spPr/>
    </dgm:pt>
    <dgm:pt modelId="{66ED773D-751E-4C6B-BB4D-54A9F520E644}" type="pres">
      <dgm:prSet presAssocID="{DC7EF0A8-2462-40A8-A7AD-6577A8BCBE9B}" presName="spaceBetweenRectangles" presStyleCnt="0"/>
      <dgm:spPr/>
    </dgm:pt>
    <dgm:pt modelId="{660A9E95-E0E4-46F7-A6B7-65BDB0455B0F}" type="pres">
      <dgm:prSet presAssocID="{F6464232-555A-47FF-9E62-38799C42CE41}" presName="parentLin" presStyleCnt="0"/>
      <dgm:spPr/>
    </dgm:pt>
    <dgm:pt modelId="{A32606C3-E830-4071-919F-FB34C631AB22}" type="pres">
      <dgm:prSet presAssocID="{F6464232-555A-47FF-9E62-38799C42CE41}" presName="parentLeftMargin" presStyleLbl="node1" presStyleIdx="0" presStyleCnt="2"/>
      <dgm:spPr/>
    </dgm:pt>
    <dgm:pt modelId="{3C61AF5A-21AB-42BE-B7BB-3D39AC2F0192}" type="pres">
      <dgm:prSet presAssocID="{F6464232-555A-47FF-9E62-38799C42CE41}" presName="parentText" presStyleLbl="node1" presStyleIdx="1" presStyleCnt="2" custLinFactNeighborX="-13613" custLinFactNeighborY="19283">
        <dgm:presLayoutVars>
          <dgm:chMax val="0"/>
          <dgm:bulletEnabled val="1"/>
        </dgm:presLayoutVars>
      </dgm:prSet>
      <dgm:spPr/>
    </dgm:pt>
    <dgm:pt modelId="{267040A7-7855-46A9-AFF6-C9CB43FBC68F}" type="pres">
      <dgm:prSet presAssocID="{F6464232-555A-47FF-9E62-38799C42CE41}" presName="negativeSpace" presStyleCnt="0"/>
      <dgm:spPr/>
    </dgm:pt>
    <dgm:pt modelId="{27A2F3A8-1896-44E8-898B-E8B318E7C858}" type="pres">
      <dgm:prSet presAssocID="{F6464232-555A-47FF-9E62-38799C42CE41}" presName="childText" presStyleLbl="conFgAcc1" presStyleIdx="1" presStyleCnt="2">
        <dgm:presLayoutVars>
          <dgm:bulletEnabled val="1"/>
        </dgm:presLayoutVars>
      </dgm:prSet>
      <dgm:spPr/>
    </dgm:pt>
  </dgm:ptLst>
  <dgm:cxnLst>
    <dgm:cxn modelId="{7B532D2E-CAE7-4423-847D-0D9A9737C9C2}" type="presOf" srcId="{F6464232-555A-47FF-9E62-38799C42CE41}" destId="{3C61AF5A-21AB-42BE-B7BB-3D39AC2F0192}" srcOrd="1" destOrd="0" presId="urn:microsoft.com/office/officeart/2005/8/layout/list1"/>
    <dgm:cxn modelId="{36CA1C44-096D-4B78-BB90-C96A4E3314B1}" srcId="{C2C87ABE-8B51-46FF-8196-3D6BDE0C2D78}" destId="{F6464232-555A-47FF-9E62-38799C42CE41}" srcOrd="1" destOrd="0" parTransId="{5CD35EC4-3F45-4FC8-BCC9-8A262C85FC69}" sibTransId="{A82D80D3-8067-46D3-BEC0-1CD7C19B6E39}"/>
    <dgm:cxn modelId="{CE68B068-1E02-45F5-8EF4-E9AEDC229530}" srcId="{C2C87ABE-8B51-46FF-8196-3D6BDE0C2D78}" destId="{64D1182F-6D76-4356-888F-E288ECD2557E}" srcOrd="0" destOrd="0" parTransId="{F7351EF9-93EF-488A-B833-6DBAC4F418A2}" sibTransId="{DC7EF0A8-2462-40A8-A7AD-6577A8BCBE9B}"/>
    <dgm:cxn modelId="{E5330E53-5AE8-4D59-82CC-9C24EAB6E67A}" type="presOf" srcId="{64D1182F-6D76-4356-888F-E288ECD2557E}" destId="{840952BC-62BD-4E8A-AD7A-C811998701AE}" srcOrd="0" destOrd="0" presId="urn:microsoft.com/office/officeart/2005/8/layout/list1"/>
    <dgm:cxn modelId="{2565DAAD-88FA-4E00-AE1D-4E09205080D7}" type="presOf" srcId="{64D1182F-6D76-4356-888F-E288ECD2557E}" destId="{7733BFD3-EF10-4B8A-A489-58E7043B1085}" srcOrd="1" destOrd="0" presId="urn:microsoft.com/office/officeart/2005/8/layout/list1"/>
    <dgm:cxn modelId="{831EC8B0-B906-425F-9441-47259BD10B8B}" type="presOf" srcId="{C2C87ABE-8B51-46FF-8196-3D6BDE0C2D78}" destId="{F1C06D1B-2401-4D59-9088-6DE781AA044B}" srcOrd="0" destOrd="0" presId="urn:microsoft.com/office/officeart/2005/8/layout/list1"/>
    <dgm:cxn modelId="{AAB6B1E1-FE1C-40E8-9CAD-F6AEE008822F}" type="presOf" srcId="{F6464232-555A-47FF-9E62-38799C42CE41}" destId="{A32606C3-E830-4071-919F-FB34C631AB22}" srcOrd="0" destOrd="0" presId="urn:microsoft.com/office/officeart/2005/8/layout/list1"/>
    <dgm:cxn modelId="{8249E3AD-48EB-4FEF-9A22-1BD15CF66B3A}" type="presParOf" srcId="{F1C06D1B-2401-4D59-9088-6DE781AA044B}" destId="{D1CDF87C-3B40-4175-9EB4-2F3BF55EE27B}" srcOrd="0" destOrd="0" presId="urn:microsoft.com/office/officeart/2005/8/layout/list1"/>
    <dgm:cxn modelId="{82FD291B-C7DD-4B03-BBAB-047AA479AFA2}" type="presParOf" srcId="{D1CDF87C-3B40-4175-9EB4-2F3BF55EE27B}" destId="{840952BC-62BD-4E8A-AD7A-C811998701AE}" srcOrd="0" destOrd="0" presId="urn:microsoft.com/office/officeart/2005/8/layout/list1"/>
    <dgm:cxn modelId="{B64E5D58-0019-4374-9178-4BB0F7F3FB30}" type="presParOf" srcId="{D1CDF87C-3B40-4175-9EB4-2F3BF55EE27B}" destId="{7733BFD3-EF10-4B8A-A489-58E7043B1085}" srcOrd="1" destOrd="0" presId="urn:microsoft.com/office/officeart/2005/8/layout/list1"/>
    <dgm:cxn modelId="{B9167A3D-E087-4999-8CD5-22C002108DDB}" type="presParOf" srcId="{F1C06D1B-2401-4D59-9088-6DE781AA044B}" destId="{451829A8-A3F0-482A-A5E3-38F8A22EC977}" srcOrd="1" destOrd="0" presId="urn:microsoft.com/office/officeart/2005/8/layout/list1"/>
    <dgm:cxn modelId="{20CC6ED4-B887-4163-AA56-D9AF9DC429E7}" type="presParOf" srcId="{F1C06D1B-2401-4D59-9088-6DE781AA044B}" destId="{0379AE9E-E116-43C7-953A-5148B35B477B}" srcOrd="2" destOrd="0" presId="urn:microsoft.com/office/officeart/2005/8/layout/list1"/>
    <dgm:cxn modelId="{EDE7C775-2B82-47F7-8FDD-B9558D5D7403}" type="presParOf" srcId="{F1C06D1B-2401-4D59-9088-6DE781AA044B}" destId="{66ED773D-751E-4C6B-BB4D-54A9F520E644}" srcOrd="3" destOrd="0" presId="urn:microsoft.com/office/officeart/2005/8/layout/list1"/>
    <dgm:cxn modelId="{9E1D13FF-157B-4A90-8CAB-2B1761705412}" type="presParOf" srcId="{F1C06D1B-2401-4D59-9088-6DE781AA044B}" destId="{660A9E95-E0E4-46F7-A6B7-65BDB0455B0F}" srcOrd="4" destOrd="0" presId="urn:microsoft.com/office/officeart/2005/8/layout/list1"/>
    <dgm:cxn modelId="{AD9292C6-48C6-444D-A3B8-4796E879AEF8}" type="presParOf" srcId="{660A9E95-E0E4-46F7-A6B7-65BDB0455B0F}" destId="{A32606C3-E830-4071-919F-FB34C631AB22}" srcOrd="0" destOrd="0" presId="urn:microsoft.com/office/officeart/2005/8/layout/list1"/>
    <dgm:cxn modelId="{3C9E379D-2FB6-4C8F-A1B6-4EF6E5097489}" type="presParOf" srcId="{660A9E95-E0E4-46F7-A6B7-65BDB0455B0F}" destId="{3C61AF5A-21AB-42BE-B7BB-3D39AC2F0192}" srcOrd="1" destOrd="0" presId="urn:microsoft.com/office/officeart/2005/8/layout/list1"/>
    <dgm:cxn modelId="{DE74670D-E9AA-4854-AAF8-CDFFFC55FEE6}" type="presParOf" srcId="{F1C06D1B-2401-4D59-9088-6DE781AA044B}" destId="{267040A7-7855-46A9-AFF6-C9CB43FBC68F}" srcOrd="5" destOrd="0" presId="urn:microsoft.com/office/officeart/2005/8/layout/list1"/>
    <dgm:cxn modelId="{64CA3469-44D7-47C9-857E-7E97D976A837}" type="presParOf" srcId="{F1C06D1B-2401-4D59-9088-6DE781AA044B}" destId="{27A2F3A8-1896-44E8-898B-E8B318E7C85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AE9E-E116-43C7-953A-5148B35B477B}">
      <dsp:nvSpPr>
        <dsp:cNvPr id="0" name=""/>
        <dsp:cNvSpPr/>
      </dsp:nvSpPr>
      <dsp:spPr>
        <a:xfrm>
          <a:off x="0" y="825759"/>
          <a:ext cx="7060052" cy="453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3BFD3-EF10-4B8A-A489-58E7043B1085}">
      <dsp:nvSpPr>
        <dsp:cNvPr id="0" name=""/>
        <dsp:cNvSpPr/>
      </dsp:nvSpPr>
      <dsp:spPr>
        <a:xfrm>
          <a:off x="419564" y="668288"/>
          <a:ext cx="4942036" cy="5313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7" tIns="0" rIns="186797" bIns="0" numCol="1" spcCol="1270" anchor="ctr" anchorCtr="0">
          <a:noAutofit/>
        </a:bodyPr>
        <a:lstStyle/>
        <a:p>
          <a:pPr marL="0" lvl="0" indent="0" algn="l" defTabSz="800100">
            <a:lnSpc>
              <a:spcPct val="90000"/>
            </a:lnSpc>
            <a:spcBef>
              <a:spcPct val="0"/>
            </a:spcBef>
            <a:spcAft>
              <a:spcPct val="35000"/>
            </a:spcAft>
            <a:buNone/>
          </a:pPr>
          <a:r>
            <a:rPr lang="pl-PL" sz="1800" kern="1200" dirty="0"/>
            <a:t>Działanie 9.3 Gminy miejskie i miejsko-wiejskie</a:t>
          </a:r>
        </a:p>
      </dsp:txBody>
      <dsp:txXfrm>
        <a:off x="445503" y="694227"/>
        <a:ext cx="4890158" cy="479482"/>
      </dsp:txXfrm>
    </dsp:sp>
    <dsp:sp modelId="{27A2F3A8-1896-44E8-898B-E8B318E7C858}">
      <dsp:nvSpPr>
        <dsp:cNvPr id="0" name=""/>
        <dsp:cNvSpPr/>
      </dsp:nvSpPr>
      <dsp:spPr>
        <a:xfrm>
          <a:off x="0" y="1952976"/>
          <a:ext cx="7060052" cy="4536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1AF5A-21AB-42BE-B7BB-3D39AC2F0192}">
      <dsp:nvSpPr>
        <dsp:cNvPr id="0" name=""/>
        <dsp:cNvSpPr/>
      </dsp:nvSpPr>
      <dsp:spPr>
        <a:xfrm>
          <a:off x="304948" y="1789758"/>
          <a:ext cx="4942036" cy="5313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797" tIns="0" rIns="186797" bIns="0" numCol="1" spcCol="1270" anchor="ctr" anchorCtr="0">
          <a:noAutofit/>
        </a:bodyPr>
        <a:lstStyle/>
        <a:p>
          <a:pPr marL="0" lvl="0" indent="0" algn="l" defTabSz="800100">
            <a:lnSpc>
              <a:spcPct val="90000"/>
            </a:lnSpc>
            <a:spcBef>
              <a:spcPct val="0"/>
            </a:spcBef>
            <a:spcAft>
              <a:spcPct val="35000"/>
            </a:spcAft>
            <a:buNone/>
          </a:pPr>
          <a:r>
            <a:rPr lang="pl-PL" sz="1800" kern="1200" dirty="0"/>
            <a:t>Działanie 9.5 Gminy wiejskie</a:t>
          </a:r>
        </a:p>
      </dsp:txBody>
      <dsp:txXfrm>
        <a:off x="330887" y="1815697"/>
        <a:ext cx="489015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58E870A-5405-49E9-8893-4ED76E127DB0}" type="datetimeFigureOut">
              <a:rPr lang="pl-PL" smtClean="0"/>
              <a:t>2025-05-06</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7EEEFF2B-0721-7148-92D1-1650B5B78E9F}" type="datetimeFigureOut">
              <a:rPr lang="pl-PL" smtClean="0"/>
              <a:t>2025-05-06</a:t>
            </a:fld>
            <a:endParaRPr lang="pl-PL"/>
          </a:p>
        </p:txBody>
      </p:sp>
      <p:sp>
        <p:nvSpPr>
          <p:cNvPr id="4" name="Symbol zastępczy obrazu slajdu 3"/>
          <p:cNvSpPr>
            <a:spLocks noGrp="1" noRot="1" noChangeAspect="1"/>
          </p:cNvSpPr>
          <p:nvPr>
            <p:ph type="sldImg" idx="2"/>
          </p:nvPr>
        </p:nvSpPr>
        <p:spPr>
          <a:xfrm>
            <a:off x="979488" y="1233488"/>
            <a:ext cx="4710112" cy="3332162"/>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a:t>
            </a:fld>
            <a:endParaRPr lang="pl-PL"/>
          </a:p>
        </p:txBody>
      </p:sp>
    </p:spTree>
    <p:extLst>
      <p:ext uri="{BB962C8B-B14F-4D97-AF65-F5344CB8AC3E}">
        <p14:creationId xmlns:p14="http://schemas.microsoft.com/office/powerpoint/2010/main" val="107821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10</a:t>
            </a:fld>
            <a:endParaRPr lang="pl-PL"/>
          </a:p>
        </p:txBody>
      </p:sp>
    </p:spTree>
    <p:extLst>
      <p:ext uri="{BB962C8B-B14F-4D97-AF65-F5344CB8AC3E}">
        <p14:creationId xmlns:p14="http://schemas.microsoft.com/office/powerpoint/2010/main" val="415874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11</a:t>
            </a:fld>
            <a:endParaRPr lang="pl-PL"/>
          </a:p>
        </p:txBody>
      </p:sp>
    </p:spTree>
    <p:extLst>
      <p:ext uri="{BB962C8B-B14F-4D97-AF65-F5344CB8AC3E}">
        <p14:creationId xmlns:p14="http://schemas.microsoft.com/office/powerpoint/2010/main" val="73967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12</a:t>
            </a:fld>
            <a:endParaRPr lang="pl-PL"/>
          </a:p>
        </p:txBody>
      </p:sp>
    </p:spTree>
    <p:extLst>
      <p:ext uri="{BB962C8B-B14F-4D97-AF65-F5344CB8AC3E}">
        <p14:creationId xmlns:p14="http://schemas.microsoft.com/office/powerpoint/2010/main" val="357449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13</a:t>
            </a:fld>
            <a:endParaRPr lang="pl-PL"/>
          </a:p>
        </p:txBody>
      </p:sp>
    </p:spTree>
    <p:extLst>
      <p:ext uri="{BB962C8B-B14F-4D97-AF65-F5344CB8AC3E}">
        <p14:creationId xmlns:p14="http://schemas.microsoft.com/office/powerpoint/2010/main" val="31549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40218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15</a:t>
            </a:fld>
            <a:endParaRPr lang="pl-PL"/>
          </a:p>
        </p:txBody>
      </p:sp>
    </p:spTree>
    <p:extLst>
      <p:ext uri="{BB962C8B-B14F-4D97-AF65-F5344CB8AC3E}">
        <p14:creationId xmlns:p14="http://schemas.microsoft.com/office/powerpoint/2010/main" val="305103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16</a:t>
            </a:fld>
            <a:endParaRPr lang="pl-PL"/>
          </a:p>
        </p:txBody>
      </p:sp>
    </p:spTree>
    <p:extLst>
      <p:ext uri="{BB962C8B-B14F-4D97-AF65-F5344CB8AC3E}">
        <p14:creationId xmlns:p14="http://schemas.microsoft.com/office/powerpoint/2010/main" val="62584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17</a:t>
            </a:fld>
            <a:endParaRPr lang="pl-PL"/>
          </a:p>
        </p:txBody>
      </p:sp>
    </p:spTree>
    <p:extLst>
      <p:ext uri="{BB962C8B-B14F-4D97-AF65-F5344CB8AC3E}">
        <p14:creationId xmlns:p14="http://schemas.microsoft.com/office/powerpoint/2010/main" val="3021601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18</a:t>
            </a:fld>
            <a:endParaRPr lang="pl-PL"/>
          </a:p>
        </p:txBody>
      </p:sp>
    </p:spTree>
    <p:extLst>
      <p:ext uri="{BB962C8B-B14F-4D97-AF65-F5344CB8AC3E}">
        <p14:creationId xmlns:p14="http://schemas.microsoft.com/office/powerpoint/2010/main" val="74785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19</a:t>
            </a:fld>
            <a:endParaRPr lang="pl-PL"/>
          </a:p>
        </p:txBody>
      </p:sp>
    </p:spTree>
    <p:extLst>
      <p:ext uri="{BB962C8B-B14F-4D97-AF65-F5344CB8AC3E}">
        <p14:creationId xmlns:p14="http://schemas.microsoft.com/office/powerpoint/2010/main" val="168901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298501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20</a:t>
            </a:fld>
            <a:endParaRPr lang="pl-PL"/>
          </a:p>
        </p:txBody>
      </p:sp>
    </p:spTree>
    <p:extLst>
      <p:ext uri="{BB962C8B-B14F-4D97-AF65-F5344CB8AC3E}">
        <p14:creationId xmlns:p14="http://schemas.microsoft.com/office/powerpoint/2010/main" val="4101762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21</a:t>
            </a:fld>
            <a:endParaRPr lang="pl-PL"/>
          </a:p>
        </p:txBody>
      </p:sp>
    </p:spTree>
    <p:extLst>
      <p:ext uri="{BB962C8B-B14F-4D97-AF65-F5344CB8AC3E}">
        <p14:creationId xmlns:p14="http://schemas.microsoft.com/office/powerpoint/2010/main" val="198793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22</a:t>
            </a:fld>
            <a:endParaRPr lang="pl-PL"/>
          </a:p>
        </p:txBody>
      </p:sp>
    </p:spTree>
    <p:extLst>
      <p:ext uri="{BB962C8B-B14F-4D97-AF65-F5344CB8AC3E}">
        <p14:creationId xmlns:p14="http://schemas.microsoft.com/office/powerpoint/2010/main" val="351962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23</a:t>
            </a:fld>
            <a:endParaRPr lang="pl-PL"/>
          </a:p>
        </p:txBody>
      </p:sp>
    </p:spTree>
    <p:extLst>
      <p:ext uri="{BB962C8B-B14F-4D97-AF65-F5344CB8AC3E}">
        <p14:creationId xmlns:p14="http://schemas.microsoft.com/office/powerpoint/2010/main" val="2282811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24</a:t>
            </a:fld>
            <a:endParaRPr lang="pl-PL"/>
          </a:p>
        </p:txBody>
      </p:sp>
    </p:spTree>
    <p:extLst>
      <p:ext uri="{BB962C8B-B14F-4D97-AF65-F5344CB8AC3E}">
        <p14:creationId xmlns:p14="http://schemas.microsoft.com/office/powerpoint/2010/main" val="3057815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27</a:t>
            </a:fld>
            <a:endParaRPr lang="pl-PL"/>
          </a:p>
        </p:txBody>
      </p:sp>
    </p:spTree>
    <p:extLst>
      <p:ext uri="{BB962C8B-B14F-4D97-AF65-F5344CB8AC3E}">
        <p14:creationId xmlns:p14="http://schemas.microsoft.com/office/powerpoint/2010/main" val="148349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28</a:t>
            </a:fld>
            <a:endParaRPr lang="pl-PL"/>
          </a:p>
        </p:txBody>
      </p:sp>
    </p:spTree>
    <p:extLst>
      <p:ext uri="{BB962C8B-B14F-4D97-AF65-F5344CB8AC3E}">
        <p14:creationId xmlns:p14="http://schemas.microsoft.com/office/powerpoint/2010/main" val="2654283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29</a:t>
            </a:fld>
            <a:endParaRPr lang="pl-PL"/>
          </a:p>
        </p:txBody>
      </p:sp>
    </p:spTree>
    <p:extLst>
      <p:ext uri="{BB962C8B-B14F-4D97-AF65-F5344CB8AC3E}">
        <p14:creationId xmlns:p14="http://schemas.microsoft.com/office/powerpoint/2010/main" val="2503721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30</a:t>
            </a:fld>
            <a:endParaRPr lang="pl-PL"/>
          </a:p>
        </p:txBody>
      </p:sp>
    </p:spTree>
    <p:extLst>
      <p:ext uri="{BB962C8B-B14F-4D97-AF65-F5344CB8AC3E}">
        <p14:creationId xmlns:p14="http://schemas.microsoft.com/office/powerpoint/2010/main" val="1126977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31</a:t>
            </a:fld>
            <a:endParaRPr lang="pl-PL"/>
          </a:p>
        </p:txBody>
      </p:sp>
    </p:spTree>
    <p:extLst>
      <p:ext uri="{BB962C8B-B14F-4D97-AF65-F5344CB8AC3E}">
        <p14:creationId xmlns:p14="http://schemas.microsoft.com/office/powerpoint/2010/main" val="195889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a:t>
            </a:fld>
            <a:endParaRPr lang="pl-PL"/>
          </a:p>
        </p:txBody>
      </p:sp>
    </p:spTree>
    <p:extLst>
      <p:ext uri="{BB962C8B-B14F-4D97-AF65-F5344CB8AC3E}">
        <p14:creationId xmlns:p14="http://schemas.microsoft.com/office/powerpoint/2010/main" val="280722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381615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33</a:t>
            </a:fld>
            <a:endParaRPr lang="pl-PL"/>
          </a:p>
        </p:txBody>
      </p:sp>
    </p:spTree>
    <p:extLst>
      <p:ext uri="{BB962C8B-B14F-4D97-AF65-F5344CB8AC3E}">
        <p14:creationId xmlns:p14="http://schemas.microsoft.com/office/powerpoint/2010/main" val="3271550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34</a:t>
            </a:fld>
            <a:endParaRPr lang="pl-PL"/>
          </a:p>
        </p:txBody>
      </p:sp>
    </p:spTree>
    <p:extLst>
      <p:ext uri="{BB962C8B-B14F-4D97-AF65-F5344CB8AC3E}">
        <p14:creationId xmlns:p14="http://schemas.microsoft.com/office/powerpoint/2010/main" val="157150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35</a:t>
            </a:fld>
            <a:endParaRPr lang="pl-PL"/>
          </a:p>
        </p:txBody>
      </p:sp>
    </p:spTree>
    <p:extLst>
      <p:ext uri="{BB962C8B-B14F-4D97-AF65-F5344CB8AC3E}">
        <p14:creationId xmlns:p14="http://schemas.microsoft.com/office/powerpoint/2010/main" val="305106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2071784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37</a:t>
            </a:fld>
            <a:endParaRPr lang="pl-PL"/>
          </a:p>
        </p:txBody>
      </p:sp>
    </p:spTree>
    <p:extLst>
      <p:ext uri="{BB962C8B-B14F-4D97-AF65-F5344CB8AC3E}">
        <p14:creationId xmlns:p14="http://schemas.microsoft.com/office/powerpoint/2010/main" val="258077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38</a:t>
            </a:fld>
            <a:endParaRPr lang="pl-PL"/>
          </a:p>
        </p:txBody>
      </p:sp>
    </p:spTree>
    <p:extLst>
      <p:ext uri="{BB962C8B-B14F-4D97-AF65-F5344CB8AC3E}">
        <p14:creationId xmlns:p14="http://schemas.microsoft.com/office/powerpoint/2010/main" val="90981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39</a:t>
            </a:fld>
            <a:endParaRPr lang="pl-PL"/>
          </a:p>
        </p:txBody>
      </p:sp>
    </p:spTree>
    <p:extLst>
      <p:ext uri="{BB962C8B-B14F-4D97-AF65-F5344CB8AC3E}">
        <p14:creationId xmlns:p14="http://schemas.microsoft.com/office/powerpoint/2010/main" val="460020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40</a:t>
            </a:fld>
            <a:endParaRPr lang="pl-PL"/>
          </a:p>
        </p:txBody>
      </p:sp>
    </p:spTree>
    <p:extLst>
      <p:ext uri="{BB962C8B-B14F-4D97-AF65-F5344CB8AC3E}">
        <p14:creationId xmlns:p14="http://schemas.microsoft.com/office/powerpoint/2010/main" val="3941320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41</a:t>
            </a:fld>
            <a:endParaRPr lang="pl-PL"/>
          </a:p>
        </p:txBody>
      </p:sp>
    </p:spTree>
    <p:extLst>
      <p:ext uri="{BB962C8B-B14F-4D97-AF65-F5344CB8AC3E}">
        <p14:creationId xmlns:p14="http://schemas.microsoft.com/office/powerpoint/2010/main" val="55975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a:t>
            </a:fld>
            <a:endParaRPr lang="pl-PL"/>
          </a:p>
        </p:txBody>
      </p:sp>
    </p:spTree>
    <p:extLst>
      <p:ext uri="{BB962C8B-B14F-4D97-AF65-F5344CB8AC3E}">
        <p14:creationId xmlns:p14="http://schemas.microsoft.com/office/powerpoint/2010/main" val="186238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3793913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43</a:t>
            </a:fld>
            <a:endParaRPr lang="pl-PL"/>
          </a:p>
        </p:txBody>
      </p:sp>
    </p:spTree>
    <p:extLst>
      <p:ext uri="{BB962C8B-B14F-4D97-AF65-F5344CB8AC3E}">
        <p14:creationId xmlns:p14="http://schemas.microsoft.com/office/powerpoint/2010/main" val="3770174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44</a:t>
            </a:fld>
            <a:endParaRPr lang="pl-PL"/>
          </a:p>
        </p:txBody>
      </p:sp>
    </p:spTree>
    <p:extLst>
      <p:ext uri="{BB962C8B-B14F-4D97-AF65-F5344CB8AC3E}">
        <p14:creationId xmlns:p14="http://schemas.microsoft.com/office/powerpoint/2010/main" val="3720162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45</a:t>
            </a:fld>
            <a:endParaRPr lang="pl-PL"/>
          </a:p>
        </p:txBody>
      </p:sp>
    </p:spTree>
    <p:extLst>
      <p:ext uri="{BB962C8B-B14F-4D97-AF65-F5344CB8AC3E}">
        <p14:creationId xmlns:p14="http://schemas.microsoft.com/office/powerpoint/2010/main" val="1587394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46</a:t>
            </a:fld>
            <a:endParaRPr lang="pl-PL"/>
          </a:p>
        </p:txBody>
      </p:sp>
    </p:spTree>
    <p:extLst>
      <p:ext uri="{BB962C8B-B14F-4D97-AF65-F5344CB8AC3E}">
        <p14:creationId xmlns:p14="http://schemas.microsoft.com/office/powerpoint/2010/main" val="394633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47</a:t>
            </a:fld>
            <a:endParaRPr lang="pl-PL"/>
          </a:p>
        </p:txBody>
      </p:sp>
    </p:spTree>
    <p:extLst>
      <p:ext uri="{BB962C8B-B14F-4D97-AF65-F5344CB8AC3E}">
        <p14:creationId xmlns:p14="http://schemas.microsoft.com/office/powerpoint/2010/main" val="17944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48</a:t>
            </a:fld>
            <a:endParaRPr lang="pl-PL"/>
          </a:p>
        </p:txBody>
      </p:sp>
    </p:spTree>
    <p:extLst>
      <p:ext uri="{BB962C8B-B14F-4D97-AF65-F5344CB8AC3E}">
        <p14:creationId xmlns:p14="http://schemas.microsoft.com/office/powerpoint/2010/main" val="711956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49</a:t>
            </a:fld>
            <a:endParaRPr lang="pl-PL"/>
          </a:p>
        </p:txBody>
      </p:sp>
    </p:spTree>
    <p:extLst>
      <p:ext uri="{BB962C8B-B14F-4D97-AF65-F5344CB8AC3E}">
        <p14:creationId xmlns:p14="http://schemas.microsoft.com/office/powerpoint/2010/main" val="1511667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50</a:t>
            </a:fld>
            <a:endParaRPr lang="pl-PL"/>
          </a:p>
        </p:txBody>
      </p:sp>
    </p:spTree>
    <p:extLst>
      <p:ext uri="{BB962C8B-B14F-4D97-AF65-F5344CB8AC3E}">
        <p14:creationId xmlns:p14="http://schemas.microsoft.com/office/powerpoint/2010/main" val="3497901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51</a:t>
            </a:fld>
            <a:endParaRPr lang="pl-PL"/>
          </a:p>
        </p:txBody>
      </p:sp>
    </p:spTree>
    <p:extLst>
      <p:ext uri="{BB962C8B-B14F-4D97-AF65-F5344CB8AC3E}">
        <p14:creationId xmlns:p14="http://schemas.microsoft.com/office/powerpoint/2010/main" val="224052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a:t>
            </a:fld>
            <a:endParaRPr lang="pl-PL"/>
          </a:p>
        </p:txBody>
      </p:sp>
    </p:spTree>
    <p:extLst>
      <p:ext uri="{BB962C8B-B14F-4D97-AF65-F5344CB8AC3E}">
        <p14:creationId xmlns:p14="http://schemas.microsoft.com/office/powerpoint/2010/main" val="2131157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52</a:t>
            </a:fld>
            <a:endParaRPr lang="pl-PL"/>
          </a:p>
        </p:txBody>
      </p:sp>
    </p:spTree>
    <p:extLst>
      <p:ext uri="{BB962C8B-B14F-4D97-AF65-F5344CB8AC3E}">
        <p14:creationId xmlns:p14="http://schemas.microsoft.com/office/powerpoint/2010/main" val="1291075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53</a:t>
            </a:fld>
            <a:endParaRPr lang="pl-PL"/>
          </a:p>
        </p:txBody>
      </p:sp>
    </p:spTree>
    <p:extLst>
      <p:ext uri="{BB962C8B-B14F-4D97-AF65-F5344CB8AC3E}">
        <p14:creationId xmlns:p14="http://schemas.microsoft.com/office/powerpoint/2010/main" val="59070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54</a:t>
            </a:fld>
            <a:endParaRPr lang="pl-PL"/>
          </a:p>
        </p:txBody>
      </p:sp>
    </p:spTree>
    <p:extLst>
      <p:ext uri="{BB962C8B-B14F-4D97-AF65-F5344CB8AC3E}">
        <p14:creationId xmlns:p14="http://schemas.microsoft.com/office/powerpoint/2010/main" val="1518969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55</a:t>
            </a:fld>
            <a:endParaRPr lang="pl-PL"/>
          </a:p>
        </p:txBody>
      </p:sp>
    </p:spTree>
    <p:extLst>
      <p:ext uri="{BB962C8B-B14F-4D97-AF65-F5344CB8AC3E}">
        <p14:creationId xmlns:p14="http://schemas.microsoft.com/office/powerpoint/2010/main" val="2901051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56</a:t>
            </a:fld>
            <a:endParaRPr lang="pl-PL"/>
          </a:p>
        </p:txBody>
      </p:sp>
    </p:spTree>
    <p:extLst>
      <p:ext uri="{BB962C8B-B14F-4D97-AF65-F5344CB8AC3E}">
        <p14:creationId xmlns:p14="http://schemas.microsoft.com/office/powerpoint/2010/main" val="3066170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57</a:t>
            </a:fld>
            <a:endParaRPr lang="pl-PL"/>
          </a:p>
        </p:txBody>
      </p:sp>
    </p:spTree>
    <p:extLst>
      <p:ext uri="{BB962C8B-B14F-4D97-AF65-F5344CB8AC3E}">
        <p14:creationId xmlns:p14="http://schemas.microsoft.com/office/powerpoint/2010/main" val="15724031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58</a:t>
            </a:fld>
            <a:endParaRPr lang="pl-PL"/>
          </a:p>
        </p:txBody>
      </p:sp>
    </p:spTree>
    <p:extLst>
      <p:ext uri="{BB962C8B-B14F-4D97-AF65-F5344CB8AC3E}">
        <p14:creationId xmlns:p14="http://schemas.microsoft.com/office/powerpoint/2010/main" val="40337798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59</a:t>
            </a:fld>
            <a:endParaRPr lang="pl-PL"/>
          </a:p>
        </p:txBody>
      </p:sp>
    </p:spTree>
    <p:extLst>
      <p:ext uri="{BB962C8B-B14F-4D97-AF65-F5344CB8AC3E}">
        <p14:creationId xmlns:p14="http://schemas.microsoft.com/office/powerpoint/2010/main" val="1239699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60</a:t>
            </a:fld>
            <a:endParaRPr lang="pl-PL"/>
          </a:p>
        </p:txBody>
      </p:sp>
    </p:spTree>
    <p:extLst>
      <p:ext uri="{BB962C8B-B14F-4D97-AF65-F5344CB8AC3E}">
        <p14:creationId xmlns:p14="http://schemas.microsoft.com/office/powerpoint/2010/main" val="652043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61</a:t>
            </a:fld>
            <a:endParaRPr lang="pl-PL"/>
          </a:p>
        </p:txBody>
      </p:sp>
    </p:spTree>
    <p:extLst>
      <p:ext uri="{BB962C8B-B14F-4D97-AF65-F5344CB8AC3E}">
        <p14:creationId xmlns:p14="http://schemas.microsoft.com/office/powerpoint/2010/main" val="303202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6</a:t>
            </a:fld>
            <a:endParaRPr lang="pl-PL"/>
          </a:p>
        </p:txBody>
      </p:sp>
    </p:spTree>
    <p:extLst>
      <p:ext uri="{BB962C8B-B14F-4D97-AF65-F5344CB8AC3E}">
        <p14:creationId xmlns:p14="http://schemas.microsoft.com/office/powerpoint/2010/main" val="23783005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973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8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340323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7541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2C02B4DB-5212-AD42-B2C1-BD19AC94D45E}" type="slidenum">
              <a:rPr lang="pl-PL" smtClean="0"/>
              <a:t>9</a:t>
            </a:fld>
            <a:endParaRPr lang="pl-PL"/>
          </a:p>
        </p:txBody>
      </p:sp>
    </p:spTree>
    <p:extLst>
      <p:ext uri="{BB962C8B-B14F-4D97-AF65-F5344CB8AC3E}">
        <p14:creationId xmlns:p14="http://schemas.microsoft.com/office/powerpoint/2010/main" val="3064450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2" name="Obraz 11"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21570" y="6558297"/>
            <a:ext cx="5753100" cy="419100"/>
          </a:xfrm>
          <a:prstGeom prst="rect">
            <a:avLst/>
          </a:prstGeom>
          <a:noFill/>
          <a:ln>
            <a:noFill/>
          </a:ln>
        </p:spPr>
      </p:pic>
    </p:spTree>
    <p:extLst>
      <p:ext uri="{BB962C8B-B14F-4D97-AF65-F5344CB8AC3E}">
        <p14:creationId xmlns:p14="http://schemas.microsoft.com/office/powerpoint/2010/main" val="238643025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150423459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222596772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64073109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8466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12972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428110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122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28530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31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776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13973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7594" y="6724490"/>
            <a:ext cx="5753100" cy="419100"/>
          </a:xfrm>
          <a:prstGeom prst="rect">
            <a:avLst/>
          </a:prstGeom>
          <a:noFill/>
          <a:ln>
            <a:noFill/>
          </a:ln>
        </p:spPr>
      </p:pic>
    </p:spTree>
    <p:extLst>
      <p:ext uri="{BB962C8B-B14F-4D97-AF65-F5344CB8AC3E}">
        <p14:creationId xmlns:p14="http://schemas.microsoft.com/office/powerpoint/2010/main" val="18165210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funduszeeuropejskie.gov.pl/strony/o-funduszach/fundusze-europejskie-bez-barier/dostepnosc/program/poradniki/standardy/#/domyslne=1/476395=3987"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sv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sv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nSpc>
                <a:spcPct val="150000"/>
              </a:lnSpc>
            </a:pPr>
            <a:r>
              <a:rPr lang="pl-PL" dirty="0">
                <a:latin typeface="+mn-lt"/>
              </a:rPr>
              <a:t>Priorytet: IX. Fundusze Europejskie na rozwój terytorialny</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955" y="4489450"/>
            <a:ext cx="7920037" cy="1747722"/>
          </a:xfrm>
        </p:spPr>
        <p:txBody>
          <a:bodyPr vert="horz" lIns="0" tIns="0" rIns="0" bIns="0" rtlCol="0" anchor="t">
            <a:normAutofit/>
          </a:bodyPr>
          <a:lstStyle/>
          <a:p>
            <a:pPr>
              <a:lnSpc>
                <a:spcPct val="150000"/>
              </a:lnSpc>
            </a:pPr>
            <a:r>
              <a:rPr lang="pl-PL" sz="1800" dirty="0">
                <a:latin typeface="+mn-lt"/>
                <a:ea typeface="Open Sans"/>
                <a:cs typeface="Open Sans"/>
              </a:rPr>
              <a:t>Działanie 09.03 Rewitalizacja obszarów miejskich</a:t>
            </a:r>
          </a:p>
          <a:p>
            <a:pPr>
              <a:lnSpc>
                <a:spcPct val="150000"/>
              </a:lnSpc>
            </a:pPr>
            <a:r>
              <a:rPr lang="pl-PL" sz="1800" dirty="0">
                <a:latin typeface="+mn-lt"/>
                <a:ea typeface="Open Sans"/>
                <a:cs typeface="Open Sans"/>
              </a:rPr>
              <a:t>Działanie 09.05 Rewitalizacja obszarów wiejskich</a:t>
            </a:r>
          </a:p>
          <a:p>
            <a:pPr>
              <a:lnSpc>
                <a:spcPct val="150000"/>
              </a:lnSpc>
            </a:pPr>
            <a:endParaRPr lang="pl-PL" sz="1800" dirty="0">
              <a:latin typeface="+mn-lt"/>
              <a:ea typeface="Open Sans"/>
              <a:cs typeface="Open Sans"/>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
        <p:nvSpPr>
          <p:cNvPr id="7" name="AutoShape 4" descr="https://euc-powerpoint.officeapps.live.com/pods/GetClipboardImage.ashx?Id=5f887e14-53e0-446c-a05a-c1a43dce9008&amp;DC=GEU5&amp;pkey=daef817b-d37b-4f05-9298-59dc3c163904&amp;wdwaccluster=GEU5">
            <a:extLst>
              <a:ext uri="{FF2B5EF4-FFF2-40B4-BE49-F238E27FC236}">
                <a16:creationId xmlns:a16="http://schemas.microsoft.com/office/drawing/2014/main" id="{21B3B786-6F95-42DB-AB4B-3E25A16F285C}"/>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0" descr="data:image/jpg;base64,/9j/4AAQSkZJRgABAQEAYABgAAD/2wBDAAUDBAQEAwUEBAQFBQUGBwwIBwcHBw8LCwkMEQ8SEhEPERETFhwXExQaFRERGCEYGh0dHx8fExciJCIeJBweHx7/2wBDAQUFBQcGBw4ICA4eFBEUHh4eHh4eHh4eHh4eHh4eHh4eHh4eHh4eHh4eHh4eHh4eHh4eHh4eHh4eHh4eHh4eHh7/wAARCADMA0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fJNHkmtHyqPJr6+x4xniHmnrDxV5Yamjgz2pxiJsxdSuLTS7CW/vplht4l3MzHFfOnjzxxN4j1V5GmlW1XKwQqMhR/ePvXUfG/xG2pavJp8cjJYWRMbBTnzJO5x3x0/OvMbXT5LudNyeTE33VHVsd6+IzrNFiJulF+5H8WfoPDuTRo01iKnxP8ENt3jkmaGaRpUI3AL275z2qa3lMzFhE8MS8yeWOSB1y3XNTWduIYjE8BEkhwSFzgf4VuW+gzWEsFndW863F9Futk2bTIWO0Fh2HWvn5SXQ+sc409Wdn8DfCcmo3kniK5iks7VfkthHIyswHqe4z1z1Ir1bxX9os/COsPNcedELOQB9nzrlSOQOtaHhrS4NH0Cx063wRDCqsR3bHJ/OrWrRxvpF4sqgoYH3AjttNffZbhHSy+2zkm/vWh+YZjj/AKzmftHsml9zPn+81+AsnlktGqfvIpOJIz9MVx114gmlt54dIiMkySv+9YYjgBOTzj5jyeBXWw+E5viJ4rlsbUC3sLfab28Xqg/55p6se4zxXpXiHwJ4e8L+EYpdG0OwdrUBHlumJUKTgyMOjEHmvi8JktWeFli+XRa2PuM0zujDExwaevdfl5fifPeirBoZj8RN/wATO+nR1WC4hDIBghnI7Y7euDVPQ9H1DWr6C00+ISzXUwUKBjI+np1/KvYY/AOlxuslxcSXB4YtCF2MD/dA5xiul8CaZ4W8EOzRw3V5qk4byZXQbIh/dH93+fWscLiqFSrarLlW7fkui8+xOK9ph6T9lC8un/B/zG+A/hDpOlX2lpd3YvdRSYSyqx4UAZwo9M45PWuI+PuoalYeJrwtM91YWt1te2Y4QFkK5H4HaR716PFeXE2qy3CzOGH3sHDAnr07VT+IPhu18YeG7qylaJL4jfBO3JDjpk+h6V5ks7p1cZzQhyLa1+nd+b620IoQmqDhiHzuz+T30OA+GXgbw/qV1Za5p1x9pRiGaFyD5bdeB2xXsGr+HtPvTuaNoZMY3xHB/Loa4P4IeDbrT9DmZo3s9QglIch8rI3b26Z/SvSbXUFlmNrdR+Rcr1B6N7iv0HLMPSlQ/fRUoy2b12PlszxVanWUaM7OC6eevzPPdU8CtJrdoNzSWpY+c44O0DOD7npXZi3WONY0UKqjAA6AVryRe1QPFXq4LLsPg+b2Ktzf1Y8nG5jXxvL7V/D/AFcyniNQNEfetZ4qhaH2rvPNaMloj713vwT8Mf2p4jOq3Ue6008hhu6NL/CPw6/lXKx2sk86QwoXkdgqKOpJ6CvoXwxptp4Q8ILHMyItvE011J6tjLH9MD2ArhzHEKjSa6v8upvhqXPO76Gb8UNUEWnDR4ZFW5uUMp3KxUIvPOPcDjvgivnXUbi80WWL7ZcyWzXBM6x3UYMjZU/vQNw2jLD5Wx19BXWa94lk1q+u9UkmeEysfLTdyidl/ICvK/Fr3V5dGVriWZxwGZiTj0r85oceUWnQpUmrP4r7+e36nZXwEpT9o38h32W4m1K6v9XlSKR2CJ9qlMkcLuzZKlckEHBHXrnPzCumv9N8RX2jmSbQb2O7CiG6hmVDDHEjMfmIz8rADJyCMD5jxXH+C7a81LWVjnu52RHDYMhI3dj9a9/trdLfS9s95cS7h8weVmB/M1w1/EKjlUnGVNylLzXW/wDn+ALLJV1e9kjzO6uE/snUobrTLtClsyXZuA0yRyrklQxJIDEdTjPynGCaq6Q58YrPNFqRtILO1Nu0VpCUhuI40BAZuNzFs8YzgHHrW14puo7UXHk3Lxo+fNAYgSf73r0HX0FeaNq1/HLL9ivLi2jdy5WKQoGPqQOp967MPxzTxa5vZNL1+7QiWXunpc9A0TT7xPDlh5WohrNx5k0ZKTtJMFaQowKk8YUZHTPArj/GeqS26zaldac6RtdN9mUBzHKzK2VAIw3L9yRw3YVR/tXWGYsdUvSxJJPntkkgAnr3AH5VE813KNslxK454ZievXrW2K4poVbONNprzIjhJRVrnU6fqRj8UWMVvfPEZAEt7KVowIZQFLPtbO3gMVwB6YyeXw22k+Lr+2vlk8u2sUa3cRz/AGjYvODiU4KgHopXHPauUDz/AGkXPmN524t5ufmyepz1zT4pLiNpGSRkaU7pCvBc9Mt6nk9fWvNlxFLlsr/edCo3+LUd4wh0241iysZZrXfPbFLi0EcimVjLIofJUoGUADg5zn0qv4qZtL1PTPKt7qSfSrPCXRDbZS8nBUFSMBSOAeoGOtSsrNJFI+GeL/VMVBKfQ9vwqz9t1Dbt+2T7cBcbz0AwB9AOlbUuKFThyKG/n53M5YRSdzPvtYvru+ktNTvHhhvF81nknwhaNV4JPBcbcdMnHSuF1rU53to7HTZw8UkmJXQEEggYygBUcehHUg45Fej2+nS6o4tfJSdd5fEkYKhj1bBGM+9d74R+GFveGPzrK2lXO7H2ZdoPtxWOL44oYelapB39b+n9dQp5fOUrxZ51eaePDekyW8eq+VALE7YZflEkyOysqbMgNx/Fxgc9AT5atvDBI6X0iy6Y7+XOzId65UYmA6ZHK/Lwdvrg19o+IPAOkWOheVPZ2xiVSQhiUqCcZ46c4H5CvCtSsbKG/eKG1txHFITGPJX5D6jjiuLK+NaVbmXsnfrf8Oh018G4tSucfouly291ayz3Ed7qm130ySB9xmWPO0M3QkeXkZGSPXpWp4rs28Qaw91Yr9nbUbiORoHQL5KXDFsKnCsF+b5u2D2rVjRbeaKaCGOKSJt0TpGAUPXII6GkREMqN5UQKRmJSIx8qHJKj0Uknjpya7/9YaUn78Hb5GcqTaXc881QW5a4vVVnvPJ3pBISuz5DuYEHg/MTj+XFJ8OF8u3n1USCVUPlmIjlSCGJweuQo/HivQrqx09owrafZsdu0fuFOB6dPc1Ugs7e1RktbW3gU9RHEqg/kKvBcR0qNRT5HoQ8O+50moeONQbRNX02CJBY6jGtuqEYEcaTM64A7jdj2qj4S1HTrXw9fagus6s+pWkc0xtkG2INIBHyckk5YngD5SaxZvM2beNvpjiqgM1uXNszRu4KnyxgtkYIOOuRXvvjChOKSptfNCjRkpXbPo34S67B4iv7+2uGTzomncMT99ZIAwI/Fq4f486xHI/g1YZU84aEZRIhBIk3Bccemxq5bwDoV9qN0JFWQEMDkr3AwPyHFe0aV4Q0dbaH7TounSvEuEMlkhKjJPGV45J/M183mXiFhcJU5fZuT8mj0aVCU4nz3aeILyweK1guZ/LeMxywox2uhGGDDoQR1B6isv4Z2x07xrq6sU8oBWV/MzlCy4O498dc9819SHwzoCsXGg6SDgqSLCPOCMEfdp1r4X8PxMXi0DSELjDFbCMEj0Py1yx8UMLNcqw0vW6IeXy5lJy2Pla8llj+HWhPGSXhaOTYcYOEJwQeo/CsaVGtr5SZUW4CMRKyK5bYu4MgIAB2fdGevv0+m/H2o+DfCumeT/YOjS3JXEUK2MXBx6beK+d9be11K+kun0ywh3MCqRWqIq46YAHatsPxJHMpe0VJxj3utTKtS5HvqVB4gisZLW4ghtLW4WFkjEJbfAGByNwGRIwbjuAeevHO21w0mtWm6MxESWoKbSNuJwcYPPeur0jQpNav4rKy0+KWTfkfuhhD6+3b8q958I/DnRdIt1uNSsbS/wBQfDPLPbrIQfxBrWrxThsr+KLbfS4U6EqnoeNapMP+Fg6bIXUKumykk8AAMK8cuFj1fWZ7q/uCkd3dMyKg+ZxuIAPpjpX3FeaHoUjb20XTGOCpJsozwe33elZcvhfw/uGNC0sf9ucY/wDZa5ZeINGX/Ll/f/wDf6o+58safFZ23lMNQ0yAxt8iX5kQ4HdXjIYfmK9t+DGn6P4+1eLwtdKbnzf3sigz3FsVUZLZnTIPoQx64ruk8NaGo40PTM56iyj/AMK9l+EXhq00rS21QWNvBPcjEZSJUKxenA7nn8BXqZTxIszxPJTpNaau+34G/tZ0aPs76G/qEmn+EvCcdtp9vHbW1pCtvaQIMKoAwqj2AH6V5Q0zySs0jbpCSxYn72a3PiVrf27WjZQtm3tMoeer9z+HT8DXK+Yx+XPP8Jr2K1XmlZdDmjHQv+Zn5h+NKJAOM8HpVESn73/fQpd5/CoUh2LqydVJ607zcpyfmWqBZvxpRIeHH0NHMFi8ZsMGB600yfejzkN0qoTyU7HlaUnMav3U4P0qrgPkvLoLEsFv57xsSqZxuJ4xmuq8PJ8TLiY3F94c8PwWbQqIIZL8maJvVmVCD64zXLxMEufRJF/LPB/WtWz8Q6lDZ+ULuYGIj+M9OhoVr6ga/wDZfxWm0yWFpPCltfs5KXiNK2FzwCmzHTjrVh9D+JUt9azf2l4YtoIgfOgjt5XW4OOpzjGD9azo9dvpHjJuJCHHPzHrUWpeIrfTbQy6pqCQAEAB2+Zj2AHU/hVe72f3iszeg0Hxwt9PNN4i0TyJFAjg/s5ysHrtPmDOfenWmh+I9P0i6i1TxNaapF5E27/QfLkbKnA3bzwOO1cCvxT8Ki6SG41OW1DcCWaJhH17t2/HFdlp12t5btNbXEdxbyROyyROGRhtPQjg04qN9F+ISUktTxPw3GZviR4BSJkDpDfgMy8A/ZmGa9Eij1KGJv7SuobicEh3hjKIT6gEmvN/Apdvi34RiLZAi1I9+MQN/WvU71W2HI6ua0rLVGdNlRjgqvvSNIN5A6ClZGN0BjhVyfwFV8MInfB5OBWJoSGTgtTC5JVR1NNkR98UIU5xlv55/LFRgt88mDj7q/U//WoAmkkyc9h/kVC8u1Se/ao2Ehwu07m5H9P0qP5i27GVXp9e1JjJmkIUJ37/AFqNpueOgqFt3oTnp7//AK6iIfH8yBUsZJPMdpas66hnmXZG213OF+tWJAx528Dpiot8kbF8fP29BWUkyka3hr4b+GLywuE8V+JdanacES2dpeyW1vsz8oPl4LHjnJ69sVsal8MvhPeW9lBeXGuSw2ZU2sTaxdFYiOhVd+AffrXFm+uEBbc2M9P7xqCXU70MfnYytnk9FHf/AOvVxruCtZC5b9TtL34YfBy71P7fd/21cXyRlBcvrV40ir6BvM4HJ4qpD8J/gTALiRdO1DM5PnudWuwZT33HzOetcZNqNxsI8yQRDl2HWQ/5/IVWk1C8yHZTv6RRAfKg9T/gfqar67NbJfcHJ5ncp8Jf2f4bdbVvDcskROVhe/uSPX7vmYp0ngD9n6OUO/heOX7OMhnuZ3EfpjMnH4V51Je3rbh5sg3f62bBOQey+v8AX6VVllupowGil+zpgpAMkuf7zd+f/rCq+v1ugci7nQ+OfDXwPm0t5NH8DxRXIP7u5DvGSw9DvyQPfiuGgsobWLbHGsSn+FRj/wDVWnJFfSssskLu7fLH8p2KB0A7f57mtnwh4eudQ8QRw3kEqRRnzJ/MUjIHbn1PH5/SvOzHHeyoyxFd6RVyqdPmkox3Z2/wy0UaXoQupU23F3iRsjlU/hH9fxrw344eIpPE3iqSG1lRrGwzDBg8Mc/M/wCJ4+gFfQnjK8ktdFlit2Cz3AMaH+6D1b8B+uK8L1PwPbsjPE7K2e3+FeB4cYF4vF1s8xa1k2oeXd/Je6vmcXFc63sYYPD7LWX6L9fuPJHtZgcbh+FItvN0C7j7V6KPCGCdzSflSPodvaoVDAN9Oa/ZFVpvqfCexxCXvI4SK2k4LripWV1GBwK6G5063R/+PoK2eAazr+NFO2NvM4rVNPY46iqRfvIy3+YY3AVGoRf+WgP40y4hkZvuuBTIrd2bAt5T9BS5jWMVbckmn2/dYH8aqSXDnjdWtFpTMoYwyKPcGrVvoKOfu81MpeZcOXZI5ozlf4jTWmc/3jXYjwrGP3jcD0FRz6TawjH9KzU0+p0Wa+yca8rY5zRXQ3mnhvux8fSii3mCrLrE+m7XxF4dnACa5pyseiS3Cxv/AN8uQf0rTgeGYZhlSQeqMCPzFa+oWFrMNtxawzqeolQMP1rDu/BfheZg02g2AJ7xxBD/AOO4r8loeLbX8fDfc/8ANH6JPh7+WZdEaqpZyFUDJJ4AFU7q/jmsW+wSRoZUIjuH5UHsQOrD8q434oabHoujDS/DMesf2lfghY4L2YxJGCNxZS23HOPxrA8EXWr+HNHfS9akt45YWGy0nnQeYvX92+cBgOCpPoRX1eH4zlmOGVShTdNPva/y8jfBcOq7lVd+yOX+KPhlNAWK1kZL0XGbgX+3DtIAd8Z5Ix36Z5rkhHp0sEMVrJqH9pO6KsSqDG244HIrvfifrNjcMbS3gL3NvK0ZuWw8TxsuMY79+e1cFo1pc6pqdvp2lQtPdOfLjROoIHc9vqfSvAqzjdyb0R97habp0XzGp4dtb/Ttd/f6a81xEwENrLG2N+4csOpxjp617Zo3gPTrjy9Y8RRTX+sTlZpWmcgRt1CgA4wK6e1vpoYo11DQdZimRArTC3jmDEDrmN2b/wAdplx4m0G2P+mXzWg7m6tpoAPxkRRX1OTSyVT544mM29k2tPv6n57mua47EJRVNw72vqaMcSgBVGABwBWD4pnkvtOn0vT43eKc/Zru8VtqWyPwzA/xMM9B0PWuK+J3jq8ktltfDtx5dlN8ovYvmM+RzsPZffqeccc1Q8B/EHUYrmLS/EWJtLlHkNKyBTEOhJwOnrmvXq8QYP23sL6bX6f8MckMgxqorEW13t1/4c9b0DRtO0TTI7DTLWO3t07KMFj3YnuT1JNebftB+IIE0e20a2vImaZ2e5WOQEhVHAIHue/pWh8UvGD2Gk2mi6Xchrq5i/0iWI5KIPl4I6EkHn0rxfV7GR7mK8eM+T5ZjB/hVs96487zmmqcsJRXTV9vJHbkuTTk1jK766Lq/M7D4YnWL7w/bvBfNBBC7xBXUE4ByBk845q617fXNhrF80KOlrKjQtDncQh+YhfU5Nbfw80l7fwNBIn35xJJx1BLEA5+gqjpN3CIb3SJWSG4kDocjGcg4/xr87qTTm9D7OXK0orsV7bWLWaea9gnkjZogk8UilPLYdxWzaXn2qULE6sGHGD0z1zXJNKdO0xWe5jn8zAkUjO9e4NV2+wRXCIXMFzAAxMb7SUPTI/z0rmqUYSlojnblF2PafBdo1tpc6OCCZi3J9hU+saXb38W2UbXH3XHVTXPfD77fqGlXNxaavL5KyhU3qG5AGefxrams/EPO3Urc/WKv1rIm/7NpRcen6s+CzdcuNnZ/wBWRj/2hdaNILbVwXgJxHcqP51sxmOaMSROHU9CDWXq2ha9qVlNa3GrxKkilTshGRXPeHfB3ifwtZrDp2vvqUaf8srsAn6Aiu+9Sm/dV1+RxPknu7M7NoqiaKubuvGF7psnl6x4evY1A+aWFfMX9Of0qPR/HPh++1yz0izvhNdX86w28BGHMjHAGDW3to2u9DJ03sev/CHw+LvVn1e4jzDanEWe8h7/AID9SKwP2s/Hsmk2Nn4R0x/9JuwLi8IP3YlPyr/wJhn6L717FZQWvhXwocrmO0haSTbjLtjJ69yen4V8KeNfE1zrnjPU9b1dLX7XNMXaE3qNsUEBVGOoUADj0r4rP8TUrRlGnFu+mnb/AIJ6VClyxSFt9S1y8+ZDtQH1wDTbjVLxpGhePY/QnPWt7SLLxJrkEUmi6FBcQvwjRXkZUn061meKfC/inQroza9o/wBh3FSDLOqrhjgHPpnrjOK+GhlWKbvKg0vQ2k1tzfiXPDt1e2Tia2hMj9TiurbxD4gniImj8mLHG48mq3hODVhZeZY2Oj3aJjLJqQb88KcVS1fXdSuL8WcdjYNIWCYhvlcgk46YHFeTicnxlSpzSoad9P8AM6I2jHcxNf1eeaRoX5PuazoHkckBefWrbaLqN3euFVXk/iCtnBwDj8iOPepoNLvoSy7EXby+9iuOM+nXAPFd0MHUhT92D+5nO2m9WvvRWbzI8HjpilSRscqPwqbVbW4tIY57wiGB2wr7HKn2yFxn2qCxEV1dR2sFzHJNJJ5aRqH3M+cYwVrJUakl8L+5lcuu6+82/DWnNfys0gURJ6Dqa0vEWmrDDGLWLEn06isvw5qsduAlrc28gafyOXIHmZxtzjrkV0NzPqDX9tby2cBuLoDyEMx3N0IP3eB8wwTwc15lbD4tVubkdl5G0Ywcd0c5/Z175bSMqrjsetQLFc4BaIhR1OK131HUBqFxZNpJE0LBXEkyp1AOQGwSORVfUrrUlVYW0wIW7/aE4rupYDHzSl7LRkuEV1Om+HFhcX14I44cR55bHWvftMW10WxTzQitjp3rw7wlrHiDQtP8yHw3HMi7cSLeK2/d0wFBJ54+oNVPGfxC17yEnvrJbGFs4LTklseg25r5rG5PmVXFt+ztbb/M6oSpwhqz1nxlqy3lq8f7vaQeM9q+fPE00f8AajC2VOD8xFJfePJZrBpDPCsTN5fmJPvOSM4wBkcA/kfSudvtXsbCGGa+uEgS5UPE7sQHBJ5BI9jXfleS4rDylKom2zGtUjPRGtaK1xdRwjA3NjrXpuheFdMFgZrqFXIHAPrXkOl6tY3Qa4s7gSiPDFowTtycDPHHPFb9j47ke5bSI5HlulO1oxuDA7d2Dx/dBP0FdGPy3HVko0Ytd9GKiop+9+aL/iaCOfW49N0+Ebs4OB0qpr+kDTrcMfvVJb+M7DQ7kzXemb7h9wRjKRux1Ckrgnt1qPxBrN3rEiBdGuF3dFWSNuT2+9WlDLsxVSNP2TSW9+oOMGnJNHNSu2T8tdd8P9Ms7iQSXCoST3PSmWPhvVYbVprjwzdzHaWA+0wgkdeBuyaydE16y0vU/tDWFy/dYRKBj9K7MXl2NnSlCFKSfoRCKjJOR9EaBY2NrAGgtkXjqK0J7wgEeWMfWvJo/jLDa2qovhe62kZ3faAf/Zayb/48adET5nh+8U79n3j970+7Xx74YzZb0ZX+R3qrTezPZxdEk/IBnvXEfEf4iW/h+1a0s9s18wIAB+7715jr3x+t5D/Zlpo9xa3Uw+QtIDnPp0H61xcF1fa3qlxGun3s94vzSo2N69Oo7dRXq5Zwpi+bmxVNpdu/3dDGtXVrQ3DWNUvNSvXu76RpZXOck9PapfDuh6l4h1BbSwhJyfmc9FFVYI5rgRTiwnlt3bho2Hzc9j0r0z4bePLVZZNC8MeDLi5vIkLTYu41IAODktgdfevqMRQxVKmo4ek2/wAEcVOmpS99noHgvwtY+FdNEccSvdMB5khHJNalzc3B/gFc9J4i8ZyE5+Hd7zzk6hBj+dc94o+Iuq+HRbNrXg+e2F1L5MH+nxNvfj5flzzyOtfOT4dzKrJznTbb9P8AM7lOEVodtNcXKkjyxiqss8zjlMHHbua85ufi5Mt0lrL4Su453RnSM3I3Mq/eIG3tWVJ8dtL2j/iVwjt/x/D/AOJoXDWNT1pP8P8AMTrQ7nt/g6yvNc8QQWOwrETvmYN91B1/w/GvbNWF1b6NJDpUAafZ5cKghQvYHn0HP4VxnwGtZpvBNt4gvtP+xXWqIJliMm8rD/Bk4HUfN+Ir0Ov0fhrKHl+FbmrTlv5dl+vzOOtU5pabHjqeB/EjjzGtVDlsHdKuT7nmrC/D/XiXUi2AUZB83qfQcfzxXrVFe4sNAj2jPLYvh7rOYy01ou77/wA5+X9KmT4d6l5bbry1DhvlX5sEfXHH5V6ZRVewgLnZ52vw5m3gNqUezb1EZzn6Z6VJF8OfkBk1FQ5++BHlce3NegUU/Yw7BzM4dPh5bchtQlIA+TEYBBx39s1LH8P7FSC17OcgiQBQAeO3p+tdnRT9lDsLmZx//Cv9L2spubkjJMZyMrn8OalTwLpCyK5kuDwRINww+Rj8Pwrq6huHZCCKfs4dg5mcP44s/D/g/wAI3urzxzSmNlS3TdlmlkYIiDHXLEfrXzP8aNK8a2elSeIriwlkAHmOFYM/bBbkcDHRcAdO3P0l+0HHM/w0k1C3h846ffWl66YzlI5lLH8Bk/hXnHxW1LUpIYoRBm1kTnkZYfTPSvOx9b6ulKKPZynCLFS5WeJ/BUax8S9XEmr6Uwt41+8yYhdffJyx9B0969f8PyWPwt8e2Ph8mS207Xg0cUDsTCshG0FOeHyRn1H0GMn4dySWN5GtssNvCpxhiFA+lQftFW2o3Xjj4fx+aIM6pF5cxbiM71JY+23dXNhsc60nJq2p3Y/K44eKhF30Nn4d2a/8Lq8LxtlgIdSyDnp90/zr6NbRtLZlZrGE7c4BXjnrkd68H8BeWPjloEahH/0DUJFccjHmqMg985r6Hr3NGfLJNXTM86JpR8zNjDmTO4455689qP7E0j5P+JdbYTO0eWMcjHPrx61oUUWQ7lA6LpRMhOn25Mn3zsGT+Paj+xtK/d/8S+2xH9weWOOMfyq/RRZAUBo2k/vP+Jda/vfv/uxz/nNA0bSf3f8AxLbX919z90OKv0UWQFIaRpYMpGn2uZf9Z+6HzfWm/wBjaTtiX+zbTERzGPKX5T7VfoosgKY0nTA8rjT7YNKMSHylyw9+KZ/Yuk+THD/Zln5cTbkXyVwp9QMVfoosgKS6TpazvONPtRK67WfyVyR6E4pn9h6N9lFr/ZNj5G7d5fkLt3euMda0KKLICodM043YuzY2xuAu0S+Uu/HpnGcVGuiaOtq9qulWIgkfe8f2ddrN6kYwT71foosgKradp5minaxtjLCNsTmJdyD0BxxQlhYIsqpZ26rLzIBEo3/XjmrJNMJPWmhDRbWyqirBEBH9wBB8v09K4fxLereak3lgeXH8ikdz3NdF4l1D7LYsqH95J8q+3qa4uKQRSLIVVwpzhjgGvzHjjG1MfiaOSYZ6yacvLtf0+J/I9nLKSpwliJ9Nv6/AytRhuJpjutwVHC71/wAaoXGkyXSYMVvEB36fyrrX1DzDlo4mHpuBFN+2K2f9GhH/AAEV91gadPA4eGHoq0Yqy/rz6nnVYe1m5y3ZwsnhledzxN7qT/hWfJ4Ps9+WhibPqDXorXCZ+5GKZ5kOctGre2a7VipLqYPCwe6PMJfh9pU0/m/Ykkf2B4pbjwTpyReWdNjU98x16g13bKuVgKkdww/wqF76E8+Xu+pzT+uVH1I+o0f5UeRN4G02IEixVl9NlA8L2kQwtmqD/dxXrT31sV/49wD61UmezlJLQ4P1FH1ub3EsDSWyPLZPDUMwK/Zh/wB8VXXwpbq4LQ/pXqzJaEcKM+5qNhbdPLj/AO+aPrchPA030PND4dRl8tYsfhVKfwartnY312ivUnCBtyrEP+A1BMiSfeYfgKPrckN4Km+h5PN4M+bncPwor06SxjbnJP1oqljp9yf7PpdjprsqX+7ioZF+ZR3q9cpuYnGcVUuiI0MjNhVBYk9hX8zVUfbJnlHi3xNDea7qUNj5NzPp6NuhIYPtXO7HGD07eteW+K/FV3rQit70T20aYYrId6k9uQAccj16VB4lkgvvEN/ewTCRZZ3kPBVdpJ7/AONZixtNKIrZZJGbBBIyP++e9fsuHbp0IU7WskvuR9FhcNTpRTZVnt4ykkj3xjXja8Rwq47Ede9X/h5/wkB8Y2UvhZfN1DcQjyxqRtwck+3Xk1PL4V1qOFp7nS71Y3+bc8DAEdh0r3P4JeHrXw54fm1y/QW/mQeZNNOhTYgHQA8gAck9yeM4rlx2OpUcNOV09LJd328y8Xi4UqTUdW9Dr9E0/W5NOVfEl5FcXI72jsiY9COOanENuJTp9nCittDTybc7EPue55+nWuFHxJm03X1W9zdaReEyRv5e2SBCx2nHcYxkHn+VdL4h8beHPDcU95e3yStMVMEMBDvKu1cEeg5PJr4HE5di6VZRlDWW1v66f1oeBUw1SElFrVnlHxf0O7sfEV2Io5UtrmT7RCq8qcgA4HbkYrzq71FdAjhkgmmgvthEYQlWUH+IkYOPbvXuk2ryfEnwzfM3hu9sZLIG4sZ3BZJ1H3l3YxnHb6eleJaraZn+1SLum3Flzxj/APUK+4ynEOVJU6qtKGjX5f13uergtb059DlBdz2l2rzeYY5f3jErtYMeuP8ACu80W9E+mYCCaOReemw/UmuMe2trq6iVtzphl8xW287s/iOa7bwHosmo3sWkRBjEWBeQdEjB5P15/Miveum1bc6cTCKhd9D134dSRv4H09VIXYjqRnPRzXPeJIGN5dyW1m0bR4ZJyR8w6kD06Yr2uHwFbjwtpwsR9ivILZVaEjKsOTtPcMM4zXk/iONy8sMkMiSodrxkYYH0PpXDiMHOhJuWzPGwmIhXfu9DzzVrxXieC6sg62zbWlVsbVHRjWC0Oj+JPiDKb24ni0+JYwDbPgsTgdfTn9K2fGM10lxJb2exbm5C5lY4WJSOf5EV6H8G/hTdRwp4llmtRMD/AKNHNAxSRc53YBBX2OD0zg8V04GnzzX9W7nPmNSUI3tf/M7nwloljoOgQadp0LwwDLhXYlsscnJPetJlp9217Zy7L7TJ0QjImg/fx59PlG4fUqB70ltNb3cCz2s0c0TZw6MGBwcHke/FfqOEq0XTjClK6SPzvERqe0cqi1ZAU9qYyVcKUxo66bmJRlhRxhlDD0IzXT/C/wAH6ZLq3/CRT6bb+ZbErbSFBkORyw+gP61kWlnLd3UVtCu6SRgqj3r0vWtQ03wN4GvNUuhi00u1aaQDguQM4Hux4+przswrqFPl7/kdOHp3lc8B/bg+Jz6Lpdt4I0e4xfXaie7KtjZH/CD/AD/Kvj8aVf6jarNvJkDZD5OSP6df5Vr+JtQ1z4gfEa81C4R7i7u5GldA2eOCFBPQDJxngceldf4VgurG/XSLvS7iJjE7hZZUlIIHqK+UdWV+aL1Z9FRw6cVzLQyfh94lvdBv1heVlBwJYwcbgOrY6ZHr79+a+qotBtvHfhkXkeqXHl3ka/O8Yd0K8EdRg53ZxwSc44Br488R2moTalJdw6ZewiNiXZsNgeuB0FfSH7K/iGabw/PYyS7iEWZVJ7/dY/8AoNeDxVmuZYHLnWwdTkaa5tIu6fqna2+hhPAUpVPfV+25n/ErR7v4cwT+IbS+ee1llSOaOO1jV1ycKfvAEZwO1UY7hLGL/SbGBrqSUTPNGuDnjI+hx+ddV+0b5t34BvmdcqssJ+n71R/Wqv8Awj9zfwQyBPlKL29q+Pw3EmMnl1OtiKiu5ST0XRRa0tbq9hVKC5nTitEkc/dX0FzEsdvYyRBCDGd2/GCPX6Y+hp9zpMHiOylguIbhBIpViNu0cgggYyMY7EV6X4I8A/2vaSTLCQsVw8RkL4GEAycd/m3L7YqDxBDa6NbvHGFXA5rbH5xmOBhSkn/FV1ttpvp5oxjg6cr36HEa6i/ZfsN0WvIBFGkMU3Kwsi4Vl5ySMA/NnkfWuW0TSl0PUv7Vsbp49QZXErmLdHJuOcbC2AuOCPyI4xoX19PcXZkGducj6VFE8skx3/lV0s1x0I6z/Bf5ESpRvoUrmxju9Rmv7yVDcZL2rQ2yxiKQ/wAbDcd/H0/nWzq96l7YgRNPHfqI9l253k7WHDLkBhtUDHrk+1K0cSxMzYGBWU0rZO3+VEc0xNTXm/BCdOxt+KdUh18LLcWkVvc7G82WGPBdiMdWYkLgDjn61zWg61p9/d3Ol7XuobGVUuA64YsORtOfbn+tLfXTwWryd8YHuTwK5TwGJU8ReJm2MCLxc59wxH6CvZwWJxjwlatfa34v/ITlZ2PRrVrSwupbjSrf7L5pwyFSyFd5bG0MB0wMgDOMnrT1kij0y9jtfPS8uNwSSUCWONSDkbGPPJzgkg4GRWaHkx/9apIpJt2ApP4V5CzLGX92Wvov8g5THk8K6bdup1CON1Z0e4aBZI2k2nJ48woCecfLgbjxUWt+E4NWuxLNdvHEqBFSKPbgev3sZ69qg1bxC5vEt7fUre1hBPmypA1w4wcfKFG09efmBH6Vm2PiHxGviiSxgiGu6cF3i5toNr7ccnZnIxznPpXvxwOd1KaqX17W1/K34mbjB6Ms2ngu6s7yV4NYY20sqSPD9n27tvTlW4PJwa0tG8OnSPEc1/b3ctxZzXEU0kN2u9mK7g2SCMkh2GePet6OV2txJgYYZBrOn1GY3z28KOSkYbCKCSSTgfTj9a4cDmOaYmqsPSkr+aXT5DcFDUb400r+2TfnTZjYi41D7TCGiDeRFhgqKeDkA9c+tV9Djn8MyWl7c3DX8sdwEiXysKd7AAEbvXvkda2DJIr+WyruzitbW9Eki0CzvZYwP9Ot8Ej/AGxTp59jJ4ynRxElrJR2XcujSUbyiVvH00fivV4NZmt1sL2GGOHy4QTEdhYl8E/eOVHsF96xJ9JZndkn2Fj1KdvzruNa8PS28xk+6HJIFc3cv9nDmRThTjIrHDcV5hdxoyWr7Iqrh+Z3kcH8SdRl0mzitrF2Ms42KcY2gDHrzkn+dYGn211caeltqSpxt2iNdrIwLYYtkk/eI59vTNauvN/bXj22hCOY7S3MpXGTkH2+tT6PeRXOqy2bWcsL7iMsVP5gEkV9nDFV69GM67956s78HhEomFqPg++1G5WdmSScD5Xzgke/qa7z4GaJqlxqt7bTCG2ureHa3msf3qE5BXAOeB7VX1HVLPR7iOzuIJjNKo2kMi/+hEZ/Cu28LavM2p262kfkyf2crzZQAjDsoOfp+FYYypWVFyoO01sbywsS7p3wg1ZtPs7Oz1rTlFtP5jOVkO4c9ODzz3z9KrXXwH1QfLDq+kozF2lf99ukY5IY/IcfNg8emBXqng7WbK3gL6hewpIBzlsdK15/FOi5+W/tyf8Aer8yq8VZtzuNSSun2Od4ane6PHPhbB4mtrTX/AsMehSxWIe2upbtZQXZ1IDAqDu4OeQPTg1zUnwE1xdbgvW8SaSYYpo5dh+0ZyrBj/yzruvhz4k0qLxx48mku4R5moRbctwQEI/z/wDqrsp/F+i4ONQtAfc16OYcUZnh66jRt8Mfs3+KKb/FkKhCoryPMbr4W6mniLT9ak1zRlit4ZY2XZcAkvt/6Ze1cF4C+EWoeKP2jX0C80+OPRVKahfSI37uW2XH3SP78gK9iMnIGDXo/wAYfiRPoum2Q8O2y6rd3UpX5AWWMDHVR1JzxX0T8GNIuLLwZZ6nqunx2erahCs9xGpDGIEZVM+w5I9Sa+m4czXNswtPEqPI7+TVvL10MK1KlHSO52sMccMSQxoscaKFVVGAAOgAp+a8s8U69dahrkosr6eGCP8AdoschUPjqw9Tnse2KorYeKropLZahHcwshYGS9ZG46gD0HcEjHGM19S8Sr2SM+RnsG5f7wo3r/eH515PpukXtxCBqGpW1pdLGWMQv942jrg8Er+FWG0HT4QHn160Rli8xd1yPuH8eRR9Z8g5D04zRD/lon51Gby1BXNzF833fnHP0rzOTRtFgDsNcsgsMYkQiTcY89uOqn9P5c4l7p00kgsbi3uY4pChaFw6qwPOCO3tUvFW6AoHtbappqhS1/bAMSFzKOSOoFRNrejqMnVLPG7b/rl6+leNu24nCY55x2PrS7X5yv14/Wl9afYfsz19vEOiDP8AxNLXg44kBpjeJdDXOdRh464yf5da8kCPnO32NPVH/u8r/Kj6y+wch6q3irQgcfblJxnhSc/pUbeKtFYIVuCyudoOw9fTpxXlrqVwR2ORUg6MAPvfOv1HUfzpfWZdh8iOz8c3Wn+IvBOsaNHu8yaF413KwCSdVzjnqK+S/jTpPi5PiHHqmgvcaoL51e3b+0SEjjwMIYWIAH0H619ReGriSa/k2aXc3glQEhCqgEdyWIx0rifjzo9jockvidre6hLJH5cakEl1IBwAe+VrkxcpyjzpXt6nsZRVjGoqUna+qfmeI/EfwL4xTUdKuttre6WVAmSa4kjiD7jnKqRngehr2vS/CkPiHwhoGlyXDT39nMrwXNmSptgeG25/hAYjn/61eTxfFDVvEbSibQJJBbXXnlUm8xgrYDIFVcBcDPJByPz+ivg81jcXV3c6ZhoEULt3Y2E4J/ka48PCTqKm9j2sxq+yp+3+1e+33bnmPgjWY1+PunMlrd5tdPvVdWjKFVMyfMc4GOP1Fe/z+K7OF9jW8xO0McY9PrXzroly3/C/7tduTDpN3GOeublT1/CvRr27ZnkLcEKFr26lXksj4qMea7O6bxvZgJ/odwS3PVen50xvHVng7bG4POF+Yc/X0rgHkbf/ALigUiFh8x/hXP4msvrEi+Q78+PLPLf6BcYA/vL1pp8e2gxmwn6c/MOK4E7toHc8mmfMx+tP28g5Ed8fiBZgqGsJgT1+ccCl/wCE+tmUmPTZ2JbC/OOa8/EOl/vJJdKt5ppl8t3aNWLr6Ekcj296iXdCqraxLEgGyJEGFUewpOvMOVHo7eO4h5rDS5ykajLbx949F+vT86aPHTeekP8AYtwWKbnAkB2k9B75rmvB1vqE87SfZbGSGIfuhc3ewM2eW2hSTgZ9K7Q2zK10UstMG8ZRvthyxPXcdnA+maqNScle4mkjLfx86xbzoc/XB/ej9OOaZ/wsF+c6HcAg/wDPUf5z7f8A18a8sDhpDHY6UwEWI914R83/AHwcDpzyaYtvONu7TNIwkXGLw/f/AO+OB78mq5qncVomRL8RfLOG0adTjPMg+UerelN/4WQnyf8AEpny4yq7xkj1+nvVXxcl3awW0v8AY2kSpGC0oS/JYv2Owp8wB9T+FcLLNdTBjJHhpDukYdW9vYe1ZTrzi7XKUUz0E/EyH/oFykA4LK4IJ9vX9Kin+J8QVjHpsuQeAzAceprzuTzM8/QY6D2FRmN8dP8AP9TWbxVQfs0egH4nsM40qRuPlHmAE/XjgVXk+KUhb/kFvgjtIMk+gGOa4Fwy57nv3/P1+laHhexa61LzXz5cOGPHVuw/+t7VxZhnDwOGniKj0ir/AOS+expSw6qzUV1O5utRuNQSO6u4/IbYMxls7PUZrg9U1i6nvZWhLLEDhMegqr8Z/HZ8H6dbQWkEF1e3bHMUhbCxDqfl55OAPx9K8w/4XPEI1DeC5GfuV1DCn84ia+a4EybFY11c7xMbyqt8vpfVr8l5Ieb5phsPJYRSty7npg1K7/vPTk1S8U/ecfjXmtp8ZdPkO278I3Nv/tLeBx+sYqRfjFoef3vh2+T02Tq38wK/Rngav8p5H9p4fpM9JOqXR5+Y/jS/2nc4+83515vJ8YNDViE8P3zLj7xnQHP0wf505vjD4aVAf7H1EN3G5KX1Gr/KCzKh/OeijUZ16Fx+NOOpS92b8685T4xeEmbElhqafRFP9asj4r+CXTcZp4/9l4JM/ohFS8FU/lK/tGjb4vzO+XV51ONzn8af/akp53Pn6157/wALW8F5P+kP/wB+pf8A43Va9+L3hO3fbHaX90P70KAAf997T+lH1Kr/ACiWZUb25vwf+R6O2qz/AO3Sf2rNt6vXl0nxj0L/AJZ6DqhGepZB/WoW+MWjbudB1ELjqHQn8s1P1Kr/ACl/2hR/mR6o2qzkfx/pUbarddt34152Piz4OI3Mt/HjHDW5J/TNP/4Wl4QIJE1wQBk/Jz+VP6jV/lIeZ0U9Zfg/8jvX1m6xjOPwFFeev8VvBqpu8y7Izj/UnP5UUvqVT+X8h/2lRfV/c/8AI+kZdpYgA571znjmw1XUvD89ho0kMVxcDy2kkYgIh+8eB1xwPrXTSKNz+v0qKSPBBFfzhGThNTXQ+5T6nkegfBuwSHdrd890/wDzytx5aD6nqT716BovhzR9IjWPTtPtrcAYJVBuP1PU1tbdrYA/HNPCnHFb4nHYrFfxZtrt0+40nWnP4mVljbPzcr71T8TaJD4g0O40maV40mC4KHGCpBH1GQMitPBHFOiBxk9qwpOVKSnHdakRk4tSR8tfFe31fT77y0SQRRKIZSqglGBPfsD61V+EXgXUPE+tHULm0lOniQMHk3AYGOCT1GO3/wCsey/Ej4fX/ifxVBc29wkWmTREXq7yHLKMKBxyDnn6V32iaXaaNpdtpthCsVtbxhEVR+tfcYniNQwsZUbOct/L+uh7eNzGnKlFUvia18n5E1rax21rFaxLthjQRqvoAMV8y+PNKex1G80+YeW0czhj22ZyPwIxX1ERxjpXJeNvBej+J03XDPb3aptWaPqQDwGHcfrXg5PmCwlZuptLf/M8zCV1Rqc0tj5YtbaaR/JtYk2+cAieXuLkgDHtkivoz4LeBo9LubR7vZvdvMnXGdzKpKoD/dUj8TXE/D7wq2k/EC9sdVj23lsqyWwJyrqTjzB6jnA9Oa988NxqNas4V4VFcf8Ajhr7irmCpzw8Kbu6ko/+A3V/v2+86M1xnNBxg9LHVuMg4Pfmua8XeEdM8QBp5I1gvkBCXCDk8dGH8QrqmjIY4HFQOMHoc19jOCmrSWh8lTqShLmi7M8T8M/C26m8USXnia3gOn2gXyIVYMs75+8f9npx3r1pUEaBUUKqjAAGAB6Vb9cjtURXHr1rKjQhRjywRpVrTqvmkypMuOOO1YWveH5Hc6po7R29+R+9jfIiugMffx0bAwHHI7hgMV0Uq/KD+NVtYvFtEs12qwmuFgOe24HH6gV0QnKEuaLszCUVJcstjlbC4F0JEaGW3uIW2zQyrhkP4cEHsQSD69amaOr2pwiPXy20/v7UbWA4/duc5/7+j8jUlpZSXd3Hbxj5nbH096+pwuJ9rRU5bng16Ps6jijc+HulDfJqcy9MpDn9T/T868k/bH8SXkunx+G9PaN7WKCea/Tf87uYiIwAOSF3Fj/wE8Yr3TxFqVt4U8JXF6EjItIcQxvIEEsn8K7jwCzY/OvjD4l3uo2+nahqd5Kst3fORcTs2S5fkouDhR14x0HUnOPFxrnXjKaR2UYcrUTy74WyNF4iuMsFlaIbD3xvYH+lehR3EbeKNw/tBJY18tngt2Oc8fex79vQeleNXV5daHDpOqW7jzfMlVwejKWzj9a9W8H+O7GK1Mt9p7yNjJG3dz/hXizi4tS6P9D6DBzT919D1XVhoa+Eby4ksbiK7toQyXEsLRl1PBBBADDr/SvKvgxrl94cg+3WiKzm1KlHwB8zr3IOOn6VS8e/Fi61zT5dNs7XyLZh5YLH5jz0GO2cV0vwo0OO80fT4m1BbK6IM8O0qzyEEjG0kEgAg5HQmtXlzzKm8PKPMn0fY58zxCguaO4vxP8AiLf6z4F1S0uo4YyBA67NrZ/fIeowRjj1rstB8eavJawWdnJbPIttGyEW4fluBwSCehye1eXfFHwfdaJ4SvTLFZsu9PLkQsHK7l525wDxg9fYnnHX+GoZG0GCG3e3R5LRGi84Z+YsPMKnOWzhc5zjB6dvFxfDmApUFh50EuVvTzaWv4L5HiUsXXb5nLU9i+HHxGuLTwrLaXX9jW93FJKWWW92NM7OWYhQpxyxHU9K8s8Sa1qWt+IFjhiuZLG4bEMkuyHGOoJ53ZwcYxnBHNcv4suJ9P8AiXo9lDcRXH+hvHcR2zL5W8Iij5CcHB/hJ5Irp7vUzqmkzaLeBo5pjIiG3iLvFgltscZUbcKwz8w6Nycc9NfL4YqlSXsk+VaeS2svuFUxrjpez/MyIb63KTzMWW0t4wzzLMp3HjKqNnzEA8gH/GojdTvpr6pp9jqdzCHXLBV4iOf3n3egxz1xkZIqjBCLvRbrQhG66dpe0x3QBVJXeTh2DZGOWUEYx9Tmu3+GXhvUdKieGTXLMw3IULbmV2JQEh9q5AHUnnj9K455dhIStKn8vIIV5ztZnN6Tcxarrl7pireMLaVo1dmWMSMN2BjacE46c/WrlvHp7Ti3nW5gm2SN5X2qGRwU25BUDj73B74PpWneaCt1dytYXkUDOWkWJpOrdFDOcEk8nAIxzms640ObQTqtvquhi8v/ACMCZLcbQCVAKMG64YcndknHynrlUyvByk+VWXa7LdWoo3dil4q0ua0uLCaGeC4sncTgGVC7KrZU4U5CnHpx3rlvD98T4t8YW8Sx77ie1aMr86hxG/XJHGC2TkYwK7vxbpNgvhkLdXlnp9wkUIEcbl5mTJDF+m1gcNjjhR6V4x8IkW5vtUfWZpTb7rW5mY/MWODsBbcMA7gM+46CvUwNCEMJUpqOnbuDm3qejjWtOksr2e2+0zPZvskTfGu4gDO0ng8kj6iudvtWuPEl/HpunSva2Xlq920gAYhgDt49M9KsjQ7eaT+0Z2u7a2u08wSQXYuXKn5gjoqgqeCTzxz9KfpunRI9/c2sROHxuGMheoJP0NY5fgMLhqkqsNWtvK5vh4TrTUXsatj4L0y6gt4obmUmNy7MucsD1FXPEnw7/sXRW17QridLyAeap6FT7cfWuq+EcFnqMzRQXAmmC7sIVY4HX7pIr0+31Hw74msLzRbJrdL6JWjKPKm9mx/cBJ/PH0r26eJcdbntzwVNxs1ueAC7vL3w3JrX2qzt0jlVZIpEO4s2DkYPTBzjrVXwlDftrkv9pQCCeYjCuDGAF4x83vml1a0vodS1Pwy2lLJ9ovIBbyyQ/LEVjly27jB7e+3vim/EWGSw03wzBOyTeRfwW7usSoZI/nJUgdfx64rxqlXB4HFwnTX7ybbt5O7v230/4Y8erSabjJaI0LuTUv7bkeCGKOKNhlZom4I9CDhh7itPxL4w1afStO0y4gsUje/gG6NWDZ3e5NUxNLIzQLbPAY1X5W29DnGMEjsaxPFTyxXOhb1yG1WIEA9Rtcn+VfL4eUMZmlOrKCT5k/1Gm4RaR2+s+LtfvmIaDTkA4GFf/wCKri/FupXVtYSXk/2cEDkR55Oe3PFaVywjSQyTgOibyDwAPf8AKvKviPqDECSWSWPc4UDYcY9SDwOlVkmVqtVvCKUU9TXV6yNPwBeRarrkzeZF5strIjIpIYMGBzzzgjvmrM3hFYNct5ITDbzyNv2o20n65P8AKvNPDOuz+H9ftb1Yw0UbFZNn8Sngn075/CvXHt/7eu4Lyx1S4ijmCmNo4UfBx33DI/Ovt6sHTatsethXCrCz3Rr6n4X0nUddjuph58wH8YDLgf5NdvLqWj6J4Vt7WzlSTVJZt08WwYiiXIADY6n09Oe9P0TwDqK+INL02TVjLdXEW4CdkAjXj5jtGcfnUPiTwbZ6BNcSX2pRs819JbxzOjFGKfeY7SSig/IBg5we3TOvSxFWi3Rje3yKr1I0dIvVnnutX+oXUpYpDn3JB+n4dKpQS3qnLRQH/gRrU1ayntZ8yqhVySro4dW+jDj8OtVljyD9K+PqNxbU46nh1NZO5yvg2WebWPEbLHG269GdzEAY3VHc+LtLhlnjms5d0DsjleRlWwcfjVzwFaSx3Ot3LrhJr+TYfXBINefaqpbVNUjVSxa7mUADOf3o4r38PhKWJxU4z6KP5Iwk7I+hf2YLPT/iR8REs4tPlbTtNUXV+8i4QgHCx+5Zu3oGr7F8f63Bo2i+V5ipNc5ijGcYHcj8P51xH7LPw7j+HPwqthfW0Vvq+pAXmosRgpkfJGT/ALC9uxLVheLvFXg7xTrE9wvibSZY0Xy4lF5HwoPXr3PPf6d69dYelgabjS3ZVNc71Em1HTIwN08YOOOetXdD8W6Tpe8CCxl3nO+SIMwP19K4u7XwvcOIm1myJ3AbluUJwRx3qjFbaS07pHdJKoOAVbINcnNKLujeyeh66PiFYov7u3sUHbbGMf8A1x701/idFGPvW6DI528DPTn37GvNE0u3kQCKORx1GFbrUsHh2SYsFtJiVwcbCM5q/b1O5LhE9Ek+JkmPlmi/BBXPaj4mtLy4e5m8su53MwQDn1OOorLt/DNwo4sZgB/sGrA0Qxr81hcZ9oiaHUnLdj5UtgGvWm/aAQc7enAPofY9jSN4giHEcTludoI7jqp96qyQw2+d+m3hA44tyfw+lVL/AMQaXY2sk1xpOqtsXJ22uScfj1pXb6j0NCLxMrRFhbuCM4HBBwcEZHB+tT6d4gW4mZVhfKDcAR94dx+FcpY+L9NkZ7VdB1sSQ7VcmzAG7APB3c9av23iSCOUSReH9YDKeMW6f/FU1e+4m0bOq6zLa3Bj+zuw4ZCBwRSQ67cfZJXjt2Z7f98o7sv8Q/Dr+BqvceI4bpAE8P6sGU/LuiQfh96tPw7FeajMJI9Ne0hjPzy3ZVUwe3BJPGeBXRCEpy5Y6szlOMVzSZWtPE9zbzt5EEwClZYtv8Ub4/kSB+dSeNbXUPHnhTUNChmu7a9tX86C5kgl8lJV+6pfAU+hAJIyeMjFb9xAfDVot1pujtrTRqQJI5lEiqTnCAnb17E596871b4wfEC386y03wFGIVfKSagjR4znJb5gpOfQivewnDWKxNJuNm/OSVvU85Z3h6VZXbSXU+cNc0T4i6drmozXYGkC4cR3E0moJs4PJA3E8n2zzX0n8CtauLHSbfS7CCW4iI3z3MibTM5PLY7L7nk8CvIfE9rrXiDVJPEPibyGvZHHlQxRBFHPQDsPckk+tdZ4V8QeIri1ihe8eCwicqphTaJHx820ADIHc/Svo8v4NWHh7XESjKS6K9l+sn9y9Tzc24v+sXp4e/L1el35LZJfez2ZPA/hu38Rz+IYri4tNTuoWhc+bujbc24kIec5HY4qfUPDupMZTZX9tMjujfvcxlV5z6g9fWuJs5bxpba4kLzTyxgRjIBBPQcmvNb34i+LNKtLtft0m21uI7OFZEwWIYb89z6VUuFKeLb5Wrr5HnUs8rU2lq7nsHiCbWdKkkF1ZbfOk3IytuUoPQjj+I8deKyzr2pN/wAupG87j9B/k1P8JPiB/wAJh/aGh6nbwubaONlP/PYYw5PoQehHrV/xLZ3Gk3Y+y6bd31vIoMbxbTj2bJHP86+QzfI62XVGnsfR5fmsMWknozJm17UBv/0VjjA7/wCf/wBdSQ6xqDRf8ehDSNtBz0H/AOr+Z9KiN1qLYUeG9TP/AAFf8atJd35iCHw1qYHQnanTv/F1ryYLXU9JtEujXt5eTyb4DHGCSS38MY/i/Hp+daJmuWHmPCY1ZS3T/VxDp/wI1DZ3+oLLHbL4Y1L94pZiQm07cbVPzdOa6eystRuYVP8AYeoF8ByWVcF/Xr0HYVTtewjmTqN7HJtELJxlgP4B2X60S69fRnb5bk9+TXaJ4cvNh26XdhuxcryT1Y89ao3Hg3VpGzHZso7BiMfU/wCFHKFzk28Q36/8snPc5/mf8KZJ4i1Ln9y5xyd3r7/0FdY3gvWFbctq33sA5BIH973Y/kPes668OaxGBmzZQM/KDnH49z6mk1YDFXVL+aItJAxz0Vjyx9T6Cka5viMtaguw+Ven4t6D26mp7i11m16afO2OflxVG41PWYTuGh6gxBz8gXr+f69aQzN1/U9VsZlH2EsGHof1A5H06+uKYdW1R7Npfse0DjB6/Q4/9BXJ9TU19rmoTOnneFdYdUP8Kpz7/e/Tv60Q+JXhIU+Edfdckcwx8L9A/wCgIHrmpsr7iuZkGpa1O5xYukfRSUJLH0AXkn/ZX/gRFenackOj6H5t3N5UccZmnkkwoTjJzjgAD+VYfg69k1m7M1xoeo6f9njX5rraoLZ4Vdp5A/ADjC9687/a18aR6X4Yj8I2eoJb3uqDfc4UsUtwenHTcwx9A1fnXE0p5xmVHJsO9L3k+3/DLX1aPVwrWGoSxM/kePePviFeeJPF19qcOyeBpPLt4gOY4h90c9yOT7k1mL4miZ1R4fJYKQRIOrZ7fh/KuKeGLyU8t1I434b5m9/T14681DJdxIi7Y43YfxMuHGK/ZMHL6nQhQoq0YpJLyR8DXwFLFVJVJq8m7t+Z3h1wSPkLaFPrg/zqG61kxv8AIlqD1Knn+tcWBcSRC4S0B3HAwQe2enUcVJ508M/li1LzAA7ORtBxjGD7iur69PsYRyemnodUur3dxJ+6S2fP8KIAo/GpZX1AsFRISGGc7QB+FcjbTO0zyvIikZULu4B+mRS3c1zaqJoo1YHAMvmfmCM8Uvrr7DeWLm9233HSxT3BMgmhRiOOOD+vWnu9uY1YwuGA+ZWIwK5y31KXyi0cUzoOpJZiBSnWC0KpFbJKC+WUk7j7cHirhjYvcmWXVL6I25rm33Y+zSE/3geP/r1HMbxmH2eFFXHBYj+taOj+Hde1uwjvtK0kPaNx5juF59txzjnrVDV7XVbPVF0q6siLjO1ViG4vx1GOta+2i+pMcNNWtH7yjONSGQ80MfcjPH6cUrS3y4IvEHHQD/61b+neEdfv/Ds2qxx2wjhd12zT7ZMKSCMEY6+9cwJsxpuQI79C3+FR7SPRm7oySV4r7iyuoTbgGRJB3IjxSzX0EcW87Vz2A5FUp5I1VYfMAyABsGMn8qhjZWxmGBgg6s3I5qPbPuNYaO9jXvZhDEphfzAVDEtHtIz296KowvNO6vtiRcEZOCT9RnpRVe0vsyVTUNJI/R2X/WGmzLkDg9alvvMWB2iQPIFJVf7x7CvLD8WnhkjjvPDtzaTMMpHPNHE8nrsViC3fpX8yYbLcRi4t0Y3sfqLqxja56UI8kdRUojrzIfGK1jVjN4b1eIj/AJ6QsB/I1f8ADvxKGqa8LY21tFZOYlTLt5uXKjJBAHBcdu4PeuiGRY5pvk2V+hKrwezO82YbFO8sY5/lVLxTrmneG9L/ALU1NnW2EixsyrnaT0J56VyyfFzwE3B1hV+oH+NclLA4irDnhBtFOrFOzZ2vlKMnoKbtGK5dfiZ4JkGU1y3xjrXRaPqNhrOmxahp0yz2so+SRRgMPUeo96mpha1JXnFr5DjOL2Y9lJGe9ZNppENvrF5qokne5ulSNt75VEToqjsMkn6k1tlOajZCAf0rKE5RvyvcppMzL3T7We8t76SP/SLcMI3HXa2Mg+2QD9QK0fDS/wDE5TByQjdvaoplxnpVvwoh/tkbhx5bc16+SzlLH0It6KSt99zOv/DkdURIDuyfxphkbd8yj8BVs7WGFYGonj4+7+VftdjxUyBtjHJ657ioWhDEYzirBiOaaYz/AHe9Io57xhff2TYRSxj5pZPKBPbgnP6V4Kfi5DqmvxRanKkEdnfiZ/JJw5j+VflPPQHkZ5PavY/i3JG0Nhp6sftDSl8A/dTGDn9K+SdM0+3nvJLqSJTudm5GepzVKL6GVSdj7FivLLVrC11HT7lLm2lUmOSN8qwOM9OMgjHtyPWul8HafsV76Rfmb5Y8+nc15z8GYrm48F6DaQWRMEhn3zbwBGBK/QdT6V6b4w1m28LeFp747R5SCOBCfvSHhR+fJ9ga9CNXkw6h6nHODnWv6Hn/AMXtY/tnVT4aspYj9lXzHBcEPLg/KR7D+Z7ivl74vRah/YMc2oqtpcK8qXEKEYMeW8tu43bdvQ9WNeq2fhK91aeW/N60k87tI7EZJYnJOapar4Pe3u4Y9UhjuIHfbmRA2PzrBZhek6TR6X9n2akj5k8VaW914Y02W3TISW4GOucHgfqfyqx4aee38OoZ48DlQSOwJxX2RpnhbwDp2nIb7T9NnYHckRtkZtx64GOtUtf1L4emwbTP+Ff6bfkjAUwrFt9wwG4fhXmSqcy5TsjQdK8z4w2Nc6g67dsavsH/AAHv/wB9Ma98+Hq6tcRWOl+HtOZriSI+fNLAfLjAbGMng8g+1WNK8CaVZ3s2pWun2tnukaRI3ZphHk5wN5P59a7vw7qjWUiPcXMsy57mtKWKqUXem7MX1WFT41c5v41+Gdc074e3MerQ20kW5ZVmtkC7X4GGUcYOByMc/kcbw1ZaefD1jNbNJJMoS3MLMwDvIFLBR1GDuzjsQRXtnia407xR8ONcsEnUzmzldA/ZlUsD+a14jZ2dtqZuNLM6Qw2QYmWKUeaHYjgH2CDgkDK/lpLETxH8RX/4b8zx80wtOhblVrlSxsLK/wDilE2xxHY6c7xR4wschk4wPwxx7V2NzBFrF/YQ6rLbwKWlRXaQI6qUxkDAOTkH24x61m6Zpcn/AAuP+zNMZpvJ0lZbh3iUYjBPdcDPIGc9+tcT4hutWn8R3UlnBNNKyuqx28x3KQdrPnHBJCjbj6VawdVKLcdFa3r679Tw6tSKS7iXWhy2urz6db3EskQJaNzKI1VN23DAHgAqxJx/Su70C6hguNFuNMlgt7qYPbymBQWeOM7ed/UHDNx6A9qraLc61d+H7XS7zel9IjR3ouEAktyCVy/GVxkMecjPuax9Jt3XV2ht2ee7WVLeO62744l3LuAUdSMdc4w2SeK8qrVeIxOqtsv0OmjH2cDa8bavnxtqGiyxWTRzo3nxiZ3SFY8PvU9fm25Ygg5J9MGC5gN7ayanaX0+qpaMiywicCOOKNeAsjAlwOWCj88dcvXrGTSvHhv9QvbeRnmaKIeSdrkgBRgAYBEh/HOR1zj3nizS9Pghsrt45JYzvkmgHmMYyoZYw4ON3yoCdo6sO1TVpydSUYIcqqTu9Df8WztB4X1a6tT5dxcWqK7FmCO8eT93pyrMBuAAxjFeSeDrK3isNWjaBrgT6VBmMEAbiYyMnI4HB/XsK6nxNq0N34L1LVYreaAm2WNWTCLIzjndhsn5SeAMCszwHaz6p430/TIVjuYpNItxKgYhWA2cH6cZ+n0rowsZKjPQqnepoups+B9N8TSWc15/ZAMETbVmmfYFCgqduevQZxXQeEbGHWnurC/UIBOhuNpDCRGAyeeCAcjBHQCvZdL+FdxqNmLm419bWXACeXgRqOy47qOmK8pu/DOs/Dv4mRPfRm60yYGG4mtwXjKNysgx0IKjP41rWhQhD3L379z6jKMJ7GajN3PS/DFp4S8OfGCzgsIWLxad5Egsodxd2BYAqo7DPvk4r2TRPD+hWCz6hY2MkL3X71hKrLgnknaeh5PHY5rw3Q/Nh8QpeeG7xACPnNrbo9wzHuZJAyqv4D616reavrFjoU7381zO0iBQ8gj3RMx29YwFx3/Cpo1Y2d0d2Owk01yS/H9Dx34jWV1a+L2nWGRw17unKLlUURtgH2Bbr6tivOviixuJ9EiRVdF1VCE5y2IZG6joOcV9U+HbTwrJp0MMtjHgqEhiI6DHQf41x/xM+Dsd/fadrHhxId1nOZWtSRlhsYfKx9C3Q+9efmOWqpWhi6bu4xat9+337Hj4uMuZpo8H8EXkuqeG4NUuYxFdXBbzYwXPlgEgDLMT79utJ4hVW1rw8jLuxqIk5HZYpP8AGuo1W2urS6ktrq3ltpUOGjkUqwP0Ncr4puI7HUtFupgxVbl1AGMljGwUDPcngV8pl9VTzOM1Hl127WRzONkX7qO3ba8kEckyg+WWUEr9D2rivHGmx3mk3aPFmQRlgPpXv/wks7C6uXsdQ0WOdpkDPLKu7yweg46Vv+OPglomoafNcafM8D7TmNXO0gjke1fXZVh1hcMoLVvVnqRw6pJRm9z4L0Lw9rGqrKLLTri5C7Rvx8pHHGTxwOfWvVPAMPiXRSlmuhvJJIqqH+0LGOn8QPp6jP61103hS709zaabqkli9tmMRMgeMY+mD+PNZl1J4osc/bLZLyAZ/f2zZI+qnBz9M161Rxlurjop0djp9N1DVtAu9R1Wa/im1C1t/wB4IY2dYztJEayH75IwTgDAXHeuS1e71rVvEM7G3vpY0ldFleNiBulYs3A78fkKfaXV5fQNNYyCcKfmUfeQ+hHUH61d0XxPr2h3guYJJYWQjIBOD7EVU8XF0vZw0LjF83NJXuem23wyt9T8Gu2naw9zqIQOkLRbVLDsCencZry28sbrT7yWzvbeS3uIiVeORcEGvpD4efEGx8Q6VE2oRpHc8L5gAzmsL9ovR7aTR9M1pUXzvN8kSgYLIQTtPrgjj6mvnM0wzqwda+sV+Bz4uin7yVj528M/N4cicLjzLm4f85DV79lH4ct43+Nd7qF9b+Zo2h3st1clvuvKJcxR++WG49sKc9areFFaXwzpkcaZdxJhV6kmRj/UV9lfAL4f2/w88CCxaNBqN/cSX+oSDkmWQ5C59FXavpwT3rvy6L+vVvRHk1FojV+JuvabpejnTr5DML9GieJZApMeMN17Hp+JrzS+0bwL5dvO3g6NV/5ZkTKvbjtXWfE34S6T4z1l9bbWNStr4wLD5aXGISq52jGDjkk8etYmn6DoPh7ZY+KtHnMAVUimluHmgJXuGByufQ5/AV7NRNvVIhFC3h8Kx/6nwvD+N4P6LV+DUNKt8eV4dtV/7ez/AIVs+I/h54X8QaL5nhq6tdJucBo51QTREf7SlsH6giuT8O/CDUrTVHk13xZoOp2EgwYVsWgkjP8AsOsn8wahxkuiBLzOit/FcNvjy9Fslx6z5qa2+INx9oniFhZKUKkDzB0I/wDrGuptPDngiztIon0/RHKIFMkkUZLYHUk1J/ZfgNJfM/s/w6rgY3eTFnHp0q+R9wOYPxAvf4YLAf8AA6YfiBqXZdOH1b/69dcsHglPu2+gL9I4qXd4LUfd0MD2SP8Awp8vmI4qfxxqMwG6PTG+oJ/rWbqHiS7NnKwtdEJAz80PYHnvXpMdz4RP+qGktj+5Gh/kKsq2hbcrbWpU/wB23H+FFl3HqeS22v3K3l86posAeYEFbdG3fIvP+fSrf/CSXYwBf6Yv0tkr1NZdJjQBIIlUDjbBwB+VQ3Or6FauEnkhiY9A0RH9KaS7iseXP4l1AD/kN2yA4PESAfyrJ8WeLJLY2i3Fws7EjcQMB1fOOB9P0r2I+I/DY63cA/7Zn/Cvmb9pDVkTxRLdWJ/5aQSo3QNHg7T+e79K+i4Xw8a+McXrp/keHn9SdPDLk3bRvLdWhm+16fIIppSCfJk2Z9255H4ZpdQmuJgJLy6MaBSdzYJI7nPWl8PRQppsJDrukVZDjGPmH+fWsLxjqaC1vZI1V4rdH3OehYLwvHbnmvsIQ56nLHofLSk40+Z9ehQ1LUdJHm+Xam8WGNnkLHCjtjI5yx49azbO6i+xR3V/qVhbyz5WKISKiW8YbAUDPHOc981GoksPDFhPOqtc6vKJ+RyYwflH4k57Vyt1ouk22q75tQ1ISJFhXgdEwrElh9wnncxPPO5vWu2pCsklh483q+3/AATjg6TcliHb0X9dPzO08Xa5G2g25hYF/MyrDjYoJ24PrXl/jWRoNAspN337x5se/PP47RW5qAjl09LW3B8qJViUty2FGAfxrE+KLxzabbWlorEW0SgHPVsHP869nB0fZqKt5sjC1FVxMW31/AvfBfxFJoPi95xIdjiNJeM5Ug8/p+pr668O6q95YeZbySQSsnT+LH09e+K+D/Da3ttd217JBN9juEEPnFSELjaSN3TIDj869l8Na14k1rSLKKw1W60zTn+59mkMU0ihuSXHzA9eAR+NfKcb18Jg6Ua1Xd6adbf5H12V5ZisVjHTo7WTv26H0LNrniiGVkSHW51VseZDp7SI3uCBg1A3ijxWvC6f4mP/AHBZe/8AwGur8CaoINOht5RIy7Bl2cuzHHUk8k11enajbahbC4tvMKH+8hU59MGvy6nVp1lzQeh9XVw9Sg+WpueOXHjDxelwjf2V4sKBCWK6DMecgDov1pf+E28WKxH9j+LzyR/yAJ+3P92uz8cePtG0y8/saLUAmobTIw6KqAZO5ugrK0n4l/2hbRyabppuUJCeYrABiOCeefzraVKVr9Dn543tcwh458Ucf8Sbxfk7RzoFwOvT+H/9Xemv4+8QRp5kmk+LlAXd/wAgG5zjOP7nr2rrbvx5ex3DxrpMmF6kMG7e1c9r/wARLmWNoZvC+u3Kc/8AHvbA5rJ05dH+RpzR7GdP8RtcTcraN4xJG4HGhT/w9e3/AOvtVe3+JOsrEol0rxiTn+LQp888jPHpWHqOuaRduWuPhj4znJJJItQP/ZqoPceGnA3fB/xtJx08gf8AxdTy1F0/EXNE6mX4rXUKb59H8Yqvy4J0WcdTgdV9Tih/ipOvDaH41z83/MGm7df4K43Uf+EZmspIj8D/ABrNvGwDygCSeB0kzWlbW2izTIkXwR8Uxk8Ay4UD8d9F6nYLx7m0nxWvpLlbW30Dxy8zA7UXQpyTgAn+HsCPzq1/wsXxBkbvDXjuMZ5Z/D84A9ySvFaENzpfgq50SSbwzPp8t5dGKERyPKYmZT97tg4I4NeheJdXD6atrHxJL/rPZf8A69efmuZwy3BVMVV+ytF3fRfNm1Ci61RQicjqF+0VnJfalcMwhiLSO3YAZPSvjL4jXUeteNr3XNWhE0l/sEQm4ES9kAHZVABPc5PevpT4q65ZLHD4eXWorG7uCJHVoy5ZOcD25GfwrwLxlp93JfvZ3FpY6ltHmpLbnpuPpgEHjvXxnAmBqfvMyxPx1W9fK/6v8EjqzmutKENo/mcRPYeHL/UvtG8x7FKtFCu2PI4DHA9Kbp2g6U1m+p3G5IlbAjkwRuJOcA+2K1YLPS5Q9jLIwmgJLRQ4OI8n5WP07+9W7238L3Ea5udQjiEQVMYI+ue/pX6NKpb3U2fPtNnJXVtpwt5/seoP5jxtsDdS+cjn0/Dmo5rSP7Paxm8xchf3jrGCA2M5yeo7dfeum1Oz8PR29uzTSKrDEzBcbzjA74HFSeHdGsLcSXNs1hLA7YK3Ku7p0xjnAPvn0rT2iSuwSexxaeHrc2ssk1xNLLtLgJj17Dr2P6VXudNS3dGt7qXZ5gjKj6HJz9a6HVLIS3Utz5q21ixCwRxZkbcOpxzgcGqaWMJ8x55WFuwBiDj5jg4PHb69s1Sl1uNN7MymgmiuVjXVJS5OCw5XH5/hivRvgRbrF45b7PbJdXQjkuGkO0/uB8m0HHDMZCf+AAd8jjdNttFsYWluhNNKpICM3Gc5BGPp/PpV2x8Yy+H7hrrw6w0+5kiVDPHGrOEBztBYHg9/Xj0pKeuiNOU+jNZ8P2/iCVLi11q8sUiQoY40QhG91K5z75HHqKkk0HRrHSfsOsarKbSeIK948ijLkcxqWBVFI/4E3bAyK4n4afEGy1zT7SDVb77Hq6KIze8Ksp5I3g/Ljp1469DXpOq6vYW9s2n6/pjC1kTbJdLCGhIPZ9vzLznBI4/vZNVJttWYRilutDyT4oWPgjRdOtm0W+vBeS3KqzF1ZNhDElPkwTnHOcc556V49f3jak5nChpYmwuByxPr71734y+HlzfWcCWl5NfaOCZLYrLu8jK4LbcHOeORycevXq/B3g/wJ4atvtMVjbQz3dv5U0r7ZFVht5/0ghQcknjg8+gq41XbUiVBN6I+fPAPgTVPE63F5aXUcU0ZKMqhWcBhnozrx1GR71Q8c+FZfDb2FwssN1HqMbSQqCv3B0bCsRg8YPfFfRvjXxV4Tga70/8At7SYrZtPl85LCNbhrdcBd3ysqhiWxx/sjHHPz/8AE/XbVhYafot0buytrVLSK4+zeS0sYJYAgMf4ifT6cCtHJWuJQb0sc1DZ3F/bD9+irENqbxx16CisiS+v0IXdJhRwFyNv5UVi5TvozVU0fqAj/wCkw8Z/eL/OvnHxRotpNfXFzMUK6qjLM827bCVTahBU/KM4I4Y7sn6fQ9zc21kovLu4it7aAiSWWVgqIoOSST0FfIPxC1G4l1e+03S0mnuJWWYGLEodRtAVQp7r/P8AP8x4Ip89Krd21R7Oc5i8DGMoR5m9F8+rPZrBodJ8PQ/aL4ywWdoplunYYZUT5pCRx2Jryu7+Mmi6Trr6xbWt/M23JtJQAm5SCkjHPB2qPlAz6kV6D4m0a6t/hVc2WkwXF3dzae4WKRGLs3Rk2gZ5AIxjvXzJq/gj4lapc/Y4/B93DkBt2wKSCeCzMRjJHfB/Kvu6WGo1Yvm1QniMRTjFNWlbXrZn2LY+NrHx18LZNbsU8ljMkcsTndscMCR7iuXkt4ZItklnZSf78IOa4n9mOe4b4N67p9wrK1pq0SsT/eIO5c98bR+dd8Y8fKDnivBwuCp4TnoQXuqTt6PU66U3UgpS3MHxBp+ljQ7120jTQywOVdbVQyttOCDjgivSPAl/a+HPhBpt9e5VIbVQFA5ZtvCj6kV574uXy9Cu2z1jI49+K73WFjtvg9b2bsqPJCyI7qCkZTc25wf4BtwT2zXn51hVXo0qVviqRWnazNIvlqX8jT1XxU6+AH8SWVuvnBVBgc7vLcsFKnHUjNS/D3XZvEfh/wC33EcaOJCh8tXAPAP8QHIJIOMjjrXjUnxA1ctNoekW2lxWEqD7QJJFga5klBBkTcDtXoQCA3APeu4+Aep382nS6XOImtoA7xMqHOfMwct0bJz+XYcDyMz4dlgsvqz5FpK6d9VHa3/A/U9j6hiIx9rLayf3/qekzoqqZGZVUcknoKl8G3Nreag01pcRzxhGXcjbhnIH9K5r4j+ILbQdAlE0VxPLdRyRokG3coCndIckYVeMn3Fc18F9Zg8H2G/xAZkt7l1UXTSholDOdpYlsjP8ttRwrks6/Li3F6SXL2dnr9x5uJrJRcblXWtOvx441K4S91GEtfSbFE7hSDJ2Geg9vWvcdR8Q6LY63a6Hd3nlX9yAYotp5BOAenrxU1zosd5ZpDcajdTW4YSKGMbdOR8xXOPxr5t+I3xJ0+P4if8ACUwafbTtYyBdPkkmJhmRTjzGwchuHIHGQMjJUg/qGHws5NqCueQ6sXvodRrPjLx1pck1wPEtn9mkuzFDFJpoLAEk7QQcnCgnp2rpP+FhavH8OLDxFCmm3Ny0syXgut8CoIycgYB+YcDpg183ftD/ABEi0jXdI0CKGTfA8Go3LqT3JOzGR2/9CNWdC8aTap8MNVsmki+ySSqtmsSsMfKu8ljjd/d6DlCcfNXBGNWKcne3qdUlRasnqeqaH4xuvHOpTaxdaUlh+5OwLP5nCNtPb1yeteP2EZjiXsMV6F8JFEPhAynqtjKx/GWT/Csj4d+GZ/FXiix0WHIR2DXDj+CIcsfy4HuRXqUF7up59Rn0j8AbUxfC/R5pIyrsku3P90zOQfx4rx79or4oaLdeL28ORajbmLSHK3CCUFjP0b5Rz8v3frur1n48eOLL4S/B6+1i0hRJoYlstLgHTzmBEf4KAWI7hTX5+eD/ABRqniTxIuma5qV1NHqk4jlEjtIpkY/KwXt8x7flWsqUJ0p3bT6ebFQqyhWi7aX18j3eL4yR6ZZeZpmmXuoELwIISTj15xkfSuY1v41nWJo11ZNV02EHJVLIBx+LMBWdqvg+PR7S7bWtYtFt7bO9LedlZlYcAnHQ9lz9RwcXPh+2haskt9PJcJo8BVZJQvlb2I6Bj1UcjOBkj0ry44edleOj8z3auJpRlyqevpcsWHxr0mOBrWy0m9TcPmlAWR5Pcktn8Ogqsfilp8cxYaZq00jHgCBckk/71dNpmv6hpklvf+F4JIrvTpWRIpWK7lxtPzkEHcAp5zkcGk8R+MF8ROq+K7azaS3UCSR4FWKOWTpGCvUqcMMkjJXk4xXWsLRa3ZwPE1m+hzF78T76SVLaHwnrQZ2CqJ0EWT6ck0/TvEnjDV7Bry2s9L0qxQqGmuZXnKhjgHbGB+pqXU9Ngv8ATbmTXYJDPHcj7IbVv3rbnATnBxywHI6jPeu4+GOialD4fS6kt5FSa4kO0JhrnaGJCgjpubrkfdx9Clg4yqqNtGazry9k5KWq9DjNUfXPCixavqHihLu58tphZRQ+WkwDDZG+DjY/T5h03VkaXqWr6prH2WZltNRuZC88MluWAlC5O7BGcEdeeO/TDfjVqVzdfEN9Ns5LeSP9xBJkHehwrEj8x+R6Vk+INH8TzeMNRvrfyLW2Ny0KXDx8Z3FMA56kc9uKqtD2XMotLt9x85isRVqv4uvrodZZ3mp6p49ksZLmKTU4NMTN5E7AsnXy/kJBxnkn0PTjE3ii3utK1iKXVre2W8MWIbc3DOfLDsuAAhAwVzjI5BPoBzOkf8JGddv9Om8QW9lcW+npM2oJAfKMbJkq67wFPzY3AZJB7msbRdc8R2XiSO4hfRL+5s1WGMESbAFbqCp6ep9CTRTxEZR9k2tlrr+VrHNWm076N+aPQTqGt6rqFzGrXMot2zdETbYgx4xICBg/e7A9vWptH/tvTUtfKtd1m08c1uzzKYvNkfIwfXjkdBz64qle6541a5k1FtLsrK4hCNO0WorEZSoyo+cDdkAcAnP41iWXi3xHceIv3fhQTXMVwLiZIniESAbWOAcqmSuc56HBzXPFR9u/ZqPLfyva+5tzySV7XLvxB1iVvE98uuWpnvfO82cW0uNrA4yBjjsQfQ9a5nTzot7p6eVo3meWcbZLg5BJ5ycY64xknHvnFaWu+P8AVrfxs+oXPhu3s7yB2R1mWGZlBwcAkbdwxwcdDjnmuRttWuxJJIto7xSy5yxRVVs549B7CuhwqWfKknfy+ZjOo79Pw/zOn1wahP4BeQ31uLCO4kVtPBPy4jHzE4ycgBR1xz9K0/hlqML622nRs4vobKNTJFEFUqys4GfvfKMAZJ71yl1qPiGHQnDrZS6baSid4Z/n+Y5+UA8HOeRjsKh8CXmrQeKNT1q1gskMM8T3MQLRcEHIRV+UL1GD04rJOVGlKTa0fojqwdW8lLR7fofZnwf8eaGNNisRK5WE+UZJkIJIOD1969kSG1vIFmXa6MMivkv4fahbJpH9oRTRy22pxCWJJVw8QPPOO46V6PH8T5rTTotK0q33XHCGWRshOOTjqa56dVLSSPq8ThPa2nTlqer6w3hbT9jalFZCSVxHGrIC7t2CjqT7CmxalFEkdva2EEFuT86yn5iv0GRn6mvnC+m1zU9VbVVvLmS/YkBzcbNq5wQoxgDjpxUmoeNte8O+UNU1aFoWYIrTRtgt6Fh0/Gp+sSv7qsXHLly+9Js9W8W+H9XfxCl74ZazgsvK3GOWUqY5s8lQARtK9s8HpWnoyeMI1H2n+zHb2nfn/wAcrz3RfiJDPCpuoZRH0MsMnmJn6iuq0zxjprRZh1OJupw5wQKyvFyudEozUFB627oufFTw7eeI/Bkt0lrHHq9kPMQodxKj7yZxzkcjjrivlLxbc3nhq0hv5bptSF5cLatFMcRorENuAOSG+TAIIxk19h+Fdeh1a/RU8uZH4LRyZGPwr5Y/a+s7fTrrU7TT7WWKCHUY5o2BXYC0ZJAGc9XOOB0+meWtCccRSrU2ld2lsm9NNXr8kePiKfs5WaOg8FeJbj4fSX9vHNNfDS47eINcMGluklYAADjJQsM+3v170/FK9uLctFbxR+aSq/MRzgnuPRSfwrxXVdcvIYPLtPDupTBwcGNRxn8R/k/UDd8Mte/2lNMyiBbK3LIp6ieT5VH1AQ/99CtctnLGN8y5bX2kpem23Y9DC1uem5T1aslp0Og1Pwx4gn/4nV3ZyQxXci7JShVHZvugHvmsHVdOOkNJNqUl6qBcnFnM6KPXKqR+PvX0DrFxp9v8L9Bimfy0i4gjHUlIpAg/D5fyrxHWrxdQiUSyM2bO4T1wVm2/y/lXtfUIKKfMwpVXU5rpJp2POr288Iyaksv2q6huh92SKzuUk/Bgma6S3i1a6sItQt7Ma1prDl5IXWRRgHltoIOCPvA9RV60tT/wkGntGxd5Z5IEXPXdDE+P++lzX0Z8NdFj0vTYtN3LILa8uIbvPIbdk7PpmcDHoo9Kl5fC17szq4yVBbJ627HzRofmya9baXpVvrGl3c7gK5VTAp9SxPQd+K9D8YeNfGOm+DTYx3emx6xYXotJPtVo0kcikPuOegPyjHXI715Jqvi/VfDOu6vaaboOsbnlkglkS1Uh1BI7nH44ye9YUvibxFrF4Ij4d167uLhwq+ay8ueBxn6V89Vxckmqa971X+ZNbH05RtFfge4fs2XD/FnVbTxNqml2CRaG+JZILQW6yT8lVCgncBuVsnBynvivo7xBeWSRiwvNxW4UhgrFfl+o5Fcr8GfB9l8LvhLY6VcJBDNa2xutTmiXIebbmRuOuAMD2UV8ya78ZviFN441HUVtbC70qSdjbWzWlyskcOfkTeI/vY6kg85r6BQVJO1rv0X5nj61JNv8j6B8W+B9UuLGabwh4mlgmbDLBeNvTjPAYcj8Qa8F8TeM/id4KvDD4m0iXyN20SlN8T/Rhx+B5rM1j4k+Lo/HGi+MbXT9Qt7OSB7JbFXdvMdQ5ZimATjepGR2r0XTvjDc6xp8lrqngbX5o2XYyvprurdv7vrV5jgKeHjTk5azjzb7atW/AVCrOTlZXSdih8JviXoeo6l9ktI9Qsdev5UjgWE/uGPoyc8dTxXteoeMtN8O2tjD4gsYvtlxGzkxqoU4bB618t+MNH0GW6i1XT7C+8P3DScRzQvApYf3cgbT9K4SfVdatr+OHUr24wGwk0srPGM9+Scdq8yFeUYuK1NXFOV2fXni34ieHdS0l7S2s5I5CQyspUYx+FeeL4mAnCAtjPevLtAbxNqNo1xZPZvFvKh928HBxkFc1qQW/iT5jJHagr6Bz/7LXLUrTk9TWMUloelvryhGO7oKik8QxrAG8wDj1rz+O11+eO43zW8Mcce5nMUpAHOeiHHSl8KeGvEniO5srV7l7a1uSAZ1sppCq+oUKM/mKmNScnYbSR6BpvjBbW4SVLgq4II59K9Gg+M2meUqvYIrADIE3H8q8zk+AV7n5fGN7/4IpP8A45XEa/4EXwboNpf+P/Gc+gvcXVxAjNo8kiNskbyzlGwN0e1sHpz6GumHto35SHGMj6Gk+Mukxxh2s0w3TFyM/l2rjPHHxM03WLiOaKIW7Iu3PnFs815lB8NY9Rsob2x8Yapc206CSGWPw5OVdTyGB3cg1FN8Ib1vu+IdXb6aBIP/AGepnXqNWk/wGqPZHQ6h4zjRCwnAx1yf8/5/Csz4yrHqFpZXsWGnfThlc9QpV1P4AtWO3wamaQfade8QhdwyI/DshyO//LSuh+Mjf2PJpyrDcpb7jb2xlhMYI8vb0cHcQOuPyr7PgWpGGNlKUunXT8z5/iWjUdCCjG+pJc6hdXN74c8K6fI0Mt3BFLdzK3KRKoyBxxwCayPiIzLo+naTa5M+sXcrYBDfI0gA59KT4Gx32teI9U8Q6jIZ7k2v2ePC42BvlGAPYdqsXrR6j8b0juNv2DwvZGWYj7oMS7iP++ziv0qKVKu4/wAiu/X+mrHxvseZX+Q7xLIt98T7XQrT/j20e2W349UAGPzxXMeJ4v8AicXEa5JVvmJ9q1PhT5upaj4h8T3ZYuCzb8fxMSTWFPM9xqzvKCTJIWYdOPSu7Dw9nU5P5Ul892ebjdHzEUAKxA9ec4qTSbG01LVnj1HP2d0IY+m4hc/hmo7lliBjVVwDxn04p+kRvLMNjDLmJOPeaMf1rprt+zetjloJ89z1nRbjT9O8I6doU0do0UFqivE6qVLEZOQeCctXNaitjat52mvDDEjhlhjYAKTk/KPT2HTNZXjP4e+MrjxVftY2+qNaPNmJ0sLh1KYGMFUIPccGufv/AIdeMlx5tlrBbqdumXR9P+mf1r+dc0qVcTXqc97OTfXqz9py2bwsYSjukke4/Crx02pXR09lJKYHHrXqHjTX9U0bwHf6jp0Ine0iMsiKPn2DliPpyT7ZrxH9nDwvqnh+C+1PVraU3c8oRfPgeNkRQMEq4ByST25wK9vfU1WFmOGQD5iOh9q4sDJYafvO6TPex0FjIKUVZtfifG2p/FbUV8bRamyJ9mYlbjcTmX3z6L2rdv8A47eLJNGNjB4h01Plwjo8gKjGBwc1z3i3wza6f8W9R0u7jhsLC587+zpdQgZImXcMFAR8+AcDHU49a3vHPwL12XSNATwn4IvJHWCU3lwwWN5SZW2FlY5U7Qpx6MO9fZ5jmFGtGnPDxUd9N7K+l79e/c+PoYSdLmVR/Pa76nm+reP/AIgT3BkTx1fc8ny7xlB/AVmyePviNjafGusED/qIt/jXdQfAf4lqMnwVdf8Af2P/ABrE03wB4o1Dx7N4Js9DhGswRmSWGaVV2Adcnp3FTh8yxtR8sFHRX1jFaL1RUqdOCOdHj74jL08Za1x/1EX/AMas2vxI+JqArH441hARg5vmNd/4j+DHj3wzoVzrWreHNN+xWq75nS6jYqM4zjqetQWPheylt0kbSbXLKDyh/wDiaK+a4ylFSkotPsoPb09SqdOE20t/mil4M+KHxKsr0Nc/EG9MDkeYpuwWI6cFlOOteq6R8WtUjkaWTx5qU442RT3kWOnciIGvMNQ8MWKqdmlWwPspH9K5y88O/MfLso1+h/8Asa8yrmFas9bL0il+hqqEYu/6s98uPjLr2o31pY2moWt3cSzCOKJZ95d24XqoxyR7da9cvdQfTdDa/wBYufOe3gDTyBcbiBztHueAPpXgn7MfgAR6xP4tvoQq2uYbNSAcuR8z5wOgOP8AgR9K2v2jfG2nwTweEftbKcC4vBGAWHUop546bsf7tflfE1ern+bUsopP3IO82vx+5aLzdj2cLy4PDyxEt3seafEDxUt/rlxfah5wl84yiN7fBCDI2gg+mBnnpXIz+NnmljtGjiUyHeyFcMg9WbPpzjBNaej2cepatHdSXX2zTrcYmIcJJjGRzjgE56ZPT6jO8aeHdNhMmpaFbzWbnBuQ0nmIAerDupyOe3Pav0ahRo0YxpJWSVl5eR89KMp3m3uSS6hqU0jSWNuUP3/38RRGTGM4yM9c52np1qcato9qitqLebOxKFXY+WnHfgfh+FcpbabqmoxfarW8ZGjZoiZMoOOw54Oe3SqdlDqSTzadeSNbxkHe8hLIRn+HGdw/Sun2SfUw5LO5a1C403+292lwajKJGwkC/Okh7kZySMDpXU3kP2vw4b+W4+wwwBka2aIhgw+X7oPUHPXuayrGz/s1jdPPbxzbCq5QGTtxxgDjPTP4VVuI4bm5Jm1uYGZgGgNuflB42kk+h+9iiVpWs9i1JM07DWcaQi6fbSRRkkGWbgZ/vNnqD/iMVlXkbG7WaFpLnzflZw+AQOTgde4x/Kusi0vRVsPs7afiNpNyTG4OckY+8TkD0GcVNrUlrbBHjs7NohIJNsMeWRl6Fm6/0rBVY83uot0r9TmJYZmsxAmmQTo2G2xP9z6npkVzlxb2G77PNHMlxv8A3kjSAlTkcAdOn1/pXeT69AyvtaFZHyzLkkOTjHAHA9hn9TXmepXAutRnmOwgzk/IeD9Pbiuqjd7oHT5dmetfBHSoNQkeOdXn0Sym3XflqsbthWKqztgYzg8sD6e3selavaaf4sk8Puhj0+/YGzjkKsIG5ygwSNpOAACeSOOSa+V/CzXsFpcTRtMIblNpMczISQ4bt/u16H8LPDusap4ms9TvNWme2XUYTHDM8jTtIp3kDdwMIsjZz1UDuK3jZNlK+x7++mf2TI9zobLAG+Z7XP7iYdxtOQhP95QDnGcgYrQtnstWshJHDEhYbZEkTJQ91P8A+rngjsavzWKro6XrXluzM5TyQ5Mn1IxwOD1Ncvo0jxeNL21SVRDcWq3JiA+46tsZv+BAqT7jNTpJFtOJyPjzwfEd91p+l22qkIVexmUCSVRywjk4Y8DOxjnvluleAeM73S9Rmkaws4bBAQI4klLlAABt9D0r7HvrSG4R/OUxDG0sjkn2cHA2kdutfLfxk0S20/xRJfxtGk03m/b0EO0C4jxuZR/CHV0fHYseaUUrjktNDzwT3UM729tGrEE4wo3devNFJZ3Uu51R1jYDLOB1z70VpYix+mmsaXZaxZtpOpQRz2d2RDLHIBtYMcY5/CvkDXvEHiSbxRe2EGq3GmabbTPbRwWiRxABAoBJCDOc5/8A1V9j31tZ3cHl3UcU0YIfD4IyD1/CvKPGl1pdv4kv4o7eCG1gEcTYjBErnHHPBOSB+FfkXCWO+rqdBwvfXy6I9rMcLWxSUaVVw80tfzRyPwvjupPBVxdzTanceRc20yXJuCOHbBXPQ/NhSPfFbOla2JfGOv2d7cLHBawRO5YjaoALEn8G/Sq37UXjDTfA3gHRYtFtoHuby6iZEbjdCgDtnHQkla8y+IPjfStJ02bxNDA0sniizH2S2KMhkj4RmckYAGGHfOeOOa+1y7GSxdL20abjdtJehjTjKjTVKpPmcer3PfPh9oMep/Dy7tdCs4LYSXy3DwKdixuFVZh7nzFc/jXF3GkeO38Rzw2mlXUqKRlE2kRxcZI5wXz69j2r1T4caTFH4K0o6hFHJqEsHn3LL8v72X95IAB23HH0ArolsLHb/q8Y6/Of8a+Y/tyMedRpS+J6r19D0qDq0XzQa+aueR6n4E8XXvha9Z9PmaWJwJY3Kh15ViMA4OFI5Fcj+1XNJZeCPDywXM8JP2iPMZODmRcAjPrj8q+korSzXtt/4Gf8a8e/aW8I6l4mtdOXT7JZ7WAbXmMoxGGbnIJ9Mc4PWu/Kc4hicdQpuLhytu8mv5ZJdu5x49SlCTtvbb1PLrHXfEmn+ALGOGOzuP3KbxOoaIKwkclgcnaUHb27Zr0v9m+GVU1D7RPDJN5MLMIUZUTO7hck8egwMe2cV5n4v0rVtD0saXfaUM6vb7IbiGQMofyvKw3PQDJ4z0H1r3L4FaAuk+H5JmhghG2OFSgxkKMnk/7wr1uKoqWVVpX7JW/xI3wGZuEZ0aiblPW99uuq8zn/AIp3tmfFF699tktLSxS3PR1jdy7Esp4PCj6Zrm/DeoaWNc0OOa30sW1+0sJsUjMZ2rvdZCDyy7dvOcAnpk1P8f8AUY7XV544ZvJt4ZUvLl0QYLHZGAf7+TGwxyQSCOcZwfBySeJ9a0zUvt1leakBcLKLWTewwrsCWPTPlgbfb6Cuvhpyo5VSb0027f8AD7nBiZ81Zo+p9HuNPh8FWlmLgQCZXsrcM5Yh/mCpnk8Ad/SvizWb3T7PUbqG30tb24eYKt3cMI1SDK/6sA4U9t5IOcnuQfqfx3eWukeCdBTRpluZFMlxGQSzu4t5HzjrksRx2z2r5NtrW5uNU0+8uLG6gW4nVkXyJAIWY5GGKAnAbJ+br3POPeoShOUnzfiZaxWiOn+MNhb6V45tda1Cx0qOa+eOGWK4mVy0SSBUZc8D7pB7YkHPGRi2Gna5qfgrTh4Yha6s5bhkmlunSMI5Jy2CeEyrAE/whe9esftfaZo/iLw1ouqabjztOlKTFEAIjcYB5H97H4kVL4BtrxPAVk9rM928uWla4KxyHaSiZUAcbFBHH8XfrXDOeGjhPaSqLlva9+u/5BGvL6w1y2e+2lv63MzwbZ3mjeC7+21I232mLTijeRMJFzmU5BHfBGfTNeufs3eE/wCyfDDeILuEC81MAx5HKQDp9Nx5+m2uV0Xw9rGva3baXLYW7WMp230puCMQ/wAQAAByeg9zXpvxb8RL4O8AzNp8P+lSILWyhjO0gkYyMdNq5P4AVpgq9PEx/cu62uZYmqoJyl0Pln9urUdU8ReILWOK+WHQdLkW1WJXJMs7N88hHTjAUf7p9a8/vbf/AIRKL+1tOsL7Vr3zBv1W4xthwOm1eR7bsc4Pasz4iizi0u2trb7XE322PfFOT6nuTXqei6xZ6YRayab5VxOu5FDiSKYdx8oOR9eRXoSw0kmr6+R5DzJySlFWTvvqeR+A7zTfEniSb/hLb6OOzgjM8UbAFC2R1U43nnoc5r1jXbXwzD4Shkt7G5srPUi63EEjF9u4jYcjKp1YfiPrUEvhvwjrKz6vZ6Lb6bfowz5YG5Tng7G4POOcD3rkvG+ttptve3moXSR20sQt4o1Miy3DIei8jjPJbGB0GRivNlg6v1j2snovM7MPX9orm3cT3UkMtvp4+yM0mxE3fNIqgfdJA5PIznA681bt59LurC2TXbGS0M0oSJbiNhufdkAnoCTxzjPOMivEbD4lX1o4uBptu94EMYuDK+7b9CdueBzitzTfjBJJJbjWtISfy8ZkjYA8EHIBHqAeD2rrjGJ3Kqz3Pwba3k/iu3stX2taXE6JbiCFmIwSWZsZCkg4znopPtXubaV4auPE8Umn6xNHLDdgRwT3UoQTIhYRxqTtKEHJC5GAfTj5m+FXxbt9PlC6cbzVrkAkyfZMPCo6Bi3yknnnPOD0JGPotJLLxfaafqmn2NlqWm3twgD6fblJ43IBZJS33WTOd2RypBx0rrTUUrPQlyu9T5U+LqXEPxjvrDU22PFq0cnlqSY9zgHGT94gNweh68ZxWNLqFwfH93HdC2e2m1G5hgWaRiCS4yxAPGCoH4e1eoftQ2K6b8QdPnvNPMM02nwMXY7ixFy+Pm/3VQY6gYGT1rxnxHGs/iy9hs59tzLfTmNkiOVLMwHr615eIinzLz/T/gnlVpQgmvP/AIJtT3tvZ3vizbapPp8FpDYlWUH59vyupxxhuRgjt+GXpEl9Ya1c2a3knMSzLIiFfNjwSGA9OACRxxVbRdrQapNd3F1KTer88qHEjhcgPggjnqQc4HFUrS4t9Ptx9phDzSIyLcrulwgfIVEJ4yc5J9+9efJqFRpX6fkjnrJSjaO/Q7KDx9ex6TdaHcRxTrNL57SF87BxlTwSRlV+m3jrU3gvUryH4h2M9rqD3EOpSosrsvON2cDPptxkdia5LR45ru4eK109Z3kHzsy8xjknAyOw6npj3rY8Ht5fxF0beMok4EWw8DGQQQeeo/8A1124eFFYhWWun6GUeZ2uw+J658bayFgZrdbtx5rjaccEZ9+g+hqvpOm2+qXen2czbRfXe+HEwCbBt3BsDI4HUg9eB1rQ8bxR3PiXxDuvDHKLt3SNVG12RemSc5ILY4xkAVV0/TbKeztY47mGOa3Hmytj5gyqW2gYGScY6/Uc0Yyuocz833OmFP3rlXXWhj0e4htQLomNm85kztVBlsZz3xzx3HeqPgu9Z9S1bUH/AHME7x+aqDcAWXgZzwM8fjXVePLy2hsNQ0u1WKJmikmQRFTtjMZO0yDt0yABknkDFY/wW8Nyax4ntmvIc2O4TMHU4kWNBnkdslR1H9K5qbliqTi1u1ub4Wi6acY73PU/hrbsugW8cs29Yy6YVcYIcgjP+etd9pttB5vmLCu8DAbHauYuZ7fSdWuo48vBdyecBDg+U/8AEAF6qevsSfarnw816+1DebpYmieQiCdV2grzgNycHjv6/nVZKDPusPRmtGjq57V4tkyR8L1IrVtvCdj4itZTq0YGnKge4P8AGg6grgdcjj3I9atWF1bxoBPIqn1ZlYH8Qap319punWF9bQXFr/p6sjtvCkHIc4Cjk8fUVhCzkdFSM1H3dzzLU9F0fRdVsV0VtQk3THzXmm3tgK5HTjnqevb2qDV9dex8U6TpL28Msd/HPlmQZVkCkHP0J/Sta0hL+IJpreRJoXudzE8bAV28deR+VN+Kfg6XSvFvgzV7eb7RYzfaVDnAZWMWdpHf7h5rzc1wtaNRYilL3YxknbvZtPz1/Q87F08VSXtpaJsfYaje6VfLdaY62cw/iiyM/UZwfxrjPjZczaj4cmutRla4kmuY2lZ/4uf/ANVdhInzVxnxeUf8IpycYuI+fT5q+QyzG18RjaEak21zI4K1Sc4vmZ0lgkk0NvDGuXcKqj3NakR/0i7k4H2nVHIB6bY2WEH/AL7Xd9ao6FM1t9kmjjEjqEwvr06UyPXdPg1FFu2eIpcvvLKdhBkdiVbpw0i5+ntX1nBygoVmnrdfhe34nThdzd1ua5m8R3tw08kltpGl7I4SxKh5WJY47ECMf99VzegzXcco0g75VtrUxzYOBJJiI7v/AB9vzNdJoVzps1h4puri+td2o6iILdTKoLR+WkaMBn7pJJz9TW9bad4f06a/v7zVEsflkVSF8xjlwo2qOWPyAYHPSvu/Z3sdWqjzef4XOM0rT7q51Dw7JHEzuwguCg5Ib7Ncbz+AMf5ivafhBqF/q2n3er3G2JbjVmhkj7qYZNuR9WK/UHtXHWHj7wdoer2F5pujX9yYYZI/OkTCZMcK5LE4XOxwDjuPpXQeDLXxXNZ6y1pY2OinVJZbmzgvGO1WLAhVVcFSVUEnPoQCBxU0lDRHmYqM5KTasvM8O+J8rxeOfEipcLEsOqyokRA5BYH6/wARr3v4MfDPwz/Z+ieLvMubm98lZ9jyKYlkI/ugZ47ZPBAr5/0rT9U1P9oLWtN8WWbK81nO0McqeWpvWTKbWHUmQ8DJB+lfWnh+x0n4Y/DFmvJFS20y1e6vplHMjgbnb3JPA/AV8Hl2XqeLdSS0Wv37L1XU45z0sc38aPiJ/YGq2nhfSr/SbfVJ7ZryZr268sRwqwVQAASSzE49kNeJ3vxP+I1zFY3Vn4w8MW1u8ohkgJQTlgSH+YoV4AJ6duvNM1T9pD4M65q9xqOqeBdQuLuQASTXGn2zOQAAASXzwABWR4n+M3w91DRUTwz4CvbaV5E8u5j06zJBySVw27qB6V7OJpTnU5lKx24atThT5XC/md1bfEQ33i9NJtfHtp9phUNJbX9lEdwYEhklT5c47cn6V6LoXig3epWumXF/ZyNLIIy6IFabPTA7Y9q+ctF+ImpXOsvb6C2lWN7bW3mXEeo6ZCkjDjGXRAB94Dg16NpGsaz9ssvEV14h0uNZQJEhW2Q5dAAypIqnnHvkZ79a87E06lFQfM9le/XzW2j+fqdlGVOtzLkS3t/Vj0j406Pb+Ifh3rOlahdR2G20aZdQkiVxA8ZDbuOQOADxnBNfD/iGx1rwvpiXOpTWdzD5oVZ7a6WUSHryuc849K+zr7xd/wAJr4Z1DT9N0m5h1W7sZvs0NwqXETggKN3bqR8prxp/gZ4y1qGKHV4tNsDF0ey0y3gbnsSgGfxrtpThNNx1R52JpTpyUZqzOS8NeOtGvPtmvaD/AGl4Z1U4Yx6bAZrSeQkACSI/LjHfrW/ov7Q14mqf2JrOkWt1NJI0MV/ZEqpbOFLRN79cN3rq/Av7Nun6DqEmo3kt5qE0oKuJCoQg9torV1f4A6HCLrWdC0ny9aihb7EklyBAsuOGwxwD+ldWHpwliIc8fdur/eclRyVKXK9bM6i8vFm8PX0mxQWtdxGPUGtLS455tLt7ePULq1QQA7oXAK/L1GQR+lUL/wAC6gui3EAR5ZWgVQEuzyR1x81WPDlrLps8DahYXdq3l7EjZvNJG0DcSGIXnPHX6VjHDpyvqvlb9TR1HawlnqGqahpbyRzP5Zd0ieO4dJCoYjJzwG49MV5z8eNJXVv+EV0rUtR1qa0vPElskltLJG0eBHITtO3OeO5I5NdtZahbaIkmktY+JLpoZHbzotHlaNtzF+GGQcbsZz2rlvGuseD/ABTe6FHdeK7fRLvRdXW+NtdxbXl8vem3lhgEk/MM9MYrScVTm3f3b6Cp3mlpqeh2tzdafYQ2tnPdqkcCQh5ZizEKMA4GAD6kDmp/CumzX+oXk174h1dncosUBumWNTyeAMY5ArOm1PT5IVkTULco4DKwVsEdjnvTbHxFpenu5kv7b5iDncw/pWNJv2icnp6mkk+V6anHeLPiC+l+JLz4eeK/El5p10sqmzvbO48mZlbOAx54x19wCKm+IPhubUPhTYtY3Goa7JbSyXVtNfXLTSNk5GGbtgY+lUPip4X8LfFa9hhvNStYdSaREtryFv38Y6Y6fMPYmvaJ9OtbHw5b6ZDGzwQwLDGhPJVVwAT9BV15c/wOz/yehvgYck+aS0PMvD+m6D8M/h5eazbyyOWg8/zZ8b3Yr8i4HAHPQV4ZFdT6f8LNT1u9Y/2n4qv9qMept4zucj2LkD8K6v4vapq2u3GleBbSzFmskxi4kBR0D7VYewAOfQg+lcn4gaPxd47sfDuilpND0dUsoJFHDIn35OP7xDGv23JoudCOIqu7naT9Fsvm/wAj85xkVSqTpraLt/XqdNolqNJ+EsKSKFfUGM8meCVzhV6d8VxokHm7wu3cTj6dK9B+J15EunWum28EsSogCIRtCoBx+mPxNedM23G0DAGAa9bBNzi5v7TbPnMS+ao1/X9XJ7hlk3BunqK2/h7bm48Q29u67lM8OcjsJkY/oKwecDjr612nwjMa+IXubjBWKF3x7qP6HBox8uXDysRh1+8ivM9S1rwdrmtXra1YfFLU9Gt7pEdLSO4cJGAgHAHGCQT+Ncb4j8M+KtNljt7f4zefJO+xBdaxcQuWPRVVQc//AF6b498D3ut3lrfaR4mv7S0a0VVjjv5IlGGboqqR0xWr8HvhTaaTqX/CSa9Iur3VrJuspriVpnV8YzuYDAHYY6kmvwfMalOGJqQ7Nn63l9GpWpU33SO8tLa50vQrLT5Lue4mihVGmuHZ5JCBy7Mxyf8A69MvboyQx2ETfL/y0IPan+JNQeNZMSBpSOcDgf7IrM8NhLix+1b97O7DOPQ4/nmvk8RUd3Y+zSUIIZ4h8L6D4kjhTXdOS98hw8LM7K8TDGCrKQVPA5BqPVvCNpqMFtCut+I7IW6MiG31aYEgsW+bcTuOSeT2wO1bgGD3p4P1rOniK0NpP7zjnRpy3ijz3U/hH9vw6+OvEm9RhDcz+eB/I1gaT8IfHXhPxafE3hHxlpjX3kNEWvbNuVPJzyw/GvZkJx1qyBJJE0UYzIylUGccnpzXpYTNMTQlzRe+mqT3OOpgaElqj5g134qfFXxLpF3oGqazob2dyPLmCWqqSAexzx0qewvI47SNPMjJVQDyuP8A0Krtj8Bfi3FK7yaPaYZieNTh/wDiq1T8FvilDb7ho0EjAcIupQ5P5tivpq2IlWgotJJa6JLf09DwIwtJtHPy3Eb5+ZP/AB3/AOKo0vTzqmowWNsqvNPIEUDaevfr0FdHe/Bv4nwagkNvoYurcJukmF5AoLY+6oL5PpyB0Ptnqvg94K8Q6Jqd5qHivSW026jAjtYHuIpjtI+Z8xkgeg5z1r57PM1p5VgJ4p7rbzb2/wCD5HdRwsqlVU/yd/yO1P8AZ/g/wf2W2sIPTBdv8WY/ma+DPFviG51jxDqmsXUkj3d7M7yM3AX5jgDuBjAA9AK+q/j94lMdza+HwzJalWlmkUj55ApKxnv0xng/fWvkd4LW41ZluklMZkbaB8pYZPPpmvB4ByqVDCyx9fWpW1v5f8F6/ca5vXjOapR2j+Z6z8PvCd9F4bFw26WS7B2tu/dZALdCOvGOQecVlI2peHrVJbmNYCRiZY2PmIdx6nJyD7cDpXa+FNZjs/CMcU0ktq52qFZdrxjgk49eD+B6Z5ri/iXrdtqkcsN1cOsZUGJkUN849CPoM/5NfZR5pTaktDzJJOKJtD8O2OsXUN5Nq5sbCaRtlsoZ5XJJ3ZY/dG7GOD36YzVOXw1o15PdxzX1yYLe5IiRSjnYB+BOeBke3Bq54b0pbjwiNdvLh4zaASW9sjEhwCcbs84yBRJrf9rbbXU7Nl2rvWWAkOQfcDvx+OKHKak7PQxbUGroy7WaLw3dyxSW8F7abWKKpMkkmcDDHGehPoOOlVvFuoaPf6FYQw6UNP8AITasgGGQDsTxu3DnnJzVK+vLaCab7PDcwzIpKzSxeYVfHChgRjPPJz2rM1aeGTQpgtyftc0n7+ONco+GGeRwOq+nT3reNJO0iVdSLcHiyRWhtYIoYrZMKIvLB4+p79Oc5J96ZrN7LeFirMLdgzOi8gEdBjPB46flXP7fN8qZFaJkQAt0yR05HQ1C01y+15bgRKpYgMTknvx6mqjRindIajroWr+bZodiiEmaVXkeQHGV3EAfof8A6+ai0uDzpuIRIjNk4q/dw27T21vHgBIk80DuCdwwc4+6V/HNekeBPBdxrAzZKLbTo8NdXsqFYowCMjP8Tc8LnJ+lOpV5LJbsv4tB/wAPvCs+tHYHWysbZd085+7Cg5J9v8a968A+GLW1tPtrQyW9hDEVtElG2TacFpXx/G5CkjsAi44OY/CWi6bFp9vClu1vpEREkMLr++u34InlBHBBHyoeB1POAL3ikR6rJaeZI8cdrJ5iom0hmAxySDj0yMdSO5p04u2pokoozLywuDcJLPq9z9jt2aSKDhVXI5JPU8Z69MmqfgdGvtf1fxD5u6EstjbAdCkfLH89mf8Aa39uTR8Q31/qlzHoekyNG9yzRy3Pl7kjAwXY+yg5PHJKrzuOOtsYrXTtOgsLRSkEEYjiHfA6k/7RJLE+pNXyqKskJycnr0L07I0Mpk3BOhIGa+af2i1kufHWprbl3jW52vIvr5MAOf8Avn9K+kLmX7HYSXpKiGBTLM2BnABbHPfjtzXzL4y1nUX8c7w5WSMATxhtyKzfMY89GC52/RRzU83Kmxt2R5hLC9t5mUYu75DsO1FeneNPDEmqabb32kBIBJgyRn7obvj/AD2ooVRNbj5JI+gbXxraw7UvJwzndvAjZlXAxjg9T9P0qDxE+k3uiTWbsLd7iQzwHY7FWB3Z/wBkDcB7AnvXmVl4L8XWey61WSK3id0RolWRpXGB0AXGADzyCOeK73UvDOva9JHfQ64tlA2/ZDHYsZJPmYl2XdnJ4A9scc1+f0shr0oycHq1Y1oV8Sqcm466W/XqeQ/HO+bxh8S/B/hubzAkdvFHOpcnyzJIS+PQBADR+0yy3Fl4du4LQW9tpxazWNQdqjClVA6YwhrqtO+FXiaX41T6lqkV1Y2ENsv2S7aPfvbaFC469264xx9Ks/HvwO1p8Mb2SG4vNTukuYGjRQGIBIBYqBkdSO/WvcWExKxOHklpBarzluOr7ac3K1k9zvNI+InkWENxDIkEMsMTL5dxjgqCBjPoenbIqy3xFnUF1gcs4UM3mH5sjgHHB9qpeFvh9oz6HpX262kknSygEge5ZCrBFDAgEHtx6cit6HwN4WNuI30hphncrtcu25upOAfyrwv9Wqrfx6erBRxNviRA/wAQZ5IALu2lKE4cySnAPbgkc/1rX8Na9b+JLg6f9ll2rtknm3HYAGHfPU4PftVFPC/g+zhdP7PidmIb9/tnKsBwVzk+9JaXmgWSiOLVIoZuVV9mx8HOVIQpuBAPJyeeo4rTDZHHD14VqtXZ3t6epvCFRP3pGJ8RrtdWjtJVtXb/AE+Sa3kzwYnAQA9OdrDnNdZHql0q/ZrbwpqsqQsYw6xhUYDjILEf5xzWQ6WN+00P9srfRyXAuLrZKCEjXGeWckLkDgelWtM8b2RaMLrdqxG1d6hk7c+nH/169bMqGGrYRUqlWycm9Px/G5MY/vW27fcY/iPwxqmosNTZZlhl895IJ0MskG8DbsVeGwRnBJPzEg8AVzvwV020GrTalZ2NrpOkwXE4ie4Mj3EqOo2KxyQMZLEc+ma6PxL46li0CWHT9UEdx5YiSVlZ9hwOx43cH29j0rB8IfECHQdLmjtIT5ruhZVU/M2CdxPAGct0HQfTErG0Fh3h1P3bW26PTtYU8RhoNKctTtvFE1rZ39nBJeRSeXJJ/q23rtdML05H38YxXS6D4b025s9JH9qRP5FiA+wfOsjKuGwenAbrj7w9a8o1Xx1cXGrQavqMONqOI8JwCxAGfpg9eefSqr/ESW83Qf6GjhgkUa2oJfjI6Akf/XryYTwdOPLGDkktPm35+YLMsPBfEelfGPwnp6fCzXxaSXV3eraMUwyZZgQQOAPToOtUv2e9PWz+H0f/AAk9vbvObpvs8y3BbdEwQgfKSBgkjBz0rjE8Rahe2ixj7CEKfI7RANhh1z0yQfTrW38KtDuvFPjS309pW+wWaCedonwjRbjheMYy2RxjvWlHMYul9Rw9FWk76rrp0MJYmg6qnFNu1j6R8MabY2dr9ptLOG3M6g5QDle3NfL/AMdPiEdf8Wi4sYhcaTp8z2tvhjiUq2JJAQehYYHqFBr2P9pbx9F4F+H5trWTZqusFrOxCtgoNpLyf8BX9StfE/8AwjZb4d6TrGRIs0ax+Qsal3feu3DH7oyeTX10a8cDy04RX5Ip4VY3mjJ266f8E2fjLrVxqthYtJY+Uo1CFllJJJ4PGT+H5V33h7StS8UWEkccOi6bNCR5dzNeKhlJ6EA5IPviuO0D4c3U+lI99pBmv7W+t2HlxDyRbqxLjdgbj655OenAr0r9oG/8MeC4r8eF9N0mxubk24006bZQoxDIxkk3hc7gVABBBG7PatKOauTh7nxOy/rscdTAUUrXbS9P8jxfxn4sn8O6tLp8M1ve6jAjW888LB4SPTjhiCevT9RXmuq31xrdy0txvubjaAMovCjoAABgewrpdP8AD+t6yjtbrBAoBJVRuOPesePSZ7LUmhuJmiuYzlSOP0r3W+YxpUFSjZHNzabJ5irGrBicFGGCDXQ+F7CwtBK+sQ7MEgIUDSMfTBGFHv1rP1vUJrm/WKRUVojjzF4LU6eG98vzBG/IySeTUxpQvc1lOWx22j654NsHijbwbDMY23Cf7WwlU+o2hR+deofDv4i/2DrUd5oN5IIrgbZEmz/pBHPlS9wwAG112ng8HHPg+jaLqN1ZS3KQ+YFySMc8UmkalNBczQqzKyoZEyOQyfMAfyq3FWKjOXU+yPj3oGm+KPgvpfiuyvmvv7Pu3kEsyASxxySjMJAwPkbaucYwMgYNeYt8IJprtdSi14h7yXzDLFAC9upBYHlh0+7jnr2rS0vxPdj4NeI9LhgF0l3JbKkRLMUfzFLbQOowvQe5rp7ubTm0m1stVmSO3uo1R0d9pYADIHesY4OlVbVTYivGDWqueWeAfh5daxba2BdTl7XUXG2e0XEzBlyDiXhuhKnI9zXWv8BbeG0dLbXrRnYFs/ZirKwztx8xHc56Z46V13w80a88P6ReS3zRJBqeoy3FvJkbTv5C59cCuqOHUFFYIGIYgZPtWn9nYeaen4mKpQj9n8zzrwX8If7JurLW5by0N2sBV4HhI8tmUDIKyEZHPXINYc/gnTfCeuQeJdSnh+zWt2WFk8BWHy1bvIHJUHexCgdiOK9Xubx4ICwyMD868w+Lmn2niSxitVnRL9XTK+Z8ywlss236qBn8KzeVYei3WitUu7HBQukkZF9qPhD4hW2t6o3h+LR4dJmV4GsYwqXTGQr++zz0wRjnJNcZ4h0kXmhSXheKB1SBYiXGHLbiVAHO7O7PHHfrXt/wI8G6fq2naj4e/saG801b6RbzfcPEyoJ2AYFSCT8vT2Fet3nwg+GtxdwQ3OjXDSJIZIv9Im2q5APXOM4X9K+WzXMFGXJ10f8AXqdc8I38J+fniPYqXEG5o5EhKkM2dzAZbn617V8GLcL4VtrgqokW1WNTzkqztkcAk/dHA9K3Pir8NvClnfeILDRdGQXKQvHaeZcOxDFMA5ZvU9au+DdAuNM+FMFxJC8E8F89nK27B8vGRj2JQ8jrmtsszGGLpuqotRva7W/oaZfR+r1EpblDxDYQWdk0P255VDh/IOccdAWwcY9jketZ3geYLN5MMEq7ZPNeKJnKgA5zkYyPXIrU1Bo54cjk45HpWFYzXOlapFf2kj280Lh45FOCproxdGKtyn1mFxzk/eR6N/a1jdMu+KOWA5WKPaMNIMEndnkckY5681kzrHcxPMssscwLbU5eRMn0bIXoOOB+lYnia6uLyK317w7dtYRXcwt9VtISf3ExGRIn91JMHtwQQD0qeDQbmCxV2jk8rGRuU4rjptUmer7dVFexa0O6tdBgtre9udqzyNsadxvZuSRx14/wrf8Ain8RtLvj4T8OWECskd1LvmkkwVKxOOnvnv0rg/EejWepaPHHeLE0VnKLgSYzJGEIYqjfw7toB7U743/D3SdK1DR9b8MWNxM0jST3UqvvHlCPhz9c9e9ceJqOVaGDjf8AeqSva/R9b/M+ezbH1p+5L4VqjcbULFZNrX1sGPbzV/xrlviyyzeDnmi/eRrcxhmXkZz0yO/tVXxv4V0HQ/Auj+KtPs5DqM9rDLNmYkOxCn7vQZNdF8VdQbWPAV7G9tIqsLXUEKt8m6URIUxnJIEJPpg14eW5PhqbWLhUb5JxjayWvMl3fc8Z4hv3WtzR0G5t0igVcSzyRgRqrKCRsYkjOATwO4781d8OeBG1690z7XCk1vcKYGkunaMRxKpcyHkfNkKCuOOPfNPwybK50WxlgW7k+zr5M0u85R8FQpXunGPq2fpFr2rra3LoZGldNPigtokk+7vJaRsnoMCPnrx9a+5yDCLA4TkqNbt/f37s76cpSh7u7PULD4XeGbHS4l88asJrk+Y+F2OZLlY4wQvUbWdgCSPkHbOeu1v4a+E7S78P232Jp/PvmgleSQhmj8mWQgbcAfPGh4A6Cvn7RfE2pWmqQXlq3kiHJSOKRlAJ4BBGMYX5QMY5Y9TXZWfxg1i11yPVvEFkblbCPybOBWBy0rKplLfLkgYGCMgFuua9N4ij9mffpb0HKljZ6KT9Lnf+K/Cfh+O11N5tOEtvDZXMYtvM2IVQo2AR8wyXIJzwCcYra8SeE7PTdJFnpOoXVnYXlzbW8KROXNrKZTh0ZsnG4r8vQEZHUg+dN8WdFvE+walYTxzSsDOVlQqUedZJlyzDC7UVB3I9Mc9+niyw8YPo9jod1AyR6jDcXSNMBK6ISwAUdTvCHr0BpfW6d4+8c9ahiop8yegeHvBMt18UW8VagsUlnptmlnYkkl3mQFXds9cHcAT14PbNT/FnxVocW7wzc32iGdkEtxbagy7SvVMhvl+8AeTxwa67xl4h0vwh4V1LxLq8nk2NhA085UDc2OgHqxOAB3JFfFXi34s/CrxTrc+q3t14ojlnl8x1OnxsM5/669MYH0AowOWUMS5qpJwT1uld3PJxWJr0bSowUn2ex7BJ/wAIva3DzwaR4SkFypW5ktdKinZwccN5atkeua39F03RW0ie+tLHw7HIYxMYILCOMEq2ULqADnIyMjg186XnjL4KX0Gw3evW7GTeZF04BgMkkD5zxjA/xo8MeIvg/p3iC11BfGuvRQwzLI8P9nOnmBTnYSpPBxit1whQnFyWJn5Jwb9NmaQzzEppSw0V5pr9TsPij421Sz+NGieCPC/h3w4+rXcdvFqN41iFl8yQg7Q6ENsVNpIJOfwrm/EPxeS38b6jBY+FdBmtbK6kW2uJIWEuEG0vlCOu0noeDjtXFeDPiBocPxi17x34ul1OOe6S5awezgWV4JZQVRsMyjCITgeoFMmuvg1NNFO2ueNBIoO500yAFzknJzN15/Sv0DKshyqjeljqfPaKWzevV6fL7zzsRXrylem2r9j0Sx/aHFtMv9p+DgI26vbXWGxj+6y89fWu20f9ofwFcRhppNZ05x97zrYMPzRj/KvBYrr4Jxgq+peOJRtIAbTrbgkHn/W+9aVxq/7PrxacI7fxzHJBgXbCGAi7GcnIMnyE9Mr27Z5rXFcP8NT0hSnHzjzfrcIYnFrfX7j2X4kfFXTvEHgmWPwB43ih1hZkZVaf7LIU53AGXaD+dZvhfxb481P4G67dapqV7DrumuVgnUjfcJ8rKwYcHqVyM8CvF7y4+B8l1LLa3nji3iZiY4jY27lB6FvN5qs958LSgjt9a8cluAoWxtxz+EtcVThfKHCEadSa5ZKXvQbfo2rXX9alLF4hTckt1Y+lIfFHj3S45l8S+G7yeZI1dJdMuFkWQeyMVOfUDJ9q6Pwh4ss9b1aSxtP7YWWG086Zb6xlt9pPGBuGDgjsTXitr8C9e1C1guIh47XzFDqbg2iHBGRkG4yp+tXo/wBnfxNIRjUvEsQ/6aXFvx+Uxr56rw9ksmprEqMvJSt9zk/wsdSzDEqDg4tr0X5pIuXnxf8AEVr4a1mKNoZJNMim33omd3jfzGSJWRkADE7eQWGK8Y1b4r33iBdOfxJoNjNf2Mmf7SsP3E80Z3ZjkHRlJbOBt5HXrXuWofs9eKF8BXWgaRq6PcX95HNdSalNtHloDhRsD5+bB/CuQg/ZW8dRSfvtV8NsCDjEs55x/wBc697B5fw3KjKNarFvmb9V6O/p29DnVfEpueq0S+5f0ztPBPxY+D2p21la3Gva9ol4sKRFLq5nhiyAAcFXZAM9yc+pr12xTRbq1gGlakdSt2UATC9NwSMj+LJ/nXhem/sta1HGJNRm8P38gYbYkupoEI/2j5LE/QY+tP8AE/hvxB4IMPhWDxr8PfAVrcFrny7ZrjzXjzjJd0+duCOWHTjFfFZxhsvw9W2Dm5L7kjtoTq1F76t+Z7Fd6X4f0fxJb6vqFxrx2nzFit1ubiBSBj5kjVgBznmpfip4803Q/BF3rVnItz+7PkshDLIecBSMg81g6F8NPGltpUM1v4+guy6LIlwLcFpQeQQxyoB/3TWJ4r+HfxEvE1mG4gsLq2vLECEW86n/AEv50MjCRRtJjYAsOflHIwCPLo0Pb1Ixlp5vY6niPYQbWp4zHdeJdc0e18ROoXXL+FoLRFddtrbkHfKx/hd97AL1AJPHFd98KPDNp4d0ae5muIppkVjcTR8hfVQ3fOAOK5fSPhN8UNNhFrH4SdrSI8C21CAsRn3au517S/G1n4Mhso/BWpxgvzBbL5z4GOXZQRyewHQV+rRxVF0IUIVY9E9Vsj8/xMMV7SU5Q01at19TjPH1ydT1RFWECSXDbCwBVM4UEdjxn8a5lkjWdVOwAYXj61b8TSal4fRv7R029TUbiPLCS3bEZbOcnHUDA+p/PmLLWjcTwecrJhsNkEmvcw04cqjFnjPCV2nNx0Oi1LMJVjlUIIOD19q6f4XSeXdXtyEzGLF2I9i6A/pmuJ1W9WS2LGZGbduGSOvcYzmu4+Ey3V/aXtnZqZbuaHyYEPfLKc57f/WqMdJewdyMPSlHlfU9Z+F72+teC9D/AHsO5NSLbpJdm6LDNtxnnk4wO9ee+K/CXxv8D+KLnVfCXiy78UacW8+XTL9su45LKqY2Y9PLKn0HavWvD/w30fQfBEOl3tnb6levHsuJ2AIZnOdiFgRsyeMj0/DgfGVx8QPAGnXcuj6xJrGkvbSJDYXsZN3aMRtXY65YhWYHGWG0HGMcfjmZQo18dVqU9pS3Z+o5c6mHwtOnLeKMa7+Jlv4m0PVn8PxT2Wo2Gix6jI7KriCVpEUphgQxGWySOwru/g7eaprHw10fVdZnFxfXKSO8nlqmR5jBeFAH3cdq+OrXVvswuUO62S7RoLxrea4zLGWBZXAYbhkZwe4r6K+H2ueMo/D/AIY0/SY5F0u4t5ktFXT4mfZDwCN1wM575x+NZYnhyKwTjTqQvzXvd9FJtX5fnbyPQjmc/rKdSMrNaaLq0u7PZxCSagnvNPt323OoWkJ7iSZVI/M1wt9rnjizvLOzZbw3N67R26PpVuFZlQuQWF0ccKe1eEXPwz1C+02fxFdWt5bNdaobYskKP8zXBiY5abruzgbcdOR1rxsLw77b/l9Dolq9W726eR1VszcHZU3+Gn4n1fFrGgt8q63pbH0F3H/jTtS1fTrXSL28g1C0laC3eRRHOpOVUnj34r520z4Ranpeupo+l63ri38lu1wsc2k2gTywwUksZj3YdMn2rTs/BvxBg8Ka3rt94v00WOmC632v9mo0kpt2ZWGRgAEocHng9K5XlnLZ86tp+Ppcv643dcruTW/7QyyeGLye41WCHVoLcmGwv9LkDTvjos8TkA+m5VHuOteM6h8YfipFHBt8XarGJXA4ZR+A4rurv4PXuv6XZ+LtY1mx0+fW3/4l2nW8QZ3jUYDszMqpkDPc8/hXnvxK8Oy6Dc6LDu8yKS5ZAzIFYPGdrowBIyCR0JBBBr6GWEqUL8yejt5XXmeGq0ajVn5nZfDz4hfFXxNra6FbeLtW+1XWxYnd/wDV/MNzY28gLknpwK+qfEOrw+GfC0uoahdPcG2hVfMlOXmkwAucdyeuPevIP2RvDckehXni2+sFtp7p2tbbvviRvmfnplgRx/drnf2j/FGp+JviHYeB/DrGS20t1mvnDBU85iB8zHjCKfzY9xX5NnknxHnsMtg/3VLWb/P/AORXm2e7QtgsI67+KW36f5nEeNfEV7JcxaheXEc4uZmkYeYcM3GcAcDGe+Ce1U9Jh0fSbmbV76WB47pD5UKqwcHJ4YnoMYH/ANeuW8Zabqfh9hp+or5bFvPjRJAyjJPU9MjHIrBW8a6gMcmNynAfJOfSv06FGKpqMNI+R83GL3ueq+JWtJNDubvSNQe2nVDK0LHaJOAdoIPbnsen4jy+81S9uv8AQ55ZTJI5wrP8gJPJxj0piTXzW8y+VOySJtyQQOeOvvWxB4JvtX8S/wBk2sccDpEjSySOfLQkYyWwcAnofU1rFKnFuTNU31OqtL6e0+Hr6f8AafMMbIhIPAU5PTp2H5k1gafq0cdw264ikuDGQPMUbCScgZ7duf0qPWdM8QaNpcmjXEWZElRoWiBcMnzg4wMkZH09OvOHfWNzDqqKVQO0MX3iFwxiXPBI5zn8aUVFq66inBTNDWPEFxLcvHcWtrGR8r7QHDdu546e1Ymr3CsE8jeiyO8hGAF+YL0xx/DWjbaSZdDvDui89LmFSxcAqpWXcOMjqF/KltvDP2lQWuldv7sRZsf+O4P51a5YjjC2xiRvJtEfnMoJ4HXOa19N0y8uhj7PbOMja8uSQM9OP8K6XRfB95Jew2WnWL3l1KcKvl8/+hED8cV7b4J+H9l4deOfWY4tU1vAaOwRt0NsSeDIcfMcc4wejYBAyIlUk9ID5G2cb4C+F8d3aR614jtzYWIAWJAd0tzjACxg9FIHX29OR7do+jrHZWyHS1s9PtsNa2SKQkJySHc/xOcgknkHp3Znw2pa4N9fSC5uiuPMdRiIZztUdAOnr0XJJGadd3WYyqk7Cc5PV/rVwhy77lNJbE95egoyp93uw43ew9q4fxd4oa1l/s/TYvtN7L+62pyyswIVVHd+h9FHzHsGqeM/Fpt2ex01ma43iF5I1DFHI4jQfxSH06L1Pobvgrw6dLRtQ1JUbUpFOVDbhaq3LKrHkyN/G/fpWllbUXXQ6DwB4ft7ezl/tHUre1uPKCzTBCY8glhCpHGwMWYsTlmJY54qzpyNeTPI5HkxjLHd19h71zupaZDqV9HB5lztkGwxpcOiOCR8rKpAYHjgjnHfit29u49J01La3HKnCYZsBv72f4X9c4wOBzimxxWpgfFnxTa6XYMk7/uLQCZF3/6xjykTf3fnKMRz23E5rwHSmW+mu7y5uox5zAO7YO6Rm3Dv1IV6tfE/xXp2r6odNby5bS0l/eSlyPNkP32wB0z/AC4qpo+oeGLGPIjt3jLpIyuhOCoOD2/vH86xnHmCpG+lzuPCWvWNvZy2d4IbqMkHyieM/wCR+lFeeyeItJkybGwhh9QIwoP5UVh7KSKjVlFWPpC68ctDeBBY3d0JEYlIEDoCeeNzAtxjocYPTvW1omsvq13DLpsOswMo23ADIrAhenDc8jkD8eledXmqPrLKkqW7SquFMhLjd0GNxPQZ6elV7G+1ywSKGOJYlKiQpGuw87iTgemDyfSvkZZvPmfK9PxNHjaalezaPXbm+1WSMpqDXZgB3RySyrGd+7gAZH0IJNZOj+L9atHkhkbTYoELh5BHukkHUZOO3H+ennF5eX0N9FbSrPHI0aMynJCbdoPtkHnNUp9WuGSZpIUcyEKdqjGCwBJzx26//qqI5xibqUfzMamP/unSeKfEc8msrdWeoh0ncM0YyCHb0CYzzk4z3qLTvE0nmxwzW9553+sDDCpk/wAXU478GuRnu71mKwRJD5IXyo9vVcgE59AMnPP3T+NFU17+0muGaUGNdhUP8i4AHbGR0HHXIJrDnqTvJtJ7/M4Z5nUUrxO1kv8AUpjD9j86Q7v9Ie8kyWJYNnaF6dao6jNrs05VbazRkA2hM4YleF/EDjOMn61S08Xwk8mW6SaRlLMUPGMHJA69/wAx2rP0eLWjGTHNLCWQMzkspA3DAz74P41yrmk220RUxlSas29fM6GxN1eqPtcVspuI2AJwMtw3Qey/masW9rarGY5rmKB3Hblo1XHTAOTkE9Pbqa56303VZPMN5K7zAFUC5JG1hnGO3B4FW77Qb2+jm2pdOvkK3yckjjlD3zjgemKynFOfx2MHUe/LqXJrvQA5lmuTJIxwIt/yZyACABjpu7+npStqmnxbHsbaHdvCDC/fA53c8ZAJ9Ovesv8A4Q+4E0UzWcszScROkg/fEA5A5xkjHbuKpXlk+m2e37U8AG1mRlOWIBycDOPX6elaxpUpWUZt/wBeRzylUXSxvXGsxultaSQOAGUBJNp2knPQ+y5z64J9Ky21qFLlViFkspBUHADMGJ4PHyn296yRNDKiy+YkzGNSwZxhTgA4PHOMevWoPLQRTTiM+QFyGPJxkfM2OScjqen61tTwsI6MxdWTZs32uxovmpCIXKkSAZJUd1A/FelfX37Ofg5/C3gKK81CCKPVdUVbi4KrgomP3aH6Akn3Zq+dP2cPCtr488ax/aLeS403TZBc3ZdNsZZT8qjHUscZH90H0GfcP2u/Hv8Awhvwwl0mwdk1TXQ1pAUbBiiwPNf/AL5IUe7g9q+kyXBRp3qteS/r8D1MvpN3qS+R8lfH/wCJB+I3x9kubWUto+mLJZaeA2VZVDbpR2+dsn6bfSrtpcx23wr0mW61K1tIbfy5h5sTuxZXQgLt4GTwSa8c8PQyweLlSRCh2yEAjtsavWE8qbwL4Zt2e3SJcNctODsSPcp3HIIPQrt77vY13YqHNiY+i/Nnu4d6S9P8j0rQvjhoMdikcmoRKSgBR43bBx9CK+f/AIoeMLnXPE19rEZQRMwSAKw4GMA4HQ4FfT37O+h/DfWJvFl9qnhnSn0+wjhfzLzT0Cop8zJUEZGQorzn9rXTvhzcaFZ6h8P9LtrLy7gC7MFq0KsCCBwcfoKlZlGjiFQkrNtLz1Mqiv1TR578J/FktlaTRzjJc53AVJ430v8Atx5dSs5dkqDPy981y+j6QyWfnRznlc4FdT8Ho31DxhbaHq08iWNzOqSSr94ID82Ce+M4r6CVWNCm6k9krv5GLfNaJ59o0KefLcXOZZVJGPpxV9takG5fJCfUV6j8XfCXhjQfi3qem+Fbf7Po8cEDxp5jyYLRhmOWJP3ia8w8ZeRDOIIVU89qjC1416MasHo9SZK0rM9C+F2tWklhPFJErFlO4elcvF4R1288XTTQ6HqElqZG3BIuSvcY6jI710vwK02yit5L69vILaSS4jgi88NgggliuByw+XH1r1y/8O6DY2094mqh5vLLLKx2xK3beWUHGcZxWkqrvy2LjFSR1nwIj8NjTII9Ws30u5DZlSaN4WLdCcnk1p/tA+HfDupaRaQ+D4ornxA8oW0SO5A3lmXcDuOOQD9TjHNcbeaL5OmWs2n+I4JL9VGdvMQOOSAUUlc9Oc0eGdA8ReKNQsXufEGg3l0krvb2tq7CWRo8kckYyNpJGfxrkVOovildf15/obNx2OM1fxB48kXTLS+8LXAXSJciOCUOjuCOTgn07Gtab4reKbWMG/8ABOoQx9j9jk2keuSwFXhq/hnw74h/4Rv7VElrBa/6sBmmV9xBHJwV9+uav3virw0tzp8dtqQfzJ0jcTqVAU5yFx1b0HSu+lLkjZNHNUppu9zk5/i5DdSg3VlcQY/gaAgfoxqvc+P/AAxfTN9pe2tZH2q0/kyGRUUkhfu8jJPevfrifwla6Y7jWrCVxCWjV2AQPjgMT0HrXGfETw94Re3F/YXGlXuoSIq3UUIEixlAxOARwCTjPU/hSrYh8ttGTDD2le5ifC34laZ4T/tdtMvNLvjfytIhnvBblSzs3GQem7vjpXWx/FjVT4mi1prrRP7LigKvYDVYH3SHIEnmfeHBxjFU/wBnnwb4R8Ry+IF1bw5plysN1IsebcKUHnSjAIwcYAH4CvSb74G/DG6UhvDaxZ/553Mo/wDZq+Ox+JwirtVaN36s6/Zz/mPH7LX9KvPinc65q+iW08OosCrOhuooSAB1xsHQ9RkZr35tR8E+ItHNnqU2n3PyGNUDDeo4OFxyPujp6V8ueKfAeg6P401I6JfXNssU2yLY4cBR1GT15/Kte31bU7W1eG2u3ZNvHmKG57dBXNS4iwEEo021FaJNN2/Ea0VpbmB4kkl0nxVqsP8AZOr2+kw3EvlXE1nJsEIY7WZsYA24OTXoHhC68G3C21tqOg2kjSKCJ3JcPxnPJ4qX4Y6Fq3jKZbbxJZX50W+tZY5JLeERREgspBYjcMgY7daf8WfAOgeBNP0yDQ1uYbGTcnltMXZSGGdrNz0bp2xXV/adDETSp3PSwWJUvdPUtB0HRbnSVbR9LsbW3lAY+TAqh8dCcDnFYkuufYPFMmhX0KhhgoT911PQiofghq0+m2R0O6LypA58lxzujJ+X+dZXxwmt4/HOkXdu22ZYAZQOy7zj+tbyUeTmvqepTc41vZtaMtfEb4bwXmmya54etxHcKpe4tFHyTr3wOzfzr5sfxZqeh61NDNdi6tonKqiySA7e3G3HT0r7f8L3Ak0aORvmJUcdzXyf+0f4TTSPiJfT20kNvDeKtykTSKhGRg4BPI3A+npXZRrKlG8nZM8jGXldNap/geeeNPHFzq11b2saNHpTqqtBcR7sMGJLAnB7jAHHFfTfwg1LwtLdDTrnSrGaa2URxTM/m/u8AAjt2/D8a+PRdX2k6pb6l5VrPHHLkLJMr+ZjsQCSBW5o/wARJtFu3Mdu9xGx3bZL3GwnqARkECqSjf8ActJPV+b/AMzjgopPmWp9F/H/AE7wv4HjWXw7NFaT34dpIHl3IWJDZAPPXnHQ9MV4D4V8UN4svL1rltt0hwI/7sY4XH0/nS+M/i1L4g0s2cel21nKflMonjdgvfBwMHpXn+hNMvivT7yO+nEhuEUgMpypYAg4PTFa1vfha+p04XEezko9D62+B+h6D4g0a80y8to/7QjfcJj97aRxg/UGuZ8TWa2ep3lrIFkjid4jkccZ/wAK7D9na3ca/qcwXAAC/wA64n41XzaTaeIb0cujybP94nA/UiuGlJtWPbqPlbfY8XXWJbq5+2D7zjIGc4r6q/Y/8NTXtvN4w1GAeXETBZFupfHzuPoDtB929K+YvhLpZ8calYaTpkIXUXnSCSPGFXP/AC0/3cZJ9MGvvbX9Q0P4QfCC51DyQNP0KxysSkKZn4AGf7zuRz6tXThoS52mtjzMdiU6as78x5l+2DZ6l4v0S18IaVc+VBHMtxfckBzj92pPoM7uf9mvjHx94E1jwbBbT3ao8M5IEkZ3KD6E+uK6bwV8drrT9T1678Uadca4NanM0y/azGI2JOQuQcDnjGMYFaXxB+M/g7xZ4KfQT4V1C3mABhma7VtrqOCflBNfZ5dXjQcYXTj3uv8AM+XqQnKXN+B4xuJpwyxHc1E1yjNuZ1zgDjilS4RWDLIARyDmvsqWKwqt76+9ByvsTSkyL3JA4qvFN5b7W+6f0qVbtUOY5ApPU1BcssrmTO7Jy2KxxuKUWquHmrx8xwj0a0LmARTakv8AVre/u1aOxisQsSR7YycMVGN31OPzqIuv94GvWwmZ4fGUVUi7PquzIcHF2HDFe2/s1x/C/QdSHi/x34ksReWp3WGmmGVzG4PEr4QgkY+UAnHU84rxDcvrQHX1qsXGniaLo8/LfqrXBXTufdeqftL/AAztGcwand3ozkC3spMn2+faK848X/taX39oyR+E9AgezwNkuohhIT3+RHwB/wACOevHSvlvevrRuHrXjUOG8rpSu7y9X/lYt1Zs95n/AGo/iTczKqJotojHGYrZyR/305psnx8+K0ly8La5DHhHI8u1jHIUkdq8I3j1ro9HZ7oibdyYXQknvtIr6LLspymXND2MH11SZx4urVhHmUj0m2+NnxauSsknimYIjgybbePGOOOFrB8TW3xB8d+ff3V/e+Jk028jt4pjEAR5jYRcEA8n9TXIxve2iCOGRthkxJt6EfL1rd8H/EHxz4Xs7iy0VN8NzexXMxktjIfNiZWiGe2SAMd6+f4tyTBewVSlTUWmkrWW8op30+41wNaq6r5pXi7nV6B4n+OME1xfaPq+q+VpcP2FYJlUJFtPKmJuC4LZGRux7CvZPhF8T/ih4kudTtfEFstpFaWXmRzrZ7GaQEAg7sqepPSvDLr4vfFiHxMviZdFgivGh8m6xpjiO5QfdEozyV7MMEZIzg4r0f4V/F3xX4r0DxDea0NP0VLeJY7a6g09inm8l87m2nCjnJGNwr85yzGQTVGdGD5mrybd1+NvwPWx1FRpzcZO6Wnn+B6Ifi7faak5vvEFirw5VkubZcAg4x8u01y0n7UWoWs027QNP1OFWxE8LSW5Yd+u8V4h4l1JZtQuLtvE3he9+0StIzTwkPuJyc7VIH4E1Rs7X7ViQ+IPBsQxgeZeBcD1ww4/GvvP7Lyhq87L52/VHyWGxGNW8m/l/mj6P0v9qbTLxljvPBt6oPB8m7ST8gyqD+dbyfGn4TaxEBrvh67toySAb/SY50J748sv/KvnGx0XR4kVp/iB4Itz12/bHck/8BQgflUszeGYIvLk+JHhaWIAgQRC7cn/AIF9nA/pXHLKsmb/AHdaz8n/AMBnTLGY6+lO68z3y9uf2bNcZZZp9Gsg5xukimslz9cIK2NKufhH4Hia/wDCWo6ZdXVxCws0i1ITCdshdiHcfmJKjjJ5r5w8K+HbLxPcPpth4j0h5x9xXlnw4z/spg/mOta2o/Cm+t57C+TxNFaw2cxaCO0ikk2TgjDDK/3ymcA59jXPmOVYmNPkoYhzv9l9vvsyaGYYZT/f01G3XsfSXiLxJJouuXVvpzfu0txd3NuqFggJYCUdsZU7h6fN1Fcleax4m8X6bb6/4OOkwESM3k3+oS2k/QDCkRkY5IJJGSPSvHfF/iLxn4TsJb3WPEUeozayDpywSIqSxRgMA+xhuIyWIbA5I71zusfHzxbpfhH/AIQfS7e0t4EDLLeBf3zI7FyF7J94jIHA6Yr5HEZfiaeHlWa+GSi1fq03+h9Jh61KrKKT0abT9HY6DxToPibxTqMuly/Dy2t5rOaCxn1DTtX+0RRPIwx5gQ4kkIbnncMgnHFeu+AbdbKPwNYr0tk1SEAnPCybf6V4Jpfxy1a8t9J8MWHhPw/YW0U8Bj+zxOrlkZSMkMCSSBknk+te++FGzq/hRQekutfpcYqIyl/Z9pRtrP8A9NzOl07YlWd9F/6VE6Txc23xZ4PJ76hOv/kpN/hXHTy/8WqJz/q/FRA/8Gp/xrrPGbY8TeDWz/zFpB/5KXFcTePj4T6gP7ni0j/yqj/GvLy564f/ABQ/9Lmd2IV/aej/ACR3d1MV+L2mr/e0K5/SeD/Gsaexvtc+F/jHSNNkijvLm/1KCNpGIUbp3znAJ6E1f1Fgvxh0TH8WiXo/Ka3rndT1XVtJ+HXjC40FJH1Ma3dR2ypGHJd5R/CeowTn2rD/AJdU9ekf/S5ItRbnJJX1f5I8in+GPxGvvEPhnUds76LdaZbsJrORXFtERuHDFfnP3jju3Wi4+B/xAuvE+maf4omuDpsl5L9kv7NPtEcPG7dIm9fLDbRzyc4HNdt8LtG+KOl+EIdY0zxTpc9nNALqC0vVkcRLtz5fQ4HHRcV6X8GPEHizxP4Gttc8Uvpoa9Pm2sVnCybI+RltxOST6cYx1zUcYcQVcswuJqKd7TaiunM3Kzt5JN/K3UwwmUq8HKNrpetlYu+JtQs/BHgRms0jUWduLeyhY4DvjCL79Mn2Br5ZtTqlxr2oiSzkuBezPK97FAA0eSTkEk5J5+X8sV7X8aLrTtfvI9Ke8HlWTEsquQDJjnOPTp1GOfw8/eLQ9BszOtqJVyCYg5cqTnBDMWAHHrXy/BeVPBYB4ir/ABKurvvbp/n8zPNpe3qct/dicH4k8KrKVtoIdQDIpaKSWBYg+MbixKhh07mpG8HveaHaWtrpkaOeTeiZpEY8Z6t0/ljt376DWbS/KrHp86xhSwucg7MdjtGTn1OKxrvxdYx6rJb/AH4guAxiZ2kH4kkfnX2KqO1rnmxpxSWpn6d4J06xt5EvXiSZkHlpGyMyc5V9yjOTwcZ6VoalqlvqyNBpeLa4kQoR5nE7YOwZ9cjk8/1rltX1z+0tVaISSRRuCrkR8FhnaMAjHpWF4mkbTJ7eW3lAifGwM2SNo5yB1znNQ4SqaNg0jqYrix1Bra012zaeeIhWVgQUPYkMPVu/41ZPhfSY5maMRLbouUMjKzLyAfmIOTyOwNcna65p9vqkmoXUjOZlAYSsQyvjDHoR06ZHGfarM+s65faxb6T4Zhlu5bgAqIlMjFeM5yBwBnJxjvmtIxlF8qRMHFaM6n7Do1rbSlYINjEPt8vK9+Rgdsnqa2PBPhW68U2QuoIxp2lo5Ml1LGUUqvXb82G59sdcmtvwv8O7ayaLVPHDR3WoFPNh0e2fCjBA/eHOGwzKOoQE8k5FeiyW8120Yu/KW3j/ANTaQZWNR0HGBnuQSBjKkKCuTvThKW5ve25m6FY2GlWn2bw7Zm1hYJ9o1GVB5swxu4OOARg9P4gQuDuGnYeTp8RaNIlU8FmjDNIevQ5zk8nOSSSSTmlupI4MKQrSDOIxwq+/tWbdXCoGnnmGQOXY4Cj29K6YxSM5SbLd/fyTuZJCBz8qADA/LivO/FfixpSllpbzP50hiSSHmW4fODHCDweeGk6LnjJ6V/FOuXOqXS6PptvNcSz8RWiZWScd3c/8s4uO+CfpmtfwzoUGi7rma4jvNTlTZNdICI0XtHAP4UA4z1PtWnQnfUTwj4dGjlL6/ET6qV8tFj5jslPWKPJOXz958kn1710NxdKrzWyOm6BtkoVgdh2hsEjvgj86ztV8q8tjaszqDj5kYqVxyMEVQ0vSYtOthFZb3E8jM8kkm9nYdWY8npj/ADikCd9EbNhdQw3LXE3EUaNtJTILcDJ55AGfzrhfiT4gklj1a0t5nWaDT5ZpXU/NGAp2jPPzEkZPoMemH+PPF0OjW/2S1xLdCM+TGw++WON5HplW/LHPfy3TPEUFv4a8RST3IXVLnagEnLPukj3devyhqi9zV+7G5ymhaHc6hbNcyXEUEROAJASW9wKqa3Yvp8mI5fOQEAttxtJzgY+lamlaqoYRYyAuAWPGB9K2LGzsZIpmvLWYs5LRrgkgkDkk8fp2Nc7quDvLYmxw9vKFBczOjHrhMiir+v6HNpKrLHOJI3xgY5H17daK3jJSV0Fj6JnsJUsrf7C42S/LIGblwBjKknrn/Ipuo2cradaWvnSGXBZiVKEgMzfdDdTkKM9OOxxXJQ6mXizNuQMPl5wG3KMMOwwR6dT7VtyXFveJLdRXUip0+bibIBGeTgA47ccc1+ZSw9SnZt/geSqkZ7oJb+SB9snmbsbYgxD+ZGBxkkZ+v1PtVC5uoN5ka1nM6oRNEi5wOpIPPcEY7YrYvo7WPTV2bZWuMjLHDIr7RwR68cf4VhXd5Jb62Y7KZ/N2h3mJ2bc9vQfMMDj0zW9GMZq8V+hE4vrqa2nW8twIJZNLfy2keJd5GSvDHGQMH+hPvWhbaDdGJ1m8+JxKv+ribcw+6MHt2z7YHNSWWpRPIjXNyssYTAU5WQJggKPwOM9xxntWufFdsI3KwxoqyEsiBV3E4wen0Y+4FcFerWvaKNKdGEleTMKKSzt7tdWmjmaSJiJEkgVMbSo5A7ZYjPYnp0zZuYrmyQWls0iAhwyyICWUnAGD9Gx684BIFaT+OjcwCNY4Au4rJIRuZ2K91/ED3qOG/s5lSS6Nsm9Q4EXVgSQVI7c5OOOox1rOUqt7zhb8fQ39lT+yx+k2LXgktTFOJdy+WI5kXc7LkAfKf7n5ntXfaLLa29rbGbmRH5xw5yQeDz6fhmuEt9T0mzdbyC5kMm9mKjj5ecZHU89Oe356C+K9Lvra4gk8x5w5MZjbYQAOCrA5zwRn3zXHWp1J7LQ6aMqMeupvavFptvEpSeOGD5hu25bLLuZuenzADHOAMDtXGT2UF26vNcIqIwKHy8BSOWDDrjJI7jb6GtSQieyRftizebnzlX5nQH5iVx3X5T6k5Bri7vSi+r3SNJPGnlqFYHanA5b8fX1HcVvhodXKzM8TbotDf/4R7RUih0u6dSLdsl1kKMw3ZzzwPvAcdeKw7nwrbQXLxxXQR4JsQK8mVZCOAwPQ7lHX/wDXbu4TJI9vL5twsWWhePjaUYtkA8r64/rxXUfs2eBNT1b4hrNfZm0bSts8ryP8zsOIYyBx1DMRgZC8jkV6eBo1sRP2cKmr/pnE4xqSUVE+hfgV4JTwL4EjguliXULo/ab11ULg4+VeOyr+ua+F/wBrXxPeeMPjnctNNLFYQxR29pH5mQsQz83pliS3447V9gftTeM7/SND0zwT4bvLO38QeJrgW0Uly5VIYc4Zjj+8cIPqfSvg34yWviXSfiLLD4q/s59UjijLfYo1SErj5cBQvb2zX6TShClTVNdD1oQ5YpLZEHhzRzFbQ6w02QqOoj74Mbc/nXq/hrThqfw80qMXy2nyZJKI24hiBkEE9vbrXiPhrULyS/Fq1zJ5BikzGDhThDjivq74OaPp978L9Ee+mkjjEchLtJsjXEj+vGf1p4elCWJvUV9P1KlOaj7jsWfhno7aP8LfiADfJdCVLHBRcY/et2wK8y+J8fmfDvURj7vlv9MOK9X1vxBomgeAfE9hpkF3dm7t0kaaRtqAwlnHJGTnp0FeA/8ACW6n4ltJ9DXT4Cl3E0e2JGdxkcHr2PPSvnswybEVczWIopcicXv23M3UaS5tzh9G12G2h+zuWOe5r0bwNdafp5GsyuFS1kEzkdlz836ZrxKRWjcqQQVJBrUtdauotLurIsSkqBAPx5/SvqJONSnKnPZporls7noPxB143vjzV57aTcDMIgQcjEahM/mufxrmr/Sbm5dLyTLA81W8KWN1eEOynaW6nvXuNz4D1K30HTDcRRRLqFv5ts5JKu38KFgCoZscAnuM4q8HQVChClHaKS+4OWU22j1T9kXw/Z2fgeHXL+NJDPdO0CugPllQF3LnoScjI9K+hri/028tWtbqGCeBwA0ciBlbnPIPBr5P+HniXXdJ8K2wu38jR9MWOBYUixlpV8wSFup3fMP+AmurT4oWe4bZHP0UmsPbwk27m0UrWPo2PVIVjVFKhQMADoBXFeLbhNP8ZeDTZm1tdNS7uMwRRBSZGgk+bjjHJ+pNeax/FGxBCvcYBAOSCMfnXK/Ezx5/a93o50m+8s2ErTM+Mhyy42/lnn3odSKW43FGXqLxrqt280v22fzpA1xKBvfLk8+1dP8ACeGPUPHWnKIIiIHMmdoO3HevKtPuGVZTeXzXMzSuzEKF25OQPwFel/CnxFovh9Zby4vIlupuF3N91apVk3YzjB7n1RqEun3ULWd5DDcQuBvjkUMrYPGQfcV80/Fq+a7+KWr+ZdIbe1shbxJCmBGvy/KfUgsefc+1bGq/FrT4LaW4huFnlCkRxqfvN2/Cvnb4geItcsYrrWINQBkvpFgk3RgspYs7OD6kqv0xWNSol7q3ZVranvf7PXijRvDq+KptSu0R1upCsKHdI+Z5sYX+vAp3j34n6zr/AJlpZltP088eXG3zyD/ab+g4+teF/s2abqOu6rqMMKyz3F5KF82TO0tvbJZvxr6Y8E/DK607x3ANca3lhgh+0osZ3LIwIGCCOgJ5/Cvz7Po4mWNlBL3XbX5GkW5I8ckkEHz3bGFMjJYHjPSvc/2eNP8AP8I3txqelafumuHWKVV3GaHkDdknj2GB7V5x8SWYePNWZMg+eRx6YFesfC7ULXRfhrauFQzybzFEXCg4J5JP3UHc9B9cCvDwU4e0XN5/kNQtK99je8Gajp2l/D/Tbi8njtYYbNWlduFT1JPQcg14n+0d4rt9d1bTLLTVkeO3j85XP3ZQ+CCB6YAIJ6g0mt+LryNILCEw3sEUcsckRIMCsZG2lAUIfAxhmHHPFcZp0c2reNRJcFnOVUZwcBRgDgDgADoB0r38oaqzVn8K/wCAdeEi5VD2P4SXqXD+dtKMIk8wMO+OtcT4+12z8ReNQ1uzCdpLiFBj5fKiYIp+pdZT9MV6RcW8OheBdVv4ljV47Nn+c4Xpxk+leT6bp8f9o6dqEbmWO4ikvjIxQnzJW8sqNnG0JChHXljzXv1Od6Jab/oenKcni6cYfM9c8CeIxOtvkAKh2sD0DVg/HPdqvjCxjt7i7shJo8sctzbYVh+/jKgN1GcP09DTPhzfRwa1/Z8lvuWR8q6rkA+hrC+L+oatc+MbuS31O0sbS1K248xAQEUDOSe+4v8ApWWNrcmGavvZDx0IqonbUwYfDUK2MdrPqusylWLea2qTK7E+pDDjjgf1NTy6hEumrPZ2d7eBSEEYQrIccZ/elfzJ596qteQL5W3W5pDP9xkRGB5xwQmKrarqsdhewWclzfSTTfdEVuHA+pC4H418nUlN7q5yaF7Wry4srBJ7PR5r+ZsfuUZFK/Uk4/LNVJrrUGskkl0S3h3xkyBrkFovyXBP40+xvHuzIBNqEQiGCZbcIG9xleaytYvbdry3t5bjz2MmI/MVOGIxxxwaqhP34wa6+YRS5keifs9ozXepTD7rcfjivNvjZrTaPBf3aQmdmvTGF/76POfpXrH7PkS/2dOcDcXfnvXBeN/BNz458Qz+FbZjHJcakNzgf6tA2Xb8FzX20aSqR5HszrxEnyy9P8zb/Yd8F311/aHxO1wDfdK1npkeMKqAjzJAPcgKD14b1rsfjn8Tb7T/ABWfB+neE9X1eBYF+0z29qzx+Y5Hy5xggJuJ9yBXrelafpng3whaaTpkCw2Wn26QW8Y9AMDPqT1J+prmLqaOYOZ1aQuctjPOa9T6tB0vZbLyPm1VcZc3U+VtJ8F6s3itNa0fwNrFhbXat9ptbm1BgRipO5Q3T5iPl6DB+gy7z9n3xprEivdieNMsxLvGMAlcKBxjjf8ApX1t/o8ERaC3kBHdOW/WqEGrTyXZh/srUkQf8tZfKCn6fNn9K76VetSSUZvQxkot35UfLP8Awyxrs6RfZtWtYzj96Z+OePu7c/7XX2+tWLr9lPUUgjWLX4ZJiV3sISVAyd2Bx/s457H6j6zSZONxH4MKlE0AHzMOnTcK6VmOI7/gv8hWR8ow/snv5QNx4wWN/wC5Hp+84545kUen6066/Zn0y1iKRP4vvZOjPbwWaI30DzA19SC7hkUlI1lx2DAmqkF2z3BRtHuIFycSeauD+CnNV/aNfvb5L/InlR8j3v7NN4xc2aeIYyD8v2mC2wf++JT/ACPSu80f9kTTZdHt5L7xVeresm6QRwpsBPbHPQY79a+id8a/dyeONxNNkkcD92Vb6sy/1rKjjK9CTlTlZsckmjwey/ZD8NRnN74m1acekSxx/wA1atWD9lL4eRY8251+f/evIx/KIV6xqV/q0MINhYxXUmeVku/KGPrtY/pUmnXOoTw7r+2jtZP7sdz5o/Mqv8q3lmuMe8xciPLl/Zf+F6Y3WesOfQ6hj/2Wib9mX4Z4TyNH1Pr8+7UCcj256160N3/PRwO22TFRsbxYn8uc7+doZ8g+mTjNZrMsTf43+InTTR5VB+zT8MdhE+haruBOGj1E4I7cE8VctP2dPhtaq6w6frce/rm8DY4x7+td5ZSeIhMF1CTTfI7mEyFvyIxWkJ5lI2vx6DNaQzbG03eFRr0bJdGMlyy1PL1/Z0+Hqh1jGvR7+uLkf/E+1XIP2e/CKyK9nLrMDb4nO2cDcyEEE/L1OOf6V6DFc3kcbiRnlJJKsQOM9BgYyB+fvVKC41oXKtcataeTnlVspI2P/AjKQPypV80xtdWqVG16/wBdhRoUou6WpzrfBuaG5Mtlq+rRD/ppOswcf7rqQKxfF37Pl1rXnfY/Ejaf58flyp/Z6sje4VWXBOeT3r0s3F80gxqO1Qc7Qo5HpyaS4utR8lvJnSWQdBISqn8RmvNUU+h0KTjrc+fdS/ZCvrmxaCPxZE0mAEZtPKgfh5hrkL79jHxjCrNb+J9JmwOA8Ei5/LNfS9tJ4immYanaaM0JP/LKRmYj33R1YudL0y/j2XdnbygZH3AMe3GP1puFhufNuz85PF3gfXPDOualpN+LV3066NpPNHOvlebjO0FsHOAeCAeKyrjRNSguPs8tuFl8vzdnmKTs2792M9Npzn05r9Cbv4X+A7qFLbUdFtryBZWm8qSFADIw5Y7VBz05z2qPXfhL8OtYN3LPoEcN5eQmGS7gLCYIVCkA8gfKMZx0pKLYOSR8AWejahL9mlkaKC2mlaFLhplCBlClhnPbepP+8K63wX4G1fXfE66S9xeT2sUyrdNa75RGCSOccL06mvqx/wBnL4by6LHpO7WktYrl7hAbsZDsqqxBK9CFX8q0X+BHgl9Vi1OO51aO5jVFLR3KDeUGAzfJycdfXFS4VOjKU4dUcF498F6BqmmnSNP0lLZtGsQIDb6PcPe3c6R5jBl8v5Y8+5z6gCrfw/8ACXg3/hCLGPxR4MR9cfzPO+06JcPKfnbb8wjOflx0Neo3Xwxt5ria6tvEnia18zyyYobyMxZRAudjoRzgE+/pVseBbxbTyF8ZeIYlxjMcdmh/NYRXSq81g5YW2jkpfcmv1IaTqqpfZWPm+6+Gvk/ErRrjR/DNyln/AGjC7mPS7uMRp5i7vvxhQAO+a9d8J6Xrceq+HpJdKvoxBLq7SFrdhsElxlM8cbhyPWtub4StMxkPxC8ao5GCy3MAJ+uI6pXPwN0+6VRdeMvEV4MHcbuO1nJ/F4iR+BrBuXsfY9Nfxi4/qbRqJT5vT8Gn+hf8ZWepSav4Vmjs7hlt9XMkpEZwim3mXJ9BlgM+9che6fqH/CutXsfsconfxL9ojjK4Zo/7QSTcB6bcnPpRP+y34Lkmnk/4SDxAolzhd8eI+f4cr/PNS6Z+zT4b010m0/xVrkUw4LskEm78HQj8sVyYeg6Hs7a8rT+5t/qb1MVz303/AMrHR6osz/E7RNRVVa1i0y8illDDajM8BUE+p2n8jWXp32WOw8QwahNaQ+Zrc9zAJblE3D5SrDLDPI/StWH4OtGjxN451mSNkKhWs7PCn1H7r+dZc/7P+iTRP5+vzySbmbzX0mwZucYBzDjjnt3+lZvBp01Tvskv/JnL9TWlmDp1VUS1vf8AA4zQ7TxVremeHfC+j6/babFDbRrqAhm3yiP+PGzIzg454BIr0n4neJrL4efD1p7VUSZESy0u3VdxaUjaihe+AM49Fqz4C+H+k+CXuTZyx3U8yqrTmxt4HAHUfukXIzg8+leI/tCeKY7/AMbQQNdWsulacpSILyyzZ+d89M/KVHpj3r8xzSf+svEbw8daNJty7N3u/wAfdXkm0epicwq0sDGU97JRW3z9erZw+neKvGVwkxhYtJDMxmiaH95MCMAk8HB5PWua1nVdduI2hvI7yNZJDsdgzbm9Bn603W/FF8j291p97ciMMFVB9wH0J7+vp1qlr2vXUhhuPtc089wCXIULhv8AZ47n0/8ArV+lRpyTXuo+QjObVmP0PWNSgDFPNRI42VssQefY8fjzWVfX0i3LN9pcsiqOuQSOKz1vBNcbpIjHIu4bVJ5J9c8etRSTspA+XlsjaOprrjTSdy1FmtZX0xkkkkkjDYyVyccnp/X8ar6nq019BDGnlgjI24x+NWfCPh3xD4m1c2Ol6bI4cjznIwkYz1Zscd//AK9fQHg34ZeGfDckNxqNvFq+s4DCFR+6hyeuGOAAeN74HpgkCiyUjaMW0eVfDb4U654ns0vNTabSdOVxIbibh3XvsU89O5wPr0r6E8JaRpOg6bHY+GbTYo2GbUJ/nlmXHVS3bGMN93nKh8EVpwaXfakFlvFVoyCEg3BIvr8xG447tgDP3QQDU1/DHYyFbm4jdSS22GQyFm92PX6jIrVQb3G5KPwi2cccRLIQ8py0kzn7x5JPPU8nB7DgADAplxqCqpWBuCPmkbBJPt/jWdc3jyAK2FQdIxgfnWNq+rCGKcxNCZYk3HzHCqv+8e3r+FactjFts0dS1OGzhLvkk5woG53PoPU1xOraxqGvaudH0OOOa7gbdPK5za2Y3cNIejONv3eRnNV4Z9R8WSMNNnksdHjbFzqrKRJOR/yztx26dRyM8n16bT7Sx0vT47DToPsdlDysQOTI3d3J+8x6+3QcUWGl3G6DpNnodnLHbPJcTznddXsv+tuW9/RPRamnn/hQnPf2qq9/9ohiZAFDKCcn1FU5rh2lFtbkszZGVP3gR/Kq2C7ZZkmaSUQW/wAzHqQeD/8AW61T8QanDpditusiyTXUghUA4MrHA2/7I5qtresWOg6dJPNMpXb87Z5kPovsD/npXkeh6xdeJPiDZXcpZLe3kLRxkYAwCfzrJvmdjZRUI8zM/wAZ6hqB8QalPfSB5UuJYICq7eFYru9cYHA7Vyp8x0eRnJI5OT1q54hvZL3Wbyd2zvmbH0yapu4W346lvxqWKUnLcn0u4MEwbdxjPQGuh03U5EaRZJHYP8wDPuPSuRMmBuBxzV2G6kk2sx59cVnOCkCOrvvL1K0SFypZB1OeuaKxba82/dbJxzmis1GUdEXdHq0WhLJo91t8yKXypBh1JKoqkcEDJBIIHU8fm/RNPlks7sxyOXtgFmhZflAPUr1yPnzx0LE969G1PT45vtRivHWRZFcgx8rHhtzY65DSMenOFPrUmkxWtrYXamfYA0kxMJJTCqCFIPA6AdOQCeM1+cvMLxd+p57wsVocD/Z91cW6x2sMjKrbWC5BVgvU59AT7cexzmXQ1KO3lv5o1naPYSFfeQuRwPUhjnGfTpXokTxHWbe+tZI3LP5MyIpHVshgpA9+g7H6Vk+II4bEgw2Ie1kk3mPHBy3PuD8r/nVUsV7yjb+uxjKkknqcUW1H7Ql4ZI44fMIk4znacgH0GGA6HkGmRRebNb2ltGcZB2yDGFHT88nnjoeldFqL2TWly9pEXaNjGu/77AD7xPoeOPQjknmsCHWrgwxtCwDQwMF+XDYAIUZ9v6/l305ucbxX9dDmnKMbIlVrkXluyxRgfNkhmKnoACP4cEj8utS6xJBAsykMjoqIJA/IBYYVvfGcew79l0rUE1AtDNsK7GiCCPGck/LxwOOAO/AqTUI5HmdYtNbfC0cUqGMnaemSB2557gKDjoTLdqiUlt/mEnzqyK0s9xcxxyR4YqoXdGpBwpwRjpwf0PatHQdEu3w7WuJAW2fOAhX64wOSg5+lXLXwfIziSzxcW+S23OAm5cMMD2OcHnA/Greny6vDCwvGktX3mMDeMkKOGDdDkH1/hrmrYhcrVFoUaLv7xSsNP162ktr6OOWFPmWRy/P3iMY7nFZevvq8ESI12omEohlUrwAVyvI5z97J7YruItYtHhsxKsyx73WSOSM7SpwAeeOhPHYAVmeJrm1VVgSxto0DkiOOV2ChCAG656k8e49OcqVeXtE5RX9ep0VIpwte5haGt7NqNhJFcNHcMhDqCG3vggcE5YfKFPHHHXnP2t8KPD6+BfhvCNX8i2uxC15qbrgJG+NzDI4wg4yOOCe9eBfsy+Dz4g8YW+pz2UTaNoqiZZWxumnJIRSMZ4Kl+v8ACueor0P9sfVfEf8Awrp/DHhiwluJdSVmv5Y5VUw2qDcwAJyxcjGB2DDvX12TYZRi8RNJX0XpdnXg8Ny62Pjr41ePrr4g/E3UfE26RLcyCLT4yeYoEJ2D2J+8fdjXJ/FnxNL4s8WQ6xcqRdGwhiuCf4pETaW/HGfxqtGOMdT/AFrF1kk6hkjHyDH5V7sbS16na1YPDzbNSDf9M3H/AI6a9v8AhbrVzJp9lp8zyTpDGRCjHKRgsSfpyTXh2i/8fhb0Rv5GvXvD+o2Ph/wfpt8Abq+nVpFtlO1AQ7ANKRzjjp1PtXVhqXPUettDGpPlSdj2jXLfw+3h1l164uBFdRtEIkIRpSRjCL94j/ayoHv0rza/06LR4laxhGm6Uy4kiibBkUd5ZDy3PYnHoKwPBumeOPiV4uEdq0txdFh5krfLFbx+p7Ko9B16Ct39q/w3J4QHhrQYtRnuRLatJdMThZZA2AdvYDsKJ1oUpckXr/X3Gig6i5mjxfx9pwsdfeSKF47W7H2i3ypAZGPUZ6jIODWXp1lJPqEFvjPmHP4V9K/FzwMuqfs+eDvFEKIZtMhWO4wvzGF2IznuA2P++jXiXheGCbxVcSRD9zbKI198cE/mDWNCaqK/mVUg4M7jw/psVpaDK524r1ZNcvPC/wAOJvEUF1Ld281g0Vzb3z7kSfcoh2REA42LwwJHHbbiuF0O2Go3dtp4uFtxcTpEZHGVTcQMn6ZqT406wiah4Z8JR3UV9HaiN5rjyjE0iK2I0dSTgqCc9O1d8nyq5dBNJz7HS+KNWs7b4eyX1nqqvdzNBFFafM8UygbgzheMqN2ASOHJHIrn/Cen6p4ltbjULaayhtFcxxhiyksAC2cZHfjmuz+PXgWz8KfAKGGwu2mia6icliucsjEgYxge1af7MvgmXWfhTFNBcrCRdyjGzJ6L7185gMJSoQtKV1qXJTvZHBN4e8Sx3IFr/ZEsYU5DHDk+24YxTdd8N+Jbi1iglm0l0LAspdwFA5GNi9cgV7tqXw31iJcxTTTsOmIGNYx8B+J2Y7dMmde5ZNufzr140sM3fmMH7VdDxNfBWvWs93cWc+ju1wFkKPLLkSdDzt6YHFaKeC/EEqFo30wtjgNc45/EV7B/wheqW4JvNNv0A7pBuH6Gqs3h9Y8l/NjY9PNiKf1rT2FF7SJvU7HkI8IeLY0QzafbNIB8/kXAZQfQE1m3PhO7ku7a48XWMUVibgRxiK4JaR+SisPQ/NkjnpzXtQhe3AVLg8/3Zc/pVLxDGsmkzNIxLfLg7R13D2pSwcUnJMSm72sZfw1jktNHv00jUF0mOPUZ0G2aWJSgkfC/u1PTHetjxDr2oaebV5PFlvBI7+Sk322+Lcjdglkxzt7Ac4rz+7+IGm+C9Jms542vZZb66cJAy5jwzt82emc/pXN67rVl4uis7+58X6Xpk4Cyxr5UvmWxIHyKeg9yOSe+MAcf1elN3ml+B0TaS03Ojv8A4jabb6jNHeagZZQzJNJJBKzHPU/Omc/XBqKf4o6CsTWdrql61kSuI5omO4qcj5egwScD3NcIfCfh2TO74h6VknJzC3J/E10Gh6B8P7Gwg+0eKNGur6G5WYTOH2so/gKg8in9Uw3Zfgc6c2dpprW+q7pp7uHTz5C3WLmKWI+WWYZwFIX7p644I9a6L4fwQTeM4HjkEkbco6/dYEcEfUV5R4wh0vxDdGfUvihpqps2CGG3YIFznBG/nnnmvXPg1Ak2tWPlt5scdtHtkH8Q2jBxXJiqEKaTil8j1cqt7Rnq3xZ8U6T4M8FLd6rafbYLmZLfyAufMzknjI7Ke9ebaUsb/aby1tWtoriV5UhJyY1Y52/hmof2o9SivNU8L+E/Mf7TJKbkhRwFY7FJ/Jvzre0CJnjKheG4PHrXLViuWPmetgletOT6WX3nT+Ali0XTdQ126YDyo9wD8An+ED6kgV5He6tJcTtdzDWZ7ieYmTy7Mj52OS3zKOM966L4n+KFfWtF8CaV5Ukkpee73jKnZG+0H1AYZ+orKi8P6ktugktdP87OWkEGE/75yT+tebjsJiK/KqcHJI48ZiI+1d2JdedAY0R7pww5YCLCfXv+WazL7UYYYZHub823lkBjLJEMfl0/GofGzP4a0yfWLtYpLaNlDRqFypJwNoCZPUdWrzTVvGd3rGmB9ItoLcMPnkfGRz24/nXhzyTGynyyp2T6nP8AWIWvc3PGHinTdMcXP2oz3bL+72lCSO3bge9cNo99rGteKrG+meSSOC5SQov+rQAgkk9zV/wB4Ln8XahKvnwfIwaWSSUAcn+Jj/IZNfRvgL4eeB9GtPL1KSHUTghgERoh64Qn9Tk/Svp8vyaOGgpNXffr8uxzutKUjW+AtwsM13CWxsnYEfUCvVPh94UWw8Raz4iuI18y6mKW3qsYA3H8Tx9B715N8GbVf+Fk61pdmxaJLguhI/5Z5PP5CvofVLpNP055QBkDai+p7V6OEpu7b6HZmVdWUY9Tl/GuomW9WyTcY4hliBkFv/rf41gquT95fyqzK29mZsljyTnrzSKv1r0EeKwiQY+8tSbV7sv51JFGNtVjiZ2RoGG08E9DRcLCyxy8GOb8N1RvMUdVZQ3sx5q5HH8oyoB+lPMKtwyg/hVKXclxK0MsLSf882IyfSpwm4fI289sMKiNjDuO0Bc9vWpbWxjhk3JlfYHim2gSYeW4OWH4cUpRW+XJB9iM0l95JHly5wT61DEsCkFUx6N1pasbsWmUf3f0pVRGHofcVFgMPlb9aVVZT1akBK0fHGKhl8xcgQhuPXFS+Y3p+lKJD6fpQmBTMkaoFZdgA6cmmIbdgGWXGfU1f3Kx5UEe4pGjhbgxJ+WKrmQuVkIhRlyJCfy/wqNokPU5+oH+FPu7PdERAwjbHWs5YL6IhWUS+5ahMGTm1mM5kF7IFP8ABtTA/wDHc1YVNqnJyceoqjZ6ddwzma7me5JPyKAFCD8OtaLqAMLbbR9afMxKKItn+9/31Rgjj5v++v8A69OAx/yy/nR8v/PMfrVXEZU2g2E0rSvLqgZjk7NUuFH4ASACnWtvY6SWaKW+Jfg+ddzTD/x9jj8K096dkH60glX/AJ5ihPuDuRQzSSxZVVDkcAscUqsrAeeqK+OR1wakaVT/AACmCO3lk3SR8+oOKLgOQEt8pZeOgFc5qHjTT7G7e2mtdfJhco3l6LcyKT6hlQgj3FdO1pblhJ5j5/3zUMkIU/JK2Pc1D9Skc9p/jKwvdQjtoE1hDL8oE+i3USg+7tGAo+tdPH55UH5enr/9aodp2kg549akViEGEY/Q0mwQO0hIy3T0Yj+lQSST5LL97OQC5x/KpvOGcMkgpwuLfoV59xSTt0G/UqW11dS/6+OBQP7j7/8A2UVPIIkRmXaS/XC4yferCtCc7UH4VUu5Az7V4Va+Y4uzz+ycunUhpOXux9X1+S1+47cvwvt6qT2W5wHxu8WXHhLwJdXWngtqt1/o1kAM7ZG48w54AUc5PGcDvXxFq1xf32n3Ky+YLiKXfJk4359c9TyMY96+k/i/4ltda16eCC8UxWe63jA6Fv4j36kenYV5B47On6ddQalcxqzXC4IOfmwR3xjoa8XgrLv7Owa54/vKnvPv5L5L8WzTMq3t62m0dDzWD7dg2m2VzJ82Blv0rVttA1u4i32tjO4DBGkkjxhsZ712ej6n4csLGO+McM0kjYCKnbPQHsffFdn4W8MeNvFarJfTnS9NLblncAllySNqkHd165A685r7Cdebdoo4HSV7HkMXhfV/tn2Rrc3N3I3KI245x228ZxkV6h4C+C8cMEereMGjsI4/m+ziT53B/vseF9MDnnqK9R0fT9D8NJJH4fs1vdSX5Jry4OSCccFwDg9/LQFjgHaetW5V8u8+03tw9zdJKXgw2GXjA2KpxH3O7JboQwBKDelCpL4hOEIfFqR2NtFDpraboVoul2aoxGFEcjMSBk7gfL9Szhmxg7CvzCzbx28aSJZW8ZG/zDKwYgNt27uSSzbcjcST8xGcBcRSskaq14DBD95IU7+n9fzP0qB7qaeMxrmKAHOOhP1/w+tdkIKOxlOo2W5LqOAutuwnmP3pWHANUJ7hY8szbm5yzHoKrXVwtsg+U8ttUY5PtiuR1/xI0d1Hp9rbnUNUuU2R6bEclGJUhpCOmAD1OMHuORRJoa/4ks7O0aea6MFqBkzKMtKSAQsYxyTkc+nIB6jLstGvPEbR6h4it5NP0pyHg0lCVlu8dGnbqF4X8ORzydLwz4XSG/XWPE06alrKD93Bt/0XT+4VB3YcfQ57jJ3tRliiDMHdmfqzn5m/+t0pX1L0juQvIkNvFExWOKFdkUaAKkY9FUfh0qhNcNM5xnYvJOOg9aY26Ys/JCjJPYCqk5NxHLHbKBtiYsWfjgdTTbSJV5D9NuISFtvKmlQwYCrgfMF4J9FB/QZ9qztW1Wy0mynmnmzwwmlJwWb+6PbP58fSrGr6lZ6RpRjUgoV2sQPmmb5gFHtkD+deI/EjVNQvPEE9ldOESIqxjQ8FmUN+Yzj61k5OWx0wgoq8hNd8Rah4ivzHG2yzACIp7KP5VHolzcaPqS30cKXSxqyiNZQGBIxmsKG48k4TK9quWM0BYTScSA4XDYB/xrGUpLYic3Iy5hIZWkdCu4k9PftULs3atye6F1AFnVSQeCc9e9Zt1AsfzKcrnpTjK+4kQxRFhuc49KlRtpAPUelSW67AS7H2FQXMTLIeu09MVV7jLEExVTyOaKpZ6AHmiiwz3tNau1Q+TcNbiaRY2aT77YIHTAABwQBjuM4q5p3iBbWN/MZmJbBXHGCA3TnuwHJ7d+3l9rrjz36retttWxGyrn5B6j6Zrstfl8M+GILcXGsSawJ7VHjNsNjFx3yc49Oa+Onk/N7tjWeS419kl1vp8zubDW4XsvOhaJyY1LI7BWJy+5/9o5/HLfWuK17UZrqI5WaPy52Tyx9xRuQD0z9/t1/Oud8GXtx4ilvNIhSSIsGngUZIAUEleo9T+ffpQF1GS5kFvbeY6yK/kCQMykAAcdhnHJ/HnrFLK/YVHfc8jF0cRTiozj/wRLbVLl5izM4O/gFcErkDBx6HP5elT6dJI05RsRFIRuK8huSCR6HB/OmXOliFgwg3rMGUTgH7wIJdSOAMn9QepxTdQm1SG1lutxeNX8oBfmy3IA2nvgk//X6dkoxekepwKmnstTo9FdmuVupJpcxv5mUIAAABYkZHoc+xrqL7V7TfNvkgmuC43bSuVkGeAerHHPX2x6ef+Hb64EkrPK8sMka+eXQ5G7qoPrwf89bV5oOowaBc6l9ua5i3JhmyNh6K23uPz/WuKrlrqS5nsjuhhMR7H2kY6d/63Or0TXDvuJoppjFJkRyIW3IcZJyO2T65GPepX8RQXmlNCt4YZYMEkyZQjpnpkEYGeM4JHTp53qErW9yIbkPtd423eaV35GM85242nORnjrVnTRJ9le5hb95FHFJKk56BmwCT3ydoP69RWMstp25/T+v6/M505nZDU4NQ1NbVbp4ovMCvsk2kHaDkk8bSxI7fdHPPMBGoahrmLeBpGnaMW8MMoJ8xgBjGRuyQR1+tctpMavfLC3mzbXEpUJkjlQQy8EjkAEfXBzX1B+zV4Mt9Z8Tf8JlNYxw2+nsyxMrZSeU5AYYwAFGSRjO4g8HIGlPBP28KcFe+np1ua06DqbntPww8MweBfAFrp9x5QuUi8/UJl/5aTEZds98YwPYCvNvFOt2813e65qs0dtbDljMw2og6D8vzrpv2gvHukeD/AA+kWpXghEp3NGDl5QOiKO5J/l718S/EvxrqnjGUTXMn2PS1Ym3tVbAHux7n3/Kvso4T2lqa0hH+tD24VY0Y6bnKeN10+38YagNLEg06WYy2ocYPlsSR+XI/CuS19VGpnbyPLB/Suo1zzLzQdPu/KZWtpGj83H30bkHHoCD+dcnqO77bl23HYecexreVP2c7EKfPG4aHt+1Nu/uH+Rr334I+ANV8cWdrb2kKrbRKfPuJFPlxDcfzY9hXgWif6+Q/7Bx+Rr6L+FnjjXLDwdbaRoviCW3+yqTLbIBtBd3PORgkj61cYzlfk3J5orWR9W+CfB2j+ENE/srSIkh3DdLL1Mj/AN52GCT7dB2r5f8A24go8U+G+f8Al0cE8kH5z60y31TWYNTXUre7khuBKZA8bBcNnPQcY9ulcL+0P4g1vxHcaRd6zcJK9rCyq4jClgXJ5xx+lc7wU6cudu5usTGa5UrH1b8O9Ktdc+CGl6TqeXs73T2gCK2Gwc5x9Oue3FfH1l4auPC/iPWNFu2tzPa3bxECTEhAPysRnoRgjjvXvnwx+LU+j+CNMsX0W2uIoYFCS+cUPrk8H+lcT4h8IePPFOqX/iiTQZLpb24eX9yY3ZV6IpRfmJCgDoDxRhacqE71NE9iqjVaPuK9tzrfhv4V1bR7ya1kvlsNc1O1C6fAbcSnYwDiQP8Ad/gIII6H3FeU/tB2o0/473tsJDMYngVnIAMhEUWW44GTzx616H8Otc8XaVpcniCa4aey8MTIsVtcRhpSXJWSNWI3ooRmODkDjpXk/wAbNdXXPjHfatHCsKyvG6oH3ADy4u/Ga7Kk3KdlsvzCpJKlGKVup7x+0ff6lqHwg86LQzZaKssCpPMMSTSbGGVHUL1610X7Ktxqlv8ADS1W30We7tJLqbfPA3zLwvBG9cfXBry7406ndL8Khp324PbedGwhMIBU7W5DYz39a679nHx9puh/DKPT9Q8PpqSG5kJcsvtxgg1xvDyXuRRPtVfmbPofTtc0aTUIrL+2PsdzgI1ndq6TBsdBvPP1GfrR4z1G48Paeb7+3kj7RQvHvMrdlAzXL+H/ABR4W8T5gi8BXV55KjfstIZfL9P4s496q+I/DvgWNDPeQ+J9KVCH3/ZpyluPT5lKjn0NTGklJKSsN1G1ozpNK1D4hX+kLezWekqz/MsEzFZMflgfiapnUtY+/q+hzW6kgOGti6j6MoIrhLL4l65o98LeDUpNV0yF9qfa4h5jxj+83XPvzXSp8bIQ3/IuqiZ6fasE/wDjtbyw1R/ZIjXSNK4j0rUFkWDR7C+ZFDMyupdRz/dOR+Vec/GPTdPtPh9q17b2C2cyQjEbTswzuHYjmt/W/iVpGtFYZPCkEs0uESTzxv8AYAhQR+FeXfFnXbr/AIQvV7NVvbeBowPJluPNAw4yORn9aI0aq8v69RyqwaPmrWZ5ZrS2klHmNJJN0GAMhug6Ac5xXrHgXVnTwppa/wDCrZdUVbVF+1raI4lwOWzt5/OvHL6SRtNtljfkPI2PYKSf0r2j4Vy+OJfBOmHSfHFvY2yw7Y7aVc7ACRj86pqX2TGLXU2G1eBjmT4NXnoMach/9lpr6xpxyW+DeoA9saXGcf8Ajta7w/EpvveOdGkPvDmmG1+JhI/4rPQPbdE3P+NWoy6r8EF0Yd1q2ji2fzPgzqJwOWOlIOfXha9R/ZsWK+aO6UBQbKAgemUHFed60nxKh0+6kfxh4bKpEzMojYEgAnA4616D+zHm11E6cR/qLSOP67RiuHHKyjf8j08tfvSfkYPjF7HXPjxr88gaaTSI7a1tju4VsNv4785rtLu/j0TQt6yCOeRS5ZukSD+KuFg0W60z4w+M7y5/1d1qTGIE843M276fPgfQ1Q+M2uPa6E1vE58y7YQ59Exlv0GPxrhqe9OMV2Pbw69jhZVpdW3+iOL8Aatca18TotWleQNJcXAT5vmVVR1UfkBXuDajNFEd8srLnnKknFfP3wSZW8XWWTgefdf+gvX0OyoBtRlORnj/AAr38IrQsfI1m5S5med/G+YT+BblN2Q8sXzE/d/eCuMg8G6fpXga9juv9LurXUII45xwpRzC3QEjo5Fdn8dURvAtx5gQkSxY47bxXEaPqGo6r8OptUQxIsmpQRy2UK7Y2AeLaUBPynPXnBzWtRRd7oyV01Y6X4WskV3rZSJVHnkADgACR66i7vvKYsswGfQdK5n4UyNIusefp81uftLtl2U7v3knAweor0nwX4ZXxL4ptdLRVMJbzLhsYKxj73+H1NFH+HdjqfEepfs7+FlsNJuPFVzH/pWqhREW6rCvT/vo5P0ArU8XeKtIm1R7H7dF/ozFGAb+Pv8Al0qv+0J46tfhj8Kbq+swkV7OF0/So1woWZ1IVgPRFBbH+zjvX5gSXmox3zP9sufO3kl/MYMTnrmuK6u7eps+aSTfofpcdY0tm+W8jz/vVLHqNg3S8j/76r81X1DXHWa8TUr0KrgMwuGyCenerNh4g8UfZLmWHxDqyCIAkLdyDqfrS5l3FyM/TSK908xjF3GeP71R/aLdmO25j/76r824fH3jyztFVPE+rLFJ90tcMx49Cea1rv4gfEfSbezmPiy9dbmLzUBYNge+RRzK61DlZ+iRuIUXd5yn/gVTR4kXKzrg+9fnne/F/wCJ9m8Il1qaLfGGUPbR/MD35Wrb/Gr4r6eYftWpBBKAyeZaqNw9eBQppg4NH6AuI0+ZnyR71DcXkcCK+GfJ7V8KXHx++I2m6iYri5065UAEr5LAHIz1DU+3/aS+ITShFttJkLNhV8qT8vv0KV1cOW2h94hYZkDbN31FKtgp+Zcr7dq+LbD9p7xlZzPb6lodoXjGSqSNGR+e6rsH7W2tqMSeGwf929x/7JQpvoJw7n17LbtExwof1I61C81xGMxIZf8AZNfLVh+1df8AnRibwtcKJfukXIOfplRVoftc26SMsnhu74OMiRDVqonuiXTaPqCC4kcgzRtH7datLtboa+XbL9rPTXkJk8O6mV77VjbH/jwrXk/ao8Ixunm2OpqWUNxbLx/49Sbjew1GVj6NWPmpjAcivnm2/ar8Ctjf9uj/AN61P9Ca6bSf2i/BOoWjXSagI4kHzNLbyrj/AMdrOU0ty4wb0R7EbdsVXki+brXkiftLfDhh/wAh+2/79TD+aVJB+0J8Obljt120OOSTvUD8SBTUl1Fys9WReetJMpA+9Xmkfx4+HBbH/CRaaCPW6Ufzqx/wu74cSDnxPpA+t9H/AI1SkhcrO93e/wClIy7xncQfauUtviR4NubA38OsWT2neZblCg/4FnFSwfEPwdMAYdasZB/sXKH+RrRTj3IcH2OgNuw5WXn3FNKXasSJEI+lZ0Hi7w/cHEV9G59FYHP5VOviDSScCZs/7tP2q7k+zJ7jzm8tt4UK2ThetTLcR4LFVGPaq39uaTjmcj6rQNY0Vh81zH+NCnDqNxl0NCO4gkAAwDTmWPr8uKzxqmhEY+1xDimPeaVJjZqCDHTBpNwfUFzF6F4ZQ23GQcYqdYxs+7WTFdaXGCVvo9x681PFrFgkYVryI8+tTZdykXjGPSkMKn0qmdVsnOUuYiPrUy6lYEDNzEPxqXoO4t1iGItnk8CvM/jX40g8I+FcLOF1HUGMFqoPzdPnf/gI/UivQr6dZHLAgIo4P9a+I/jP4k1L4lfE65h0SJ7yCyY22mrEpJKKTvkI6YY5O44wNvTBz+TVf+Mo4h5d6FD7m/8Agv8A8lR7jf1HCf35f1/XmZPiLVrW3WR0eSSSOUeZ8u1csDgepOOePSpfD2i6n8QNRBtLBJoeI3l8plt4iBnBOQMZ5IGW9q6nwf8ACCO3jTUPHV8roCJHtIpdsS4/vt1YjPbAHqRXqdtPthj03QbVNNsvJjeJ0gAdldsAxxHGFOOHfah/h3kFa/ToYdLRbni8r3kzE0DwB4V8L38N9e20F/qzkCCCGH5AcdI4h94jqSc9M8YzXTXN1eXwWS6kjgswpZUglwvoN8ikFjnPyxnHB/eZG053mQWz3EfkvPcPIQ+6QOZAvCmR+rLnJCYVf9hCNxhuLhY5Q+pvIxGCsS8Y44HPqO/PrzXXCgokSrWVo6GhDOVjFvp0YSGJNqyFQoRB2RQAqLnngDnBwDVSW+hhjKW6s85PzSMeBWZNezXG5eYojzsU06NgsR8uJiVUlm9PXHp/+v1xXRZIwSciRpmaQyyyF2PVm/pVefUJNhMTpFCpIe4lO2NMbd2T3IVt2BzgGs/Wtcs9Cha81qPyYVYiKEEF52HOMdgRj3O9TwMmsSPS9b8WRwah4oMuj+HsL9j05UxPdqqDbnoQu0p+DD13VNwUbhDquseJp5dP8LSHyYwBfa1MMRRAbvuZ74Jx+PUcjpPDekaZ4fsmh01MzS/8fOoScz3B9ieVX2HoO4yZt0MNhDawW0NlYwD9zaxDCqPVv7zcdT3JPUknN/4THSNFkubmaVJr2AZhR1BiU4Jycsuc9Bg8EE4I5rSnTdSXKOc1BaGtf3DWQETQPCdoKhlK8diM9azJ55JEe5lb5QQCScc9gP8AAdK4nw94q8QeJNcbU9eE00M6GRGA8uNlBwfLzwEBBG455z16V0ttbyaxeGO1bbbxn97OfuAnONoPPOOAeT1OOcVVhGDsnczg5T3RMrT6ndGK0jEUSDLuzHbGv95j/n2FVfFeoWmj6JLBbvI3mIRlRmSdygIGB/D834fzn8Ra1pmi6LcQEfZ7ZVYKGJ3XDcAMSB05J/Aewrxbxd4rt9atHO25N5LNuZjhVjjGcKuD0PB/zk8Tm5vQ9CnSVNc0y4/iG68SeNbfflLaJ3ZYweOMn+dc/wCNpVPibUGzuZ5Tk+gHb9Kl8BmNdc35yRCxHt0rJ8QSmTW71iwJ89/51drRMZTcqlyqpXaW6kdQanEsYK7WLDHA5zVTk+hAqRZCEG1wD7DFQ0FhZZNznapVe3NSQTHlSQRVVmJPJyacjYPT8qLAWo5NzHPGDTpX3Kc96qg4Y+lOZ+KViyKYbW4Aoob5mFFUI3re1vJifKtZ5AAT8qE8AEn8sH8qekE10VhaItsII3L90Z6/TmvSvA9jHeaVb3s0knm+f5Z2YUFSORwO+T+dV9Q0+30/WbZoN5zcJDh2yNhU5GOnOf8A9VfPvHtTlG2qO7+26trOC1LmuX0eiXMGn6YlsBaaeGuHt4QEkkPBUEHLNwe/H4VPp9noereGD/wjctwviOAs0lpPKD9pQ5+4eMsP6muc8QRqmoQovSTaG/Hbz9RitDwBDHdzxtKoDBlIZPlIJGTgjpzWEp+0XtH1MYOeY4lSqaqWlu3p2+4ptpOqQ2cbXVnJbLI7ecHyoxkY69+Sfwx3rX03RtQ1tobeBTJ5aZnjZdqoNqjJ7EZBwBz9Mc7fxO1PUtN1dtLgvpWtzFHnzQrn5hzyR7Vzer+KNWXXl0uGSKC06KkUYUqMdNw55xnk1nTvKXNJbXZ2Y3KMvwHLKPM9L2drHZW8nhrwPp7DULK21HUDGFtrRmysf+047noBn1rF8P6rLqVhdWktw/k/bDIkTNhccbQDjO0EkjHYfhUw0u1vn0K+nVvNu7iO3n2nAcFSdx/2h2P86e+nWsdxIVU5NxI554LBwoO37uQG9OwrixGO9rDl1V/8/wDgHk4nHV69oR92D0sv1/qxvTeCo9bsLayuIITcPKPMkDEhsqUJVvXcAR9Md65+DwS5jnVUkWaaOaC4kZ2CrggJ06glsjnkc8cV1l1rV1HoFteCOBpRKkXKnBCs3JGeSQoB9RXaXswSxMfkQkRzxjJTls7T83rzz6fpXzqzKvh1y30u/wCvx/AKNCnN8qR5Tpvhm+ltmt9NthPd3jrDbxRBmaMuDz0HDfKPYDqO32d4dsdJ+FPwlRb6ZFttHsDPfTqAPOkC5dvqzdB9BXlX7Oem6dfeMpbyayjWaztI5YShYKHI2Z25xwOnHvT/ANunUruHwFo+ixSbbTUr5vtSjrII1DKp9txBx6gV91w3H29J15bt2IVJUmz43+KHjjXPiB4yufFGsPIIpJyYYNxKwR5+VF+gwPet2CLQ9S09ZbsoltbgMwZsBf8Aac/yFZKWUDXNqu0jzpFjOP4Qe4965PxhqFx/aE2loRFZ28hVY0GAxH8Tf3m9z+GK+3p0oqn7WW3Y5pVJe09nHc3PEvi2O+gfStMj8nTxjcxUb5iDxn0X0H5+3H6kc3n/AGz/AKGt/wCGun2t/rbveRCZbdRIsbcqxz/EO4rD1lQuqyqowBuAHtzXDipupJSfodVGCgnFDdHbBmGM5Tr6V7H4F8nRvD8epWbeTc3gzM27lirMBjPtXjWkf6yT/dNfTHwr8H6Tq/hPS5r5rpt0TMVWXav3z6CsYVI07uSLcJT0iZK+JbxJV+RJSeu5Ebb+GK4v4xak+qWdpI0cSuDtYpEEB5PoK9A+MHhrS/C15pC6Qk0f2mOXzTJKXJ2sAOvTrWtfeANEm8DwXk0l3I1xAsjKzJhWIzx8uR+dVUqwlS5ktxwhONTlbPONL1q8Xw9omm6dPJbTpbi4lmhO10wTtw3Y5BP4D1r7E+CevSSfC6FfFn9o3VzBC8gvdQRUaVF4JDhi5UHozAHaynBHNeF/s/8AhvRZPDOv+NrqxivNSsNUh0+1iuBvgjQlFDbD95gGONxK55xX0pa6La+JvBbR6s8shurq48+RNquwVnVVBxlQPKjPy4+76cU5tTik0XTTjqeZatp+s3+oxa9Dp8badYPNJexfaTP5q7VwIyIwrkgquTgg5GBtOfm/9oHwLJ4P8Sm5+0CYeebdmBysgABR1I4xsAUjsykV794h8TXMHw90rQLCxstP043t3biO38wFRbCBomDly24ZOTnpgV8x/ErVr640XQdPklBt2nlm246NlF4PoeTj1JPelCKjHTYurN1NWdX8Xr+OXwGiKxP7yLPGP4TUvwfvB/whOHBYC5fuOOFp2uX9z4hsU0vUhbG0LJL5cVpFGQwGB8yrnHtmt34TaDpc1yNDuLczWjOWGXZWVieo2kD8xVSrqM+aS6HMqbasi6upNayDyJ5I2Y9Q5BH4g1fvPEWs3tj9hOv3zxEglXnZ06+hODXr/iv4SeC/7Khkt7O4tZo7YuZIpiS5AH3g2V/ICvmG8d4L94o32qCcYAH/ANatKOIhWV0ialOVPRs7aHUYSCs1zGsoPIGcD0qyNViuJS0sqEM3VU2g/gAAK88gvrrzRAJML64Gf1pXvrgoGOzJIz8o7nFdCkY3Z6Dc31lg+cn7rGPmAINcv8Q723/4QnU/KuAwaIYXPbcO2awZ9SvBBsEmBnb0HTGa57xhd3EmgX8LyMy+VnJPJ+YVM5aDjds4jSYjqeoWNgJfL82Ro92M43Lj+tehwWEWkWMFhDp2l3KxAq1xNaK0shJJzz9ePauI8FZksdRhZmCFo2wD3G7BrorO8uPPSF5C6lf4uSK4o1IufI0byTSuiCa3Ikk2pDhyc4jAwfQen4VJa2XyGMqp3cE5JIH16g81vaJYw3+u2VlMXWKeeON9pGcMQD17816Z4h+G+g6XZtNbz35O1jh5EI4x6L70pxURxvI8t0rw9b3My28EEty7/KsRY5z7nPA9T2r6W+Ael/Z/ETTLMPPuJyP9UcKnGF69vX36V4N4Pun0/wAT3LQojGC3mKb8nkKevNfTXwUsoriz0q+meZpp03sVkKAE+gXFc2JcGlzI9jLYpUpS9fyMLx5bR2PxA11RIsjGVZGUnLLuUHH55x7V4l8XIL3UdkqrtFqzMIwvOOjfXjB/A17l8VtOt7H4p6hc2+/zZhAkjO24svljAJPPUk1wPi62hKvebMSO4BwSBwPSubkhTq8/Rnv1oqvl8Y9kv8zyf4JK6+IbG6eSJUNxcqF3fMTsckgenvXvi3UYcA/dzyTzivnnwQv2P4mLbwMyqs9xg55GUYnp9a9pvZGtYVkjO45A+fmvYwz91nxNVWZz/wAamjfwPeMEdAZYzkc5+b0zXn3ha6ltfglezwsBLHqCOmecFWiI4rv/AB1dvceD7nzo4mwUIBXI4b0PHaqWu6FY2vw8msoFKQ3F3GWVVVcZkUcYA7AVc+voZrdGT8C9bvtUk1eO+nUqJA6gLj5meQmvs/4HeGjpHh06pdIPteoAMCeqxD7o/Hr+XpXxr+y3pFnfeNbmwuQ7wNqMcLDdjK+Y9fanx41i98M/BnxNqujutvdWunsIGA/1ZOFyMdCAePcCsZStTSLteTPir9tPx5d+Mfis1raq39h+Hla1tmDZWWUn97J+YCj2TPeuA8LaHYatohurtkDKh2k8HI96g8V3cz+FljbbhQFzjnFZOg3lxHpX2dXwmeleNVnOtT5k7O53U7U5dxdOjs49P1PTJMM7SAxn6VPp+krNs0q0QrLdLtYnnJrU8B2FtdG5eZNxBqG3mktfF9q0LbTHNhfzpOTUpJPzC10rmV8Q9HuNFudO0yfGUi4I6HJ610nxU0S1tIfCkdqBloFjcD6jmj4qyvqXjTTEuTkfIvyjHGa6fx5axf2ppUZyViKbc9ulZOtJKnL1LjBNy+Rz/wAfoLdf7BeG1EJ8jYWAxuxipvEnhbUPEraAbFVMMVukcjHoDkdcVv8A7QMaP4Y0iRh8ylSPbNXPBepXVroAMLAHYMZGccVhCq4UKco7q/4lyipVJJ9Tlvjj4Q03SrC01O1xHKwWORAOrDg5rE1Hw/HLr3hm1sLZEe4VDIV4yc9TXafENm1HSbGO7YyKZNxyepq/YW8SeNdAkVACsAxgcUU8RNU1d7XHKnG/rYw4/hpJeeM9a/tBvLhjt2dMHhjj1rjNC8OafL4b1+4uIzJcWblYWDV9A6vcyPeaix2gmPHA7V5V8ObG3vbTWYLhS0byZYA4z81RQxVWUZXeisXUowVtO5B4X8M3Oqx6HI1s8kNtCS2F4BzXJ6p4NvE1QXMgH2Oa4PI4wC3T619JeGbS30/w3cxW0YCxxEpu5x3rzDUP9I0y0aTkm7z+ppwxVSFR8vX/AILG6UZRSZnaZ4dtdLtNYs7OAsZYAFaQZOf8mvMvFWmyafqKWzj5/KUkelfT3hyyt5r1vMjzuUZ/SvH/AI42drY+Pg1vCq5VVIPIIxV4HEy9s1LW6FXpRdPQqfD/AOHj3iQ6rrCkWZGRGDhmJ4A/rXQ/F3Tk0Pwm0VpH5VvJMqoo7DFdn4HRbjQLZpFALKnA6Vk/tLny/CVpGqjDTjPHNZwr1K2JjzvS45U406T5ex8/abZ3GoXsdpbIXlkIAAFfS/g74XW2i/Dy9F1FFJqs0UoeTOQoK8VyP7OOkWLLc6lJCHuBFlSwB2nd29K9/wDEH/Im6lJkhvKc5H+7V5jjJyqeyjokThKEVDne7PhO7jMV1NETko7Ln6Grfh7SL7XdZttJ06EzXNzIERQcfjzVO5JNxISckscn8a9y/Y202yu/HV1dXMCyywQ/ui38OTyR717Veo6VJy6nn0oKdTlNb48+Dl8FfBvR9LtzIP36GcOQTuwc8gdM818519hftoMW8B2/T/j6Svj2ufLm3Td+7/Q1xiSmrdj0X9nnw9/wkXxItbd45HigjeZ9iBsYGBnP1rm/iAGtfHOtQQyOEivZUXBxgBiK9w/Ye0u0udY16/lVjNDCiIQ2AAck/wAq8L+IMjSeOdckbGTqE2cf75p05N4qXZIJxSoR9TLW+vV+7eXC/SQ/417fb6Bd3n7MY8T2+oXovLedmZhdMPlWQqRjPpXg9fVHwuIl/ZH1SGRVdP8ASRhhnHJpZhNwjGS7r9QwkeaUl5HzWniHX4+E1zUl+l04/rXUfDDW/EWoeONMsX17VGinl2Opu5MEfnXB123wO/5Kho3/AF2P8jXRiny0ZtdmZUFepFeZvfGW18X+D/FUqp4g1k2s/wA6SLcSqgJ/hBzXEjxn4vUceKtbH/b/AC//ABVfXf7Qmh2GrfDS6mulk320BmjKNjDDpXxNXNl1d1qXvbo2xlJU6mmzPdvh9N4u8U+AbiODxLqiXasQkv2t8/e6E5zV79n/AEvx/wCIPisdO1jxHrh0zR2+0Xu67kKy4OETk9GYfiA1bv7JMaS+Eb5XUECc4/SvonwXY2tppbzQQqklxKzysAMsQxAz+Ar4vijPa2XYauobyfKn2v1+7bzPTw2EhVUJPoQfEOQt4cuNPS8e1e7UxNJHjesZ+/gngEjjPbPFeSaTFo+hwvp/hrTUysoW5m3bY0c4wZJOfmORhBljkbVrc8XX11rPxD13RbuVlsdN0v7QkcZ2+adrZVz12n/ZKn3rNu3+w6Ys9ukalWVY0CAJEHTJCIMKo5PQfN/FuPNerwVk0MDldOX2qi5m/XZfJfjc4MyxXPWattoRRW0cXk32o3BluF3srPF8vXA8qJiQOR95wzcHiImpJLpph5Zk+yQHGS7ku+BjczdT3z1J7liM1mxSuds7nzJGOCXJPArJvL64vL4iVlC44VBtAHp/nk96+1jFLQ8eU2zWuNSjhfbYOQqj/WFcVUmMiTF7glnPLbjzn+lQea0MKmNVDZ4bHI+npVCKaS4voLd2wsm7JHUYRmH6gVRJel1G5W4FtaQIZGjaQZ4+RcZYk9ByPzrH1fxhcWV6+ieH1Or65N5kexE+SFSBnPpgBiT1Ge2KwvjHrGoaLc2nh/TZzBbCJ08wf60ruOQW98Ak9a6yPSrLwfo9vZaHF5D3LOs90Tmd8BG5bt16AADGRg5Jh6suO3N0Kuj+GodM1JtV8Qzx674kJJCHJtrI+mOMsCTwOhHGOGO3cXn717q7mMs7/ec+noB2HsK1/EeiWGk6HoUlmsglvriGOZ2ck4cMTgdB0GOPzrgr66knuGDbQq/KAPStnS5Hqc1PEqvFuPR2+40by/kuDtThewFc9rmgaLfJ9pvEEt1nCKB93GOWP54A/HHfTtrl7QNJGkZkxhWYZKZ7jtn69Oo5wan8H6fBrHii2sLzeYHDswRsE7UZsZ/Ck9EXHVlnwhZM2gXcDW8cNhI6edeyR7pcIMCOI9c4+oGPXGW+JPE2naJo0bGL7LCiJLawAn5+Dy5+o/l6ZrY8Z3kltaXLwxxIlmkywQhcRoFxjAH4mvm7xbqV3qGszC6k3hWwB2/z/LtXFObm7HqUaUYR55a2F8T+JL3XtSNxcMTHwEj6DAHFY77HTdjBz2pHGCPrTZHYyBeMU9kZzqObuxbea4tZDJbytG2CpZTzioDuLFmPJ6k1b2gjmoJFGaSZmQHg8UI3NDjBFNqyhx9aATSLThxQAK1KSdtNfg/hR3x70AKrUUKoooA//9k=">
            <a:extLst>
              <a:ext uri="{FF2B5EF4-FFF2-40B4-BE49-F238E27FC236}">
                <a16:creationId xmlns:a16="http://schemas.microsoft.com/office/drawing/2014/main" id="{081A6B16-61A5-4977-BF5D-59E75404729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85886" y="301301"/>
            <a:ext cx="5705927" cy="1387369"/>
          </a:xfrm>
          <a:prstGeom prst="rect">
            <a:avLst/>
          </a:prstGeom>
        </p:spPr>
      </p:pic>
      <p:pic>
        <p:nvPicPr>
          <p:cNvPr id="6" name="Obraz 5"/>
          <p:cNvPicPr>
            <a:picLocks noChangeAspect="1"/>
          </p:cNvPicPr>
          <p:nvPr/>
        </p:nvPicPr>
        <p:blipFill>
          <a:blip r:embed="rId4"/>
          <a:stretch>
            <a:fillRect/>
          </a:stretch>
        </p:blipFill>
        <p:spPr>
          <a:xfrm>
            <a:off x="7045976" y="5180220"/>
            <a:ext cx="2528018" cy="949753"/>
          </a:xfrm>
          <a:prstGeom prst="rect">
            <a:avLst/>
          </a:prstGeom>
        </p:spPr>
      </p:pic>
    </p:spTree>
    <p:extLst>
      <p:ext uri="{BB962C8B-B14F-4D97-AF65-F5344CB8AC3E}">
        <p14:creationId xmlns:p14="http://schemas.microsoft.com/office/powerpoint/2010/main" val="6633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4159" y="2720031"/>
            <a:ext cx="7923493" cy="2299441"/>
          </a:xfrm>
        </p:spPr>
        <p:txBody>
          <a:bodyPr>
            <a:normAutofit fontScale="90000"/>
          </a:bodyPr>
          <a:lstStyle/>
          <a:p>
            <a:pPr algn="ctr"/>
            <a:r>
              <a:rPr lang="pl-PL" sz="1800" dirty="0">
                <a:effectLst/>
                <a:latin typeface="Arial" panose="020B0604020202020204" pitchFamily="34" charset="0"/>
                <a:ea typeface="Calibri" panose="020F0502020204030204" pitchFamily="34" charset="0"/>
                <a:cs typeface="Times New Roman" panose="02020603050405020304" pitchFamily="18" charset="0"/>
              </a:rPr>
              <a:t>Maksymalna kwota dofinansowania projektu ze środków EFRR nie może przekroczyć:</a:t>
            </a:r>
            <a:br>
              <a:rPr lang="pl-PL" sz="1800" dirty="0">
                <a:effectLst/>
                <a:latin typeface="Arial" panose="020B0604020202020204" pitchFamily="34" charset="0"/>
                <a:ea typeface="Calibri" panose="020F0502020204030204" pitchFamily="34" charset="0"/>
                <a:cs typeface="Times New Roman" panose="02020603050405020304" pitchFamily="18" charset="0"/>
              </a:rPr>
            </a:br>
            <a:r>
              <a:rPr lang="pl-PL" sz="1800" dirty="0">
                <a:effectLst/>
                <a:latin typeface="Arial" panose="020B0604020202020204" pitchFamily="34" charset="0"/>
                <a:ea typeface="Calibri" panose="020F0502020204030204" pitchFamily="34" charset="0"/>
                <a:cs typeface="Times New Roman" panose="02020603050405020304" pitchFamily="18" charset="0"/>
              </a:rPr>
              <a:t>50 000 000,00 PLN (09.03) </a:t>
            </a:r>
            <a:br>
              <a:rPr lang="pl-PL" sz="1800" dirty="0">
                <a:effectLst/>
                <a:latin typeface="Arial" panose="020B0604020202020204" pitchFamily="34" charset="0"/>
                <a:ea typeface="Calibri" panose="020F0502020204030204" pitchFamily="34" charset="0"/>
                <a:cs typeface="Times New Roman" panose="02020603050405020304" pitchFamily="18" charset="0"/>
              </a:rPr>
            </a:br>
            <a:r>
              <a:rPr lang="pl-PL" sz="1800" dirty="0">
                <a:effectLst/>
                <a:latin typeface="Arial" panose="020B0604020202020204" pitchFamily="34" charset="0"/>
                <a:ea typeface="Calibri" panose="020F0502020204030204" pitchFamily="34" charset="0"/>
                <a:cs typeface="Times New Roman" panose="02020603050405020304" pitchFamily="18" charset="0"/>
              </a:rPr>
              <a:t>10 000 000,00 PLN (09.05)</a:t>
            </a:r>
            <a:br>
              <a:rPr lang="pl-PL" sz="1800" dirty="0">
                <a:effectLst/>
                <a:latin typeface="Arial" panose="020B0604020202020204" pitchFamily="34" charset="0"/>
                <a:ea typeface="Calibri" panose="020F0502020204030204" pitchFamily="34" charset="0"/>
                <a:cs typeface="Times New Roman" panose="02020603050405020304" pitchFamily="18" charset="0"/>
              </a:rPr>
            </a:br>
            <a:r>
              <a:rPr lang="pl-PL" sz="1800" b="0" dirty="0">
                <a:effectLst/>
                <a:latin typeface="Arial" panose="020B0604020202020204" pitchFamily="34" charset="0"/>
                <a:ea typeface="Calibri" panose="020F0502020204030204" pitchFamily="34" charset="0"/>
                <a:cs typeface="Times New Roman" panose="02020603050405020304" pitchFamily="18" charset="0"/>
              </a:rPr>
              <a:t>Kwota dofinansowania projektu ze środków EFRR może ulec zwiększeniu po wyborze projektu do dofinansowania za zgodą IZ FE SL*.</a:t>
            </a:r>
            <a:br>
              <a:rPr lang="pl-PL" sz="1800" dirty="0">
                <a:effectLst/>
                <a:latin typeface="Arial" panose="020B0604020202020204" pitchFamily="34" charset="0"/>
                <a:ea typeface="Calibri" panose="020F0502020204030204" pitchFamily="34" charset="0"/>
                <a:cs typeface="Times New Roman" panose="02020603050405020304" pitchFamily="18" charset="0"/>
              </a:rPr>
            </a:br>
            <a:r>
              <a:rPr lang="pl-PL" sz="1800" dirty="0">
                <a:effectLst/>
                <a:latin typeface="Arial" panose="020B0604020202020204" pitchFamily="34" charset="0"/>
                <a:ea typeface="Calibri" panose="020F0502020204030204" pitchFamily="34" charset="0"/>
                <a:cs typeface="Times New Roman" panose="02020603050405020304" pitchFamily="18" charset="0"/>
              </a:rPr>
              <a:t>* </a:t>
            </a:r>
            <a:r>
              <a:rPr lang="pl-PL" sz="1300" dirty="0">
                <a:effectLst/>
                <a:latin typeface="Arial" panose="020B0604020202020204" pitchFamily="34" charset="0"/>
                <a:ea typeface="Calibri" panose="020F0502020204030204" pitchFamily="34" charset="0"/>
                <a:cs typeface="Times New Roman" panose="02020603050405020304" pitchFamily="18" charset="0"/>
              </a:rPr>
              <a:t>z uwzględnieniem zasad dotyczących pomocy publicznej określonych w Regulaminie naboru</a:t>
            </a:r>
            <a:br>
              <a:rPr lang="pl-PL" sz="2000" dirty="0">
                <a:latin typeface="+mn-lt"/>
              </a:rPr>
            </a:br>
            <a:br>
              <a:rPr lang="pl-PL" sz="1800" dirty="0">
                <a:effectLst/>
                <a:latin typeface="Times New Roman" panose="02020603050405020304" pitchFamily="18" charset="0"/>
                <a:ea typeface="Times New Roman" panose="02020603050405020304" pitchFamily="18" charset="0"/>
              </a:rPr>
            </a:br>
            <a:r>
              <a:rPr lang="pl-PL" sz="2000" dirty="0">
                <a:latin typeface="+mn-lt"/>
              </a:rPr>
              <a:t> </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5302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r>
              <a:rPr lang="pl-PL" dirty="0">
                <a:latin typeface="+mn-lt"/>
              </a:rPr>
              <a:t>Część II</a:t>
            </a:r>
            <a:br>
              <a:rPr lang="pl-PL" dirty="0">
                <a:latin typeface="+mn-lt"/>
              </a:rPr>
            </a:br>
            <a:r>
              <a:rPr lang="pl-PL" dirty="0">
                <a:latin typeface="+mn-lt"/>
              </a:rPr>
              <a:t>Metodyka i proces oceny wniosków o dofinansowanie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4945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dirty="0">
                <a:latin typeface="+mn-lt"/>
              </a:rPr>
              <a:t>Metodyka kryteriów oceny projektów</a:t>
            </a:r>
          </a:p>
        </p:txBody>
      </p:sp>
      <p:pic>
        <p:nvPicPr>
          <p:cNvPr id="7" name="Symbol zastępczy zawartości 3">
            <a:extLst>
              <a:ext uri="{FF2B5EF4-FFF2-40B4-BE49-F238E27FC236}">
                <a16:creationId xmlns:a16="http://schemas.microsoft.com/office/drawing/2014/main" id="{213B259C-C833-4A79-AAD1-701FE99CCCDF}"/>
              </a:ext>
            </a:extLst>
          </p:cNvPr>
          <p:cNvPicPr>
            <a:picLocks noGrp="1" noChangeAspect="1"/>
          </p:cNvPicPr>
          <p:nvPr>
            <p:ph idx="1"/>
          </p:nvPr>
        </p:nvPicPr>
        <p:blipFill>
          <a:blip r:embed="rId3"/>
          <a:stretch>
            <a:fillRect/>
          </a:stretch>
        </p:blipFill>
        <p:spPr>
          <a:xfrm>
            <a:off x="1786716" y="2102478"/>
            <a:ext cx="7117997" cy="4198197"/>
          </a:xfrm>
          <a:prstGeom prst="rect">
            <a:avLst/>
          </a:prstGeom>
          <a:ln w="38100">
            <a:solidFill>
              <a:schemeClr val="tx2">
                <a:lumMod val="75000"/>
              </a:schemeClr>
            </a:solidFill>
          </a:ln>
        </p:spPr>
      </p:pic>
      <p:sp>
        <p:nvSpPr>
          <p:cNvPr id="2" name="Symbol zastępczy numeru slajdu 1"/>
          <p:cNvSpPr>
            <a:spLocks noGrp="1"/>
          </p:cNvSpPr>
          <p:nvPr>
            <p:ph type="sldNum" sz="quarter" idx="10"/>
          </p:nvPr>
        </p:nvSpPr>
        <p:spPr/>
        <p:txBody>
          <a:bodyPr/>
          <a:lstStyle/>
          <a:p>
            <a:fld id="{EB4015AA-59F6-416B-87A6-8E3D940284E2}" type="slidenum">
              <a:rPr lang="pl-PL" smtClean="0"/>
              <a:pPr/>
              <a:t>12</a:t>
            </a:fld>
            <a:endParaRPr lang="pl-PL"/>
          </a:p>
        </p:txBody>
      </p:sp>
    </p:spTree>
    <p:extLst>
      <p:ext uri="{BB962C8B-B14F-4D97-AF65-F5344CB8AC3E}">
        <p14:creationId xmlns:p14="http://schemas.microsoft.com/office/powerpoint/2010/main" val="385299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54050" y="2301496"/>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dirty="0">
                <a:ln>
                  <a:noFill/>
                </a:ln>
                <a:solidFill>
                  <a:srgbClr val="FFFFFF"/>
                </a:solidFill>
                <a:effectLst/>
                <a:uLnTx/>
                <a:uFillTx/>
                <a:latin typeface="Calibri" panose="020F0502020204030204"/>
                <a:ea typeface="+mn-ea"/>
                <a:cs typeface="+mn-cs"/>
              </a:rPr>
              <a:t>Kryteria formalne (</a:t>
            </a:r>
            <a:r>
              <a:rPr lang="pl-PL" sz="4000" dirty="0">
                <a:solidFill>
                  <a:srgbClr val="FFFFFF"/>
                </a:solidFill>
                <a:latin typeface="Calibri" panose="020F0502020204030204"/>
              </a:rPr>
              <a:t>0/1)</a:t>
            </a:r>
            <a:r>
              <a:rPr kumimoji="0" lang="pl-PL" sz="40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774750" y="3707841"/>
            <a:ext cx="3004457"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4000"/>
              <a:t>Ogólne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5498122" y="3707841"/>
            <a:ext cx="3242740"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Specyficzne</a:t>
            </a:r>
          </a:p>
        </p:txBody>
      </p:sp>
      <p:sp>
        <p:nvSpPr>
          <p:cNvPr id="10" name="Symbol zastępczy numeru slajdu 9"/>
          <p:cNvSpPr>
            <a:spLocks noGrp="1"/>
          </p:cNvSpPr>
          <p:nvPr>
            <p:ph type="sldNum" sz="quarter" idx="10"/>
          </p:nvPr>
        </p:nvSpPr>
        <p:spPr/>
        <p:txBody>
          <a:bodyPr/>
          <a:lstStyle/>
          <a:p>
            <a:fld id="{EB4015AA-59F6-416B-87A6-8E3D940284E2}" type="slidenum">
              <a:rPr lang="pl-PL" smtClean="0"/>
              <a:pPr/>
              <a:t>13</a:t>
            </a:fld>
            <a:endParaRPr lang="pl-PL"/>
          </a:p>
        </p:txBody>
      </p:sp>
    </p:spTree>
    <p:extLst>
      <p:ext uri="{BB962C8B-B14F-4D97-AF65-F5344CB8AC3E}">
        <p14:creationId xmlns:p14="http://schemas.microsoft.com/office/powerpoint/2010/main" val="396030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dirty="0">
                <a:latin typeface="+mn-lt"/>
              </a:rPr>
              <a:t>Metodyka kryteriów oceny projektów w działaniu</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31882" y="1688279"/>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merytoryczne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387491"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2800"/>
              <a:t>Obligatoryjne (0/1)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6109380"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Punktowe</a:t>
            </a:r>
          </a:p>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(Premiujące) </a:t>
            </a:r>
          </a:p>
        </p:txBody>
      </p:sp>
      <p:sp>
        <p:nvSpPr>
          <p:cNvPr id="7" name="Symbol zastępczy zawartości 7">
            <a:extLst>
              <a:ext uri="{FF2B5EF4-FFF2-40B4-BE49-F238E27FC236}">
                <a16:creationId xmlns:a16="http://schemas.microsoft.com/office/drawing/2014/main" id="{DCFB69AF-570C-42D1-8DA3-7457E4ABD03A}"/>
              </a:ext>
            </a:extLst>
          </p:cNvPr>
          <p:cNvSpPr txBox="1">
            <a:spLocks/>
          </p:cNvSpPr>
          <p:nvPr/>
        </p:nvSpPr>
        <p:spPr>
          <a:xfrm>
            <a:off x="499891"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0" name="Symbol zastępczy zawartości 7">
            <a:extLst>
              <a:ext uri="{FF2B5EF4-FFF2-40B4-BE49-F238E27FC236}">
                <a16:creationId xmlns:a16="http://schemas.microsoft.com/office/drawing/2014/main" id="{B6B9E703-1D3D-4670-A04D-0D54FA45E04B}"/>
              </a:ext>
            </a:extLst>
          </p:cNvPr>
          <p:cNvSpPr txBox="1">
            <a:spLocks/>
          </p:cNvSpPr>
          <p:nvPr/>
        </p:nvSpPr>
        <p:spPr>
          <a:xfrm>
            <a:off x="2962574"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dirty="0">
                <a:ln>
                  <a:noFill/>
                </a:ln>
                <a:solidFill>
                  <a:srgbClr val="FFFFFF"/>
                </a:solidFill>
                <a:effectLst/>
                <a:uLnTx/>
                <a:uFillTx/>
                <a:latin typeface="Calibri" panose="020F0502020204030204"/>
                <a:ea typeface="+mn-ea"/>
                <a:cs typeface="+mn-cs"/>
              </a:rPr>
              <a:t>Specyficzne  </a:t>
            </a:r>
          </a:p>
        </p:txBody>
      </p:sp>
      <p:sp>
        <p:nvSpPr>
          <p:cNvPr id="11" name="Symbol zastępczy zawartości 7">
            <a:extLst>
              <a:ext uri="{FF2B5EF4-FFF2-40B4-BE49-F238E27FC236}">
                <a16:creationId xmlns:a16="http://schemas.microsoft.com/office/drawing/2014/main" id="{6CF7DDE6-5602-4739-9B47-F4D6320C3D62}"/>
              </a:ext>
            </a:extLst>
          </p:cNvPr>
          <p:cNvSpPr txBox="1">
            <a:spLocks/>
          </p:cNvSpPr>
          <p:nvPr/>
        </p:nvSpPr>
        <p:spPr>
          <a:xfrm>
            <a:off x="5425257" y="4554815"/>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2" name="Symbol zastępczy zawartości 7">
            <a:extLst>
              <a:ext uri="{FF2B5EF4-FFF2-40B4-BE49-F238E27FC236}">
                <a16:creationId xmlns:a16="http://schemas.microsoft.com/office/drawing/2014/main" id="{E6672A1B-DD88-4678-8053-C90F241F8D32}"/>
              </a:ext>
            </a:extLst>
          </p:cNvPr>
          <p:cNvSpPr txBox="1">
            <a:spLocks/>
          </p:cNvSpPr>
          <p:nvPr/>
        </p:nvSpPr>
        <p:spPr>
          <a:xfrm>
            <a:off x="7850320" y="4524670"/>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5"/>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188851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r>
              <a:rPr lang="pl-PL" dirty="0">
                <a:latin typeface="+mn-lt"/>
              </a:rPr>
              <a:t>Część III</a:t>
            </a:r>
            <a:br>
              <a:rPr lang="pl-PL" dirty="0">
                <a:latin typeface="+mn-lt"/>
              </a:rPr>
            </a:br>
            <a:r>
              <a:rPr lang="pl-PL" dirty="0">
                <a:latin typeface="+mn-lt"/>
                <a:ea typeface="Open Sans"/>
                <a:cs typeface="Open Sans"/>
              </a:rPr>
              <a:t>K</a:t>
            </a:r>
            <a:r>
              <a:rPr lang="pl-PL" sz="3200" dirty="0">
                <a:latin typeface="+mn-lt"/>
                <a:ea typeface="Open Sans"/>
                <a:cs typeface="Open Sans"/>
              </a:rPr>
              <a:t>ryteria oceny dla działania 09.03 i 09.05</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2825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gn="ctr"/>
            <a:br>
              <a:rPr lang="pl-PL" dirty="0">
                <a:latin typeface="+mn-lt"/>
              </a:rPr>
            </a:br>
            <a:r>
              <a:rPr lang="pl-PL" dirty="0">
                <a:latin typeface="+mn-lt"/>
              </a:rPr>
              <a:t>W</a:t>
            </a:r>
            <a:r>
              <a:rPr lang="pl-PL" dirty="0">
                <a:latin typeface="+mn-lt"/>
                <a:ea typeface="Open Sans"/>
                <a:cs typeface="Open Sans"/>
              </a:rPr>
              <a:t>arunki wsparcia</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1260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4103" y="866057"/>
            <a:ext cx="8621097" cy="5204379"/>
          </a:xfrm>
        </p:spPr>
        <p:txBody>
          <a:bodyPr>
            <a:normAutofit/>
          </a:bodyPr>
          <a:lstStyle/>
          <a:p>
            <a:pPr marL="457200" lvl="0" indent="-457200">
              <a:lnSpc>
                <a:spcPct val="150000"/>
              </a:lnSpc>
              <a:buFont typeface="+mj-lt"/>
              <a:buAutoNum type="alphaUcPeriod"/>
            </a:pPr>
            <a:r>
              <a:rPr lang="pl-PL" sz="2000" dirty="0">
                <a:effectLst/>
                <a:latin typeface="+mn-lt"/>
                <a:ea typeface="Calibri" panose="020F0502020204030204" pitchFamily="34" charset="0"/>
              </a:rPr>
              <a:t>Projekt wynika wyłącznie z jednego Gminnego Programu Rewitalizacji (GPR) i jest realizowany na obszarze jednej gminy.</a:t>
            </a:r>
          </a:p>
          <a:p>
            <a:pPr marL="457200" lvl="0" indent="-457200">
              <a:lnSpc>
                <a:spcPct val="150000"/>
              </a:lnSpc>
              <a:buFont typeface="+mj-lt"/>
              <a:buAutoNum type="alphaUcPeriod"/>
            </a:pPr>
            <a:r>
              <a:rPr lang="pl-PL" sz="2000" dirty="0">
                <a:effectLst/>
                <a:latin typeface="+mn-lt"/>
                <a:ea typeface="Arial" panose="020B0604020202020204" pitchFamily="34" charset="0"/>
              </a:rPr>
              <a:t>Wnioskodawca może złożyć tylko jeden wniosek o dofinansowanie projektu w ramach naboru</a:t>
            </a:r>
            <a:r>
              <a:rPr lang="pl-PL" sz="2000" dirty="0">
                <a:solidFill>
                  <a:srgbClr val="FF0000"/>
                </a:solidFill>
                <a:effectLst/>
                <a:latin typeface="+mn-lt"/>
                <a:ea typeface="Arial" panose="020B0604020202020204" pitchFamily="34" charset="0"/>
              </a:rPr>
              <a:t> </a:t>
            </a:r>
            <a:r>
              <a:rPr lang="pl-PL" sz="2000" dirty="0">
                <a:solidFill>
                  <a:schemeClr val="tx2">
                    <a:lumMod val="40000"/>
                    <a:lumOff val="60000"/>
                  </a:schemeClr>
                </a:solidFill>
                <a:effectLst/>
                <a:latin typeface="+mn-lt"/>
                <a:ea typeface="Arial" panose="020B0604020202020204" pitchFamily="34" charset="0"/>
              </a:rPr>
              <a:t>(dotyczy wyłącznie działania 09.03)</a:t>
            </a:r>
          </a:p>
          <a:p>
            <a:pPr marL="457200" lvl="0" indent="-457200">
              <a:lnSpc>
                <a:spcPct val="150000"/>
              </a:lnSpc>
              <a:buFont typeface="+mj-lt"/>
              <a:buAutoNum type="alphaUcPeriod"/>
            </a:pPr>
            <a:r>
              <a:rPr lang="pl-PL" sz="2000" dirty="0">
                <a:effectLst/>
                <a:latin typeface="+mn-lt"/>
                <a:ea typeface="Calibri" panose="020F0502020204030204" pitchFamily="34" charset="0"/>
              </a:rPr>
              <a:t>Działania wchodzące w zakres innych CP, które będą wdrażane w ramach projektu muszą być zgodne z zasadami uzgodnionymi dla tych obszarów w ramach odpowiednich CP oraz z </a:t>
            </a:r>
            <a:r>
              <a:rPr lang="pl-PL" sz="2000" dirty="0">
                <a:latin typeface="+mn-lt"/>
                <a:ea typeface="Calibri" panose="020F0502020204030204" pitchFamily="34" charset="0"/>
              </a:rPr>
              <a:t>następnie</a:t>
            </a:r>
            <a:r>
              <a:rPr lang="pl-PL" sz="2000" dirty="0">
                <a:effectLst/>
                <a:latin typeface="+mn-lt"/>
                <a:ea typeface="Calibri" panose="020F0502020204030204" pitchFamily="34" charset="0"/>
              </a:rPr>
              <a:t> wymienionymi warunkami:</a:t>
            </a: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17</a:t>
            </a:fld>
            <a:endParaRPr lang="pl-PL"/>
          </a:p>
        </p:txBody>
      </p:sp>
      <p:pic>
        <p:nvPicPr>
          <p:cNvPr id="1026" name="Picture 2">
            <a:extLst>
              <a:ext uri="{FF2B5EF4-FFF2-40B4-BE49-F238E27FC236}">
                <a16:creationId xmlns:a16="http://schemas.microsoft.com/office/drawing/2014/main" id="{FB911C8C-970B-461E-AF07-405068A39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5200" y="274568"/>
            <a:ext cx="1407054" cy="169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359838"/>
            <a:ext cx="9491472" cy="7330266"/>
          </a:xfrm>
        </p:spPr>
        <p:txBody>
          <a:bodyPr>
            <a:normAutofit/>
          </a:bodyPr>
          <a:lstStyle/>
          <a:p>
            <a:pPr marL="457200">
              <a:lnSpc>
                <a:spcPct val="150000"/>
              </a:lnSpc>
              <a:spcAft>
                <a:spcPts val="800"/>
              </a:spcAft>
            </a:pPr>
            <a:r>
              <a:rPr lang="pl-PL" sz="1600" b="1" dirty="0">
                <a:effectLst/>
                <a:latin typeface="+mn-lt"/>
                <a:ea typeface="Calibri" panose="020F0502020204030204" pitchFamily="34" charset="0"/>
                <a:cs typeface="Times New Roman" panose="02020603050405020304" pitchFamily="18" charset="0"/>
              </a:rPr>
              <a:t>CP 1:</a:t>
            </a:r>
            <a:endParaRPr lang="pl-PL" sz="1600" dirty="0">
              <a:effectLst/>
              <a:latin typeface="+mn-l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na budowę nowej oraz modernizację istniejącej/dostosowanie </a:t>
            </a:r>
            <a:r>
              <a:rPr lang="pl-PL" sz="1600" b="1" dirty="0">
                <a:effectLst/>
                <a:latin typeface="+mn-lt"/>
                <a:ea typeface="Calibri" panose="020F0502020204030204" pitchFamily="34" charset="0"/>
              </a:rPr>
              <a:t>infrastruktury badawczej</a:t>
            </a:r>
            <a:r>
              <a:rPr lang="pl-PL" sz="1600" dirty="0">
                <a:effectLst/>
                <a:latin typeface="+mn-lt"/>
                <a:ea typeface="Calibri" panose="020F0502020204030204" pitchFamily="34" charset="0"/>
              </a:rPr>
              <a:t> wraz z zakupem i montażem aparatury i urządzeń laboratoryjnych w organizacjach badawczych.</a:t>
            </a:r>
          </a:p>
          <a:p>
            <a:pPr marL="457200">
              <a:lnSpc>
                <a:spcPct val="150000"/>
              </a:lnSpc>
              <a:spcAft>
                <a:spcPts val="800"/>
              </a:spcAft>
            </a:pPr>
            <a:r>
              <a:rPr lang="pl-PL" sz="1600" b="1" dirty="0">
                <a:effectLst/>
                <a:latin typeface="+mn-lt"/>
                <a:ea typeface="Calibri" panose="020F0502020204030204" pitchFamily="34" charset="0"/>
                <a:cs typeface="Times New Roman" panose="02020603050405020304" pitchFamily="18" charset="0"/>
              </a:rPr>
              <a:t>CP 2:</a:t>
            </a:r>
            <a:endParaRPr lang="pl-PL" sz="1600" dirty="0">
              <a:effectLst/>
              <a:latin typeface="+mn-l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ograniczone wsparcie wg. ustalonego limitu dot. </a:t>
            </a:r>
            <a:r>
              <a:rPr lang="pl-PL" sz="1600" b="1" dirty="0">
                <a:effectLst/>
                <a:latin typeface="+mn-lt"/>
                <a:ea typeface="Calibri" panose="020F0502020204030204" pitchFamily="34" charset="0"/>
              </a:rPr>
              <a:t>poprawy efektywności energetycznej w tym OZE </a:t>
            </a:r>
            <a:r>
              <a:rPr lang="pl-PL" sz="1600" dirty="0">
                <a:effectLst/>
                <a:latin typeface="+mn-lt"/>
                <a:ea typeface="Calibri" panose="020F0502020204030204" pitchFamily="34" charset="0"/>
              </a:rPr>
              <a:t>określonego w dokumencie pn. Przewodnik dla beneficjentów FE SL 2021-2027 – wersja 9, regulacje dotyczące elementów Europejskiego Zielonego Ładu oraz rozwiązań na rzecz GOZ;</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opracowania </a:t>
            </a:r>
            <a:r>
              <a:rPr lang="pl-PL" sz="1600" b="1" dirty="0">
                <a:effectLst/>
                <a:latin typeface="+mn-lt"/>
                <a:ea typeface="Calibri" panose="020F0502020204030204" pitchFamily="34" charset="0"/>
              </a:rPr>
              <a:t>dokumentów dot. zmian klimatu</a:t>
            </a:r>
            <a:r>
              <a:rPr lang="pl-PL" sz="1600" dirty="0">
                <a:effectLst/>
                <a:latin typeface="+mn-lt"/>
                <a:ea typeface="Calibri" panose="020F0502020204030204" pitchFamily="34" charset="0"/>
              </a:rPr>
              <a:t>;</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wsparcie dla </a:t>
            </a:r>
            <a:r>
              <a:rPr lang="pl-PL" sz="1600" b="1" dirty="0">
                <a:effectLst/>
                <a:latin typeface="+mn-lt"/>
                <a:ea typeface="Calibri" panose="020F0502020204030204" pitchFamily="34" charset="0"/>
              </a:rPr>
              <a:t>przeciwdziałania skutkom suszy</a:t>
            </a:r>
            <a:r>
              <a:rPr lang="pl-PL" sz="1600" dirty="0">
                <a:effectLst/>
                <a:latin typeface="+mn-lt"/>
                <a:ea typeface="Calibri" panose="020F0502020204030204" pitchFamily="34" charset="0"/>
              </a:rPr>
              <a:t> jako niedominującego elementu projektu wg. ustalonego limitu wsparcia określonego w dokumencie pn. Przewodnik dla beneficjentów FE SL 2021-2027 – wersja 9, </a:t>
            </a:r>
            <a:r>
              <a:rPr lang="pl-PL" sz="1600" dirty="0">
                <a:solidFill>
                  <a:srgbClr val="000000"/>
                </a:solidFill>
                <a:effectLst/>
                <a:latin typeface="+mn-lt"/>
                <a:ea typeface="Arial" panose="020B0604020202020204" pitchFamily="34" charset="0"/>
              </a:rPr>
              <a:t>regulacje dotyczące elementów Europejskiego Zielonego Ładu oraz rozwiązań na rzecz GOZ;</a:t>
            </a:r>
            <a:endParaRPr lang="pl-PL" sz="1600" dirty="0">
              <a:effectLst/>
              <a:latin typeface="+mn-lt"/>
              <a:ea typeface="Calibri" panose="020F0502020204030204" pitchFamily="34"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Times New Roman" panose="02020603050405020304" pitchFamily="18" charset="0"/>
              </a:rPr>
              <a:t>wzmocnienia potencjału służb ratowniczych </a:t>
            </a:r>
            <a:r>
              <a:rPr lang="pl-PL" sz="1600" dirty="0">
                <a:effectLst/>
                <a:latin typeface="+mn-lt"/>
                <a:ea typeface="Times New Roman" panose="02020603050405020304" pitchFamily="18" charset="0"/>
              </a:rPr>
              <a:t>w zakresie przewidzianym w działaniu 2.10</a:t>
            </a:r>
            <a:r>
              <a:rPr lang="pl-PL" sz="1600" b="1" dirty="0">
                <a:effectLst/>
                <a:latin typeface="+mn-lt"/>
                <a:ea typeface="Times New Roman" panose="02020603050405020304" pitchFamily="18" charset="0"/>
              </a:rPr>
              <a:t>;</a:t>
            </a:r>
            <a:endParaRPr lang="pl-PL" sz="1600" dirty="0">
              <a:effectLst/>
              <a:latin typeface="+mn-lt"/>
              <a:ea typeface="Calibri" panose="020F0502020204030204" pitchFamily="34"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Calibri" panose="020F0502020204030204" pitchFamily="34" charset="0"/>
              </a:rPr>
              <a:t>gospodarki odpadami komunalnymi, gospodarki wodno-kanalizacyjnej</a:t>
            </a:r>
            <a:r>
              <a:rPr lang="pl-PL" sz="1600" dirty="0">
                <a:effectLst/>
                <a:latin typeface="+mn-lt"/>
                <a:ea typeface="Calibri" panose="020F0502020204030204" pitchFamily="34" charset="0"/>
              </a:rPr>
              <a:t> z wyłączeniem infrastruktury kolidującej, przyłączy;</a:t>
            </a:r>
          </a:p>
          <a:p>
            <a:pPr marL="205214" indent="0">
              <a:lnSpc>
                <a:spcPct val="150000"/>
              </a:lnSpc>
              <a:spcAft>
                <a:spcPts val="800"/>
              </a:spcAft>
              <a:buNone/>
            </a:pP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18</a:t>
            </a:fld>
            <a:endParaRPr lang="pl-PL"/>
          </a:p>
        </p:txBody>
      </p:sp>
    </p:spTree>
    <p:extLst>
      <p:ext uri="{BB962C8B-B14F-4D97-AF65-F5344CB8AC3E}">
        <p14:creationId xmlns:p14="http://schemas.microsoft.com/office/powerpoint/2010/main" val="408462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50685" y="272693"/>
            <a:ext cx="9114124" cy="6548284"/>
          </a:xfrm>
        </p:spPr>
        <p:txBody>
          <a:bodyPr>
            <a:normAutofit lnSpcReduction="10000"/>
          </a:bodyPr>
          <a:lstStyle/>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ograniczone wsparcie w ramach </a:t>
            </a:r>
            <a:r>
              <a:rPr lang="pl-PL" sz="1600" b="1" dirty="0">
                <a:effectLst/>
                <a:latin typeface="+mn-lt"/>
                <a:ea typeface="Calibri" panose="020F0502020204030204" pitchFamily="34" charset="0"/>
              </a:rPr>
              <a:t>ochrony przyrody i bioróżnorodności </a:t>
            </a:r>
            <a:r>
              <a:rPr lang="pl-PL" sz="1600" dirty="0">
                <a:effectLst/>
                <a:latin typeface="+mn-lt"/>
                <a:ea typeface="Calibri" panose="020F0502020204030204" pitchFamily="34" charset="0"/>
              </a:rPr>
              <a:t>obszarów do działań mających na celu tworzenie miejsc ochrony różnorodności biologicznej na obszarach miejskich i miejsko-wiejskich. Ze względu na szczególne znaczenie oddziaływania społecznego w rewitalizacji nie mają zastosowania warunki dot.: </a:t>
            </a:r>
          </a:p>
          <a:p>
            <a:pPr marL="342900" lvl="0" indent="-342900">
              <a:lnSpc>
                <a:spcPct val="150000"/>
              </a:lnSpc>
              <a:buFont typeface="Wingdings" panose="05000000000000000000" pitchFamily="2" charset="2"/>
              <a:buChar char=""/>
            </a:pPr>
            <a:r>
              <a:rPr lang="pl-PL" sz="1600" dirty="0">
                <a:effectLst/>
                <a:latin typeface="+mn-lt"/>
                <a:ea typeface="Calibri" panose="020F0502020204030204" pitchFamily="34" charset="0"/>
              </a:rPr>
              <a:t>limitu 30% dot. projektów infrastrukturalnych niezwiązanych z bezpośrednią ochroną gatunków i siedlisk,  </a:t>
            </a:r>
          </a:p>
          <a:p>
            <a:pPr marL="342900" lvl="0" indent="-342900">
              <a:lnSpc>
                <a:spcPct val="150000"/>
              </a:lnSpc>
              <a:buFont typeface="Wingdings" panose="05000000000000000000" pitchFamily="2" charset="2"/>
              <a:buChar char=""/>
            </a:pPr>
            <a:r>
              <a:rPr lang="pl-PL" sz="1600" dirty="0">
                <a:effectLst/>
                <a:latin typeface="+mn-lt"/>
                <a:ea typeface="Calibri" panose="020F0502020204030204" pitchFamily="34" charset="0"/>
              </a:rPr>
              <a:t>kampanii informacyjnej- edukacyjnej jako obligatoryjny komponent projektu,</a:t>
            </a:r>
          </a:p>
          <a:p>
            <a:pPr marL="503971" lvl="1" indent="0">
              <a:lnSpc>
                <a:spcPct val="150000"/>
              </a:lnSpc>
              <a:buNone/>
            </a:pPr>
            <a:r>
              <a:rPr lang="pl-PL" sz="1600" dirty="0">
                <a:effectLst/>
                <a:latin typeface="+mn-lt"/>
                <a:ea typeface="Calibri" panose="020F0502020204030204" pitchFamily="34" charset="0"/>
                <a:cs typeface="Times New Roman" panose="02020603050405020304" pitchFamily="18" charset="0"/>
              </a:rPr>
              <a:t>oraz uwarunkowanie dot. wsparcia uzależnionego od liczby mieszkańców. Ponadto wsparcie na przedsięwzięcia służące rozwojowi zielonej i błękitnej infrastruktury zgodne z ustalonymi uregulowaniami dla działania 9.3/9.5;</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ograniczone wsparcie w ramach </a:t>
            </a:r>
            <a:r>
              <a:rPr lang="pl-PL" sz="1600" b="1" dirty="0">
                <a:effectLst/>
                <a:latin typeface="+mn-lt"/>
                <a:ea typeface="Calibri" panose="020F0502020204030204" pitchFamily="34" charset="0"/>
              </a:rPr>
              <a:t>rekultywacji terenów zdegradowanych</a:t>
            </a:r>
            <a:r>
              <a:rPr lang="pl-PL" sz="1600" dirty="0">
                <a:effectLst/>
                <a:latin typeface="+mn-lt"/>
                <a:ea typeface="Calibri" panose="020F0502020204030204" pitchFamily="34" charset="0"/>
              </a:rPr>
              <a:t> do terenów objętych projektem przeznaczonych na cele: nowe tereny zielone i zielonej infrastruktury, a także tereny spełniające funkcje publiczne, społeczne oraz przyrodnicze. Nie dopuszcza się przeznaczenia terenów na cele gospodarcze. Ze względu na szczególne znaczenie oddziaływania społecznego w rewitalizacji nie mają zastosowania warunki dot.: </a:t>
            </a:r>
          </a:p>
          <a:p>
            <a:pPr marL="342900" lvl="0" indent="-342900">
              <a:lnSpc>
                <a:spcPct val="150000"/>
              </a:lnSpc>
              <a:buFont typeface="Wingdings" panose="05000000000000000000" pitchFamily="2" charset="2"/>
              <a:buChar char=""/>
            </a:pPr>
            <a:r>
              <a:rPr lang="pl-PL" sz="1600" dirty="0">
                <a:effectLst/>
                <a:latin typeface="+mn-lt"/>
                <a:ea typeface="Calibri" panose="020F0502020204030204" pitchFamily="34" charset="0"/>
              </a:rPr>
              <a:t>limitu 30% dot. projektów infrastrukturalnych niezwiązanych z bezpośrednią ochroną gatunków i siedlisk, </a:t>
            </a:r>
          </a:p>
          <a:p>
            <a:pPr marL="238979" indent="-285750">
              <a:lnSpc>
                <a:spcPct val="150000"/>
              </a:lnSpc>
              <a:buFont typeface="Wingdings" panose="05000000000000000000" pitchFamily="2" charset="2"/>
              <a:buChar char=""/>
            </a:pPr>
            <a:r>
              <a:rPr lang="pl-PL" sz="1600" dirty="0">
                <a:effectLst/>
                <a:latin typeface="+mn-lt"/>
                <a:ea typeface="Calibri" panose="020F0502020204030204" pitchFamily="34" charset="0"/>
              </a:rPr>
              <a:t>kampanii informacyjnej- edukacyjnej jako obligatoryjnego komponentu projektu.</a:t>
            </a:r>
          </a:p>
          <a:p>
            <a:pPr marL="205214" indent="0">
              <a:lnSpc>
                <a:spcPct val="150000"/>
              </a:lnSpc>
              <a:spcAft>
                <a:spcPts val="800"/>
              </a:spcAft>
              <a:buNone/>
            </a:pPr>
            <a:endParaRPr lang="pl-PL"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19</a:t>
            </a:fld>
            <a:endParaRPr lang="pl-PL"/>
          </a:p>
        </p:txBody>
      </p:sp>
    </p:spTree>
    <p:extLst>
      <p:ext uri="{BB962C8B-B14F-4D97-AF65-F5344CB8AC3E}">
        <p14:creationId xmlns:p14="http://schemas.microsoft.com/office/powerpoint/2010/main" val="136413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3"/>
          <a:stretch>
            <a:fillRect/>
          </a:stretch>
        </p:blipFill>
        <p:spPr>
          <a:xfrm>
            <a:off x="7639880" y="79601"/>
            <a:ext cx="2155099" cy="1831834"/>
          </a:xfrm>
          <a:prstGeom prst="rect">
            <a:avLst/>
          </a:prstGeom>
        </p:spPr>
      </p:pic>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607116" y="2060353"/>
            <a:ext cx="3698809" cy="436418"/>
          </a:xfrm>
        </p:spPr>
        <p:txBody>
          <a:bodyPr>
            <a:noAutofit/>
          </a:bodyPr>
          <a:lstStyle/>
          <a:p>
            <a:r>
              <a:rPr lang="pl-PL" sz="2400" dirty="0">
                <a:latin typeface="+mn-lt"/>
              </a:rPr>
              <a:t>Plan prezentacji:</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124847" y="2358190"/>
            <a:ext cx="8888063" cy="3940407"/>
          </a:xfrm>
        </p:spPr>
        <p:txBody>
          <a:bodyPr vert="horz" lIns="0" tIns="0" rIns="0" bIns="0" rtlCol="0" anchor="t">
            <a:noAutofit/>
          </a:bodyPr>
          <a:lstStyle/>
          <a:p>
            <a:pPr>
              <a:lnSpc>
                <a:spcPct val="100000"/>
              </a:lnSpc>
            </a:pPr>
            <a:endParaRPr lang="pl-PL" sz="1300" dirty="0">
              <a:latin typeface="+mn-lt"/>
            </a:endParaRPr>
          </a:p>
          <a:p>
            <a:pPr marL="342900" indent="-342900">
              <a:lnSpc>
                <a:spcPct val="150000"/>
              </a:lnSpc>
              <a:buAutoNum type="arabicPeriod"/>
            </a:pPr>
            <a:r>
              <a:rPr lang="pl-PL" sz="1600" dirty="0">
                <a:latin typeface="+mn-lt"/>
                <a:ea typeface="Open Sans"/>
                <a:cs typeface="Open Sans"/>
              </a:rPr>
              <a:t>Ogólne informacje o naborze 09.03 oraz 09.05 </a:t>
            </a:r>
          </a:p>
          <a:p>
            <a:pPr marL="342900" indent="-342900">
              <a:lnSpc>
                <a:spcPct val="150000"/>
              </a:lnSpc>
              <a:buAutoNum type="arabicPeriod"/>
            </a:pPr>
            <a:r>
              <a:rPr lang="pl-PL" sz="1600" dirty="0">
                <a:latin typeface="+mn-lt"/>
                <a:ea typeface="Open Sans"/>
                <a:cs typeface="Open Sans"/>
              </a:rPr>
              <a:t>Metodyka i proces oceny wniosków o dofinansowanie</a:t>
            </a:r>
          </a:p>
          <a:p>
            <a:pPr marL="342900" indent="-342900">
              <a:lnSpc>
                <a:spcPct val="150000"/>
              </a:lnSpc>
              <a:buAutoNum type="arabicPeriod"/>
            </a:pPr>
            <a:r>
              <a:rPr lang="pl-PL" sz="1600" dirty="0">
                <a:latin typeface="+mn-lt"/>
                <a:ea typeface="Open Sans"/>
                <a:cs typeface="Open Sans"/>
              </a:rPr>
              <a:t>Warunki wsparcia</a:t>
            </a:r>
          </a:p>
          <a:p>
            <a:pPr marL="342900" indent="-342900">
              <a:lnSpc>
                <a:spcPct val="150000"/>
              </a:lnSpc>
              <a:buAutoNum type="arabicPeriod"/>
            </a:pPr>
            <a:r>
              <a:rPr lang="pl-PL" sz="1600" dirty="0">
                <a:latin typeface="+mn-lt"/>
                <a:ea typeface="Open Sans"/>
                <a:cs typeface="Open Sans"/>
              </a:rPr>
              <a:t>Kryteria oceny projektów dedykowane działaniu 09.03 i 09.05</a:t>
            </a:r>
          </a:p>
          <a:p>
            <a:pPr marL="342900" indent="-342900">
              <a:lnSpc>
                <a:spcPct val="150000"/>
              </a:lnSpc>
              <a:buAutoNum type="arabicPeriod"/>
            </a:pPr>
            <a:r>
              <a:rPr lang="pl-PL" sz="1600" dirty="0">
                <a:latin typeface="+mn-lt"/>
                <a:ea typeface="Open Sans"/>
                <a:cs typeface="Open Sans"/>
              </a:rPr>
              <a:t>Kwalifikowalność wydatków</a:t>
            </a:r>
          </a:p>
          <a:p>
            <a:pPr marL="342900" indent="-342900">
              <a:lnSpc>
                <a:spcPct val="150000"/>
              </a:lnSpc>
              <a:buAutoNum type="arabicPeriod"/>
            </a:pPr>
            <a:r>
              <a:rPr lang="pl-PL" sz="1600" dirty="0">
                <a:latin typeface="+mn-lt"/>
                <a:ea typeface="Open Sans"/>
                <a:cs typeface="Open Sans"/>
              </a:rPr>
              <a:t>Wskaźniki produktu i rezultatu</a:t>
            </a:r>
          </a:p>
        </p:txBody>
      </p:sp>
    </p:spTree>
    <p:extLst>
      <p:ext uri="{BB962C8B-B14F-4D97-AF65-F5344CB8AC3E}">
        <p14:creationId xmlns:p14="http://schemas.microsoft.com/office/powerpoint/2010/main" val="6238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2442" y="359838"/>
            <a:ext cx="9114124" cy="6257272"/>
          </a:xfrm>
        </p:spPr>
        <p:txBody>
          <a:bodyPr>
            <a:normAutofit fontScale="92500"/>
          </a:bodyPr>
          <a:lstStyle/>
          <a:p>
            <a:pPr marL="678180">
              <a:lnSpc>
                <a:spcPct val="150000"/>
              </a:lnSpc>
              <a:spcAft>
                <a:spcPts val="800"/>
              </a:spcAft>
            </a:pPr>
            <a:r>
              <a:rPr lang="pl-PL" sz="1600" b="1" dirty="0">
                <a:effectLst/>
                <a:latin typeface="+mn-lt"/>
                <a:ea typeface="Calibri" panose="020F0502020204030204" pitchFamily="34" charset="0"/>
                <a:cs typeface="Times New Roman" panose="02020603050405020304" pitchFamily="18" charset="0"/>
              </a:rPr>
              <a:t>CP 3:</a:t>
            </a:r>
            <a:endParaRPr lang="pl-PL" sz="1600" dirty="0">
              <a:effectLst/>
              <a:latin typeface="+mn-l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ograniczone wsparcie dot. </a:t>
            </a:r>
            <a:r>
              <a:rPr lang="pl-PL" sz="1600" b="1" dirty="0">
                <a:effectLst/>
                <a:latin typeface="+mn-lt"/>
                <a:ea typeface="Calibri" panose="020F0502020204030204" pitchFamily="34" charset="0"/>
              </a:rPr>
              <a:t>infrastruktury drogowej </a:t>
            </a:r>
            <a:r>
              <a:rPr lang="pl-PL" sz="1600" dirty="0">
                <a:effectLst/>
                <a:latin typeface="+mn-lt"/>
                <a:ea typeface="Calibri" panose="020F0502020204030204" pitchFamily="34" charset="0"/>
              </a:rPr>
              <a:t>zgodnie z obligatoryjnymi warunkami wsparcia określonymi w kryteriach oceny;</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Calibri" panose="020F0502020204030204" pitchFamily="34" charset="0"/>
              </a:rPr>
              <a:t>Regionalnych Tras Rowerowych, regionalnego taboru kolejowego, zakupu taboru autobusowego/trolejbusowego</a:t>
            </a:r>
            <a:r>
              <a:rPr lang="pl-PL" sz="1600" dirty="0">
                <a:effectLst/>
                <a:latin typeface="+mn-lt"/>
                <a:ea typeface="Calibri" panose="020F0502020204030204" pitchFamily="34" charset="0"/>
              </a:rPr>
              <a:t>. </a:t>
            </a:r>
          </a:p>
          <a:p>
            <a:pPr marL="678180">
              <a:lnSpc>
                <a:spcPct val="150000"/>
              </a:lnSpc>
              <a:spcAft>
                <a:spcPts val="800"/>
              </a:spcAft>
            </a:pPr>
            <a:r>
              <a:rPr lang="pl-PL" sz="1600" b="1" dirty="0">
                <a:effectLst/>
                <a:latin typeface="+mn-lt"/>
                <a:ea typeface="Calibri" panose="020F0502020204030204" pitchFamily="34" charset="0"/>
                <a:cs typeface="Times New Roman" panose="02020603050405020304" pitchFamily="18" charset="0"/>
              </a:rPr>
              <a:t>CP 4:</a:t>
            </a:r>
            <a:endParaRPr lang="pl-PL" sz="1600" dirty="0">
              <a:effectLst/>
              <a:latin typeface="+mn-l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Calibri" panose="020F0502020204030204" pitchFamily="34" charset="0"/>
              </a:rPr>
              <a:t>infrastruktury szkolnictwa wyższego</a:t>
            </a:r>
            <a:r>
              <a:rPr lang="pl-PL" sz="1600" dirty="0">
                <a:effectLst/>
                <a:latin typeface="+mn-lt"/>
                <a:ea typeface="Calibri" panose="020F0502020204030204" pitchFamily="34" charset="0"/>
              </a:rPr>
              <a:t> w zakresie infrastruktury dydaktycznej;</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Calibri" panose="020F0502020204030204" pitchFamily="34" charset="0"/>
              </a:rPr>
              <a:t>infrastruktury szkolnictwa zawodowego</a:t>
            </a:r>
            <a:r>
              <a:rPr lang="pl-PL" sz="1600" dirty="0">
                <a:effectLst/>
                <a:latin typeface="+mn-lt"/>
                <a:ea typeface="Calibri" panose="020F0502020204030204" pitchFamily="34" charset="0"/>
              </a:rPr>
              <a:t> w zakresie infrastruktury dydaktycznej i około dydaktycznej, </a:t>
            </a:r>
            <a:r>
              <a:rPr lang="pl-PL" sz="1600" dirty="0" err="1">
                <a:effectLst/>
                <a:latin typeface="+mn-lt"/>
                <a:ea typeface="Calibri" panose="020F0502020204030204" pitchFamily="34" charset="0"/>
              </a:rPr>
              <a:t>sal</a:t>
            </a:r>
            <a:r>
              <a:rPr lang="pl-PL" sz="1600" dirty="0">
                <a:effectLst/>
                <a:latin typeface="+mn-lt"/>
                <a:ea typeface="Calibri" panose="020F0502020204030204" pitchFamily="34" charset="0"/>
              </a:rPr>
              <a:t> do praktycznej nauki zawodu;</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wparcie dla </a:t>
            </a:r>
            <a:r>
              <a:rPr lang="pl-PL" sz="1600" b="1" dirty="0">
                <a:effectLst/>
                <a:latin typeface="+mn-lt"/>
                <a:ea typeface="Calibri" panose="020F0502020204030204" pitchFamily="34" charset="0"/>
              </a:rPr>
              <a:t>infrastruktury usług społecznych</a:t>
            </a:r>
            <a:r>
              <a:rPr lang="pl-PL" sz="1600" dirty="0">
                <a:effectLst/>
                <a:latin typeface="+mn-lt"/>
                <a:ea typeface="Calibri" panose="020F0502020204030204" pitchFamily="34" charset="0"/>
              </a:rPr>
              <a:t> z uwzględnieniem warunków wsparcia dla działania 9.3/9.5. Ze względu na szczególne znaczenie oddziaływania społecznego w rewitalizacji wyłącza się warunek dot. braku wsparcia dla zagospodarowania terenu; </a:t>
            </a:r>
          </a:p>
          <a:p>
            <a:pPr marL="342900" lvl="0" indent="-342900">
              <a:lnSpc>
                <a:spcPct val="150000"/>
              </a:lnSpc>
              <a:buFont typeface="Symbol" panose="05050102010706020507" pitchFamily="18" charset="2"/>
              <a:buChar char=""/>
            </a:pPr>
            <a:r>
              <a:rPr lang="pl-PL" sz="1600" dirty="0">
                <a:effectLst/>
                <a:latin typeface="+mn-lt"/>
                <a:ea typeface="Calibri" panose="020F0502020204030204" pitchFamily="34" charset="0"/>
              </a:rPr>
              <a:t>brak wsparcia dla </a:t>
            </a:r>
            <a:r>
              <a:rPr lang="pl-PL" sz="1600" b="1" dirty="0">
                <a:effectLst/>
                <a:latin typeface="+mn-lt"/>
                <a:ea typeface="Calibri" panose="020F0502020204030204" pitchFamily="34" charset="0"/>
              </a:rPr>
              <a:t>infrastruktury ochrony zdrowia</a:t>
            </a:r>
            <a:r>
              <a:rPr lang="pl-PL" sz="1600" dirty="0">
                <a:effectLst/>
                <a:latin typeface="+mn-lt"/>
                <a:ea typeface="Calibri" panose="020F0502020204030204" pitchFamily="34" charset="0"/>
              </a:rPr>
              <a:t> (w tym e-zdrowia), z wyłączeniem zagospodarowania terenu.</a:t>
            </a:r>
          </a:p>
          <a:p>
            <a:pPr marL="197594" indent="0">
              <a:lnSpc>
                <a:spcPct val="150000"/>
              </a:lnSpc>
              <a:spcAft>
                <a:spcPts val="800"/>
              </a:spcAft>
              <a:buNone/>
            </a:pPr>
            <a:r>
              <a:rPr lang="pl-PL" sz="1600" b="1" dirty="0">
                <a:effectLst/>
                <a:latin typeface="+mn-lt"/>
                <a:ea typeface="Calibri" panose="020F0502020204030204" pitchFamily="34" charset="0"/>
                <a:cs typeface="Times New Roman" panose="02020603050405020304" pitchFamily="18" charset="0"/>
              </a:rPr>
              <a:t>W pozostałych działaniach obowiązują ustalenia jak dla tych obszarów w ramach odpowiednich CP 1-4.</a:t>
            </a:r>
            <a:r>
              <a:rPr lang="pl-PL" sz="1600" dirty="0">
                <a:effectLst/>
                <a:latin typeface="+mn-lt"/>
                <a:ea typeface="Calibri" panose="020F0502020204030204" pitchFamily="34" charset="0"/>
                <a:cs typeface="Times New Roman" panose="02020603050405020304" pitchFamily="18" charset="0"/>
              </a:rPr>
              <a:t> </a:t>
            </a:r>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20</a:t>
            </a:fld>
            <a:endParaRPr lang="pl-PL"/>
          </a:p>
        </p:txBody>
      </p:sp>
    </p:spTree>
    <p:extLst>
      <p:ext uri="{BB962C8B-B14F-4D97-AF65-F5344CB8AC3E}">
        <p14:creationId xmlns:p14="http://schemas.microsoft.com/office/powerpoint/2010/main" val="95832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6569" y="993057"/>
            <a:ext cx="8621097" cy="5204379"/>
          </a:xfrm>
        </p:spPr>
        <p:txBody>
          <a:bodyPr>
            <a:normAutofit fontScale="85000" lnSpcReduction="10000"/>
          </a:bodyPr>
          <a:lstStyle/>
          <a:p>
            <a:pPr marL="457200" indent="-457200">
              <a:lnSpc>
                <a:spcPct val="150000"/>
              </a:lnSpc>
              <a:buFont typeface="+mj-lt"/>
              <a:buAutoNum type="alphaUcPeriod" startAt="4"/>
            </a:pPr>
            <a:r>
              <a:rPr lang="pl-PL" sz="1900" dirty="0">
                <a:effectLst/>
                <a:latin typeface="+mn-lt"/>
                <a:ea typeface="Calibri" panose="020F0502020204030204" pitchFamily="34" charset="0"/>
              </a:rPr>
              <a:t>Brak wsparcia dla infrastruktury mieszkaniowej. Wsparte mogą być przestrzenie funkcjonalnie powiązane z infrastrukturą mieszkaniową (podwórka, otoczenie budynków mieszkalnych i mieszkalno-usługowych). Wsparta może być infrastruktura mieszkaniowa służąca realizacji usług społecznych w postaci m. in. mieszkań treningowych i wspomaganych realizowana w oparciu o przepisy prawa krajowego. Mieszkania treningowe i wspomagane spełniają uwarunkowania określone dla tej infrastruktury w SZOP FE SL 2021-2027 w działaniu 8.4.</a:t>
            </a:r>
          </a:p>
          <a:p>
            <a:pPr marL="457200" indent="-457200">
              <a:lnSpc>
                <a:spcPct val="150000"/>
              </a:lnSpc>
              <a:buFont typeface="+mj-lt"/>
              <a:buAutoNum type="alphaUcPeriod" startAt="4"/>
            </a:pPr>
            <a:r>
              <a:rPr lang="pl-PL" sz="1900" dirty="0">
                <a:effectLst/>
                <a:latin typeface="+mn-lt"/>
                <a:ea typeface="Calibri" panose="020F0502020204030204" pitchFamily="34" charset="0"/>
              </a:rPr>
              <a:t>Ze względu na upowszechnianie modelu edukacji włączającej (zgodnie z Konwencją ONZ o prawach osób z niepełnosprawnościami) szkoły specjalne i inne placówki, które prowadzą do segregacji lub utrzymania segregacji jakiejkolwiek grupy </a:t>
            </a:r>
            <a:r>
              <a:rPr lang="pl-PL" sz="1900" dirty="0" err="1">
                <a:effectLst/>
                <a:latin typeface="+mn-lt"/>
                <a:ea typeface="Calibri" panose="020F0502020204030204" pitchFamily="34" charset="0"/>
              </a:rPr>
              <a:t>defaworyzowanej</a:t>
            </a:r>
            <a:r>
              <a:rPr lang="pl-PL" sz="1900" dirty="0">
                <a:effectLst/>
                <a:latin typeface="+mn-lt"/>
                <a:ea typeface="Calibri" panose="020F0502020204030204" pitchFamily="34" charset="0"/>
              </a:rPr>
              <a:t> lub zagrożonej wykluczeniem społecznym, nie będą wspierane w zakresie infrastruktury i wyposażenia.</a:t>
            </a:r>
          </a:p>
          <a:p>
            <a:pPr marL="457200" indent="-457200">
              <a:lnSpc>
                <a:spcPct val="150000"/>
              </a:lnSpc>
              <a:buFont typeface="+mj-lt"/>
              <a:buAutoNum type="alphaUcPeriod" startAt="4"/>
            </a:pPr>
            <a:r>
              <a:rPr lang="pl-PL" sz="1900" dirty="0">
                <a:effectLst/>
                <a:latin typeface="+mn-lt"/>
                <a:ea typeface="Calibri" panose="020F0502020204030204" pitchFamily="34" charset="0"/>
              </a:rPr>
              <a:t>W przypadku tworzenia placówki zapewniającej całodobową opiekę w formie nieinstytucjonalnej oraz w przypadku tworzenia mieszkań m.in. treningowych/wspomaganych, nie są one zlokalizowane na nieruchomości, na której znajduje się inna placówka świadcząca opiekę instytucjonalną. </a:t>
            </a:r>
          </a:p>
          <a:p>
            <a:pPr marL="0" indent="0">
              <a:lnSpc>
                <a:spcPct val="150000"/>
              </a:lnSpc>
              <a:buNone/>
            </a:pPr>
            <a:endParaRPr lang="pl-PL" sz="1800" dirty="0">
              <a:effectLst/>
              <a:latin typeface="Arial" panose="020B0604020202020204" pitchFamily="34" charset="0"/>
              <a:ea typeface="Calibri" panose="020F0502020204030204" pitchFamily="34" charset="0"/>
            </a:endParaRPr>
          </a:p>
          <a:p>
            <a:pPr marL="0" indent="0">
              <a:lnSpc>
                <a:spcPct val="150000"/>
              </a:lnSpc>
              <a:buNone/>
            </a:pPr>
            <a:endParaRPr lang="pl-PL" sz="1800" dirty="0">
              <a:effectLst/>
              <a:latin typeface="Arial" panose="020B0604020202020204" pitchFamily="34" charset="0"/>
              <a:ea typeface="Calibri" panose="020F0502020204030204" pitchFamily="34" charset="0"/>
            </a:endParaRP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21</a:t>
            </a:fld>
            <a:endParaRPr lang="pl-PL"/>
          </a:p>
        </p:txBody>
      </p:sp>
    </p:spTree>
    <p:extLst>
      <p:ext uri="{BB962C8B-B14F-4D97-AF65-F5344CB8AC3E}">
        <p14:creationId xmlns:p14="http://schemas.microsoft.com/office/powerpoint/2010/main" val="105588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67158" y="1012056"/>
            <a:ext cx="8854012" cy="5535562"/>
          </a:xfrm>
        </p:spPr>
        <p:txBody>
          <a:bodyPr>
            <a:normAutofit/>
          </a:bodyPr>
          <a:lstStyle/>
          <a:p>
            <a:pPr marL="342900" lvl="0" indent="-342900">
              <a:lnSpc>
                <a:spcPct val="150000"/>
              </a:lnSpc>
              <a:buFont typeface="+mj-lt"/>
              <a:buAutoNum type="alphaUcPeriod" startAt="7"/>
            </a:pPr>
            <a:r>
              <a:rPr lang="pl-PL" sz="1600" dirty="0">
                <a:effectLst/>
                <a:latin typeface="+mn-lt"/>
                <a:ea typeface="Calibri" panose="020F0502020204030204" pitchFamily="34" charset="0"/>
              </a:rPr>
              <a:t>W zakresie dostępności przedmiotu projektu koniecznym jest zastosowanie wymagań wynikających z następujących modeli (jeśli dotyczy):</a:t>
            </a:r>
          </a:p>
          <a:p>
            <a:pPr lvl="0">
              <a:lnSpc>
                <a:spcPct val="150000"/>
              </a:lnSpc>
              <a:buFont typeface="Wingdings" panose="05000000000000000000" pitchFamily="2" charset="2"/>
              <a:buChar char="v"/>
            </a:pPr>
            <a:r>
              <a:rPr lang="pl-PL" sz="1600" dirty="0">
                <a:effectLst/>
                <a:latin typeface="+mn-lt"/>
                <a:ea typeface="Calibri" panose="020F0502020204030204" pitchFamily="34" charset="0"/>
              </a:rPr>
              <a:t>Model Dostępnego Parku,</a:t>
            </a:r>
          </a:p>
          <a:p>
            <a:pPr lvl="0">
              <a:lnSpc>
                <a:spcPct val="150000"/>
              </a:lnSpc>
              <a:buFont typeface="Wingdings" panose="05000000000000000000" pitchFamily="2" charset="2"/>
              <a:buChar char="v"/>
            </a:pPr>
            <a:r>
              <a:rPr lang="pl-PL" sz="1600" dirty="0">
                <a:effectLst/>
                <a:latin typeface="+mn-lt"/>
                <a:ea typeface="Calibri" panose="020F0502020204030204" pitchFamily="34" charset="0"/>
              </a:rPr>
              <a:t>poziomu podstawowego Modelu Dostępnej Szkoły (model dotyczy każdego poziomu kształcenia),</a:t>
            </a:r>
          </a:p>
          <a:p>
            <a:pPr lvl="0">
              <a:lnSpc>
                <a:spcPct val="150000"/>
              </a:lnSpc>
              <a:buFont typeface="Wingdings" panose="05000000000000000000" pitchFamily="2" charset="2"/>
              <a:buChar char="v"/>
            </a:pPr>
            <a:r>
              <a:rPr lang="pl-PL" sz="1600" dirty="0">
                <a:effectLst/>
                <a:latin typeface="+mn-lt"/>
                <a:ea typeface="Calibri" panose="020F0502020204030204" pitchFamily="34" charset="0"/>
              </a:rPr>
              <a:t>Model Dostępnej Kultury (zasoby i oferta),</a:t>
            </a:r>
          </a:p>
          <a:p>
            <a:pPr marL="0" lvl="0" indent="0">
              <a:lnSpc>
                <a:spcPct val="150000"/>
              </a:lnSpc>
              <a:buNone/>
            </a:pPr>
            <a:r>
              <a:rPr lang="pl-PL" sz="1600" dirty="0">
                <a:effectLst/>
                <a:latin typeface="+mn-lt"/>
                <a:ea typeface="Calibri" panose="020F0502020204030204" pitchFamily="34" charset="0"/>
                <a:cs typeface="Times New Roman" panose="02020603050405020304" pitchFamily="18" charset="0"/>
              </a:rPr>
              <a:t>oraz innych właściwych dla obszaru wsparcia projektu. Model (jeśli dotyczy) ma pierwszeństwo zastosowania wobec standardów dostępności opisanych w zał. nr 2 do Wytycznych dotyczących realizacji zasad równościowych w ramach funduszy unijnych na lata 2021-2027.</a:t>
            </a:r>
          </a:p>
          <a:p>
            <a:pPr marL="0" indent="0">
              <a:lnSpc>
                <a:spcPct val="150000"/>
              </a:lnSpc>
              <a:buNone/>
            </a:pPr>
            <a:r>
              <a:rPr lang="pl-PL" sz="1800" u="sng"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3"/>
              </a:rPr>
              <a:t>Portal Funduszy Europejskich - modele dostępności/wytyczne/standardy</a:t>
            </a:r>
            <a:endParaRPr lang="pl-PL" u="sng" dirty="0">
              <a:solidFill>
                <a:srgbClr val="467886"/>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50000"/>
              </a:lnSpc>
              <a:buFont typeface="+mj-lt"/>
              <a:buAutoNum type="alphaUcPeriod" startAt="8"/>
            </a:pPr>
            <a:r>
              <a:rPr lang="pl-PL" sz="1600" dirty="0">
                <a:effectLst/>
                <a:latin typeface="+mn-lt"/>
                <a:ea typeface="Calibri" panose="020F0502020204030204" pitchFamily="34" charset="0"/>
              </a:rPr>
              <a:t>Wymaga się, by infrastruktura projektu była dostępna, co oznacza, że użytkownicy muszą mieć do niej samodzielny dostęp od wejścia do obiektu. Może to oznaczać konieczność dostosowania części wspólnych obiektu w postaci wejścia głównego, komunikacji pionowej oraz poziomej. </a:t>
            </a:r>
          </a:p>
          <a:p>
            <a:pPr marL="0" indent="0">
              <a:lnSpc>
                <a:spcPct val="150000"/>
              </a:lnSpc>
              <a:buNone/>
            </a:pPr>
            <a:endParaRPr lang="pl-PL" sz="1800" dirty="0">
              <a:effectLst/>
              <a:latin typeface="Arial" panose="020B0604020202020204" pitchFamily="34" charset="0"/>
              <a:ea typeface="Calibri" panose="020F0502020204030204" pitchFamily="34" charset="0"/>
            </a:endParaRP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marL="457200" lvl="0" indent="-457200">
              <a:lnSpc>
                <a:spcPct val="150000"/>
              </a:lnSpc>
              <a:buFont typeface="+mj-lt"/>
              <a:buAutoNum type="alphaUcPeriod"/>
            </a:pPr>
            <a:endParaRPr lang="pl-PL" sz="2000" dirty="0">
              <a:effectLst/>
              <a:latin typeface="Arial" panose="020B0604020202020204" pitchFamily="34" charset="0"/>
              <a:ea typeface="Calibri" panose="020F0502020204030204" pitchFamily="34" charset="0"/>
            </a:endParaRPr>
          </a:p>
          <a:p>
            <a:pPr>
              <a:buFont typeface="Arial" panose="020B0604020202020204" pitchFamily="34" charset="0"/>
              <a:buChar char="•"/>
            </a:pPr>
            <a:endParaRPr lang="pl-PL" dirty="0"/>
          </a:p>
          <a:p>
            <a:pPr marL="0" indent="0">
              <a:buNone/>
            </a:pPr>
            <a:endParaRPr lang="pl-PL" dirty="0"/>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4"/>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6"/>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22</a:t>
            </a:fld>
            <a:endParaRPr lang="pl-PL"/>
          </a:p>
        </p:txBody>
      </p:sp>
    </p:spTree>
    <p:extLst>
      <p:ext uri="{BB962C8B-B14F-4D97-AF65-F5344CB8AC3E}">
        <p14:creationId xmlns:p14="http://schemas.microsoft.com/office/powerpoint/2010/main" val="12365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ea typeface="Open Sans"/>
                <a:cs typeface="Open Sans"/>
              </a:rPr>
              <a:t>Pozostałe k</a:t>
            </a:r>
            <a:r>
              <a:rPr lang="pl-PL" sz="3200" dirty="0">
                <a:latin typeface="+mn-lt"/>
                <a:ea typeface="Open Sans"/>
                <a:cs typeface="Open Sans"/>
              </a:rPr>
              <a:t>ryteria formalne</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0204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dirty="0">
                <a:latin typeface="+mn-lt"/>
              </a:rPr>
              <a:t>Kryterium formalne ogólne: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306430" y="2800697"/>
            <a:ext cx="8166674" cy="3336587"/>
          </a:xfrm>
        </p:spPr>
        <p:txBody>
          <a:bodyPr>
            <a:noAutofit/>
          </a:bodyPr>
          <a:lstStyle/>
          <a:p>
            <a:pPr algn="ctr">
              <a:lnSpc>
                <a:spcPct val="150000"/>
              </a:lnSpc>
            </a:pPr>
            <a:endParaRPr lang="pl-PL" sz="1800" dirty="0">
              <a:effectLst/>
              <a:latin typeface="Calibri" panose="020F0502020204030204" pitchFamily="34" charset="0"/>
              <a:ea typeface="Arial" panose="020B0604020202020204" pitchFamily="34" charset="0"/>
            </a:endParaRPr>
          </a:p>
          <a:p>
            <a:pPr>
              <a:lnSpc>
                <a:spcPct val="150000"/>
              </a:lnSpc>
            </a:pPr>
            <a:r>
              <a:rPr lang="pl-PL" sz="1800" dirty="0">
                <a:effectLst/>
                <a:latin typeface="Calibri" panose="020F0502020204030204" pitchFamily="34" charset="0"/>
                <a:ea typeface="Arial" panose="020B0604020202020204" pitchFamily="34" charset="0"/>
              </a:rPr>
              <a:t>Wynikanie projektu z aktualnego i pozytywnie zaopiniowanego programu rewitalizacji (jeśli dotyczy) </a:t>
            </a:r>
          </a:p>
          <a:p>
            <a:pPr>
              <a:lnSpc>
                <a:spcPct val="150000"/>
              </a:lnSpc>
            </a:pPr>
            <a:r>
              <a:rPr lang="pl-PL" sz="1700" b="0" dirty="0">
                <a:effectLst/>
                <a:latin typeface="+mn-lt"/>
                <a:ea typeface="Arial" panose="020B0604020202020204" pitchFamily="34" charset="0"/>
              </a:rPr>
              <a:t>Obligatoryjne dla projektów z działań 9.03 i 9.05</a:t>
            </a:r>
          </a:p>
          <a:p>
            <a:pPr>
              <a:lnSpc>
                <a:spcPct val="150000"/>
              </a:lnSpc>
            </a:pPr>
            <a:r>
              <a:rPr lang="pl-PL" sz="1700" b="0" dirty="0">
                <a:latin typeface="+mn-lt"/>
                <a:ea typeface="Arial" panose="020B0604020202020204" pitchFamily="34" charset="0"/>
              </a:rPr>
              <a:t>Badane dla projektów deklarujących się jako projekty rewitalizacyjne w innych działaniach</a:t>
            </a:r>
            <a:endParaRPr lang="pl-PL" sz="1700" b="0" dirty="0">
              <a:effectLst/>
              <a:latin typeface="+mn-lt"/>
              <a:ea typeface="Arial" panose="020B0604020202020204" pitchFamily="34" charset="0"/>
            </a:endParaRPr>
          </a:p>
          <a:p>
            <a:pPr algn="ctr">
              <a:lnSpc>
                <a:spcPct val="150000"/>
              </a:lnSpc>
            </a:pPr>
            <a:endParaRPr lang="pl-PL" sz="1700" dirty="0">
              <a:effectLst/>
              <a:latin typeface="+mn-lt"/>
              <a:ea typeface="Arial" panose="020B0604020202020204" pitchFamily="34" charset="0"/>
            </a:endParaRPr>
          </a:p>
          <a:p>
            <a:pPr>
              <a:lnSpc>
                <a:spcPct val="150000"/>
              </a:lnSpc>
            </a:pPr>
            <a:endParaRPr lang="pl-PL" sz="1700" dirty="0">
              <a:latin typeface="+mn-lt"/>
            </a:endParaRPr>
          </a:p>
        </p:txBody>
      </p:sp>
    </p:spTree>
    <p:extLst>
      <p:ext uri="{BB962C8B-B14F-4D97-AF65-F5344CB8AC3E}">
        <p14:creationId xmlns:p14="http://schemas.microsoft.com/office/powerpoint/2010/main" val="329406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sz="2800" dirty="0">
                <a:effectLst/>
                <a:latin typeface="Calibri" panose="020F0502020204030204" pitchFamily="34" charset="0"/>
                <a:ea typeface="Arial" panose="020B0604020202020204" pitchFamily="34" charset="0"/>
              </a:rPr>
              <a:t>Wynikanie projektu z aktualnego i pozytywnie zaopiniowanego programu rewitalizacji (jeśli dotyczy) </a:t>
            </a:r>
            <a:br>
              <a:rPr lang="pl-PL" sz="2800" dirty="0">
                <a:effectLst/>
                <a:latin typeface="Calibri" panose="020F0502020204030204" pitchFamily="34" charset="0"/>
                <a:ea typeface="Arial" panose="020B0604020202020204" pitchFamily="34" charset="0"/>
              </a:rPr>
            </a:br>
            <a:endParaRPr lang="pl-PL" dirty="0"/>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endParaRPr lang="en-US" dirty="0">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25</a:t>
            </a:fld>
            <a:endParaRPr lang="pl-PL"/>
          </a:p>
        </p:txBody>
      </p:sp>
      <p:sp>
        <p:nvSpPr>
          <p:cNvPr id="10" name="Symbol zastępczy zawartości 2">
            <a:extLst>
              <a:ext uri="{FF2B5EF4-FFF2-40B4-BE49-F238E27FC236}">
                <a16:creationId xmlns:a16="http://schemas.microsoft.com/office/drawing/2014/main" id="{63829D19-09E0-4954-B20D-0191BAEA6DCA}"/>
              </a:ext>
            </a:extLst>
          </p:cNvPr>
          <p:cNvSpPr txBox="1">
            <a:spLocks/>
          </p:cNvSpPr>
          <p:nvPr/>
        </p:nvSpPr>
        <p:spPr>
          <a:xfrm>
            <a:off x="1013102" y="1619597"/>
            <a:ext cx="8482542" cy="5037436"/>
          </a:xfrm>
          <a:prstGeom prst="rect">
            <a:avLst/>
          </a:prstGeom>
        </p:spPr>
        <p:txBody>
          <a:bodyPr vert="horz" lIns="0" tIns="0" rIns="0" bIns="0" rtlCol="0" anchor="t">
            <a:normAutofit fontScale="70000" lnSpcReduction="200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None/>
            </a:pPr>
            <a:r>
              <a:rPr lang="pl-PL" sz="2000" dirty="0">
                <a:latin typeface="+mn-lt"/>
                <a:ea typeface="Open Sans"/>
                <a:cs typeface="Open Sans"/>
              </a:rPr>
              <a:t>Przedmiotem oceny formalnej jest potwierdzenie:  </a:t>
            </a:r>
          </a:p>
          <a:p>
            <a:pPr marL="251460" indent="-251460">
              <a:lnSpc>
                <a:spcPct val="150000"/>
              </a:lnSpc>
            </a:pPr>
            <a:r>
              <a:rPr lang="pl-PL" sz="2000" dirty="0">
                <a:latin typeface="+mn-lt"/>
                <a:ea typeface="Open Sans"/>
                <a:cs typeface="Open Sans"/>
              </a:rPr>
              <a:t>Czy program rewitalizacji, zatwierdzony został nie później niż dzień złożenia wniosku o dofinansowanie i znajduje się w Wykazie Gminnych Programów Rewitalizacji Województwa Śląskiego w ramach FE SL 2021-2027? </a:t>
            </a:r>
          </a:p>
          <a:p>
            <a:pPr marL="251460" indent="-251460">
              <a:lnSpc>
                <a:spcPct val="150000"/>
              </a:lnSpc>
            </a:pPr>
            <a:r>
              <a:rPr lang="pl-PL" sz="2000" dirty="0">
                <a:latin typeface="+mn-lt"/>
                <a:ea typeface="Open Sans"/>
                <a:cs typeface="Open Sans"/>
              </a:rPr>
              <a:t>Czy projekt znajduje się na liście planowanych podstawowych/ogólnej charakterystyki pozostałych przedsięwzięć rewitalizacyjnych określonych w programie rewitalizacji? </a:t>
            </a:r>
          </a:p>
          <a:p>
            <a:pPr marL="251460" indent="-251460">
              <a:lnSpc>
                <a:spcPct val="150000"/>
              </a:lnSpc>
            </a:pPr>
            <a:r>
              <a:rPr lang="pl-PL" sz="2000" dirty="0">
                <a:latin typeface="+mn-lt"/>
                <a:ea typeface="Open Sans"/>
                <a:cs typeface="Open Sans"/>
              </a:rPr>
              <a:t>Czy projekt znajduje się na obszarze/podobszarze rewitalizacji (z zastrzeżeniem zastosowania art. 15 ust.3 ustawy z dnia 9 października 2015 r. o rewitalizacji), lokalizacja projektu będzie weryfikowana przy pomocy narzędzia Otwartego Regionalnego Systemu Informacji Przestrzennej Województwa Śląskiego (ORSIP 2.0 lub jego aktualizacja)? </a:t>
            </a:r>
          </a:p>
          <a:p>
            <a:pPr marL="251460" indent="-251460">
              <a:lnSpc>
                <a:spcPct val="150000"/>
              </a:lnSpc>
            </a:pPr>
            <a:r>
              <a:rPr lang="pl-PL" sz="2000" dirty="0">
                <a:latin typeface="+mn-lt"/>
                <a:ea typeface="Open Sans"/>
                <a:cs typeface="Open Sans"/>
              </a:rPr>
              <a:t>Czy lokalizacja projektu (nr działki, adres) nie uległa zmianie w stosunku do lokalizacji podanej w programie rewitalizacji, lokalizacja projektu będzie weryfikowana przy pomocy narzędzia Otwartego Regionalnego Systemu Informacji Przestrzennej Województwa Śląskiego (ORSIP 2.0 lub jego aktualizacja)?  </a:t>
            </a:r>
          </a:p>
          <a:p>
            <a:pPr marL="251460" indent="-251460">
              <a:lnSpc>
                <a:spcPct val="150000"/>
              </a:lnSpc>
            </a:pPr>
            <a:r>
              <a:rPr lang="pl-PL" sz="2000" dirty="0">
                <a:latin typeface="+mn-lt"/>
                <a:ea typeface="Open Sans"/>
                <a:cs typeface="Open Sans"/>
              </a:rPr>
              <a:t>Czy zakres zadań projektu wskazanego we wniosku o dofinansowanie nie uległ zmianie w stosunku do zakresu zadań projektu wskazanego w programie rewitalizacji (dotyczy projektów podstawowych)? </a:t>
            </a:r>
          </a:p>
          <a:p>
            <a:pPr marL="0" indent="0">
              <a:lnSpc>
                <a:spcPct val="150000"/>
              </a:lnSpc>
              <a:buNone/>
            </a:pPr>
            <a:endParaRPr lang="pl-PL" dirty="0">
              <a:ea typeface="Open Sans"/>
              <a:cs typeface="Open Sans"/>
            </a:endParaRPr>
          </a:p>
          <a:p>
            <a:pPr marL="251460" indent="-251460">
              <a:lnSpc>
                <a:spcPct val="150000"/>
              </a:lnSpc>
            </a:pPr>
            <a:endParaRPr lang="pl-PL" dirty="0">
              <a:ea typeface="Open Sans"/>
              <a:cs typeface="Open Sans"/>
            </a:endParaRPr>
          </a:p>
          <a:p>
            <a:pPr marL="251460" indent="-251460">
              <a:lnSpc>
                <a:spcPct val="150000"/>
              </a:lnSpc>
            </a:pPr>
            <a:endParaRPr lang="en-US" dirty="0">
              <a:ea typeface="Open Sans"/>
              <a:cs typeface="Open Sans"/>
            </a:endParaRPr>
          </a:p>
        </p:txBody>
      </p:sp>
    </p:spTree>
    <p:extLst>
      <p:ext uri="{BB962C8B-B14F-4D97-AF65-F5344CB8AC3E}">
        <p14:creationId xmlns:p14="http://schemas.microsoft.com/office/powerpoint/2010/main" val="9028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sz="2800" dirty="0">
                <a:effectLst/>
                <a:latin typeface="Calibri" panose="020F0502020204030204" pitchFamily="34" charset="0"/>
                <a:ea typeface="Arial" panose="020B0604020202020204" pitchFamily="34" charset="0"/>
              </a:rPr>
              <a:t>Wynikanie projektu z aktualnego i pozytywnie zaopiniowanego programu rewitalizacji (jeśli dotyczy) </a:t>
            </a:r>
            <a:br>
              <a:rPr lang="pl-PL" sz="2800" dirty="0">
                <a:effectLst/>
                <a:latin typeface="Calibri" panose="020F0502020204030204" pitchFamily="34" charset="0"/>
                <a:ea typeface="Arial" panose="020B0604020202020204" pitchFamily="34" charset="0"/>
              </a:rPr>
            </a:br>
            <a:endParaRPr lang="pl-PL" dirty="0"/>
          </a:p>
        </p:txBody>
      </p:sp>
      <p:sp>
        <p:nvSpPr>
          <p:cNvPr id="5" name="Symbol zastępczy zawartości 2"/>
          <p:cNvSpPr txBox="1">
            <a:spLocks/>
          </p:cNvSpPr>
          <p:nvPr/>
        </p:nvSpPr>
        <p:spPr>
          <a:xfrm>
            <a:off x="1025525" y="1542196"/>
            <a:ext cx="8627959" cy="5253460"/>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marR="0" lvl="0" indent="-251460" algn="l" defTabSz="1007943" rtl="0" eaLnBrk="1" fontAlgn="auto" latinLnBrk="0" hangingPunct="1">
              <a:lnSpc>
                <a:spcPct val="170000"/>
              </a:lnSpc>
              <a:spcBef>
                <a:spcPts val="1102"/>
              </a:spcBef>
              <a:spcAft>
                <a:spcPts val="0"/>
              </a:spcAft>
              <a:buClr>
                <a:srgbClr val="003399"/>
              </a:buClr>
              <a:buSzTx/>
              <a:buFont typeface="Wingdings" panose="05000000000000000000" pitchFamily="2" charset="2"/>
              <a:buChar char="§"/>
              <a:tabLst/>
              <a:defRPr/>
            </a:pPr>
            <a:endParaRPr lang="en-US" dirty="0">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26</a:t>
            </a:fld>
            <a:endParaRPr lang="pl-PL"/>
          </a:p>
        </p:txBody>
      </p:sp>
      <p:sp>
        <p:nvSpPr>
          <p:cNvPr id="10" name="Symbol zastępczy zawartości 2">
            <a:extLst>
              <a:ext uri="{FF2B5EF4-FFF2-40B4-BE49-F238E27FC236}">
                <a16:creationId xmlns:a16="http://schemas.microsoft.com/office/drawing/2014/main" id="{63829D19-09E0-4954-B20D-0191BAEA6DCA}"/>
              </a:ext>
            </a:extLst>
          </p:cNvPr>
          <p:cNvSpPr txBox="1">
            <a:spLocks/>
          </p:cNvSpPr>
          <p:nvPr/>
        </p:nvSpPr>
        <p:spPr>
          <a:xfrm>
            <a:off x="1013102" y="1619597"/>
            <a:ext cx="8482542" cy="5037436"/>
          </a:xfrm>
          <a:prstGeom prst="rect">
            <a:avLst/>
          </a:prstGeom>
        </p:spPr>
        <p:txBody>
          <a:bodyPr vert="horz" lIns="0" tIns="0" rIns="0" bIns="0" rtlCol="0" anchor="ctr">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None/>
            </a:pPr>
            <a:r>
              <a:rPr lang="pl-PL" dirty="0">
                <a:latin typeface="+mn-lt"/>
                <a:ea typeface="Open Sans"/>
                <a:cs typeface="Open Sans"/>
              </a:rPr>
              <a:t>Dopuszcza się realizację części projektu (np. poprzez etapowanie inwestycji) wskazanego w programie rewitalizacji, o ile część projektu będzie stanowić autonomiczną całość pod względem wykonalności i zapewnienia funkcjonalności całości zamierzenia inwestycyjnego. W przypadku projektu, którego realizacja wykracza poza obszar rewitalizacji, weryfikacji podlegać będzie informacja zawarta w programie rewitalizacji ukazująca zasadność takiego działania.</a:t>
            </a:r>
          </a:p>
          <a:p>
            <a:pPr marL="0" indent="0">
              <a:lnSpc>
                <a:spcPct val="150000"/>
              </a:lnSpc>
              <a:buNone/>
            </a:pPr>
            <a:r>
              <a:rPr lang="pl-PL" sz="1600" u="sng" dirty="0">
                <a:latin typeface="+mn-lt"/>
                <a:ea typeface="Open Sans"/>
                <a:cs typeface="Open Sans"/>
              </a:rPr>
              <a:t>art. 15 ust.3 ustawy z dnia 9 października 2015 r. o rewitalizacji</a:t>
            </a:r>
          </a:p>
          <a:p>
            <a:pPr marL="251460" indent="-251460">
              <a:lnSpc>
                <a:spcPct val="150000"/>
              </a:lnSpc>
            </a:pPr>
            <a:r>
              <a:rPr lang="pl-PL" sz="1600" dirty="0">
                <a:latin typeface="+mn-lt"/>
                <a:ea typeface="Open Sans"/>
                <a:cs typeface="Open Sans"/>
              </a:rPr>
              <a:t>Przedsięwzięcia rewitalizacyjne zamieszczone w gminnym programie rewitalizacji mogą być realizowane również poza obszarem rewitalizacji, jeżeli wynika to z ich specyfiki i służą one realizacji celów i kierunków działań programu. Przedsięwzięcia takie wymagają uzasadnienia w treści tego programu.</a:t>
            </a:r>
          </a:p>
          <a:p>
            <a:pPr marL="0" indent="0">
              <a:lnSpc>
                <a:spcPct val="150000"/>
              </a:lnSpc>
              <a:buNone/>
            </a:pPr>
            <a:endParaRPr lang="en-US" dirty="0">
              <a:ea typeface="Open Sans"/>
              <a:cs typeface="Open Sans"/>
            </a:endParaRPr>
          </a:p>
        </p:txBody>
      </p:sp>
    </p:spTree>
    <p:extLst>
      <p:ext uri="{BB962C8B-B14F-4D97-AF65-F5344CB8AC3E}">
        <p14:creationId xmlns:p14="http://schemas.microsoft.com/office/powerpoint/2010/main" val="246180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dirty="0">
                <a:latin typeface="+mn-lt"/>
              </a:rPr>
              <a:t>Kryterium formalne specyficzne: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306430" y="2800697"/>
            <a:ext cx="8166674" cy="3336587"/>
          </a:xfrm>
        </p:spPr>
        <p:txBody>
          <a:bodyPr>
            <a:noAutofit/>
          </a:bodyPr>
          <a:lstStyle/>
          <a:p>
            <a:pPr marL="514350" indent="-514350">
              <a:lnSpc>
                <a:spcPct val="150000"/>
              </a:lnSpc>
              <a:buAutoNum type="arabicPeriod"/>
            </a:pPr>
            <a:r>
              <a:rPr lang="pl-PL" sz="1700" dirty="0">
                <a:latin typeface="+mn-lt"/>
              </a:rPr>
              <a:t>Infrastruktura drogowa (w tym parkingi) realizowana w ramach projektu</a:t>
            </a:r>
          </a:p>
          <a:p>
            <a:pPr>
              <a:lnSpc>
                <a:spcPct val="150000"/>
              </a:lnSpc>
            </a:pPr>
            <a:r>
              <a:rPr lang="pl-PL" sz="1400" dirty="0">
                <a:latin typeface="+mn-lt"/>
              </a:rPr>
              <a:t>W ramach kryterium będzie weryfikowane czy infrastruktura drogowa (w tym w parkingi) stanowią integralną część większego projektu, nie są dominującą częścią projektu, a ich koszt nie przekracza 15% kosztów kwalifikowalnych operacji. </a:t>
            </a:r>
          </a:p>
          <a:p>
            <a:pPr>
              <a:lnSpc>
                <a:spcPct val="150000"/>
              </a:lnSpc>
            </a:pPr>
            <a:r>
              <a:rPr lang="pl-PL" sz="1400" dirty="0">
                <a:latin typeface="+mn-lt"/>
              </a:rPr>
              <a:t>Projekty nie mogą obejmować budowy nowych dróg lub parkingów, a w odniesieniu do istniejących prowadzić do zwiększenia ich pojemności lub przepustowości. Prace dotyczące infrastruktury drogowej nie mogą także w inny sposób przyczyniać się do zwiększenia natężenia ruchu samochodowego.</a:t>
            </a:r>
          </a:p>
          <a:p>
            <a:pPr>
              <a:lnSpc>
                <a:spcPct val="150000"/>
              </a:lnSpc>
            </a:pPr>
            <a:r>
              <a:rPr lang="pl-PL" sz="1400" dirty="0">
                <a:latin typeface="+mn-lt"/>
              </a:rPr>
              <a:t>Z kryterium zostają wyłączone ciągi piesze, ciągi pieszo-rowerowe, drogi/ścieżki/szlaki rowerowe niewykorzystywane do prowadzenia ruchu samochodowego.</a:t>
            </a:r>
          </a:p>
          <a:p>
            <a:pPr>
              <a:lnSpc>
                <a:spcPct val="150000"/>
              </a:lnSpc>
            </a:pPr>
            <a:r>
              <a:rPr lang="pl-PL" sz="1400" b="0" dirty="0">
                <a:latin typeface="+mn-lt"/>
              </a:rPr>
              <a:t>Kryterium jest weryfikowane w oparciu o wniosek o dofinansowanie i załączniki.</a:t>
            </a:r>
          </a:p>
          <a:p>
            <a:pPr>
              <a:lnSpc>
                <a:spcPct val="150000"/>
              </a:lnSpc>
            </a:pPr>
            <a:endParaRPr lang="pl-PL" sz="1700" dirty="0">
              <a:latin typeface="+mn-lt"/>
            </a:endParaRPr>
          </a:p>
        </p:txBody>
      </p:sp>
      <p:pic>
        <p:nvPicPr>
          <p:cNvPr id="5" name="Obraz 4"/>
          <p:cNvPicPr>
            <a:picLocks noChangeAspect="1"/>
          </p:cNvPicPr>
          <p:nvPr/>
        </p:nvPicPr>
        <p:blipFill>
          <a:blip r:embed="rId3"/>
          <a:stretch>
            <a:fillRect/>
          </a:stretch>
        </p:blipFill>
        <p:spPr>
          <a:xfrm>
            <a:off x="6447764" y="0"/>
            <a:ext cx="2648109" cy="1989512"/>
          </a:xfrm>
          <a:prstGeom prst="rect">
            <a:avLst/>
          </a:prstGeom>
        </p:spPr>
      </p:pic>
    </p:spTree>
    <p:extLst>
      <p:ext uri="{BB962C8B-B14F-4D97-AF65-F5344CB8AC3E}">
        <p14:creationId xmlns:p14="http://schemas.microsoft.com/office/powerpoint/2010/main" val="8631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dirty="0">
                <a:latin typeface="+mn-lt"/>
              </a:rPr>
              <a:t>Kryterium formalne specyficzne: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306430" y="2800697"/>
            <a:ext cx="7994886" cy="2371071"/>
          </a:xfrm>
        </p:spPr>
        <p:txBody>
          <a:bodyPr>
            <a:noAutofit/>
          </a:bodyPr>
          <a:lstStyle/>
          <a:p>
            <a:pPr>
              <a:lnSpc>
                <a:spcPct val="150000"/>
              </a:lnSpc>
            </a:pPr>
            <a:r>
              <a:rPr lang="pl-PL" sz="1700" dirty="0">
                <a:latin typeface="+mn-lt"/>
              </a:rPr>
              <a:t>2. Miejsce realizacji projektu</a:t>
            </a:r>
          </a:p>
        </p:txBody>
      </p:sp>
      <p:graphicFrame>
        <p:nvGraphicFramePr>
          <p:cNvPr id="4" name="Diagram 3">
            <a:extLst>
              <a:ext uri="{FF2B5EF4-FFF2-40B4-BE49-F238E27FC236}">
                <a16:creationId xmlns:a16="http://schemas.microsoft.com/office/drawing/2014/main" id="{C692ACAD-8C31-4E3A-9F13-99D8E950D6E4}"/>
              </a:ext>
            </a:extLst>
          </p:cNvPr>
          <p:cNvGraphicFramePr/>
          <p:nvPr>
            <p:extLst>
              <p:ext uri="{D42A27DB-BD31-4B8C-83A1-F6EECF244321}">
                <p14:modId xmlns:p14="http://schemas.microsoft.com/office/powerpoint/2010/main" val="1141173532"/>
              </p:ext>
            </p:extLst>
          </p:nvPr>
        </p:nvGraphicFramePr>
        <p:xfrm>
          <a:off x="1306430" y="2800697"/>
          <a:ext cx="7060052" cy="3277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07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sz="3200" dirty="0">
                <a:latin typeface="+mn-lt"/>
                <a:ea typeface="Open Sans"/>
                <a:cs typeface="Open Sans"/>
              </a:rPr>
              <a:t>Kryteria </a:t>
            </a:r>
            <a:r>
              <a:rPr lang="pl-PL" dirty="0">
                <a:latin typeface="+mn-lt"/>
                <a:ea typeface="Open Sans"/>
                <a:cs typeface="Open Sans"/>
              </a:rPr>
              <a:t>merytoryczne</a:t>
            </a:r>
            <a:br>
              <a:rPr lang="pl-PL" sz="3200" dirty="0">
                <a:latin typeface="+mn-lt"/>
                <a:ea typeface="Open Sans"/>
                <a:cs typeface="Open Sans"/>
              </a:rPr>
            </a:br>
            <a:r>
              <a:rPr lang="pl-PL" dirty="0">
                <a:latin typeface="+mn-lt"/>
              </a:rPr>
              <a:t>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5921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I</a:t>
            </a:r>
            <a:br>
              <a:rPr lang="pl-PL" dirty="0">
                <a:latin typeface="+mn-lt"/>
              </a:rPr>
            </a:br>
            <a:r>
              <a:rPr lang="pl-PL" dirty="0">
                <a:latin typeface="+mn-lt"/>
              </a:rPr>
              <a:t>Informacje podstawowe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795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dirty="0"/>
          </a:p>
          <a:p>
            <a:pPr marL="0" indent="0">
              <a:buNone/>
            </a:pPr>
            <a:endParaRPr lang="pl-PL" dirty="0"/>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dirty="0">
                <a:latin typeface="+mn-lt"/>
              </a:rPr>
              <a:t>Kryteria merytoryczne specyficzne 0/1</a:t>
            </a:r>
          </a:p>
        </p:txBody>
      </p:sp>
      <p:sp>
        <p:nvSpPr>
          <p:cNvPr id="5" name="Symbol zastępczy zawartości 2"/>
          <p:cNvSpPr txBox="1">
            <a:spLocks/>
          </p:cNvSpPr>
          <p:nvPr/>
        </p:nvSpPr>
        <p:spPr>
          <a:xfrm>
            <a:off x="1025525" y="1835621"/>
            <a:ext cx="8627959" cy="4592727"/>
          </a:xfrm>
          <a:prstGeom prst="rect">
            <a:avLst/>
          </a:prstGeom>
        </p:spPr>
        <p:txBody>
          <a:bodyPr vert="horz" lIns="0" tIns="0" rIns="0" bIns="0" rtlCol="0" anchor="t">
            <a:normAutofit fontScale="70000" lnSpcReduction="20000"/>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Clr>
                <a:srgbClr val="003399"/>
              </a:buClr>
              <a:buNone/>
              <a:defRPr/>
            </a:pPr>
            <a:r>
              <a:rPr lang="pl-PL" sz="2600" b="1" dirty="0">
                <a:latin typeface="+mn-lt"/>
              </a:rPr>
              <a:t>Oddziaływanie społeczne</a:t>
            </a:r>
          </a:p>
          <a:p>
            <a:pPr marL="0" indent="0">
              <a:lnSpc>
                <a:spcPct val="150000"/>
              </a:lnSpc>
              <a:buClr>
                <a:srgbClr val="003399"/>
              </a:buClr>
              <a:buNone/>
              <a:defRPr/>
            </a:pPr>
            <a:r>
              <a:rPr lang="pl-PL" sz="2100" dirty="0">
                <a:solidFill>
                  <a:srgbClr val="000000"/>
                </a:solidFill>
                <a:latin typeface="+mn-lt"/>
                <a:ea typeface="Open Sans"/>
                <a:cs typeface="Open Sans"/>
              </a:rPr>
              <a:t>Ekspert oceni, czy infrastruktura projektu będzie wykorzystywana do realizacji działań o wymiarze społecznym.</a:t>
            </a:r>
          </a:p>
          <a:p>
            <a:pPr marL="0" indent="0">
              <a:lnSpc>
                <a:spcPct val="150000"/>
              </a:lnSpc>
              <a:buClr>
                <a:srgbClr val="003399"/>
              </a:buClr>
              <a:buNone/>
              <a:defRPr/>
            </a:pPr>
            <a:r>
              <a:rPr lang="pl-PL" sz="2100" dirty="0">
                <a:solidFill>
                  <a:srgbClr val="000000"/>
                </a:solidFill>
                <a:latin typeface="+mn-lt"/>
                <a:ea typeface="Open Sans"/>
                <a:cs typeface="Open Sans"/>
              </a:rPr>
              <a:t>Za działania o wymiarze społecznym uważa się wszystkie działania, których efektem jest korzystne oddziaływanie na społeczność lokalną obszaru/podobszaru rewitalizacji np. działania zapobiegające wykluczeniu społecznemu, aktywizujące, sprzyjające integracji społecznej, działania służące rozwiązywaniu problemów społecznych. </a:t>
            </a:r>
          </a:p>
          <a:p>
            <a:pPr marL="0" indent="0">
              <a:lnSpc>
                <a:spcPct val="150000"/>
              </a:lnSpc>
              <a:buClr>
                <a:srgbClr val="003399"/>
              </a:buClr>
              <a:buNone/>
              <a:defRPr/>
            </a:pPr>
            <a:r>
              <a:rPr lang="pl-PL" sz="2100" dirty="0">
                <a:solidFill>
                  <a:srgbClr val="000000"/>
                </a:solidFill>
                <a:latin typeface="+mn-lt"/>
                <a:ea typeface="Open Sans"/>
                <a:cs typeface="Open Sans"/>
              </a:rPr>
              <a:t>Wnioskodawca powinien opisać sposób w jaki będzie dążył do osiągnięcia korzystnych efektów społecznych na danym obszarze/podobszarze rewitalizacji poprzez wskazanie działań społecznych jakie podejmie z wykorzystaniem infrastruktury projektu.</a:t>
            </a:r>
          </a:p>
          <a:p>
            <a:pPr marL="0" indent="0">
              <a:lnSpc>
                <a:spcPct val="150000"/>
              </a:lnSpc>
              <a:buClr>
                <a:srgbClr val="003399"/>
              </a:buClr>
              <a:buNone/>
              <a:defRPr/>
            </a:pPr>
            <a:endParaRPr lang="pl-PL" dirty="0">
              <a:solidFill>
                <a:srgbClr val="000000"/>
              </a:solidFill>
              <a:latin typeface="+mn-lt"/>
              <a:ea typeface="Open Sans"/>
              <a:cs typeface="Open Sans"/>
            </a:endParaRPr>
          </a:p>
          <a:p>
            <a:pPr marL="0" indent="0">
              <a:lnSpc>
                <a:spcPct val="150000"/>
              </a:lnSpc>
              <a:buClr>
                <a:srgbClr val="003399"/>
              </a:buClr>
              <a:buNone/>
              <a:defRPr/>
            </a:pPr>
            <a:r>
              <a:rPr lang="pl-PL" sz="2000" dirty="0">
                <a:solidFill>
                  <a:srgbClr val="000000"/>
                </a:solidFill>
                <a:latin typeface="+mn-lt"/>
                <a:ea typeface="Open Sans"/>
                <a:cs typeface="Open Sans"/>
              </a:rPr>
              <a:t>Kryterium jest weryfikowane w oparciu o wniosek o dofinansowanie projektu wraz z załącznikami, program rewitalizacji, wiedzę ekspercką.</a:t>
            </a:r>
          </a:p>
          <a:p>
            <a:pPr marL="251460" indent="-251460">
              <a:lnSpc>
                <a:spcPct val="150000"/>
              </a:lnSpc>
              <a:buClr>
                <a:srgbClr val="003399"/>
              </a:buClr>
              <a:buFont typeface="Wingdings" panose="05000000000000000000" pitchFamily="2" charset="2"/>
              <a:buChar char="§"/>
              <a:defRPr/>
            </a:pPr>
            <a:endParaRPr lang="pl-PL" sz="1500" dirty="0">
              <a:latin typeface="+mn-lt"/>
              <a:ea typeface="Open Sans"/>
              <a:cs typeface="Open Sans"/>
            </a:endParaRP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30</a:t>
            </a:fld>
            <a:endParaRPr lang="pl-PL"/>
          </a:p>
        </p:txBody>
      </p:sp>
      <p:pic>
        <p:nvPicPr>
          <p:cNvPr id="7" name="Obraz 6">
            <a:extLst>
              <a:ext uri="{FF2B5EF4-FFF2-40B4-BE49-F238E27FC236}">
                <a16:creationId xmlns:a16="http://schemas.microsoft.com/office/drawing/2014/main" id="{A3B4CA91-2FF5-401A-8725-F6B37922EB7D}"/>
              </a:ext>
            </a:extLst>
          </p:cNvPr>
          <p:cNvPicPr>
            <a:picLocks noChangeAspect="1"/>
          </p:cNvPicPr>
          <p:nvPr/>
        </p:nvPicPr>
        <p:blipFill>
          <a:blip r:embed="rId6"/>
          <a:stretch>
            <a:fillRect/>
          </a:stretch>
        </p:blipFill>
        <p:spPr>
          <a:xfrm>
            <a:off x="6968092" y="124320"/>
            <a:ext cx="2710237" cy="1806825"/>
          </a:xfrm>
          <a:prstGeom prst="rect">
            <a:avLst/>
          </a:prstGeom>
          <a:effectLst>
            <a:softEdge rad="317500"/>
          </a:effectLst>
        </p:spPr>
      </p:pic>
    </p:spTree>
    <p:extLst>
      <p:ext uri="{BB962C8B-B14F-4D97-AF65-F5344CB8AC3E}">
        <p14:creationId xmlns:p14="http://schemas.microsoft.com/office/powerpoint/2010/main" val="243691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4935207"/>
          </a:xfrm>
        </p:spPr>
        <p:txBody>
          <a:bodyPr>
            <a:normAutofit lnSpcReduction="10000"/>
          </a:bodyPr>
          <a:lstStyle/>
          <a:p>
            <a:pPr marL="0" indent="0">
              <a:lnSpc>
                <a:spcPct val="150000"/>
              </a:lnSpc>
              <a:buNone/>
            </a:pPr>
            <a:r>
              <a:rPr lang="pl-PL" b="1" dirty="0">
                <a:latin typeface="+mn-lt"/>
              </a:rPr>
              <a:t>Wykorzystanie istniejącej infrastruktury</a:t>
            </a:r>
          </a:p>
          <a:p>
            <a:pPr marL="0" indent="0">
              <a:lnSpc>
                <a:spcPct val="150000"/>
              </a:lnSpc>
              <a:buNone/>
            </a:pPr>
            <a:r>
              <a:rPr lang="pl-PL" sz="1500" dirty="0">
                <a:solidFill>
                  <a:srgbClr val="000000"/>
                </a:solidFill>
                <a:latin typeface="+mn-lt"/>
                <a:ea typeface="Open Sans"/>
                <a:cs typeface="Open Sans"/>
              </a:rPr>
              <a:t>Ekspert oceni, czy projekt zakłada wykorzystanie istniejącej infrastruktury. </a:t>
            </a:r>
          </a:p>
          <a:p>
            <a:pPr marL="0" indent="0">
              <a:lnSpc>
                <a:spcPct val="150000"/>
              </a:lnSpc>
              <a:buNone/>
            </a:pPr>
            <a:r>
              <a:rPr lang="pl-PL" sz="1500" dirty="0">
                <a:solidFill>
                  <a:srgbClr val="000000"/>
                </a:solidFill>
                <a:latin typeface="+mn-lt"/>
                <a:ea typeface="Open Sans"/>
                <a:cs typeface="Open Sans"/>
              </a:rPr>
              <a:t>W ramach działania </a:t>
            </a:r>
            <a:r>
              <a:rPr lang="pl-PL" sz="1500" b="1" dirty="0">
                <a:solidFill>
                  <a:srgbClr val="000000"/>
                </a:solidFill>
                <a:latin typeface="+mn-lt"/>
                <a:ea typeface="Open Sans"/>
                <a:cs typeface="Open Sans"/>
              </a:rPr>
              <a:t>inwestycje w nowe obiekty będą dopuszczalne tylko w wyjątkowych, uzasadnionych okolicznościach</a:t>
            </a:r>
            <a:r>
              <a:rPr lang="pl-PL" sz="1500" dirty="0">
                <a:solidFill>
                  <a:srgbClr val="000000"/>
                </a:solidFill>
                <a:latin typeface="+mn-lt"/>
                <a:ea typeface="Open Sans"/>
                <a:cs typeface="Open Sans"/>
              </a:rPr>
              <a:t>. Jeżeli projekt dotyczy inwestycji polegającej na budowie nowych obiektów (rozumianej jako wykonanie obiektu w określonym miejscu, odbudowa obiektu), ekspert, na podstawie analizy przedstawionej we wniosku, zweryfikuje czy informacje przedstawione przez Wnioskodawcę potwierdzają zasadność takiej inwestycji, np. Wnioskodawca uzasadni brak możliwości wykorzystania, zgodnie z przeznaczeniem opisanym w projekcie obiektów na danym obszarze, projekt prowadzi do uzupełnienia luki w ciągu zabudowy śródmiejskiej powstałej w wyniku wcześniejszej rozbiórki/wyburzenia obiektu. </a:t>
            </a:r>
          </a:p>
          <a:p>
            <a:pPr marL="0" indent="0">
              <a:lnSpc>
                <a:spcPct val="150000"/>
              </a:lnSpc>
              <a:buNone/>
            </a:pPr>
            <a:r>
              <a:rPr lang="pl-PL" sz="1500" dirty="0">
                <a:solidFill>
                  <a:srgbClr val="000000"/>
                </a:solidFill>
                <a:latin typeface="+mn-lt"/>
                <a:ea typeface="Open Sans"/>
                <a:cs typeface="Open Sans"/>
              </a:rPr>
              <a:t>Przez obiekt należy rozumieć budynek i budowlę, zdefiniowane w ustawie Prawo budowlane. Ograniczenie dotyczące budowy nowych obiektów nie dotyczy obiektów małej architektury.</a:t>
            </a:r>
          </a:p>
          <a:p>
            <a:pPr marL="0" indent="0">
              <a:lnSpc>
                <a:spcPct val="150000"/>
              </a:lnSpc>
              <a:buNone/>
            </a:pPr>
            <a:endParaRPr lang="pl-PL" sz="1500" dirty="0">
              <a:solidFill>
                <a:srgbClr val="000000"/>
              </a:solidFill>
              <a:latin typeface="+mn-lt"/>
              <a:ea typeface="Open Sans"/>
              <a:cs typeface="Open Sans"/>
            </a:endParaRPr>
          </a:p>
          <a:p>
            <a:pPr marL="0" indent="0">
              <a:lnSpc>
                <a:spcPct val="150000"/>
              </a:lnSpc>
              <a:buNone/>
            </a:pPr>
            <a:r>
              <a:rPr lang="pl-PL" sz="1400" dirty="0">
                <a:solidFill>
                  <a:srgbClr val="000000"/>
                </a:solidFill>
                <a:latin typeface="+mn-lt"/>
                <a:ea typeface="Open Sans"/>
                <a:cs typeface="Open Sans"/>
              </a:rPr>
              <a:t>Kryterium jest weryfikowane w oparciu o wniosek o dofinansowanie projektu i załączniki.</a:t>
            </a:r>
          </a:p>
          <a:p>
            <a:pPr marL="0" indent="0">
              <a:lnSpc>
                <a:spcPct val="150000"/>
              </a:lnSpc>
              <a:buNone/>
            </a:pPr>
            <a:endParaRPr lang="pl-PL" sz="1500" dirty="0">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31</a:t>
            </a:fld>
            <a:endParaRPr lang="pl-PL">
              <a:latin typeface="+mn-lt"/>
            </a:endParaRPr>
          </a:p>
        </p:txBody>
      </p:sp>
    </p:spTree>
    <p:extLst>
      <p:ext uri="{BB962C8B-B14F-4D97-AF65-F5344CB8AC3E}">
        <p14:creationId xmlns:p14="http://schemas.microsoft.com/office/powerpoint/2010/main" val="172016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t">
            <a:noAutofit/>
          </a:bodyPr>
          <a:lstStyle/>
          <a:p>
            <a:pPr>
              <a:lnSpc>
                <a:spcPct val="150000"/>
              </a:lnSpc>
              <a:buFont typeface="Arial" panose="020B0604020202020204" pitchFamily="34" charset="0"/>
              <a:buChar char="•"/>
            </a:pPr>
            <a:r>
              <a:rPr lang="pl-PL" b="1" dirty="0">
                <a:latin typeface="+mn-lt"/>
              </a:rPr>
              <a:t>Dochód w projekcie</a:t>
            </a:r>
          </a:p>
          <a:p>
            <a:pPr marL="0" indent="0">
              <a:lnSpc>
                <a:spcPct val="150000"/>
              </a:lnSpc>
              <a:buNone/>
            </a:pPr>
            <a:r>
              <a:rPr lang="pl-PL" sz="1400" dirty="0">
                <a:solidFill>
                  <a:srgbClr val="000000"/>
                </a:solidFill>
                <a:latin typeface="+mn-lt"/>
                <a:ea typeface="Open Sans"/>
                <a:cs typeface="Open Sans"/>
              </a:rPr>
              <a:t>Wnioskodawca wykaże w analizie finansowej stanowiącej załącznik do wniosku o dofinansowanie, iż projekt nie generuje dochodu</a:t>
            </a:r>
            <a:r>
              <a:rPr lang="pl-PL" sz="1400" dirty="0">
                <a:solidFill>
                  <a:srgbClr val="000000"/>
                </a:solidFill>
                <a:latin typeface="+mn-lt"/>
                <a:ea typeface="Calibri"/>
                <a:cs typeface="Calibri"/>
              </a:rPr>
              <a:t>. </a:t>
            </a:r>
          </a:p>
          <a:p>
            <a:pPr marL="0" indent="0">
              <a:lnSpc>
                <a:spcPct val="150000"/>
              </a:lnSpc>
              <a:buNone/>
            </a:pPr>
            <a:r>
              <a:rPr lang="pl-PL" sz="1400" dirty="0">
                <a:solidFill>
                  <a:srgbClr val="000000"/>
                </a:solidFill>
                <a:latin typeface="+mn-lt"/>
                <a:ea typeface="Open Sans"/>
                <a:cs typeface="Open Sans"/>
              </a:rPr>
              <a:t>Kryterium jest weryfikowane w oparciu o wniosek o dofinansowanie projektu i załącznik zawierający analizę finansową projektu.</a:t>
            </a:r>
          </a:p>
          <a:p>
            <a:pPr>
              <a:lnSpc>
                <a:spcPct val="150000"/>
              </a:lnSpc>
              <a:buFont typeface="Arial" panose="020B0604020202020204" pitchFamily="34" charset="0"/>
              <a:buChar char="•"/>
            </a:pPr>
            <a:r>
              <a:rPr lang="pl-PL" b="1" dirty="0">
                <a:latin typeface="+mn-lt"/>
              </a:rPr>
              <a:t>Dbałość o tereny zielone i unikanie tworzenia nawierzchni uszczelnionych (jeśli dotyczy)</a:t>
            </a:r>
          </a:p>
          <a:p>
            <a:pPr marL="0" indent="0">
              <a:lnSpc>
                <a:spcPct val="150000"/>
              </a:lnSpc>
              <a:buNone/>
            </a:pPr>
            <a:r>
              <a:rPr lang="pl-PL" sz="1400" dirty="0">
                <a:latin typeface="+mn-lt"/>
              </a:rPr>
              <a:t>Ocenie eksperckiej podlega czy w przypadku projektu, w którym rewitalizowane są </a:t>
            </a:r>
            <a:r>
              <a:rPr lang="pl-PL" sz="1400" b="1" dirty="0">
                <a:solidFill>
                  <a:schemeClr val="tx2">
                    <a:lumMod val="40000"/>
                    <a:lumOff val="60000"/>
                  </a:schemeClr>
                </a:solidFill>
                <a:latin typeface="+mn-lt"/>
              </a:rPr>
              <a:t>przestrzenie otwarte </a:t>
            </a:r>
            <a:r>
              <a:rPr lang="pl-PL" sz="1400" dirty="0">
                <a:latin typeface="+mn-lt"/>
              </a:rPr>
              <a:t>zapewniona zostanie:</a:t>
            </a:r>
          </a:p>
          <a:p>
            <a:pPr marL="0" indent="0">
              <a:lnSpc>
                <a:spcPct val="150000"/>
              </a:lnSpc>
              <a:buNone/>
            </a:pPr>
            <a:r>
              <a:rPr lang="pl-PL" sz="1400" dirty="0">
                <a:latin typeface="+mn-lt"/>
              </a:rPr>
              <a:t>− dbałość o tereny zielone poprzez zachowanie istniejących drzew i krzewów w całym cyklu projektowym tj. w okresie realizacji i zachowania trwałości projektu, poprawy warunków ich wzrostu, w tym poprzez stosowanie standardów ochrony zieleni (w tym właściwą organizację prac budowlanych): https://www.gov.pl/web/nfosigw/standardy-ochrony-drzew oraz http://drzewa.org.pl/standardy/</a:t>
            </a:r>
          </a:p>
          <a:p>
            <a:pPr marL="0" indent="0">
              <a:lnSpc>
                <a:spcPct val="150000"/>
              </a:lnSpc>
              <a:buNone/>
            </a:pPr>
            <a:r>
              <a:rPr lang="pl-PL" sz="1400" dirty="0">
                <a:latin typeface="+mn-lt"/>
              </a:rPr>
              <a:t>− czy w ramach inwestycji zachowuje się lub zwiększa powierzchnię biologicznie czynną,</a:t>
            </a:r>
          </a:p>
          <a:p>
            <a:pPr marL="0" indent="0">
              <a:lnSpc>
                <a:spcPct val="150000"/>
              </a:lnSpc>
              <a:buNone/>
            </a:pPr>
            <a:r>
              <a:rPr lang="pl-PL" sz="1400" dirty="0">
                <a:latin typeface="+mn-lt"/>
              </a:rPr>
              <a:t>− czy w ramach inwestycji unika się tworzenia nawierzchni uszczelnionych.</a:t>
            </a:r>
          </a:p>
          <a:p>
            <a:pPr marL="0" indent="0">
              <a:lnSpc>
                <a:spcPct val="150000"/>
              </a:lnSpc>
              <a:buNone/>
            </a:pPr>
            <a:endParaRPr lang="pl-PL" sz="1700" b="1" dirty="0">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32</a:t>
            </a:fld>
            <a:endParaRPr lang="pl-PL">
              <a:latin typeface="+mn-lt"/>
            </a:endParaRPr>
          </a:p>
        </p:txBody>
      </p:sp>
    </p:spTree>
    <p:extLst>
      <p:ext uri="{BB962C8B-B14F-4D97-AF65-F5344CB8AC3E}">
        <p14:creationId xmlns:p14="http://schemas.microsoft.com/office/powerpoint/2010/main" val="2511136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999312"/>
            <a:ext cx="8640382" cy="5488115"/>
          </a:xfrm>
        </p:spPr>
        <p:txBody>
          <a:bodyPr vert="horz" lIns="0" tIns="0" rIns="0" bIns="0" rtlCol="0" anchor="ctr">
            <a:noAutofit/>
          </a:bodyPr>
          <a:lstStyle/>
          <a:p>
            <a:pPr marL="0" indent="0">
              <a:lnSpc>
                <a:spcPct val="150000"/>
              </a:lnSpc>
              <a:buNone/>
            </a:pPr>
            <a:r>
              <a:rPr lang="pl-PL" sz="1700" b="1" dirty="0">
                <a:latin typeface="+mn-lt"/>
              </a:rPr>
              <a:t>Dbałość o tereny zielone i unikanie tworzenia nawierzchni uszczelnionych (jeśli dotyczy)</a:t>
            </a:r>
          </a:p>
          <a:p>
            <a:pPr marL="0" indent="0">
              <a:lnSpc>
                <a:spcPct val="115000"/>
              </a:lnSpc>
              <a:spcAft>
                <a:spcPts val="1000"/>
              </a:spcAft>
              <a:buNone/>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Jeśli charakter inwestycji, względy użytkowe, technologiczne lub inne, przewiduje utworzenie nawierzchni uszczelnionej lub zmniejszenie powierzchni biologicznie czynnej lub usunięcie drzew i krzewów, Wnioskodawca zobowiązany jest do przedstawienia uzasadnienia dla braku wdrożenia ww. wymogów.</a:t>
            </a:r>
            <a:endParaRPr lang="pl-PL"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pl-PL" sz="1400" dirty="0">
                <a:solidFill>
                  <a:srgbClr val="000000"/>
                </a:solidFill>
                <a:latin typeface="+mn-lt"/>
                <a:ea typeface="Open Sans"/>
                <a:cs typeface="Open Sans"/>
              </a:rPr>
              <a:t>Kryterium jest weryfikowane w oparciu o informacje przedstawione we wniosku i załącznikach, oświadczenie Wnioskodawcy lub Projektanta.</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dirty="0">
                <a:latin typeface="+mn-lt"/>
              </a:rPr>
              <a:t>Kryteria merytoryczne specyficzne 0/1</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33</a:t>
            </a:fld>
            <a:endParaRPr lang="pl-PL">
              <a:latin typeface="+mn-lt"/>
            </a:endParaRPr>
          </a:p>
        </p:txBody>
      </p:sp>
      <p:pic>
        <p:nvPicPr>
          <p:cNvPr id="6" name="Obraz 5">
            <a:extLst>
              <a:ext uri="{FF2B5EF4-FFF2-40B4-BE49-F238E27FC236}">
                <a16:creationId xmlns:a16="http://schemas.microsoft.com/office/drawing/2014/main" id="{CF4098B7-BF25-4ECE-995F-1CFDFF26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82" y="141941"/>
            <a:ext cx="2663418" cy="1994993"/>
          </a:xfrm>
          <a:prstGeom prst="rect">
            <a:avLst/>
          </a:prstGeom>
          <a:effectLst>
            <a:softEdge rad="317500"/>
          </a:effectLst>
        </p:spPr>
      </p:pic>
    </p:spTree>
    <p:extLst>
      <p:ext uri="{BB962C8B-B14F-4D97-AF65-F5344CB8AC3E}">
        <p14:creationId xmlns:p14="http://schemas.microsoft.com/office/powerpoint/2010/main" val="229281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fontScale="90000"/>
          </a:bodyPr>
          <a:lstStyle/>
          <a:p>
            <a:r>
              <a:rPr lang="pl-PL" dirty="0">
                <a:latin typeface="+mn-lt"/>
              </a:rPr>
              <a:t>Kryteria merytoryczne specyficzne – punktowe (dotyczy 09.03)</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34</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b="1" dirty="0">
                <a:latin typeface="+mn-lt"/>
              </a:rPr>
              <a:t>Zróżnicowanie poziomu problemów rewitalizacyjnych w </a:t>
            </a:r>
            <a:r>
              <a:rPr lang="pl-PL" b="1" dirty="0">
                <a:solidFill>
                  <a:schemeClr val="accent2">
                    <a:lumMod val="90000"/>
                  </a:schemeClr>
                </a:solidFill>
                <a:latin typeface="+mn-lt"/>
              </a:rPr>
              <a:t>gminach miejskich i miejsko-wiejskich</a:t>
            </a:r>
          </a:p>
          <a:p>
            <a:pPr marL="0" indent="0">
              <a:buNone/>
            </a:pPr>
            <a:r>
              <a:rPr lang="pl-PL" sz="1800" dirty="0">
                <a:effectLst/>
                <a:latin typeface="Calibri" panose="020F0502020204030204" pitchFamily="34" charset="0"/>
                <a:ea typeface="Calibri" panose="020F0502020204030204" pitchFamily="34" charset="0"/>
                <a:cs typeface="Calibri" panose="020F0502020204030204" pitchFamily="34" charset="0"/>
              </a:rPr>
              <a:t>Ocenie podlegać będzie przynależność do obszaru o danym poziomie problemów rewitalizacyjnych w gminach miejskich, miejsko-wiejskich województwa śląskiego.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Priorytetowo będą traktowane projekty zlokalizowane na terenie gmin o najwyższym natężeniu poziomu problemów rewitalizacyjnych.</a:t>
            </a: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Obszar interwencji w aspekcie rewitalizacji określa Regionalna Polityka Rewitalizacji Województwa Śląskiego.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rPr>
              <a:t>Kryterium jest weryfikowane w oparciu o wniosek o dofinansowanie projektu</a:t>
            </a:r>
            <a:endParaRPr lang="pl-PL" b="1" dirty="0">
              <a:latin typeface="+mn-lt"/>
            </a:endParaRPr>
          </a:p>
          <a:p>
            <a:pPr marL="0" indent="0">
              <a:buNone/>
            </a:pPr>
            <a:endParaRPr lang="pl-PL" b="1" dirty="0">
              <a:latin typeface="+mn-lt"/>
            </a:endParaRPr>
          </a:p>
          <a:p>
            <a:pPr marL="0" indent="0">
              <a:buNone/>
            </a:pPr>
            <a:endParaRPr lang="pl-PL" b="1" dirty="0">
              <a:latin typeface="+mn-lt"/>
            </a:endParaRPr>
          </a:p>
        </p:txBody>
      </p:sp>
    </p:spTree>
    <p:extLst>
      <p:ext uri="{BB962C8B-B14F-4D97-AF65-F5344CB8AC3E}">
        <p14:creationId xmlns:p14="http://schemas.microsoft.com/office/powerpoint/2010/main" val="441574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fontScale="90000"/>
          </a:bodyPr>
          <a:lstStyle/>
          <a:p>
            <a:r>
              <a:rPr lang="pl-PL" dirty="0">
                <a:latin typeface="+mn-lt"/>
              </a:rPr>
              <a:t>Kryteria merytoryczne specyficzne – punktowe (dotyczy 09.03)</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35</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0" name="Symbol zastępczy zawartości 9">
            <a:extLst>
              <a:ext uri="{FF2B5EF4-FFF2-40B4-BE49-F238E27FC236}">
                <a16:creationId xmlns:a16="http://schemas.microsoft.com/office/drawing/2014/main" id="{C82BFFA2-F125-4973-ABD6-3C05A9C9D31D}"/>
              </a:ext>
            </a:extLst>
          </p:cNvPr>
          <p:cNvSpPr>
            <a:spLocks noGrp="1"/>
          </p:cNvSpPr>
          <p:nvPr>
            <p:ph idx="1"/>
          </p:nvPr>
        </p:nvSpPr>
        <p:spPr>
          <a:xfrm>
            <a:off x="607271" y="1379322"/>
            <a:ext cx="9477271" cy="4913903"/>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buNone/>
            </a:pPr>
            <a:r>
              <a:rPr lang="pl-PL" sz="2100" dirty="0"/>
              <a:t>Gminy miejskie i miejsko-wiejskie</a:t>
            </a:r>
          </a:p>
          <a:p>
            <a:r>
              <a:rPr lang="pl-PL" sz="1800" dirty="0">
                <a:effectLst/>
                <a:latin typeface="Calibri" panose="020F0502020204030204" pitchFamily="34" charset="0"/>
                <a:ea typeface="Calibri" panose="020F0502020204030204" pitchFamily="34" charset="0"/>
                <a:cs typeface="Calibri" panose="020F0502020204030204" pitchFamily="34" charset="0"/>
              </a:rPr>
              <a:t>1 pkt – lokalizacja projektu na terenie gminy o bardzo niskim poziomie problemów rewitalizacyjnych (Krzepice, Bielsko-Biała, Tarnowskie Góry, Szczyrk, Woźniki, Wisła, Lubliniec, Sośnicowice, Ustroń, Siewierz);</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dirty="0"/>
              <a:t>2 pkt – lokalizacja projektu na terenie gminy o niskim poziomie problemów rewitalizacyjnych (Lędziny, Tychy, Radzionków, Wilamowice, Pilica, Zawiercie, Skoczów, Sławków, Ogrodzieniec, Toszek, Kłobuck, Cieszyn, Mikołów, Krzanowice, Blachownia, Imielin, Koziegłowy, Kalety, Pyskowice, Bieruń, Miasteczko Śląskie);</a:t>
            </a:r>
          </a:p>
          <a:p>
            <a:r>
              <a:rPr lang="pl-PL" dirty="0"/>
              <a:t>3 pkt – lokalizacja projektu na terenie gminy o średnim poziomie problemów rewitalizacyjnych (Kuźnia Raciborska, Katowice, </a:t>
            </a:r>
            <a:r>
              <a:rPr lang="pl-PL" dirty="0">
                <a:solidFill>
                  <a:schemeClr val="tx1"/>
                </a:solidFill>
              </a:rPr>
              <a:t>Dąbrowa Górnicza, </a:t>
            </a:r>
            <a:r>
              <a:rPr lang="pl-PL" dirty="0"/>
              <a:t>Częstochowa, Strumień, Żywiec, Myszków, Gliwice, Łazy, Czechowice-Dziedzice, Poręba, Racibórz, Żory);</a:t>
            </a: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4 pkt – lokalizacja projektu na terenie gminy o wysokim poziomie problemów rewitalizacyjnych (Koniecpol, Piekary Śląskie, Czeladź, Radlin, Wodzisław Śląski, Jastrzębie-Zdrój, Czerwionka-Leszczyny, Chorzów, Pszczyna, Będzin, </a:t>
            </a:r>
            <a:r>
              <a:rPr lang="pl-PL" sz="1800" dirty="0" err="1">
                <a:effectLst/>
                <a:latin typeface="Calibri" panose="020F0502020204030204" pitchFamily="34" charset="0"/>
                <a:ea typeface="Calibri" panose="020F0502020204030204" pitchFamily="34" charset="0"/>
                <a:cs typeface="Calibri" panose="020F0502020204030204" pitchFamily="34" charset="0"/>
              </a:rPr>
              <a:t>Orzesze</a:t>
            </a:r>
            <a:r>
              <a:rPr lang="pl-PL" sz="1800" dirty="0">
                <a:effectLst/>
                <a:latin typeface="Calibri" panose="020F0502020204030204" pitchFamily="34" charset="0"/>
                <a:ea typeface="Calibri" panose="020F0502020204030204" pitchFamily="34" charset="0"/>
                <a:cs typeface="Calibri" panose="020F0502020204030204" pitchFamily="34" charset="0"/>
              </a:rPr>
              <a:t>, Jaworzno, Mysłowice, Szczekociny, Żarki, Rybnik, Łaziska Górne);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5 pkt – lokalizacja projektu na terenie gminy o bardzo wysokim poziomie problemów rewitalizacyjnych (Bytom, Świętochłowice, Rydułtowy, Zabrze, Knurów, Siemianowice Śląskie, Sosnowiec, Ruda Śląska, Pszów, Wojkowice).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42560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fontScale="90000"/>
          </a:bodyPr>
          <a:lstStyle/>
          <a:p>
            <a:r>
              <a:rPr lang="pl-PL" dirty="0">
                <a:latin typeface="+mn-lt"/>
              </a:rPr>
              <a:t>Kryteria merytoryczne specyficzne – punktowe (dotyczy 09.05)</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36</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b="1" dirty="0">
                <a:latin typeface="+mn-lt"/>
              </a:rPr>
              <a:t>Zróżnicowanie poziomu problemów rewitalizacyjnych w </a:t>
            </a:r>
            <a:r>
              <a:rPr lang="pl-PL" b="1" dirty="0">
                <a:solidFill>
                  <a:schemeClr val="accent2">
                    <a:lumMod val="90000"/>
                  </a:schemeClr>
                </a:solidFill>
                <a:latin typeface="+mn-lt"/>
              </a:rPr>
              <a:t>gminach wiejskich</a:t>
            </a:r>
          </a:p>
          <a:p>
            <a:pPr marL="0" indent="0">
              <a:buNone/>
            </a:pPr>
            <a:r>
              <a:rPr lang="pl-PL" sz="1800" dirty="0">
                <a:effectLst/>
                <a:latin typeface="Calibri" panose="020F0502020204030204" pitchFamily="34" charset="0"/>
                <a:ea typeface="Calibri" panose="020F0502020204030204" pitchFamily="34" charset="0"/>
                <a:cs typeface="Calibri" panose="020F0502020204030204" pitchFamily="34" charset="0"/>
              </a:rPr>
              <a:t>Ocenie podlegać będzie przynależność do obszaru o danym poziomie problemów rewitalizacyjnych w gminach miejskich, miejsko-wiejskich województwa śląskiego.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Priorytetowo będą traktowane projekty zlokalizowane na terenie gmin o najwyższym natężeniu poziomu problemów rewitalizacyjnych.</a:t>
            </a: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Obszar interwencji w aspekcie rewitalizacji określa Regionalna Polityka Rewitalizacji Województwa Śląskiego.</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sz="1800" dirty="0">
                <a:effectLst/>
                <a:latin typeface="Calibri" panose="020F0502020204030204" pitchFamily="34" charset="0"/>
                <a:ea typeface="Calibri" panose="020F0502020204030204" pitchFamily="34" charset="0"/>
              </a:rPr>
              <a:t>Kryterium jest weryfikowane w oparciu o wniosek o dofinansowanie projektu</a:t>
            </a:r>
            <a:endParaRPr lang="pl-PL" b="1" dirty="0">
              <a:latin typeface="+mn-lt"/>
            </a:endParaRPr>
          </a:p>
          <a:p>
            <a:pPr marL="0" indent="0">
              <a:buNone/>
            </a:pPr>
            <a:endParaRPr lang="pl-PL" b="1" dirty="0">
              <a:latin typeface="+mn-lt"/>
            </a:endParaRPr>
          </a:p>
          <a:p>
            <a:pPr marL="0" indent="0">
              <a:buNone/>
            </a:pPr>
            <a:endParaRPr lang="pl-PL" b="1" dirty="0">
              <a:latin typeface="+mn-lt"/>
            </a:endParaRPr>
          </a:p>
        </p:txBody>
      </p:sp>
    </p:spTree>
    <p:extLst>
      <p:ext uri="{BB962C8B-B14F-4D97-AF65-F5344CB8AC3E}">
        <p14:creationId xmlns:p14="http://schemas.microsoft.com/office/powerpoint/2010/main" val="92383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fontScale="90000"/>
          </a:bodyPr>
          <a:lstStyle/>
          <a:p>
            <a:r>
              <a:rPr lang="pl-PL" dirty="0">
                <a:latin typeface="+mn-lt"/>
              </a:rPr>
              <a:t>Kryteria merytoryczne specyficzne – punktowe (dotyczy 09.05)</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37</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0" name="Symbol zastępczy zawartości 9">
            <a:extLst>
              <a:ext uri="{FF2B5EF4-FFF2-40B4-BE49-F238E27FC236}">
                <a16:creationId xmlns:a16="http://schemas.microsoft.com/office/drawing/2014/main" id="{C82BFFA2-F125-4973-ABD6-3C05A9C9D31D}"/>
              </a:ext>
            </a:extLst>
          </p:cNvPr>
          <p:cNvSpPr>
            <a:spLocks noGrp="1"/>
          </p:cNvSpPr>
          <p:nvPr>
            <p:ph idx="1"/>
          </p:nvPr>
        </p:nvSpPr>
        <p:spPr>
          <a:xfrm>
            <a:off x="607271" y="1379322"/>
            <a:ext cx="9477271" cy="491390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pl-PL" sz="2100" dirty="0"/>
              <a:t>Gminy wiejskie</a:t>
            </a:r>
          </a:p>
          <a:p>
            <a:r>
              <a:rPr lang="pl-PL" sz="1800" dirty="0">
                <a:effectLst/>
                <a:latin typeface="Calibri" panose="020F0502020204030204" pitchFamily="34" charset="0"/>
                <a:ea typeface="Calibri" panose="020F0502020204030204" pitchFamily="34" charset="0"/>
                <a:cs typeface="Calibri" panose="020F0502020204030204" pitchFamily="34" charset="0"/>
              </a:rPr>
              <a:t>1 pkt – lokalizacja projektu na terenie gminy o bardzo niskim poziomie problemów rewitalizacyjnych (Mierzęcice, Rudziniec, Dębowiec, Starcza, Psary, Poczesna, Popów, Brenna, Kamienica Polska, Wilkowice, Boronów, Jaworze, Olsztyn, Jasienica, Świerklaniec, Ożarowice);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r>
              <a:rPr lang="pl-PL" dirty="0"/>
              <a:t>2 pkt – lokalizacja projektu na terenie gminy o niskim poziomie problemów rewitalizacyjnych (Panki, Konopiska, Żarnowiec, Ślemień, Jeleśnia, Buczkowice, Rudnik, Lipowa, Miedźno, Czernichów, Janów, Ciasna, Herby, Bobrowniki, Pietrowice Wielkie, Lipie, Kroczyce, Pawonków, Chełm Śląski, Goleszów, Mstów, Rędziny, Mykanów, Poraj);</a:t>
            </a:r>
          </a:p>
          <a:p>
            <a:r>
              <a:rPr lang="pl-PL" dirty="0"/>
              <a:t>3 pkt – lokalizacja projektu na terenie gminy o średnim poziomie problemów rewitalizacyjnych (Ornontowice, Krzyżanowice, Irządze, Łękawica, Porąbka, Pawłowice, Kłomnice, Niegowa, Przystajń, Pilchowice, Hażlach, Tworóg, Wielowieś, Wyry, Milówka, Istebna, Nędza, Koszęcin, Łodygowice, Krupski Młyn, Opatów, Włodowice, Kruszyna, Zbrosławice, Koszarawa, Kozy, Gilowice, Wręczyca Wielka);</a:t>
            </a: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4 pkt – lokalizacja projektu na terenie gminy o wysokim poziomie problemów rewitalizacyjnych (Dąbrowa Zielona, Chybie, Bojszowy, Jejkowice, Suszec, Bestwina, Rajcza, Lelów, </a:t>
            </a:r>
            <a:r>
              <a:rPr lang="pl-PL" sz="1800" dirty="0" err="1">
                <a:effectLst/>
                <a:latin typeface="Calibri" panose="020F0502020204030204" pitchFamily="34" charset="0"/>
                <a:ea typeface="Calibri" panose="020F0502020204030204" pitchFamily="34" charset="0"/>
                <a:cs typeface="Calibri" panose="020F0502020204030204" pitchFamily="34" charset="0"/>
              </a:rPr>
              <a:t>Radziechowy-Wieprz</a:t>
            </a:r>
            <a:r>
              <a:rPr lang="pl-PL" sz="1800" dirty="0">
                <a:effectLst/>
                <a:latin typeface="Calibri" panose="020F0502020204030204" pitchFamily="34" charset="0"/>
                <a:ea typeface="Calibri" panose="020F0502020204030204" pitchFamily="34" charset="0"/>
                <a:cs typeface="Calibri" panose="020F0502020204030204" pitchFamily="34" charset="0"/>
              </a:rPr>
              <a:t>, Goczałkowice-Zdrój, Węgierska Górka, Gierałtowice, Kobiór, Przyrów, Świnna, Ujsoły, Lyski, Kochanowice, Kornowac);</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l-PL" sz="1800" dirty="0">
                <a:effectLst/>
                <a:latin typeface="Calibri" panose="020F0502020204030204" pitchFamily="34" charset="0"/>
                <a:ea typeface="Calibri" panose="020F0502020204030204" pitchFamily="34" charset="0"/>
                <a:cs typeface="Calibri" panose="020F0502020204030204" pitchFamily="34" charset="0"/>
              </a:rPr>
              <a:t>5 pkt – lokalizacja projektu na terenie gminy o bardzo wysokim poziomie problemów </a:t>
            </a:r>
            <a:r>
              <a:rPr lang="pl-PL" sz="1800">
                <a:effectLst/>
                <a:latin typeface="Calibri" panose="020F0502020204030204" pitchFamily="34" charset="0"/>
                <a:ea typeface="Calibri" panose="020F0502020204030204" pitchFamily="34" charset="0"/>
                <a:cs typeface="Calibri" panose="020F0502020204030204" pitchFamily="34" charset="0"/>
              </a:rPr>
              <a:t>rewitalizacyjnych (Gaszowice, Świerklany, Godów, Marklowice, Zebrzydowice, Miedźna, Mszana, Gorzyce, Lubomia).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568210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38</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013103" y="1151712"/>
            <a:ext cx="7852991"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3"/>
            <a:ext cx="8360808" cy="2130496"/>
          </a:xfrm>
        </p:spPr>
        <p:txBody>
          <a:bodyPr/>
          <a:lstStyle/>
          <a:p>
            <a:pPr marL="0" indent="0">
              <a:buNone/>
            </a:pPr>
            <a:r>
              <a:rPr lang="pl-PL" b="1" dirty="0">
                <a:latin typeface="+mn-lt"/>
              </a:rPr>
              <a:t>2. Komplementarność z projektem/projektami finansowanymi z EFS+ lub działaniami, których cele są zgodne z celami EFS+</a:t>
            </a:r>
          </a:p>
          <a:p>
            <a:pPr marL="0" indent="0">
              <a:buNone/>
            </a:pPr>
            <a:r>
              <a:rPr lang="pl-PL" dirty="0">
                <a:latin typeface="+mn-lt"/>
              </a:rPr>
              <a:t>Kryterium premiuje przedsięwzięcia, w ramach których Wnioskodawca zadeklarował komplementarność z projektem/projektami finansowanych ze środków EFS+ lub projektem/projektami zgodnymi z celami EFS+ finansowanymi z innych źródeł.</a:t>
            </a:r>
          </a:p>
          <a:p>
            <a:pPr marL="0" indent="0">
              <a:buNone/>
            </a:pPr>
            <a:endParaRPr lang="pl-PL" dirty="0">
              <a:latin typeface="+mn-lt"/>
            </a:endParaRPr>
          </a:p>
          <a:p>
            <a:pPr marL="0" indent="0">
              <a:buNone/>
            </a:pPr>
            <a:endParaRPr lang="pl-PL" dirty="0"/>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a:p>
            <a:pPr marL="0" indent="0">
              <a:buNone/>
            </a:pPr>
            <a:endParaRPr lang="pl-PL" dirty="0">
              <a:latin typeface="+mn-lt"/>
            </a:endParaRPr>
          </a:p>
        </p:txBody>
      </p:sp>
      <p:sp>
        <p:nvSpPr>
          <p:cNvPr id="6" name="pole tekstowe 5">
            <a:extLst>
              <a:ext uri="{FF2B5EF4-FFF2-40B4-BE49-F238E27FC236}">
                <a16:creationId xmlns:a16="http://schemas.microsoft.com/office/drawing/2014/main" id="{EE3D3C0A-7FF4-41C5-BC1B-0DA4CD72E728}"/>
              </a:ext>
            </a:extLst>
          </p:cNvPr>
          <p:cNvSpPr txBox="1"/>
          <p:nvPr/>
        </p:nvSpPr>
        <p:spPr>
          <a:xfrm>
            <a:off x="1013100" y="3662219"/>
            <a:ext cx="8652099" cy="1200329"/>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dirty="0"/>
              <a:t>1 pkt – występuje komplementarność z co najmniej jednym projektem finansowanym ze środków EFS+ lub innymi źródłami o tym charakterze</a:t>
            </a:r>
          </a:p>
          <a:p>
            <a:endParaRPr lang="pl-PL" dirty="0"/>
          </a:p>
          <a:p>
            <a:r>
              <a:rPr lang="pl-PL" dirty="0"/>
              <a:t>0 pkt – brak komplementarności</a:t>
            </a:r>
          </a:p>
        </p:txBody>
      </p:sp>
    </p:spTree>
    <p:extLst>
      <p:ext uri="{BB962C8B-B14F-4D97-AF65-F5344CB8AC3E}">
        <p14:creationId xmlns:p14="http://schemas.microsoft.com/office/powerpoint/2010/main" val="228230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39</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b="1" dirty="0">
                <a:latin typeface="+mn-lt"/>
              </a:rPr>
              <a:t>3.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Poprawa jakości i potencjał infrastruktury </a:t>
            </a:r>
            <a:r>
              <a:rPr lang="pl-PL" b="1" dirty="0">
                <a:latin typeface="+mn-lt"/>
              </a:rPr>
              <a:t> </a:t>
            </a:r>
          </a:p>
          <a:p>
            <a:pPr marL="0" indent="0">
              <a:buNone/>
            </a:pPr>
            <a:r>
              <a:rPr lang="pl-PL" u="sng" dirty="0">
                <a:latin typeface="+mn-lt"/>
              </a:rPr>
              <a:t>Kryterium rozstrzygające 2 – max 8 punktów</a:t>
            </a:r>
          </a:p>
          <a:p>
            <a:pPr>
              <a:lnSpc>
                <a:spcPct val="115000"/>
              </a:lnSpc>
              <a:spcAft>
                <a:spcPts val="10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 kryterium Ekspert oceni, czy realizacja projektu (m.in. dotyczącego obiektów, w tym budynków, placów, ulic, deptaków, parków, skwerów, ogrodów jordanowskich, terenów rekultywowanych i zagospodarowywanych) przyczyni się do poprawy jakości tej infrastruktury, rozumianej jako zmiany w sposobie zagospodarowania/użytkowania zmierzające do zaspokajania potrzeb i sprzyjaniu integracji (w tym poprawy jej funkcjonalności).</a:t>
            </a:r>
          </a:p>
          <a:p>
            <a:r>
              <a:rPr lang="pl-PL" sz="1800" dirty="0">
                <a:effectLst/>
                <a:latin typeface="Calibri" panose="020F0502020204030204" pitchFamily="34" charset="0"/>
                <a:ea typeface="Calibri" panose="020F0502020204030204" pitchFamily="34" charset="0"/>
                <a:cs typeface="Times New Roman" panose="02020603050405020304" pitchFamily="18" charset="0"/>
              </a:rPr>
              <a:t>Ekspert przyzna punkty za pozytywny wpływ projektu na każdy element opisany w kolumnie sposób oceny kryterium. Promowane są projekty dostarczające wielofunkcyjną infrastrukturę.</a:t>
            </a:r>
            <a:endParaRPr lang="pl-PL" b="1" dirty="0">
              <a:latin typeface="+mn-lt"/>
            </a:endParaRPr>
          </a:p>
          <a:p>
            <a:pPr marL="0" indent="0">
              <a:buNone/>
            </a:pPr>
            <a:endParaRPr lang="pl-PL" b="1" dirty="0">
              <a:latin typeface="+mn-lt"/>
            </a:endParaRPr>
          </a:p>
        </p:txBody>
      </p:sp>
    </p:spTree>
    <p:extLst>
      <p:ext uri="{BB962C8B-B14F-4D97-AF65-F5344CB8AC3E}">
        <p14:creationId xmlns:p14="http://schemas.microsoft.com/office/powerpoint/2010/main" val="158987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a:bodyPr>
          <a:lstStyle/>
          <a:p>
            <a:r>
              <a:rPr lang="pl-PL" sz="2200" dirty="0">
                <a:latin typeface="+mn-lt"/>
              </a:rPr>
              <a:t>Działanie 09.03: gminy miejskie i miejsko-wiejskie </a:t>
            </a:r>
            <a:br>
              <a:rPr lang="pl-PL" sz="2200" dirty="0">
                <a:latin typeface="+mn-lt"/>
              </a:rPr>
            </a:br>
            <a:r>
              <a:rPr lang="pl-PL" sz="2200" b="0" dirty="0">
                <a:latin typeface="+mn-lt"/>
              </a:rPr>
              <a:t>nabór nr </a:t>
            </a:r>
            <a:r>
              <a:rPr lang="pl-PL" sz="1800" b="0" dirty="0">
                <a:effectLst/>
                <a:latin typeface="Arial" panose="020B0604020202020204" pitchFamily="34" charset="0"/>
                <a:ea typeface="Calibri" panose="020F0502020204030204" pitchFamily="34" charset="0"/>
                <a:cs typeface="Times New Roman" panose="02020603050405020304" pitchFamily="18" charset="0"/>
              </a:rPr>
              <a:t>FESL.09.03-IZ.01-183/25</a:t>
            </a:r>
            <a:br>
              <a:rPr lang="pl-PL" sz="1800" b="0" dirty="0">
                <a:effectLst/>
                <a:latin typeface="Arial" panose="020B0604020202020204" pitchFamily="34" charset="0"/>
                <a:ea typeface="Calibri" panose="020F0502020204030204" pitchFamily="34" charset="0"/>
                <a:cs typeface="Times New Roman" panose="02020603050405020304" pitchFamily="18" charset="0"/>
              </a:rPr>
            </a:br>
            <a:r>
              <a:rPr lang="pl-PL" sz="2200" dirty="0">
                <a:latin typeface="+mn-lt"/>
              </a:rPr>
              <a:t>Działanie 09.05: gminy wiejskie</a:t>
            </a:r>
            <a:br>
              <a:rPr lang="pl-PL" sz="2200" dirty="0">
                <a:latin typeface="+mn-lt"/>
              </a:rPr>
            </a:br>
            <a:r>
              <a:rPr lang="pl-PL" sz="2200" b="0" dirty="0">
                <a:latin typeface="+mn-lt"/>
              </a:rPr>
              <a:t>nabór nr </a:t>
            </a:r>
            <a:r>
              <a:rPr lang="pl-PL" sz="1800" b="0" dirty="0">
                <a:effectLst/>
                <a:latin typeface="Arial" panose="020B0604020202020204" pitchFamily="34" charset="0"/>
                <a:ea typeface="Calibri" panose="020F0502020204030204" pitchFamily="34" charset="0"/>
                <a:cs typeface="Times New Roman" panose="02020603050405020304" pitchFamily="18" charset="0"/>
              </a:rPr>
              <a:t>FESL.09.05-IZ.01-184/25</a:t>
            </a:r>
            <a:endParaRPr lang="pl-PL" sz="2200" b="0"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5" name="pole tekstowe 4">
            <a:extLst>
              <a:ext uri="{FF2B5EF4-FFF2-40B4-BE49-F238E27FC236}">
                <a16:creationId xmlns:a16="http://schemas.microsoft.com/office/drawing/2014/main" id="{B04B09CB-183C-4F6D-92F6-687B976B29A9}"/>
              </a:ext>
            </a:extLst>
          </p:cNvPr>
          <p:cNvSpPr txBox="1"/>
          <p:nvPr/>
        </p:nvSpPr>
        <p:spPr>
          <a:xfrm>
            <a:off x="1061963" y="5311432"/>
            <a:ext cx="8566297"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pl-PL" sz="1800" dirty="0">
                <a:effectLst/>
                <a:ea typeface="Times New Roman" panose="02020603050405020304" pitchFamily="18" charset="0"/>
                <a:cs typeface="Arial" panose="020B0604020202020204" pitchFamily="34" charset="0"/>
              </a:rPr>
              <a:t>Identyfikacja gmin nastąpi w oparciu o</a:t>
            </a:r>
            <a:r>
              <a:rPr lang="pl-PL" dirty="0">
                <a:ea typeface="Times New Roman" panose="02020603050405020304" pitchFamily="18" charset="0"/>
                <a:cs typeface="Arial" panose="020B0604020202020204" pitchFamily="34" charset="0"/>
              </a:rPr>
              <a:t> </a:t>
            </a:r>
            <a:r>
              <a:rPr lang="pl-PL" sz="1800" dirty="0">
                <a:effectLst/>
                <a:ea typeface="Times New Roman" panose="02020603050405020304" pitchFamily="18" charset="0"/>
                <a:cs typeface="Arial" panose="020B0604020202020204" pitchFamily="34" charset="0"/>
              </a:rPr>
              <a:t>Regionalną Politykę Rewitalizacji Województwa Śląskiego – </a:t>
            </a:r>
            <a:r>
              <a:rPr lang="pl-PL" dirty="0">
                <a:ea typeface="Times New Roman" panose="02020603050405020304" pitchFamily="18" charset="0"/>
                <a:cs typeface="Arial" panose="020B0604020202020204" pitchFamily="34" charset="0"/>
              </a:rPr>
              <a:t>t</a:t>
            </a:r>
            <a:r>
              <a:rPr lang="pl-PL" sz="1800" dirty="0">
                <a:effectLst/>
                <a:ea typeface="Times New Roman" panose="02020603050405020304" pitchFamily="18" charset="0"/>
                <a:cs typeface="Arial" panose="020B0604020202020204" pitchFamily="34" charset="0"/>
              </a:rPr>
              <a:t>abela nr 3 (strona 59) oraz  tabela nr 4 (strona 61).</a:t>
            </a:r>
            <a:endParaRPr lang="pl-PL" dirty="0"/>
          </a:p>
        </p:txBody>
      </p:sp>
    </p:spTree>
    <p:extLst>
      <p:ext uri="{BB962C8B-B14F-4D97-AF65-F5344CB8AC3E}">
        <p14:creationId xmlns:p14="http://schemas.microsoft.com/office/powerpoint/2010/main" val="226136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09326" y="212351"/>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40</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0" name="Symbol zastępczy zawartości 9">
            <a:extLst>
              <a:ext uri="{FF2B5EF4-FFF2-40B4-BE49-F238E27FC236}">
                <a16:creationId xmlns:a16="http://schemas.microsoft.com/office/drawing/2014/main" id="{C82BFFA2-F125-4973-ABD6-3C05A9C9D31D}"/>
              </a:ext>
            </a:extLst>
          </p:cNvPr>
          <p:cNvSpPr>
            <a:spLocks noGrp="1"/>
          </p:cNvSpPr>
          <p:nvPr>
            <p:ph idx="1"/>
          </p:nvPr>
        </p:nvSpPr>
        <p:spPr>
          <a:xfrm>
            <a:off x="706671" y="716089"/>
            <a:ext cx="9278470" cy="6076138"/>
          </a:xfrm>
          <a:ln>
            <a:no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pl-PL" sz="1400" dirty="0"/>
              <a:t>Projekt zapewnia poprawę jakości życia mieszkańców poprzez kształtowanie infrastruktury sprzyjającej ich integracji oraz zaspokajaniu potrzeb: </a:t>
            </a:r>
          </a:p>
          <a:p>
            <a:r>
              <a:rPr lang="pl-PL" sz="1400" dirty="0"/>
              <a:t>1 pkt – bezpieczeństwa (rozwiązania prowadzące do zmniejszenia poziomu wystąpienia przestępstwa, zdarzenia drogowego, siły wyższej np. powodzi lub innych zagrożeń)</a:t>
            </a:r>
          </a:p>
          <a:p>
            <a:r>
              <a:rPr lang="pl-PL" sz="1400" dirty="0"/>
              <a:t>1 pkt – dostępu do usług o charakterze gospodarczym (rozwiązania stwarzające warunki do prowadzenia działalności gospodarczej)</a:t>
            </a:r>
          </a:p>
          <a:p>
            <a:r>
              <a:rPr lang="pl-PL" sz="1400" dirty="0"/>
              <a:t>1 pkt – dostępu do usług o charakterze edukacyjnym (rozwiązania stwarzające warunki do prowadzenia działalności edukacyjnej skierowanej do lokalnej społeczności)</a:t>
            </a:r>
          </a:p>
          <a:p>
            <a:r>
              <a:rPr lang="pl-PL" sz="1400" dirty="0"/>
              <a:t>1 pkt – </a:t>
            </a:r>
            <a:r>
              <a:rPr lang="pl-PL" sz="1400" dirty="0" err="1"/>
              <a:t>społeczno</a:t>
            </a:r>
            <a:r>
              <a:rPr lang="pl-PL" sz="1400" dirty="0"/>
              <a:t> - kulturowych (rozwiązania sprzyjające budowaniu/ wzmacnianiu poczucia własnej tożsamości społeczności związanej z danym miejscem)</a:t>
            </a:r>
          </a:p>
          <a:p>
            <a:r>
              <a:rPr lang="pl-PL" sz="1400" dirty="0"/>
              <a:t>1 pkt – dostępu do udogodnień, (rozwiązania poprawiające komfort użytkowania danego miejsca)</a:t>
            </a:r>
          </a:p>
          <a:p>
            <a:r>
              <a:rPr lang="pl-PL" sz="1400" dirty="0"/>
              <a:t>1 pkt – rekreacyjnych (rozwiązania sprzyjające wzbogaceniu oferty spędzania czasu wolnego) </a:t>
            </a:r>
          </a:p>
          <a:p>
            <a:r>
              <a:rPr lang="pl-PL" sz="1400" dirty="0"/>
              <a:t>1 pkt – włączenia zewnętrznego (rozwiązania wykraczające poza potrzeby mieszkańców i dedykowane dla osób spoza obszaru danej dzielnicy/gminy np. przyciągające mieszkańców sąsiednich dzielnic, turystów, inwestorów)</a:t>
            </a:r>
          </a:p>
          <a:p>
            <a:r>
              <a:rPr lang="pl-PL" sz="1400" dirty="0"/>
              <a:t>1 pkt – inne korzyści sprzyjające integracji i zaspokajaniu potrzeb</a:t>
            </a:r>
          </a:p>
          <a:p>
            <a:r>
              <a:rPr lang="pl-PL" sz="1400" dirty="0"/>
              <a:t>0 pkt – wpływ neutralny, niewpływający na poprawę jakości życia</a:t>
            </a:r>
          </a:p>
        </p:txBody>
      </p:sp>
    </p:spTree>
    <p:extLst>
      <p:ext uri="{BB962C8B-B14F-4D97-AF65-F5344CB8AC3E}">
        <p14:creationId xmlns:p14="http://schemas.microsoft.com/office/powerpoint/2010/main" val="2483468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41</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b="1" dirty="0">
                <a:latin typeface="+mn-lt"/>
              </a:rPr>
              <a:t>4. Istotność projektu dla procesu rewitalizacji</a:t>
            </a:r>
          </a:p>
          <a:p>
            <a:pPr marL="0" indent="0">
              <a:lnSpc>
                <a:spcPct val="115000"/>
              </a:lnSpc>
              <a:spcAft>
                <a:spcPts val="1000"/>
              </a:spcAft>
              <a:buNone/>
            </a:pPr>
            <a:r>
              <a:rPr lang="pl-PL" u="sng" dirty="0">
                <a:latin typeface="Calibri" panose="020F0502020204030204" pitchFamily="34" charset="0"/>
                <a:ea typeface="Calibri" panose="020F0502020204030204" pitchFamily="34" charset="0"/>
                <a:cs typeface="Times New Roman" panose="02020603050405020304" pitchFamily="18" charset="0"/>
              </a:rPr>
              <a:t>Kryterium rozstrzygające nr 1</a:t>
            </a:r>
          </a:p>
          <a:p>
            <a:pPr marL="0" indent="0">
              <a:lnSpc>
                <a:spcPct val="115000"/>
              </a:lnSpc>
              <a:spcAft>
                <a:spcPts val="10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Punkty będą przyznawane za rodzaj projektu według programu rewitalizacji. Premiowane będą projekty rewitalizacyjne, które znajdują się na podstawowej liście gminnego programu rewitalizacji. </a:t>
            </a: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4 pkt – projekt znajduje się </a:t>
            </a:r>
            <a:r>
              <a:rPr lang="pl-PL" dirty="0">
                <a:solidFill>
                  <a:schemeClr val="tx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na liście planowanych podstawowych przedsięwzięć </a:t>
            </a:r>
            <a:r>
              <a:rPr lang="pl-PL" dirty="0">
                <a:latin typeface="Calibri" panose="020F0502020204030204" pitchFamily="34" charset="0"/>
                <a:ea typeface="Calibri" panose="020F0502020204030204" pitchFamily="34" charset="0"/>
                <a:cs typeface="Times New Roman" panose="02020603050405020304" pitchFamily="18" charset="0"/>
              </a:rPr>
              <a:t>rewitalizacyjnych </a:t>
            </a:r>
          </a:p>
          <a:p>
            <a:pPr marL="0" indent="0">
              <a:lnSpc>
                <a:spcPct val="115000"/>
              </a:lnSpc>
              <a:spcAft>
                <a:spcPts val="1000"/>
              </a:spcAft>
              <a:buNone/>
            </a:pPr>
            <a:r>
              <a:rPr lang="pl-PL" dirty="0">
                <a:latin typeface="Calibri" panose="020F0502020204030204" pitchFamily="34" charset="0"/>
                <a:ea typeface="Calibri" panose="020F0502020204030204" pitchFamily="34" charset="0"/>
                <a:cs typeface="Times New Roman" panose="02020603050405020304" pitchFamily="18" charset="0"/>
              </a:rPr>
              <a:t>0 pkt – projekt wynika z charakterystyki pozostałych dopuszczalnych przedsięwzięć rewitalizacyjnych</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500" dirty="0">
                <a:effectLst/>
                <a:latin typeface="Calibri" panose="020F0502020204030204" pitchFamily="34" charset="0"/>
                <a:ea typeface="Calibri" panose="020F0502020204030204" pitchFamily="34" charset="0"/>
                <a:cs typeface="Times New Roman" panose="02020603050405020304" pitchFamily="18" charset="0"/>
              </a:rPr>
              <a:t>Kryterium jest weryfikowane w oparciu o wniosek o dofinansowanie projektu wraz z załącznikami, program rewitalizacji, wiedzę ekspercką</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endParaRPr lang="pl-PL" b="1" dirty="0">
              <a:latin typeface="+mn-lt"/>
            </a:endParaRPr>
          </a:p>
        </p:txBody>
      </p:sp>
    </p:spTree>
    <p:extLst>
      <p:ext uri="{BB962C8B-B14F-4D97-AF65-F5344CB8AC3E}">
        <p14:creationId xmlns:p14="http://schemas.microsoft.com/office/powerpoint/2010/main" val="107948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42</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fontScale="92500"/>
          </a:bodyPr>
          <a:lstStyle/>
          <a:p>
            <a:pPr marL="0" indent="0">
              <a:buNone/>
            </a:pPr>
            <a:r>
              <a:rPr lang="pl-PL" b="1" dirty="0">
                <a:latin typeface="+mn-lt"/>
              </a:rPr>
              <a:t>5.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Lokalizacja projektu </a:t>
            </a:r>
            <a:endParaRPr lang="pl-PL" b="1" dirty="0">
              <a:latin typeface="+mn-lt"/>
            </a:endParaRPr>
          </a:p>
          <a:p>
            <a:pPr marL="0" indent="0">
              <a:lnSpc>
                <a:spcPct val="115000"/>
              </a:lnSpc>
              <a:spcAft>
                <a:spcPts val="1000"/>
              </a:spcAft>
              <a:buNone/>
            </a:pP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W ramach kryterium promowana jest lokalizacja projektu: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1 pkt - obejmująca obiekt wpisany do rejestru zabytków (w kosztach kwalifikowanych projektu ujęto prace dotyczące obiektu)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1 pkt - w obrębie układu urbanistycznego </a:t>
            </a:r>
            <a:r>
              <a:rPr lang="pl-PL" sz="1800">
                <a:effectLst/>
                <a:latin typeface="Calibri" panose="020F0502020204030204" pitchFamily="34" charset="0"/>
                <a:ea typeface="Times New Roman" panose="02020603050405020304" pitchFamily="18" charset="0"/>
                <a:cs typeface="Times New Roman" panose="02020603050405020304" pitchFamily="18" charset="0"/>
              </a:rPr>
              <a:t>(ruralistycznego) </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wpisanego do rejestru zabytków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1 pkt - na obszarze specjalnej strefy rewitalizacji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1 pkt - na obszarze miejscowego planu rewitalizacji</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dirty="0">
                <a:latin typeface="Calibri" panose="020F0502020204030204" pitchFamily="34" charset="0"/>
                <a:cs typeface="Times New Roman" panose="02020603050405020304" pitchFamily="18" charset="0"/>
              </a:rPr>
              <a:t>Punkt zostaje przyznany, jeśli całość lub część projektu jest położona na ww. obszarach.</a:t>
            </a:r>
          </a:p>
          <a:p>
            <a:pPr marL="0" indent="0">
              <a:buNone/>
            </a:pPr>
            <a:r>
              <a:rPr lang="pl-PL" dirty="0">
                <a:latin typeface="Calibri" panose="020F0502020204030204" pitchFamily="34" charset="0"/>
                <a:cs typeface="Times New Roman" panose="02020603050405020304" pitchFamily="18" charset="0"/>
              </a:rPr>
              <a:t>Punkty w ramach kryterium podlegają sumowaniu.</a:t>
            </a:r>
          </a:p>
          <a:p>
            <a:pPr marL="0" indent="0">
              <a:buNone/>
            </a:pPr>
            <a:r>
              <a:rPr lang="pl-PL" sz="1400" dirty="0">
                <a:latin typeface="Calibri" panose="020F0502020204030204" pitchFamily="34" charset="0"/>
                <a:cs typeface="Times New Roman" panose="02020603050405020304" pitchFamily="18" charset="0"/>
              </a:rPr>
              <a:t>Kryterium jest weryfikowane w oparciu o wniosek o dofinansowanie projektu wraz z załącznikami, program rewitalizacji, akty prawa miejscowego gminy oraz z wykorzystaniem ogólnodostępnych baz danych</a:t>
            </a:r>
            <a:r>
              <a:rPr lang="pl-PL" dirty="0">
                <a:latin typeface="Calibri" panose="020F0502020204030204" pitchFamily="34" charset="0"/>
                <a:cs typeface="Times New Roman" panose="02020603050405020304" pitchFamily="18" charset="0"/>
              </a:rPr>
              <a:t>.</a:t>
            </a:r>
          </a:p>
          <a:p>
            <a:pPr marL="0" indent="0">
              <a:buNone/>
            </a:pPr>
            <a:endParaRPr lang="pl-PL" b="1" dirty="0">
              <a:latin typeface="+mn-lt"/>
            </a:endParaRPr>
          </a:p>
        </p:txBody>
      </p:sp>
      <p:pic>
        <p:nvPicPr>
          <p:cNvPr id="5" name="Grafika 4" descr="Bank z wypełnieniem pełnym">
            <a:extLst>
              <a:ext uri="{FF2B5EF4-FFF2-40B4-BE49-F238E27FC236}">
                <a16:creationId xmlns:a16="http://schemas.microsoft.com/office/drawing/2014/main" id="{9992E39A-0266-48A0-99BD-0B1EE460FC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5196" y="182149"/>
            <a:ext cx="1553514" cy="1553514"/>
          </a:xfrm>
          <a:prstGeom prst="rect">
            <a:avLst/>
          </a:prstGeom>
        </p:spPr>
      </p:pic>
    </p:spTree>
    <p:extLst>
      <p:ext uri="{BB962C8B-B14F-4D97-AF65-F5344CB8AC3E}">
        <p14:creationId xmlns:p14="http://schemas.microsoft.com/office/powerpoint/2010/main" val="3916782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43</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6284168" cy="5191807"/>
          </a:xfrm>
        </p:spPr>
        <p:txBody>
          <a:bodyPr>
            <a:normAutofit fontScale="85000" lnSpcReduction="10000"/>
          </a:bodyPr>
          <a:lstStyle/>
          <a:p>
            <a:pPr marL="0" indent="0">
              <a:buNone/>
            </a:pPr>
            <a:r>
              <a:rPr lang="pl-PL" b="1" dirty="0">
                <a:latin typeface="+mn-lt"/>
              </a:rPr>
              <a:t>6.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Kompleksowość działań rewitalizacyjnych </a:t>
            </a:r>
            <a:endParaRPr lang="pl-PL" b="1" dirty="0">
              <a:latin typeface="+mn-lt"/>
            </a:endParaRPr>
          </a:p>
          <a:p>
            <a:pPr marL="0" indent="0">
              <a:lnSpc>
                <a:spcPct val="115000"/>
              </a:lnSpc>
              <a:spcAft>
                <a:spcPts val="1000"/>
              </a:spcAft>
              <a:buNone/>
            </a:pPr>
            <a:r>
              <a:rPr lang="pl-PL" dirty="0">
                <a:latin typeface="Calibri" panose="020F0502020204030204" pitchFamily="34" charset="0"/>
                <a:cs typeface="Times New Roman" panose="02020603050405020304" pitchFamily="18" charset="0"/>
              </a:rPr>
              <a:t>Zgodnie z ustawą o rewitalizacji, stan kryzysowy występuje w związku z koncentracją negatywnych zjawisk społecznych oraz występowania negatywnego zjawiska w co najmniej jednej z następujących sfer: gospodarczej lub środowiskowej lub przestrzenno-funkcjonalnej lub technicznej. </a:t>
            </a:r>
          </a:p>
          <a:p>
            <a:pPr marL="0" indent="0">
              <a:lnSpc>
                <a:spcPct val="115000"/>
              </a:lnSpc>
              <a:spcAft>
                <a:spcPts val="1000"/>
              </a:spcAft>
              <a:buNone/>
            </a:pPr>
            <a:r>
              <a:rPr lang="pl-PL" dirty="0">
                <a:latin typeface="Calibri" panose="020F0502020204030204" pitchFamily="34" charset="0"/>
                <a:cs typeface="Times New Roman" panose="02020603050405020304" pitchFamily="18" charset="0"/>
              </a:rPr>
              <a:t>W związku z tym, oceniany będzie zakres rozwiązywanych przez projekt problemów na obszarze/podobszarze rewitalizacji, wykraczających poza problemy społeczne. Ekspert uwzględniając problemy zdiagnozowane na obszarze/podobszarze rewitalizacji we właściwym programie rewitalizacji, przyznawał będzie po jednym punkcie za każdy rodzaj problemów innych niż społeczne, do rozwiązania których przyczynia się realizacja projektu. Rozwiązanie problemów społecznych nie będzie dodatkowo punktowane w tym kryterium. </a:t>
            </a:r>
          </a:p>
          <a:p>
            <a:pPr marL="0" indent="0">
              <a:lnSpc>
                <a:spcPct val="115000"/>
              </a:lnSpc>
              <a:spcAft>
                <a:spcPts val="1000"/>
              </a:spcAft>
              <a:buNone/>
            </a:pPr>
            <a:r>
              <a:rPr lang="pl-PL" dirty="0">
                <a:latin typeface="Calibri" panose="020F0502020204030204" pitchFamily="34" charset="0"/>
                <a:cs typeface="Times New Roman" panose="02020603050405020304" pitchFamily="18" charset="0"/>
              </a:rPr>
              <a:t>Ekspert przyzna punkty wyłącznie, gdy projekt przyczynia się do rozwiązania zdiagnozowanych na obszarze/podobszarze rewitalizacji problemów wskazanych w programie rewitalizacji.</a:t>
            </a:r>
          </a:p>
          <a:p>
            <a:pPr marL="0" indent="0">
              <a:lnSpc>
                <a:spcPct val="115000"/>
              </a:lnSpc>
              <a:spcAft>
                <a:spcPts val="1000"/>
              </a:spcAft>
              <a:buNone/>
            </a:pPr>
            <a:r>
              <a:rPr lang="pl-PL" sz="1500" dirty="0">
                <a:latin typeface="Calibri" panose="020F0502020204030204" pitchFamily="34" charset="0"/>
                <a:cs typeface="Times New Roman" panose="02020603050405020304" pitchFamily="18" charset="0"/>
              </a:rPr>
              <a:t>Kryterium jest weryfikowane w oparciu o wniosek o dofinansowanie projektu wraz z załącznikami, program rewitalizacji, wiedzę ekspercką</a:t>
            </a:r>
            <a:r>
              <a:rPr lang="pl-PL" dirty="0">
                <a:latin typeface="Calibri" panose="020F0502020204030204" pitchFamily="34" charset="0"/>
                <a:cs typeface="Times New Roman" panose="02020603050405020304" pitchFamily="18" charset="0"/>
              </a:rPr>
              <a:t>.</a:t>
            </a:r>
          </a:p>
          <a:p>
            <a:pPr marL="0" indent="0">
              <a:lnSpc>
                <a:spcPct val="115000"/>
              </a:lnSpc>
              <a:spcAft>
                <a:spcPts val="1000"/>
              </a:spcAft>
              <a:buNone/>
            </a:pPr>
            <a:endParaRPr lang="pl-PL" dirty="0">
              <a:latin typeface="Calibri" panose="020F0502020204030204" pitchFamily="34" charset="0"/>
              <a:cs typeface="Times New Roman" panose="02020603050405020304" pitchFamily="18" charset="0"/>
            </a:endParaRPr>
          </a:p>
          <a:p>
            <a:pPr marL="0" indent="0">
              <a:buNone/>
            </a:pPr>
            <a:endParaRPr lang="pl-PL" dirty="0">
              <a:latin typeface="Calibri" panose="020F0502020204030204" pitchFamily="34" charset="0"/>
              <a:cs typeface="Times New Roman" panose="02020603050405020304" pitchFamily="18" charset="0"/>
            </a:endParaRPr>
          </a:p>
          <a:p>
            <a:pPr marL="0" indent="0">
              <a:buNone/>
            </a:pPr>
            <a:endParaRPr lang="pl-PL" b="1" dirty="0">
              <a:latin typeface="+mn-lt"/>
            </a:endParaRPr>
          </a:p>
        </p:txBody>
      </p:sp>
      <p:sp>
        <p:nvSpPr>
          <p:cNvPr id="10" name="pole tekstowe 9">
            <a:extLst>
              <a:ext uri="{FF2B5EF4-FFF2-40B4-BE49-F238E27FC236}">
                <a16:creationId xmlns:a16="http://schemas.microsoft.com/office/drawing/2014/main" id="{E35E1F88-4E75-4C78-B2E5-5781888F1C37}"/>
              </a:ext>
            </a:extLst>
          </p:cNvPr>
          <p:cNvSpPr txBox="1"/>
          <p:nvPr/>
        </p:nvSpPr>
        <p:spPr>
          <a:xfrm>
            <a:off x="7593106" y="2278323"/>
            <a:ext cx="2212777"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pl-PL" dirty="0"/>
              <a:t>1 pkt – problem gospodarczy</a:t>
            </a:r>
          </a:p>
          <a:p>
            <a:endParaRPr lang="pl-PL" dirty="0"/>
          </a:p>
          <a:p>
            <a:r>
              <a:rPr lang="pl-PL" dirty="0"/>
              <a:t>1 pkt – problem środowiskowy</a:t>
            </a:r>
          </a:p>
          <a:p>
            <a:endParaRPr lang="pl-PL" dirty="0"/>
          </a:p>
          <a:p>
            <a:r>
              <a:rPr lang="pl-PL" dirty="0"/>
              <a:t>1 pkt – problem przestrzenno-funkcjonalny</a:t>
            </a:r>
          </a:p>
          <a:p>
            <a:endParaRPr lang="pl-PL" dirty="0"/>
          </a:p>
          <a:p>
            <a:r>
              <a:rPr lang="pl-PL" dirty="0"/>
              <a:t>1 pkt – problem techniczny</a:t>
            </a:r>
          </a:p>
        </p:txBody>
      </p:sp>
    </p:spTree>
    <p:extLst>
      <p:ext uri="{BB962C8B-B14F-4D97-AF65-F5344CB8AC3E}">
        <p14:creationId xmlns:p14="http://schemas.microsoft.com/office/powerpoint/2010/main" val="705736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44</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09683" y="1644165"/>
            <a:ext cx="8917993" cy="5310074"/>
          </a:xfrm>
          <a:effectLst>
            <a:glow rad="127000">
              <a:schemeClr val="accent1"/>
            </a:glow>
          </a:effectLst>
        </p:spPr>
        <p:txBody>
          <a:bodyPr>
            <a:normAutofit/>
          </a:bodyPr>
          <a:lstStyle/>
          <a:p>
            <a:pPr marL="0" indent="0">
              <a:buNone/>
            </a:pPr>
            <a:r>
              <a:rPr lang="pl-PL" b="1" dirty="0">
                <a:latin typeface="+mn-lt"/>
              </a:rPr>
              <a:t>7.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Zielona infrastruktura</a:t>
            </a:r>
            <a:endParaRPr lang="pl-PL" b="1" dirty="0">
              <a:latin typeface="+mn-lt"/>
            </a:endParaRPr>
          </a:p>
          <a:p>
            <a:pPr marL="0" indent="0">
              <a:buNone/>
            </a:pPr>
            <a:r>
              <a:rPr lang="pl-PL" dirty="0">
                <a:latin typeface="+mn-lt"/>
              </a:rPr>
              <a:t>W ramach kryterium promuje się zachowanie istniejącej lub zwiększenie powierzchni biologicznie czynnej oraz zmniejszenie udziału nawierzchni uszczelnionych na terenie inwestycji.</a:t>
            </a:r>
          </a:p>
          <a:p>
            <a:pPr marL="0" indent="0">
              <a:buNone/>
            </a:pPr>
            <a:r>
              <a:rPr lang="pl-PL" b="1" dirty="0">
                <a:latin typeface="+mn-lt"/>
              </a:rPr>
              <a:t>1 pkt </a:t>
            </a:r>
            <a:r>
              <a:rPr lang="pl-PL" dirty="0">
                <a:latin typeface="+mn-lt"/>
              </a:rPr>
              <a:t>− zachowanie istniejącej lub zwiększenie </a:t>
            </a:r>
            <a:r>
              <a:rPr lang="pl-PL" b="1" dirty="0">
                <a:solidFill>
                  <a:srgbClr val="00B050"/>
                </a:solidFill>
                <a:latin typeface="+mn-lt"/>
              </a:rPr>
              <a:t>powierzchni biologicznie czynnej </a:t>
            </a:r>
            <a:r>
              <a:rPr lang="pl-PL" dirty="0">
                <a:latin typeface="+mn-lt"/>
              </a:rPr>
              <a:t>na terenie inwestycji.</a:t>
            </a:r>
          </a:p>
          <a:p>
            <a:pPr marL="0" indent="0">
              <a:buNone/>
            </a:pPr>
            <a:r>
              <a:rPr lang="pl-PL" dirty="0">
                <a:latin typeface="+mn-lt"/>
              </a:rPr>
              <a:t>Punkty zostają przyznane, jeśli we wszystkich lokalizacjach projektu zostają spełnione uwarunkowania.</a:t>
            </a:r>
          </a:p>
          <a:p>
            <a:pPr marL="0" indent="0">
              <a:buNone/>
            </a:pPr>
            <a:r>
              <a:rPr lang="pl-PL" b="1" dirty="0">
                <a:latin typeface="+mn-lt"/>
              </a:rPr>
              <a:t>1 pkt </a:t>
            </a:r>
            <a:r>
              <a:rPr lang="pl-PL" dirty="0">
                <a:latin typeface="+mn-lt"/>
              </a:rPr>
              <a:t>− zmniejszenie udziału </a:t>
            </a:r>
            <a:r>
              <a:rPr lang="pl-PL" b="1" dirty="0">
                <a:solidFill>
                  <a:srgbClr val="00B050"/>
                </a:solidFill>
                <a:latin typeface="+mn-lt"/>
              </a:rPr>
              <a:t>nawierzchni uszczelnionych </a:t>
            </a:r>
            <a:r>
              <a:rPr lang="pl-PL" dirty="0">
                <a:latin typeface="+mn-lt"/>
              </a:rPr>
              <a:t>na terenie inwestycji. </a:t>
            </a:r>
          </a:p>
          <a:p>
            <a:pPr marL="0" indent="0">
              <a:buNone/>
            </a:pPr>
            <a:r>
              <a:rPr lang="pl-PL" dirty="0">
                <a:latin typeface="+mn-lt"/>
              </a:rPr>
              <a:t>Punkty zostają przyznane, jeśli we wszystkich lokalizacjach projektu zostają spełnione uwarunkowania.</a:t>
            </a:r>
          </a:p>
          <a:p>
            <a:pPr marL="0" indent="0">
              <a:buNone/>
            </a:pPr>
            <a:r>
              <a:rPr lang="pl-PL" sz="1400" dirty="0">
                <a:latin typeface="+mn-lt"/>
              </a:rPr>
              <a:t>Kryterium jest weryfikowane w oparciu o wniosek o dofinansowanie projektu oraz załączniki.</a:t>
            </a:r>
          </a:p>
        </p:txBody>
      </p:sp>
    </p:spTree>
    <p:extLst>
      <p:ext uri="{BB962C8B-B14F-4D97-AF65-F5344CB8AC3E}">
        <p14:creationId xmlns:p14="http://schemas.microsoft.com/office/powerpoint/2010/main" val="1295932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45</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lstStyle/>
          <a:p>
            <a:pPr marL="0" indent="0">
              <a:buNone/>
            </a:pPr>
            <a:r>
              <a:rPr lang="pl-PL" b="1" dirty="0">
                <a:latin typeface="+mn-lt"/>
              </a:rPr>
              <a:t>8. </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Promowanie rozwiązań cyfrowych</a:t>
            </a:r>
            <a:r>
              <a:rPr lang="pl-PL" b="1" dirty="0">
                <a:latin typeface="+mn-lt"/>
              </a:rPr>
              <a:t> </a:t>
            </a:r>
          </a:p>
          <a:p>
            <a:pPr marL="0" indent="0">
              <a:buNone/>
            </a:pPr>
            <a:r>
              <a:rPr lang="pl-P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Ocenie podlegać będzie uwzględnienie w projekcie rozwiązań cyfrowych, zwłaszcza zdalnego dostępu do usług publicznych, w rewitalizowanych obiektach i przestrzeniach.</a:t>
            </a:r>
            <a:r>
              <a:rPr lang="pl-PL"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latin typeface="+mn-lt"/>
            </a:endParaRPr>
          </a:p>
          <a:p>
            <a:pPr marL="0" indent="0">
              <a:buNone/>
            </a:pPr>
            <a:r>
              <a:rPr lang="pl-PL" dirty="0">
                <a:latin typeface="+mn-lt"/>
              </a:rPr>
              <a:t>2 pkt – otrzymują inwestycje, w których zastosowano rozwiązania cyfrowe przewidujące zdalny dostęp do usług publicznych</a:t>
            </a:r>
          </a:p>
          <a:p>
            <a:pPr marL="0" indent="0">
              <a:buNone/>
            </a:pPr>
            <a:r>
              <a:rPr lang="pl-PL" dirty="0">
                <a:latin typeface="+mn-lt"/>
              </a:rPr>
              <a:t>1 pkt – otrzymują inwestycje, w których przewidziano rozwiązania cyfrowe  </a:t>
            </a:r>
          </a:p>
          <a:p>
            <a:pPr marL="0" indent="0">
              <a:buNone/>
            </a:pPr>
            <a:r>
              <a:rPr lang="pl-PL" dirty="0">
                <a:latin typeface="+mn-lt"/>
              </a:rPr>
              <a:t>0 pkt – otrzymują inwestycje, które nie przewidują rozwiązań cyfrowych</a:t>
            </a:r>
          </a:p>
          <a:p>
            <a:pPr marL="0" indent="0">
              <a:buNone/>
            </a:pPr>
            <a:endParaRPr lang="pl-PL" dirty="0">
              <a:latin typeface="+mn-lt"/>
            </a:endParaRPr>
          </a:p>
          <a:p>
            <a:pPr marL="0" indent="0">
              <a:buNone/>
            </a:pPr>
            <a:r>
              <a:rPr lang="pl-PL"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Punkty w ramach kryterium nie podlegają sumowaniu</a:t>
            </a:r>
            <a:r>
              <a:rPr lang="pl-PL"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pl-PL" sz="1600" dirty="0">
              <a:latin typeface="+mn-lt"/>
            </a:endParaRPr>
          </a:p>
          <a:p>
            <a:pPr marL="0" indent="0">
              <a:buNone/>
            </a:pPr>
            <a:endParaRPr lang="pl-PL" b="1" dirty="0">
              <a:latin typeface="+mn-lt"/>
            </a:endParaRPr>
          </a:p>
        </p:txBody>
      </p:sp>
      <p:pic>
        <p:nvPicPr>
          <p:cNvPr id="5" name="Grafika 4" descr="Laptop z wypełnieniem pełnym">
            <a:extLst>
              <a:ext uri="{FF2B5EF4-FFF2-40B4-BE49-F238E27FC236}">
                <a16:creationId xmlns:a16="http://schemas.microsoft.com/office/drawing/2014/main" id="{F65059DD-D14C-4A6D-81A2-CBB46D6BAD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5610" y="359838"/>
            <a:ext cx="1467874" cy="1467874"/>
          </a:xfrm>
          <a:prstGeom prst="rect">
            <a:avLst/>
          </a:prstGeom>
        </p:spPr>
      </p:pic>
    </p:spTree>
    <p:extLst>
      <p:ext uri="{BB962C8B-B14F-4D97-AF65-F5344CB8AC3E}">
        <p14:creationId xmlns:p14="http://schemas.microsoft.com/office/powerpoint/2010/main" val="2784348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ED53B2F-AC11-4478-8F7B-33E3DD5C3D5C}"/>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PaintBrush/>
                    </a14:imgEffect>
                  </a14:imgLayer>
                </a14:imgProps>
              </a:ext>
            </a:extLst>
          </a:blip>
          <a:stretch>
            <a:fillRect/>
          </a:stretch>
        </p:blipFill>
        <p:spPr>
          <a:xfrm>
            <a:off x="657328" y="1151712"/>
            <a:ext cx="8996156" cy="4953253"/>
          </a:xfrm>
          <a:prstGeom prst="rect">
            <a:avLst/>
          </a:prstGeom>
          <a:noFill/>
          <a:effectLst>
            <a:softEdge rad="304800"/>
          </a:effectLst>
        </p:spPr>
      </p:pic>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46</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b="1" dirty="0">
                <a:latin typeface="+mn-lt"/>
              </a:rPr>
              <a:t>9. </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Projekty wyłonione w ramach konkursów architektonicznych, architektoniczno-urbanistycznych lub urbanistycznych</a:t>
            </a:r>
            <a:endParaRPr lang="pl-PL" b="1" dirty="0">
              <a:latin typeface="+mn-lt"/>
            </a:endParaRPr>
          </a:p>
          <a:p>
            <a:pPr marL="0" indent="0">
              <a:buNone/>
            </a:pPr>
            <a:r>
              <a:rPr lang="pl-PL" dirty="0">
                <a:effectLst/>
                <a:latin typeface="Calibri" panose="020F0502020204030204" pitchFamily="34" charset="0"/>
                <a:ea typeface="Times New Roman" panose="02020603050405020304" pitchFamily="18" charset="0"/>
                <a:cs typeface="Times New Roman" panose="02020603050405020304" pitchFamily="18" charset="0"/>
              </a:rPr>
              <a:t>Kryterium premiuje projekty, które dotyczą zagospodarowania przestrzeni (przestrzeni publicznych, projektów urbanistycznych dot. przekształcania lub rekultywacji terenu, terenów zielonych i parków) oraz obiektów kubaturowych (w tym zwłaszcza obiekty użyteczności publicznej – obiekty zabytkowe oraz te o funkcji rekreacyjnej, turystycznej), które zostały wyłonione w konkursie architektonicznym, architektoniczno- urbanistycznym lub urbanistycznym. </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b="1" dirty="0">
                <a:effectLst/>
                <a:latin typeface="Calibri" panose="020F0502020204030204" pitchFamily="34" charset="0"/>
                <a:ea typeface="Times New Roman" panose="02020603050405020304" pitchFamily="18" charset="0"/>
                <a:cs typeface="Times New Roman" panose="02020603050405020304" pitchFamily="18" charset="0"/>
              </a:rPr>
              <a:t>1 pkt – projekt wyłoniony w drodze konkursu architektonicznego, architektoniczno-urbanistycznego lub urbanistycznego; </a:t>
            </a:r>
          </a:p>
          <a:p>
            <a:pPr marL="0" indent="0">
              <a:buNone/>
            </a:pPr>
            <a:r>
              <a:rPr lang="pl-PL" b="1" dirty="0">
                <a:latin typeface="Calibri" panose="020F0502020204030204" pitchFamily="34" charset="0"/>
                <a:ea typeface="Times New Roman" panose="02020603050405020304" pitchFamily="18" charset="0"/>
                <a:cs typeface="Times New Roman" panose="02020603050405020304" pitchFamily="18" charset="0"/>
              </a:rPr>
              <a:t>0 pkt – brak spełnienia powyższego warunku</a:t>
            </a:r>
            <a:r>
              <a:rPr lang="pl-PL" dirty="0">
                <a:latin typeface="Calibri" panose="020F0502020204030204" pitchFamily="34" charset="0"/>
                <a:ea typeface="Times New Roman" panose="02020603050405020304" pitchFamily="18" charset="0"/>
                <a:cs typeface="Times New Roman" panose="02020603050405020304" pitchFamily="18" charset="0"/>
              </a:rPr>
              <a:t>. </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pl-PL" sz="1400" dirty="0">
                <a:effectLst/>
                <a:latin typeface="Calibri" panose="020F0502020204030204" pitchFamily="34" charset="0"/>
                <a:ea typeface="Times New Roman" panose="02020603050405020304" pitchFamily="18" charset="0"/>
                <a:cs typeface="Times New Roman" panose="02020603050405020304" pitchFamily="18" charset="0"/>
              </a:rPr>
              <a:t>Kryterium będzie weryfikowane na podstawie wniosku o dofinansowanie i dokumentacji potwierdzającej przeprowadzenie konkursu.</a:t>
            </a:r>
            <a:endParaRPr lang="pl-PL" sz="1400" b="1" dirty="0">
              <a:latin typeface="+mn-lt"/>
            </a:endParaRPr>
          </a:p>
        </p:txBody>
      </p:sp>
    </p:spTree>
    <p:extLst>
      <p:ext uri="{BB962C8B-B14F-4D97-AF65-F5344CB8AC3E}">
        <p14:creationId xmlns:p14="http://schemas.microsoft.com/office/powerpoint/2010/main" val="1735952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47</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5260505"/>
          </a:xfrm>
        </p:spPr>
        <p:txBody>
          <a:bodyPr>
            <a:normAutofit/>
          </a:bodyPr>
          <a:lstStyle/>
          <a:p>
            <a:pPr marL="0" indent="0">
              <a:buNone/>
            </a:pPr>
            <a:r>
              <a:rPr lang="pl-PL" b="1" dirty="0">
                <a:latin typeface="+mn-lt"/>
              </a:rPr>
              <a:t>10. </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Premiowanie rozwiązań pozwalających na wzrost dostępności infrastruktury dla osób ze szczególnymi potrzebami</a:t>
            </a:r>
            <a:endParaRPr lang="pl-PL" b="1" dirty="0">
              <a:latin typeface="Calibri" panose="020F0502020204030204" pitchFamily="34" charset="0"/>
              <a:cs typeface="Times New Roman" panose="02020603050405020304" pitchFamily="18" charset="0"/>
            </a:endParaRPr>
          </a:p>
          <a:p>
            <a:pPr marL="0" indent="0">
              <a:buNone/>
            </a:pPr>
            <a:r>
              <a:rPr lang="pl-PL" dirty="0">
                <a:latin typeface="+mn-lt"/>
              </a:rPr>
              <a:t>Ekspert przyzna punkty, jeśli w projekcie w zakresie dostępności infrastruktury dla osób ze szczególnymi potrzebami zastosowano rozwiązania wykraczające ponad minimalne wymogi wsparcia określone w Standardach dostępności (załącznik nr 2 do Wytycznych dotyczących realizacji zasad równościowych w ramach funduszy unijnych na lata 2021-2027), modelach dostępności (adekwatnych do zakresu projektu), np. rozwiązania wskazane w Standardach dostępności jako „dobre rady”.</a:t>
            </a:r>
          </a:p>
          <a:p>
            <a:pPr marL="0" indent="0">
              <a:buNone/>
            </a:pPr>
            <a:r>
              <a:rPr lang="pl-PL" b="1" dirty="0">
                <a:latin typeface="+mn-lt"/>
              </a:rPr>
              <a:t>1 pkt – w projekcie przewiduje się uruchomienie i wdrożenie rozwiązań zapewnianiających osobom ze szczególnymi potrzebami większą tj. wykraczającą ponad minimalne wymagania dostępność infrastruktury</a:t>
            </a:r>
          </a:p>
          <a:p>
            <a:pPr marL="0" indent="0">
              <a:buNone/>
            </a:pP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0 pkt – w projekcie nie przewiduje się ww. rozwiązań</a:t>
            </a:r>
            <a:endParaRPr lang="pl-PL" b="1" dirty="0">
              <a:latin typeface="+mn-lt"/>
            </a:endParaRPr>
          </a:p>
          <a:p>
            <a:pPr marL="0" indent="0">
              <a:buNone/>
            </a:pPr>
            <a:r>
              <a:rPr lang="pl-PL" sz="1400" dirty="0">
                <a:latin typeface="+mn-lt"/>
              </a:rPr>
              <a:t>Kryterium będzie weryfikowane w oparciu o wniosek o dofinansowanie i załączniki oraz załącznik nr 2 do Wytycznych dotyczących realizacji zasad równościowych w ramach funduszy unijnych na lata 2021-2027, właściwe modele dostępności.</a:t>
            </a:r>
          </a:p>
          <a:p>
            <a:pPr marL="0" indent="0">
              <a:buNone/>
            </a:pPr>
            <a:endParaRPr lang="pl-PL" b="1" dirty="0">
              <a:latin typeface="+mn-lt"/>
            </a:endParaRPr>
          </a:p>
        </p:txBody>
      </p:sp>
    </p:spTree>
    <p:extLst>
      <p:ext uri="{BB962C8B-B14F-4D97-AF65-F5344CB8AC3E}">
        <p14:creationId xmlns:p14="http://schemas.microsoft.com/office/powerpoint/2010/main" val="3924618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48</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b="1" dirty="0">
                <a:latin typeface="+mn-lt"/>
              </a:rPr>
              <a:t>11. </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Dążenie do standardów określonych przez Międzynarodową Radę Ochrony Zabytków i Miejsc Historycznych (ICOMOS)</a:t>
            </a:r>
          </a:p>
          <a:p>
            <a:pPr marL="0" indent="0">
              <a:buNone/>
            </a:pPr>
            <a:r>
              <a:rPr lang="pl-PL" dirty="0">
                <a:latin typeface="+mn-lt"/>
              </a:rPr>
              <a:t>Realizacja projektu będzie przeprowadzona z przestrzeganiem zasad wynikających z dokumentu pn. Europejskie Zasady Jakości dla interwencji o potencjalnym wpływie na dziedzictwo kulturowe.</a:t>
            </a:r>
          </a:p>
          <a:p>
            <a:pPr marL="0" indent="0">
              <a:buNone/>
            </a:pPr>
            <a:r>
              <a:rPr lang="pl-PL" dirty="0">
                <a:latin typeface="+mn-lt"/>
              </a:rPr>
              <a:t>1 pkt – projekt dziedzictwa kulturowego spełniający standardy ICOMOS</a:t>
            </a:r>
          </a:p>
          <a:p>
            <a:pPr marL="0" indent="0">
              <a:buNone/>
            </a:pPr>
            <a:r>
              <a:rPr lang="pl-PL" dirty="0">
                <a:latin typeface="+mn-lt"/>
              </a:rPr>
              <a:t>1 pkt – projekt niedotyczący dziedzictwa kulturowego</a:t>
            </a:r>
          </a:p>
          <a:p>
            <a:pPr marL="0" indent="0">
              <a:buNone/>
            </a:pPr>
            <a:r>
              <a:rPr lang="pl-PL" dirty="0">
                <a:latin typeface="+mn-lt"/>
              </a:rPr>
              <a:t>0 pkt – projekt dziedzictwa kulturowego niespełniający standardów ICOMOS</a:t>
            </a:r>
          </a:p>
          <a:p>
            <a:pPr marL="0" indent="0">
              <a:buNone/>
            </a:pPr>
            <a:endParaRPr lang="pl-PL" dirty="0">
              <a:latin typeface="+mn-lt"/>
            </a:endParaRPr>
          </a:p>
          <a:p>
            <a:pPr marL="0" indent="0">
              <a:buNone/>
            </a:pPr>
            <a:r>
              <a:rPr lang="pl-PL" sz="1600" dirty="0">
                <a:latin typeface="+mn-lt"/>
              </a:rPr>
              <a:t>Kryterium będzie weryfikowane na podstawie oświadczenia Wnioskodawcy, w którym potwierdzi on zgodność projektu z ww. dokumentem.</a:t>
            </a:r>
          </a:p>
          <a:p>
            <a:pPr marL="0" indent="0">
              <a:buNone/>
            </a:pPr>
            <a:endParaRPr lang="pl-PL" b="1" dirty="0">
              <a:latin typeface="+mn-lt"/>
            </a:endParaRPr>
          </a:p>
        </p:txBody>
      </p:sp>
    </p:spTree>
    <p:extLst>
      <p:ext uri="{BB962C8B-B14F-4D97-AF65-F5344CB8AC3E}">
        <p14:creationId xmlns:p14="http://schemas.microsoft.com/office/powerpoint/2010/main" val="1925883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dirty="0">
                <a:latin typeface="+mn-lt"/>
              </a:rPr>
              <a:t>Kryteria merytoryczne specyficzne - punktowe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49</a:t>
            </a:fld>
            <a:endParaRPr lang="pl-PL">
              <a:latin typeface="+mn-lt"/>
            </a:endParaRPr>
          </a:p>
        </p:txBody>
      </p:sp>
      <p:sp>
        <p:nvSpPr>
          <p:cNvPr id="7" name="Symbol zastępczy zawartości 2">
            <a:extLst>
              <a:ext uri="{FF2B5EF4-FFF2-40B4-BE49-F238E27FC236}">
                <a16:creationId xmlns:a16="http://schemas.microsoft.com/office/drawing/2014/main" id="{43277356-79F3-4AE0-B078-66C1386A88AD}"/>
              </a:ext>
            </a:extLst>
          </p:cNvPr>
          <p:cNvSpPr txBox="1">
            <a:spLocks/>
          </p:cNvSpPr>
          <p:nvPr/>
        </p:nvSpPr>
        <p:spPr>
          <a:xfrm>
            <a:off x="1165502" y="1151712"/>
            <a:ext cx="8640382" cy="5488115"/>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50000"/>
              </a:lnSpc>
              <a:buFontTx/>
              <a:buNone/>
            </a:pPr>
            <a:r>
              <a:rPr lang="pl-PL" sz="1400" dirty="0">
                <a:solidFill>
                  <a:srgbClr val="000000"/>
                </a:solidFill>
                <a:latin typeface="+mn-lt"/>
                <a:ea typeface="Open Sans"/>
                <a:cs typeface="Open Sans"/>
              </a:rPr>
              <a:t>.</a:t>
            </a:r>
          </a:p>
        </p:txBody>
      </p:sp>
      <p:sp>
        <p:nvSpPr>
          <p:cNvPr id="9" name="Symbol zastępczy zawartości 2">
            <a:extLst>
              <a:ext uri="{FF2B5EF4-FFF2-40B4-BE49-F238E27FC236}">
                <a16:creationId xmlns:a16="http://schemas.microsoft.com/office/drawing/2014/main" id="{2FA4094E-5FF1-4398-B99B-6928123B866A}"/>
              </a:ext>
            </a:extLst>
          </p:cNvPr>
          <p:cNvSpPr txBox="1">
            <a:spLocks/>
          </p:cNvSpPr>
          <p:nvPr/>
        </p:nvSpPr>
        <p:spPr>
          <a:xfrm>
            <a:off x="1317902" y="1918447"/>
            <a:ext cx="2698286" cy="4873780"/>
          </a:xfrm>
          <a:prstGeom prst="rect">
            <a:avLst/>
          </a:prstGeom>
        </p:spPr>
        <p:txBody>
          <a:bodyPr vert="horz" lIns="0" tIns="0" rIns="0" bIns="0" rtlCol="0" anchor="ctr">
            <a:no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15000"/>
              </a:lnSpc>
              <a:spcAft>
                <a:spcPts val="1000"/>
              </a:spcAft>
              <a:buFontTx/>
              <a:buNone/>
            </a:pPr>
            <a:r>
              <a:rPr lang="pl-PL" sz="1400" dirty="0">
                <a:solidFill>
                  <a:srgbClr val="000000"/>
                </a:solidFill>
                <a:latin typeface="+mn-lt"/>
                <a:ea typeface="Open Sans"/>
                <a:cs typeface="Open Sans"/>
              </a:rPr>
              <a:t>.</a:t>
            </a:r>
          </a:p>
        </p:txBody>
      </p:sp>
      <p:sp>
        <p:nvSpPr>
          <p:cNvPr id="11" name="Symbol zastępczy zawartości 10">
            <a:extLst>
              <a:ext uri="{FF2B5EF4-FFF2-40B4-BE49-F238E27FC236}">
                <a16:creationId xmlns:a16="http://schemas.microsoft.com/office/drawing/2014/main" id="{0AFBABA5-A08D-4B73-942A-49BD6E1F975C}"/>
              </a:ext>
            </a:extLst>
          </p:cNvPr>
          <p:cNvSpPr>
            <a:spLocks noGrp="1"/>
          </p:cNvSpPr>
          <p:nvPr>
            <p:ph idx="1"/>
          </p:nvPr>
        </p:nvSpPr>
        <p:spPr>
          <a:xfrm>
            <a:off x="1013103" y="1379322"/>
            <a:ext cx="8360808" cy="4878043"/>
          </a:xfrm>
        </p:spPr>
        <p:txBody>
          <a:bodyPr>
            <a:normAutofit/>
          </a:bodyPr>
          <a:lstStyle/>
          <a:p>
            <a:pPr marL="0" indent="0">
              <a:buNone/>
            </a:pPr>
            <a:r>
              <a:rPr lang="pl-PL" b="1" dirty="0">
                <a:latin typeface="+mn-lt"/>
              </a:rPr>
              <a:t>12. </a:t>
            </a:r>
            <a:r>
              <a:rPr lang="pl-PL" sz="1800" b="1" dirty="0">
                <a:effectLst/>
                <a:latin typeface="Calibri" panose="020F0502020204030204" pitchFamily="34" charset="0"/>
                <a:ea typeface="Times New Roman" panose="02020603050405020304" pitchFamily="18" charset="0"/>
                <a:cs typeface="Times New Roman" panose="02020603050405020304" pitchFamily="18" charset="0"/>
              </a:rPr>
              <a:t>Komplementarność transnarodowa, transgraniczna i międzyregionalna</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dirty="0">
                <a:latin typeface="Calibri" panose="020F0502020204030204" pitchFamily="34" charset="0"/>
                <a:cs typeface="Times New Roman" panose="02020603050405020304" pitchFamily="18" charset="0"/>
              </a:rPr>
              <a:t>W ramach kryterium oceniana będzie komplementarność projektu na poziomie transnarodowym, transgranicznym oraz międzyregionalnym.</a:t>
            </a:r>
            <a:endParaRPr lang="pl-PL" b="1" dirty="0">
              <a:latin typeface="Calibri" panose="020F0502020204030204" pitchFamily="34" charset="0"/>
              <a:cs typeface="Times New Roman" panose="02020603050405020304" pitchFamily="18" charset="0"/>
            </a:endParaRPr>
          </a:p>
          <a:p>
            <a:pPr marL="0" indent="0">
              <a:buNone/>
            </a:pPr>
            <a:r>
              <a:rPr lang="pl-PL" b="1" dirty="0">
                <a:latin typeface="Calibri" panose="020F0502020204030204" pitchFamily="34" charset="0"/>
                <a:cs typeface="Times New Roman" panose="02020603050405020304" pitchFamily="18" charset="0"/>
              </a:rPr>
              <a:t>1 pkt – otrzymują inwestycje, które:</a:t>
            </a:r>
          </a:p>
          <a:p>
            <a:pPr>
              <a:buFont typeface="Arial" panose="020B0604020202020204" pitchFamily="34" charset="0"/>
              <a:buChar char="•"/>
            </a:pPr>
            <a:r>
              <a:rPr lang="pl-PL" dirty="0">
                <a:latin typeface="Calibri" panose="020F0502020204030204" pitchFamily="34" charset="0"/>
                <a:cs typeface="Times New Roman" panose="02020603050405020304" pitchFamily="18" charset="0"/>
              </a:rPr>
              <a:t>są realizowane z partnerami mającymi siedzibę poza województwem śląskim i/lub</a:t>
            </a:r>
          </a:p>
          <a:p>
            <a:pPr>
              <a:buFont typeface="Arial" panose="020B0604020202020204" pitchFamily="34" charset="0"/>
              <a:buChar char="•"/>
            </a:pPr>
            <a:r>
              <a:rPr lang="pl-PL" dirty="0">
                <a:latin typeface="Calibri" panose="020F0502020204030204" pitchFamily="34" charset="0"/>
                <a:cs typeface="Times New Roman" panose="02020603050405020304" pitchFamily="18" charset="0"/>
              </a:rPr>
              <a:t>są komplementarne do działań przewidzianych w Strategii UE dla regionu Morza Bałtyckiego, programach </a:t>
            </a:r>
            <a:r>
              <a:rPr lang="pl-PL" dirty="0" err="1">
                <a:latin typeface="Calibri" panose="020F0502020204030204" pitchFamily="34" charset="0"/>
                <a:cs typeface="Times New Roman" panose="02020603050405020304" pitchFamily="18" charset="0"/>
              </a:rPr>
              <a:t>Interreg</a:t>
            </a:r>
            <a:r>
              <a:rPr lang="pl-PL" dirty="0">
                <a:latin typeface="Calibri" panose="020F0502020204030204" pitchFamily="34" charset="0"/>
                <a:cs typeface="Times New Roman" panose="02020603050405020304" pitchFamily="18" charset="0"/>
              </a:rPr>
              <a:t> Europa oraz Europa Środkowa związanych z kulturą i turystyką, czerpią dobre praktyki z w/w programów, strategii i/lub</a:t>
            </a:r>
          </a:p>
          <a:p>
            <a:pPr>
              <a:buFont typeface="Arial" panose="020B0604020202020204" pitchFamily="34" charset="0"/>
              <a:buChar char="•"/>
            </a:pPr>
            <a:r>
              <a:rPr lang="pl-PL" dirty="0">
                <a:latin typeface="Calibri" panose="020F0502020204030204" pitchFamily="34" charset="0"/>
                <a:cs typeface="Times New Roman" panose="02020603050405020304" pitchFamily="18" charset="0"/>
              </a:rPr>
              <a:t>są komplementarne do inwestycji związanych z rewitalizacją finansowanych ze środków programu URBACT, czerpią dobre praktyki z tego programu;</a:t>
            </a:r>
          </a:p>
          <a:p>
            <a:pPr marL="0" indent="0">
              <a:buNone/>
            </a:pPr>
            <a:r>
              <a:rPr lang="pl-PL" dirty="0">
                <a:latin typeface="Calibri" panose="020F0502020204030204" pitchFamily="34" charset="0"/>
                <a:cs typeface="Times New Roman" panose="02020603050405020304" pitchFamily="18" charset="0"/>
              </a:rPr>
              <a:t>0 pkt – otrzymują inwestycje, które nie wykazują żadnej komplementarności na poziomie transnarodowym, międzyregionalnym oraz transgranicznym.</a:t>
            </a:r>
          </a:p>
          <a:p>
            <a:pPr marL="0" indent="0">
              <a:buNone/>
            </a:pPr>
            <a:endParaRPr lang="pl-PL" b="1" dirty="0">
              <a:latin typeface="Calibri" panose="020F0502020204030204" pitchFamily="34" charset="0"/>
              <a:cs typeface="Times New Roman" panose="02020603050405020304" pitchFamily="18" charset="0"/>
            </a:endParaRPr>
          </a:p>
          <a:p>
            <a:pPr marL="0" indent="0">
              <a:buNone/>
            </a:pPr>
            <a:endParaRPr lang="pl-PL" b="1" dirty="0">
              <a:latin typeface="Calibri" panose="020F0502020204030204" pitchFamily="34" charset="0"/>
              <a:cs typeface="Times New Roman" panose="02020603050405020304" pitchFamily="18" charset="0"/>
            </a:endParaRPr>
          </a:p>
          <a:p>
            <a:pPr marL="0" indent="0">
              <a:buNone/>
            </a:pPr>
            <a:endParaRPr lang="pl-PL"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28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a:bodyPr>
          <a:lstStyle/>
          <a:p>
            <a:pPr algn="ctr"/>
            <a:r>
              <a:rPr lang="pl-PL" sz="2400" dirty="0">
                <a:latin typeface="+mn-lt"/>
                <a:ea typeface="Open Sans"/>
                <a:cs typeface="Open Sans"/>
              </a:rPr>
              <a:t>Termin naborów</a:t>
            </a:r>
            <a:br>
              <a:rPr lang="pl-PL" sz="2400" dirty="0">
                <a:latin typeface="+mn-lt"/>
                <a:ea typeface="Open Sans"/>
                <a:cs typeface="Open Sans"/>
              </a:rPr>
            </a:br>
            <a:r>
              <a:rPr lang="pl-PL" sz="2400" dirty="0">
                <a:latin typeface="+mn-lt"/>
                <a:ea typeface="Open Sans"/>
                <a:cs typeface="Open Sans"/>
              </a:rPr>
              <a:t>31 marzec - 26 czerwiec 2025 r.</a:t>
            </a:r>
            <a:endParaRPr lang="pl-PL" sz="2200" b="0"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52206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Kryteria rozstrzygające</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p:txBody>
          <a:bodyPr/>
          <a:lstStyle/>
          <a:p>
            <a:pPr marL="0" indent="0">
              <a:buNone/>
            </a:pPr>
            <a:r>
              <a:rPr lang="pl-PL" dirty="0"/>
              <a:t>W przypadku uzyskania przez projekty w wyniku oceny jednakowej liczby punktów, o ich kolejności na liście rankingowej przesądza wyższa liczba punktów uzyskana w kolejnych kryteriach wskazanych jako rozstrzygające. W przypadku jednakowej liczby punktów uzyskanych w kryterium nr 1 decyduje liczba punktów uzyskana w kryterium nr 2. </a:t>
            </a:r>
          </a:p>
          <a:p>
            <a:endParaRPr lang="pl-PL" dirty="0"/>
          </a:p>
          <a:p>
            <a:r>
              <a:rPr lang="pl-PL" dirty="0"/>
              <a:t>Kryterium rozstrzygające nr 1. </a:t>
            </a:r>
            <a:r>
              <a:rPr lang="pl-PL" b="1" dirty="0"/>
              <a:t>Istotność projektu dla procesu rewitalizacji </a:t>
            </a:r>
          </a:p>
          <a:p>
            <a:r>
              <a:rPr lang="pl-PL" dirty="0"/>
              <a:t>Kryterium rozstrzygające nr 2. </a:t>
            </a:r>
            <a:r>
              <a:rPr lang="pl-PL" b="1" dirty="0"/>
              <a:t>Poprawa jakości i potencjał infrastruktury </a:t>
            </a:r>
          </a:p>
          <a:p>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50</a:t>
            </a:fld>
            <a:endParaRPr lang="pl-PL"/>
          </a:p>
        </p:txBody>
      </p:sp>
    </p:spTree>
    <p:extLst>
      <p:ext uri="{BB962C8B-B14F-4D97-AF65-F5344CB8AC3E}">
        <p14:creationId xmlns:p14="http://schemas.microsoft.com/office/powerpoint/2010/main" val="41892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IV</a:t>
            </a:r>
            <a:br>
              <a:rPr lang="pl-PL" dirty="0">
                <a:latin typeface="+mn-lt"/>
              </a:rPr>
            </a:br>
            <a:r>
              <a:rPr lang="pl-PL" dirty="0">
                <a:latin typeface="+mn-lt"/>
              </a:rPr>
              <a:t>Kwalifikowalność wydatków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0728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 - dokumenty</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193257"/>
            <a:ext cx="8640382" cy="4680002"/>
          </a:xfrm>
        </p:spPr>
        <p:txBody>
          <a:bodyPr anchor="ctr"/>
          <a:lstStyle/>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Wytyczne dotyczące kwalifikowalności wydatków na lata 2021-2027 </a:t>
            </a:r>
          </a:p>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Przewodnik dla beneficjentów FE SL 2021-2027</a:t>
            </a:r>
          </a:p>
          <a:p>
            <a:pPr algn="l" rtl="0" fontAlgn="base">
              <a:buFont typeface="Arial" panose="020B0604020202020204" pitchFamily="34" charset="0"/>
              <a:buChar char="•"/>
            </a:pPr>
            <a:r>
              <a:rPr lang="pl-PL" b="1" dirty="0">
                <a:solidFill>
                  <a:srgbClr val="002073"/>
                </a:solidFill>
                <a:latin typeface="Calibri" panose="020F0502020204030204" pitchFamily="34" charset="0"/>
              </a:rPr>
              <a:t>Regulaminy naborów</a:t>
            </a:r>
          </a:p>
          <a:p>
            <a:pPr algn="l" rtl="0" fontAlgn="base">
              <a:buFont typeface="Arial" panose="020B0604020202020204" pitchFamily="34" charset="0"/>
              <a:buChar char="•"/>
            </a:pPr>
            <a:r>
              <a:rPr lang="pl-PL" sz="1800" b="1" i="0" u="none" strike="noStrike" dirty="0">
                <a:solidFill>
                  <a:srgbClr val="002073"/>
                </a:solidFill>
                <a:effectLst/>
                <a:latin typeface="Calibri" panose="020F0502020204030204" pitchFamily="34" charset="0"/>
              </a:rPr>
              <a:t>Przepisy dotyczące pomocy publicznej, pomocy de </a:t>
            </a:r>
            <a:r>
              <a:rPr lang="pl-PL" sz="1800" b="1" i="0" u="none" strike="noStrike" dirty="0" err="1">
                <a:solidFill>
                  <a:srgbClr val="002073"/>
                </a:solidFill>
                <a:effectLst/>
                <a:latin typeface="Calibri" panose="020F0502020204030204" pitchFamily="34" charset="0"/>
              </a:rPr>
              <a:t>minimis</a:t>
            </a:r>
            <a:r>
              <a:rPr lang="pl-PL" sz="1800" b="1" i="0" u="none" strike="noStrike" dirty="0">
                <a:solidFill>
                  <a:srgbClr val="002073"/>
                </a:solidFill>
                <a:effectLst/>
                <a:latin typeface="Calibri" panose="020F0502020204030204" pitchFamily="34" charset="0"/>
              </a:rPr>
              <a:t> – jeśli dotyczy projektu</a:t>
            </a:r>
            <a:endParaRPr lang="en-US" b="0" i="0" dirty="0">
              <a:solidFill>
                <a:srgbClr val="000000"/>
              </a:solidFill>
              <a:effectLst/>
              <a:latin typeface="Arial" panose="020B0604020202020204" pitchFamily="34" charset="0"/>
            </a:endParaRP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52</a:t>
            </a:fld>
            <a:endParaRPr lang="pl-PL"/>
          </a:p>
        </p:txBody>
      </p:sp>
    </p:spTree>
    <p:extLst>
      <p:ext uri="{BB962C8B-B14F-4D97-AF65-F5344CB8AC3E}">
        <p14:creationId xmlns:p14="http://schemas.microsoft.com/office/powerpoint/2010/main" val="2286848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normAutofit/>
          </a:bodyPr>
          <a:lstStyle/>
          <a:p>
            <a:pPr marL="0" indent="0">
              <a:buNone/>
            </a:pPr>
            <a:r>
              <a:rPr lang="pl-PL" b="1" dirty="0"/>
              <a:t>Przykładowe wydatki kwalifikowalne</a:t>
            </a:r>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Dokumentacja niezbędna do złożenia wniosku i realizacji projektu (w szczególności wymagana przepisami prawa lub wymogami IZ FE SL);</a:t>
            </a:r>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Prace budowlane, konserwatorskie, restauratorskie, instalacyjne i adaptacyjne;</a:t>
            </a:r>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Wydatki na zagospodarowanie przestrzeni w tym przyległego otoczenia obiektów;</a:t>
            </a:r>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Zakup sprzętu i wyposażenia niezbędnego do realizacji celu projektu;</a:t>
            </a:r>
          </a:p>
          <a:p>
            <a:pPr>
              <a:buFont typeface="Wingdings" panose="05000000000000000000" pitchFamily="2" charset="2"/>
              <a:buChar char="§"/>
            </a:pPr>
            <a:r>
              <a:rPr lang="pl-PL" sz="1800" dirty="0">
                <a:effectLst/>
                <a:latin typeface="Calibri" panose="020F0502020204030204" pitchFamily="34" charset="0"/>
                <a:ea typeface="Calibri" panose="020F0502020204030204" pitchFamily="34" charset="0"/>
                <a:cs typeface="Times New Roman" panose="02020603050405020304" pitchFamily="18" charset="0"/>
              </a:rPr>
              <a:t>Wydatki dotyczące ciągów pieszych, ciągów pieszo-rowerowych, dróg/ścieżek/szlaków rowerowych niewykorzystywanych do prowadzenia ruchu samochodowego;</a:t>
            </a:r>
          </a:p>
          <a:p>
            <a:pPr>
              <a:buFont typeface="Wingdings" panose="05000000000000000000" pitchFamily="2" charset="2"/>
              <a:buChar cha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53</a:t>
            </a:fld>
            <a:endParaRPr lang="pl-PL"/>
          </a:p>
        </p:txBody>
      </p:sp>
    </p:spTree>
    <p:extLst>
      <p:ext uri="{BB962C8B-B14F-4D97-AF65-F5344CB8AC3E}">
        <p14:creationId xmlns:p14="http://schemas.microsoft.com/office/powerpoint/2010/main" val="2210655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a:xfrm>
            <a:off x="1025715" y="899836"/>
            <a:ext cx="8640381" cy="1080001"/>
          </a:xfrm>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6"/>
            <a:ext cx="8640381" cy="5187879"/>
          </a:xfrm>
        </p:spPr>
        <p:txBody>
          <a:bodyPr anchor="t">
            <a:normAutofit fontScale="85000" lnSpcReduction="10000"/>
          </a:bodyPr>
          <a:lstStyle/>
          <a:p>
            <a:pPr marL="0" indent="0">
              <a:buNone/>
            </a:pPr>
            <a:r>
              <a:rPr lang="pl-PL" b="1" dirty="0"/>
              <a:t>Przykładowe wydatki kwalifikowalne</a:t>
            </a: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Rozwiązania sprzyjające adaptacji do zmian klimatu, w postaci prac w obrębie istniejącej powierzchni zielonej (dotyczących zachowania istniejących drzew i krzewów oraz innych form zieleni, poprawy warunków ich wzrostu, nasadzenia roślinności) i zwiększenia powierzchni zielonych (zielone dachy, ściany, zazielenianie terenu) oraz prace dotyczące nawierzchni przepuszczalnych;</a:t>
            </a: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Elementy wynikające z Europejskiego Zielonego Ładu oraz rozwiązania na rzecz GOZ o ile stanowią mniej niż 30% kosztów kwalifikowanych i znajdują zastosowanie w miejscu realizacji projektu, m.in.:</a:t>
            </a:r>
          </a:p>
          <a:p>
            <a:pPr marL="503971" lvl="1" indent="0">
              <a:lnSpc>
                <a:spcPct val="107000"/>
              </a:lnSpc>
              <a:spcAft>
                <a:spcPts val="800"/>
              </a:spcAft>
              <a:buNone/>
            </a:pPr>
            <a:r>
              <a:rPr lang="pl-PL" dirty="0">
                <a:effectLst/>
                <a:latin typeface="Calibri" panose="020F0502020204030204" pitchFamily="34" charset="0"/>
                <a:ea typeface="Calibri" panose="020F0502020204030204" pitchFamily="34" charset="0"/>
                <a:cs typeface="Times New Roman" panose="02020603050405020304" pitchFamily="18" charset="0"/>
              </a:rPr>
              <a:t>• rozwiązania sprzyjające adaptacji do zmian klimatu inne niż wymienione w punkcie powyżej,</a:t>
            </a:r>
          </a:p>
          <a:p>
            <a:pPr marL="503971" lvl="1" indent="0">
              <a:lnSpc>
                <a:spcPct val="107000"/>
              </a:lnSpc>
              <a:spcAft>
                <a:spcPts val="800"/>
              </a:spcAft>
              <a:buNone/>
            </a:pPr>
            <a:r>
              <a:rPr lang="pl-PL" dirty="0">
                <a:effectLst/>
                <a:latin typeface="Calibri" panose="020F0502020204030204" pitchFamily="34" charset="0"/>
                <a:ea typeface="Calibri" panose="020F0502020204030204" pitchFamily="34" charset="0"/>
                <a:cs typeface="Times New Roman" panose="02020603050405020304" pitchFamily="18" charset="0"/>
              </a:rPr>
              <a:t>• rozwiązania na rzecz gospodarki o obiegu zamkniętym,</a:t>
            </a:r>
          </a:p>
          <a:p>
            <a:pPr marL="503971" lvl="1" indent="0">
              <a:lnSpc>
                <a:spcPct val="107000"/>
              </a:lnSpc>
              <a:spcAft>
                <a:spcPts val="800"/>
              </a:spcAft>
              <a:buNone/>
            </a:pPr>
            <a:r>
              <a:rPr lang="pl-PL" dirty="0">
                <a:effectLst/>
                <a:latin typeface="Calibri" panose="020F0502020204030204" pitchFamily="34" charset="0"/>
                <a:ea typeface="Calibri" panose="020F0502020204030204" pitchFamily="34" charset="0"/>
                <a:cs typeface="Times New Roman" panose="02020603050405020304" pitchFamily="18" charset="0"/>
              </a:rPr>
              <a:t>• inne przedsięwzięcia proekologiczne – dotyczące transformacji w kierunku celów środowiskowych zrównoważonego rozwoju, w tym poprawy efektywności energetycznej (wydatki związane z wymianą i zakupem instalacji grzewczej, źródła ciepła, termomodernizacją i termoizolacją budynku), zastosowania odnawialnych źródeł energii oraz wszystkich innych działań związanych z tzw. zazielenianiem przedsiębiorstw;</a:t>
            </a:r>
          </a:p>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Koszty pośrednie: </a:t>
            </a:r>
            <a:r>
              <a:rPr lang="pl-PL" dirty="0">
                <a:latin typeface="Calibri" panose="020F0502020204030204" pitchFamily="34" charset="0"/>
                <a:ea typeface="Calibri" panose="020F0502020204030204" pitchFamily="34" charset="0"/>
                <a:cs typeface="Times New Roman" panose="02020603050405020304" pitchFamily="18" charset="0"/>
              </a:rPr>
              <a:t>w </a:t>
            </a:r>
            <a:r>
              <a:rPr lang="pl-PL" sz="1800" dirty="0">
                <a:effectLst/>
                <a:latin typeface="Calibri" panose="020F0502020204030204" pitchFamily="34" charset="0"/>
                <a:ea typeface="Calibri" panose="020F0502020204030204" pitchFamily="34" charset="0"/>
                <a:cs typeface="Times New Roman" panose="02020603050405020304" pitchFamily="18" charset="0"/>
              </a:rPr>
              <a:t>ramach naboru kwalifikowalne są koszty pośrednie w wysokości 7% kosztów kwalifikowalnych bezpośrednich, z zastrzeżeniem uregulowań dotyczących pomocy publicznej/pomocy de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minimis</a:t>
            </a:r>
            <a:r>
              <a:rPr lang="pl-PL" sz="1800" dirty="0">
                <a:effectLst/>
                <a:latin typeface="Calibri" panose="020F0502020204030204" pitchFamily="34" charset="0"/>
                <a:ea typeface="Calibri" panose="020F0502020204030204" pitchFamily="34" charset="0"/>
                <a:cs typeface="Times New Roman" panose="02020603050405020304" pitchFamily="18" charset="0"/>
              </a:rPr>
              <a:t>.</a:t>
            </a:r>
          </a:p>
          <a:p>
            <a:pPr>
              <a:buFont typeface="Wingdings" panose="05000000000000000000" pitchFamily="2" charset="2"/>
              <a:buChar cha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54</a:t>
            </a:fld>
            <a:endParaRPr lang="pl-PL"/>
          </a:p>
        </p:txBody>
      </p:sp>
    </p:spTree>
    <p:extLst>
      <p:ext uri="{BB962C8B-B14F-4D97-AF65-F5344CB8AC3E}">
        <p14:creationId xmlns:p14="http://schemas.microsoft.com/office/powerpoint/2010/main" val="466952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lstStyle/>
          <a:p>
            <a:pPr marL="0" indent="0">
              <a:buNone/>
            </a:pPr>
            <a:r>
              <a:rPr lang="pl-PL" b="1" dirty="0"/>
              <a:t>Wydatki niekwalifikowalne</a:t>
            </a:r>
          </a:p>
          <a:p>
            <a:pPr>
              <a:buFont typeface="Wingdings" panose="05000000000000000000" pitchFamily="2" charset="2"/>
              <a:buChar char="§"/>
            </a:pPr>
            <a:r>
              <a:rPr lang="pl-PL" dirty="0"/>
              <a:t>Wydatki w ramach cross-</a:t>
            </a:r>
            <a:r>
              <a:rPr lang="pl-PL" dirty="0" err="1"/>
              <a:t>financingu</a:t>
            </a:r>
            <a:r>
              <a:rPr lang="pl-PL" dirty="0"/>
              <a:t>;</a:t>
            </a:r>
          </a:p>
          <a:p>
            <a:pPr>
              <a:buFont typeface="Wingdings" panose="05000000000000000000" pitchFamily="2" charset="2"/>
              <a:buChar char="§"/>
            </a:pPr>
            <a:r>
              <a:rPr lang="pl-PL" dirty="0"/>
              <a:t>Materiały i inne środki nie stanowiące środków trwałych;</a:t>
            </a:r>
          </a:p>
          <a:p>
            <a:pPr>
              <a:buFont typeface="Wingdings" panose="05000000000000000000" pitchFamily="2" charset="2"/>
              <a:buChar char="§"/>
            </a:pPr>
            <a:r>
              <a:rPr lang="pl-PL" dirty="0"/>
              <a:t>Środki transportu na potrzeby realizacji projektu;</a:t>
            </a:r>
          </a:p>
          <a:p>
            <a:pPr>
              <a:buFont typeface="Wingdings" panose="05000000000000000000" pitchFamily="2" charset="2"/>
              <a:buChar char="§"/>
            </a:pPr>
            <a:r>
              <a:rPr lang="pl-PL" dirty="0"/>
              <a:t>Prace dotyczące poprawy efektywności energetycznej stanowiące wyłączny element projektu;</a:t>
            </a:r>
          </a:p>
          <a:p>
            <a:pPr>
              <a:buFont typeface="Wingdings" panose="05000000000000000000" pitchFamily="2" charset="2"/>
              <a:buChar char="§"/>
            </a:pPr>
            <a:r>
              <a:rPr lang="pl-PL" dirty="0"/>
              <a:t>Roboty rozbiórkowe, wyburzeniowe, prace porządkowe stanowiące wyłączny element projektu;</a:t>
            </a: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55</a:t>
            </a:fld>
            <a:endParaRPr lang="pl-PL"/>
          </a:p>
        </p:txBody>
      </p:sp>
    </p:spTree>
    <p:extLst>
      <p:ext uri="{BB962C8B-B14F-4D97-AF65-F5344CB8AC3E}">
        <p14:creationId xmlns:p14="http://schemas.microsoft.com/office/powerpoint/2010/main" val="15402480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lstStyle/>
          <a:p>
            <a:pPr marL="0" indent="0">
              <a:buNone/>
            </a:pPr>
            <a:r>
              <a:rPr lang="pl-PL" b="1" dirty="0"/>
              <a:t>Wydatki niekwalifikowalne</a:t>
            </a:r>
          </a:p>
          <a:p>
            <a:pPr>
              <a:buFont typeface="Wingdings" panose="05000000000000000000" pitchFamily="2" charset="2"/>
              <a:buChar char="§"/>
            </a:pPr>
            <a:r>
              <a:rPr lang="pl-PL" dirty="0"/>
              <a:t>Elementy infrastruktury drogowej (w tym parkingi), chyba że stanowią one nieodłączny element większego projektu, (nie są one dominującym elementem tego projektu), a ich koszt nie przekracza 15% kosztów kwalifikowalnych operacji. Projekty nie mogą obejmować budowy nowych dróg lub parkingów oraz w odniesieniu do istniejących – zwiększenia ich pojemności lub przepustowości, ani nie mogą w żaden inny sposób przyczyniać się do zwiększenia natężenia ruchu samochodowego;</a:t>
            </a:r>
          </a:p>
          <a:p>
            <a:pPr>
              <a:buFont typeface="Wingdings" panose="05000000000000000000" pitchFamily="2" charset="2"/>
              <a:buChar char="§"/>
            </a:pPr>
            <a:r>
              <a:rPr lang="pl-PL" dirty="0"/>
              <a:t>Roboty dotyczące utworzenia nawierzchni nieprzepuszczalnych i zmniejszenia powierzchni biologicznie czynnej w przestrzeniach otwartych dopuszczalne tylko w wyjątkowych, uzasadnionych okolicznościach;</a:t>
            </a:r>
          </a:p>
          <a:p>
            <a:pPr marL="0" indent="0">
              <a:buNone/>
            </a:pPr>
            <a:endParaRPr lang="pl-PL"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56</a:t>
            </a:fld>
            <a:endParaRPr lang="pl-PL"/>
          </a:p>
        </p:txBody>
      </p:sp>
    </p:spTree>
    <p:extLst>
      <p:ext uri="{BB962C8B-B14F-4D97-AF65-F5344CB8AC3E}">
        <p14:creationId xmlns:p14="http://schemas.microsoft.com/office/powerpoint/2010/main" val="1897882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Kwalifikowalność wydatków</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normAutofit/>
          </a:bodyPr>
          <a:lstStyle/>
          <a:p>
            <a:pPr marL="0" indent="0">
              <a:buNone/>
            </a:pPr>
            <a:r>
              <a:rPr lang="pl-PL" b="1" dirty="0"/>
              <a:t>Wydatki niekwalifikowalne</a:t>
            </a:r>
          </a:p>
          <a:p>
            <a:pPr>
              <a:buFont typeface="Wingdings" panose="05000000000000000000" pitchFamily="2" charset="2"/>
              <a:buChar char="§"/>
            </a:pPr>
            <a:r>
              <a:rPr lang="pl-PL" dirty="0"/>
              <a:t>Wydatki w zakresie podniesienia poziomu bezpieczeństwa (np. monitoring, oświetlenie, instalacje alarmowe, przeciwpożarowe) oraz reagowania na zagrożenia nie stanowiące elementu szerszej inwestycji (wyłączny element projektu);</a:t>
            </a:r>
          </a:p>
          <a:p>
            <a:pPr>
              <a:buFont typeface="Wingdings" panose="05000000000000000000" pitchFamily="2" charset="2"/>
              <a:buChar char="§"/>
            </a:pPr>
            <a:r>
              <a:rPr lang="pl-PL" dirty="0"/>
              <a:t> Prace polegające wyłącznie na renowacji, konserwacji, rewaloryzacji i restauracji obiektów zabytkowych (w tym pomników);</a:t>
            </a:r>
          </a:p>
          <a:p>
            <a:pPr>
              <a:buFont typeface="Wingdings" panose="05000000000000000000" pitchFamily="2" charset="2"/>
              <a:buChar char="§"/>
            </a:pPr>
            <a:r>
              <a:rPr lang="pl-PL" dirty="0"/>
              <a:t>Budowa nowych obiektów (budynków i budowli) dopuszczalna tylko w wyjątkowych, uzasadnionych okolicznościach;</a:t>
            </a:r>
          </a:p>
          <a:p>
            <a:pPr>
              <a:buFont typeface="Wingdings" panose="05000000000000000000" pitchFamily="2" charset="2"/>
              <a:buChar char="§"/>
            </a:pPr>
            <a:r>
              <a:rPr lang="pl-PL" dirty="0"/>
              <a:t>Usunięcie drzew i krzewów, chyba że: udokumentowano zagrożenie z ich strony np. wyniku spróchnienia, w razie braku możliwości zrealizowania inwestycji bez usunięcia drzewa lub krzewu są one profesjonalnie przesadzone w inne miejsce lub zostaną wykonane nasadzenia zastępcze.</a:t>
            </a:r>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57</a:t>
            </a:fld>
            <a:endParaRPr lang="pl-PL"/>
          </a:p>
        </p:txBody>
      </p:sp>
    </p:spTree>
    <p:extLst>
      <p:ext uri="{BB962C8B-B14F-4D97-AF65-F5344CB8AC3E}">
        <p14:creationId xmlns:p14="http://schemas.microsoft.com/office/powerpoint/2010/main" val="3585181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dirty="0">
                <a:latin typeface="+mn-lt"/>
              </a:rPr>
              <a:t>Część V</a:t>
            </a:r>
            <a:br>
              <a:rPr lang="pl-PL" dirty="0">
                <a:latin typeface="+mn-lt"/>
              </a:rPr>
            </a:br>
            <a:r>
              <a:rPr lang="pl-PL" dirty="0">
                <a:latin typeface="+mn-lt"/>
              </a:rPr>
              <a:t>Wskaźniki produktu i rezultatu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00497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latin typeface="+mn-lt"/>
              </a:rPr>
              <a:t>Wskaźniki produktu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370237"/>
            <a:ext cx="8475798" cy="3988802"/>
          </a:xfrm>
        </p:spPr>
        <p:txBody>
          <a:bodyPr anchor="t">
            <a:normAutofit/>
          </a:bodyPr>
          <a:lstStyle/>
          <a:p>
            <a:pPr>
              <a:buFont typeface="Wingdings" panose="05000000000000000000" pitchFamily="2" charset="2"/>
              <a:buChar char="§"/>
            </a:pPr>
            <a:r>
              <a:rPr lang="pl-PL" dirty="0">
                <a:solidFill>
                  <a:srgbClr val="0070C0"/>
                </a:solidFill>
                <a:latin typeface="+mn-lt"/>
              </a:rPr>
              <a:t>Otwarta przestrzeń utworzona lub rekultywowana na obszarach miejskich</a:t>
            </a:r>
          </a:p>
          <a:p>
            <a:pPr>
              <a:buFont typeface="Wingdings" panose="05000000000000000000" pitchFamily="2" charset="2"/>
              <a:buChar char="§"/>
            </a:pPr>
            <a:r>
              <a:rPr lang="pl-PL" dirty="0">
                <a:solidFill>
                  <a:srgbClr val="0070C0"/>
                </a:solidFill>
                <a:latin typeface="+mn-lt"/>
              </a:rPr>
              <a:t>Powierzchnia obszarów objętych rewitalizacją</a:t>
            </a:r>
          </a:p>
          <a:p>
            <a:pPr>
              <a:buFont typeface="Wingdings" panose="05000000000000000000" pitchFamily="2" charset="2"/>
              <a:buChar char="§"/>
            </a:pPr>
            <a:r>
              <a:rPr lang="pl-PL" dirty="0">
                <a:latin typeface="+mn-lt"/>
              </a:rPr>
              <a:t>Ludność́ objęta projektami w ramach strategii zintegrowanego rozwoju terytorialnego</a:t>
            </a:r>
          </a:p>
          <a:p>
            <a:pPr>
              <a:buFont typeface="Wingdings" panose="05000000000000000000" pitchFamily="2" charset="2"/>
              <a:buChar char="§"/>
            </a:pPr>
            <a:r>
              <a:rPr lang="pl-PL" dirty="0">
                <a:latin typeface="+mn-lt"/>
              </a:rPr>
              <a:t>Wspierane strategie zintegrowanego rozwoju terytorialnego</a:t>
            </a:r>
          </a:p>
          <a:p>
            <a:pPr>
              <a:buFont typeface="Wingdings" panose="05000000000000000000" pitchFamily="2" charset="2"/>
              <a:buChar char="§"/>
            </a:pPr>
            <a:r>
              <a:rPr lang="pl-PL" dirty="0">
                <a:latin typeface="+mn-lt"/>
              </a:rPr>
              <a:t>Liczba obiektów dostosowanych do potrzeb osób z niepełnosprawnościami (EFRR/FST/FS)</a:t>
            </a:r>
          </a:p>
          <a:p>
            <a:pPr>
              <a:buFont typeface="Wingdings" panose="05000000000000000000" pitchFamily="2" charset="2"/>
              <a:buChar char="§"/>
            </a:pPr>
            <a:r>
              <a:rPr lang="pl-PL" dirty="0">
                <a:latin typeface="+mn-lt"/>
              </a:rPr>
              <a:t>Liczba projektów, w których sfinansowano koszty racjonalnych usprawnień dla osób z niepełnosprawnościami (EFRR/FS/FST)</a:t>
            </a:r>
          </a:p>
          <a:p>
            <a:pPr marL="0" indent="0">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59</a:t>
            </a:fld>
            <a:endParaRPr lang="pl-PL"/>
          </a:p>
        </p:txBody>
      </p:sp>
      <p:sp>
        <p:nvSpPr>
          <p:cNvPr id="5" name="Tytuł 1">
            <a:extLst>
              <a:ext uri="{FF2B5EF4-FFF2-40B4-BE49-F238E27FC236}">
                <a16:creationId xmlns:a16="http://schemas.microsoft.com/office/drawing/2014/main" id="{DB4D6A23-E5EC-4128-818E-422B663AD044}"/>
              </a:ext>
            </a:extLst>
          </p:cNvPr>
          <p:cNvSpPr txBox="1">
            <a:spLocks/>
          </p:cNvSpPr>
          <p:nvPr/>
        </p:nvSpPr>
        <p:spPr>
          <a:xfrm>
            <a:off x="1024818" y="4819038"/>
            <a:ext cx="8640381" cy="1080001"/>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latin typeface="+mn-lt"/>
              </a:rPr>
              <a:t>Wskaźniki rezultatu</a:t>
            </a:r>
          </a:p>
        </p:txBody>
      </p:sp>
      <p:sp>
        <p:nvSpPr>
          <p:cNvPr id="6" name="Symbol zastępczy zawartości 2">
            <a:extLst>
              <a:ext uri="{FF2B5EF4-FFF2-40B4-BE49-F238E27FC236}">
                <a16:creationId xmlns:a16="http://schemas.microsoft.com/office/drawing/2014/main" id="{6778DB2C-4560-468A-99E5-220259261448}"/>
              </a:ext>
            </a:extLst>
          </p:cNvPr>
          <p:cNvSpPr txBox="1">
            <a:spLocks/>
          </p:cNvSpPr>
          <p:nvPr/>
        </p:nvSpPr>
        <p:spPr>
          <a:xfrm>
            <a:off x="1024818" y="5393044"/>
            <a:ext cx="8541503" cy="1958732"/>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0">
              <a:lnSpc>
                <a:spcPct val="115000"/>
              </a:lnSpc>
              <a:spcBef>
                <a:spcPts val="500"/>
              </a:spcBef>
              <a:buFont typeface="Wingdings" panose="05000000000000000000" pitchFamily="2" charset="2"/>
              <a:buChar char="§"/>
            </a:pPr>
            <a:r>
              <a:rPr lang="pl-PL" sz="1800" dirty="0">
                <a:solidFill>
                  <a:srgbClr val="0070C0"/>
                </a:solidFill>
                <a:effectLst/>
                <a:latin typeface="+mn-lt"/>
                <a:ea typeface="Arial" panose="020B0604020202020204" pitchFamily="34" charset="0"/>
                <a:cs typeface="Times New Roman" panose="02020603050405020304" pitchFamily="18" charset="0"/>
              </a:rPr>
              <a:t>Liczba ludności zamieszkującej obszar rewitalizacji</a:t>
            </a:r>
            <a:endParaRPr lang="pl-PL" dirty="0">
              <a:solidFill>
                <a:srgbClr val="0070C0"/>
              </a:solidFill>
              <a:latin typeface="+mn-lt"/>
              <a:ea typeface="Arial" panose="020B0604020202020204" pitchFamily="34" charset="0"/>
              <a:cs typeface="Times New Roman" panose="02020603050405020304" pitchFamily="18" charset="0"/>
            </a:endParaRPr>
          </a:p>
          <a:p>
            <a:pPr lvl="0">
              <a:lnSpc>
                <a:spcPct val="115000"/>
              </a:lnSpc>
              <a:spcBef>
                <a:spcPts val="500"/>
              </a:spcBef>
              <a:buFont typeface="Wingdings" panose="05000000000000000000" pitchFamily="2" charset="2"/>
              <a:buChar char="§"/>
            </a:pPr>
            <a:r>
              <a:rPr lang="pl-PL" sz="1800" dirty="0">
                <a:effectLst/>
                <a:latin typeface="+mn-lt"/>
                <a:ea typeface="Arial" panose="020B0604020202020204" pitchFamily="34" charset="0"/>
                <a:cs typeface="Times New Roman" panose="02020603050405020304" pitchFamily="18" charset="0"/>
              </a:rPr>
              <a:t>Liczba przedsięwzięć proekologicznych</a:t>
            </a:r>
            <a:endParaRPr lang="pl-PL" sz="1800" dirty="0">
              <a:effectLst/>
              <a:latin typeface="+mn-lt"/>
              <a:ea typeface="Times New Roman" panose="02020603050405020304" pitchFamily="18" charset="0"/>
              <a:cs typeface="Times New Roman" panose="02020603050405020304" pitchFamily="18" charset="0"/>
            </a:endParaRPr>
          </a:p>
          <a:p>
            <a:pPr marL="0" indent="0">
              <a:buFontTx/>
              <a:buNone/>
            </a:pPr>
            <a:endParaRPr lang="pl-PL" b="1" dirty="0"/>
          </a:p>
        </p:txBody>
      </p:sp>
    </p:spTree>
    <p:extLst>
      <p:ext uri="{BB962C8B-B14F-4D97-AF65-F5344CB8AC3E}">
        <p14:creationId xmlns:p14="http://schemas.microsoft.com/office/powerpoint/2010/main" val="236975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fontScale="90000"/>
          </a:bodyPr>
          <a:lstStyle/>
          <a:p>
            <a:pPr algn="ctr"/>
            <a:r>
              <a:rPr lang="pl-PL" sz="2200" dirty="0">
                <a:latin typeface="+mn-lt"/>
              </a:rPr>
              <a:t>Typy beneficjentów dla działania 09.03 : </a:t>
            </a:r>
            <a:br>
              <a:rPr lang="pl-PL" sz="2200" dirty="0">
                <a:latin typeface="+mn-lt"/>
              </a:rPr>
            </a:br>
            <a:r>
              <a:rPr lang="pl-PL" sz="2200" b="0" dirty="0">
                <a:latin typeface="+mn-lt"/>
              </a:rPr>
              <a:t>Jednostki Samorządu Terytorialnego (w tym stowarzyszenia JST i Związek Metropolitalny), Jednostki organizacyjne działające w imieniu jednostek samorządu terytorialnego, Uczelnie, Kościoły i związki wyznaniowe, Organizacje pozarządowe, Wspólnoty, spółdzielnie mieszkaniowe i TBS, MŚP, Instytucje Kultury</a:t>
            </a:r>
            <a:br>
              <a:rPr lang="pl-PL" dirty="0">
                <a:latin typeface="+mn-lt"/>
              </a:rPr>
            </a:br>
            <a:endParaRPr lang="pl-PL" sz="2200" b="0"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518888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t>Wskaźnik produktu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57992" y="1370237"/>
            <a:ext cx="8640382" cy="4680002"/>
          </a:xfrm>
        </p:spPr>
        <p:txBody>
          <a:bodyPr anchor="t">
            <a:normAutofit/>
          </a:bodyPr>
          <a:lstStyle/>
          <a:p>
            <a:pPr marL="0" lvl="0" indent="0">
              <a:lnSpc>
                <a:spcPct val="115000"/>
              </a:lnSpc>
              <a:spcBef>
                <a:spcPts val="500"/>
              </a:spcBef>
              <a:buNone/>
            </a:pPr>
            <a:r>
              <a:rPr lang="pl-PL" b="1" dirty="0">
                <a:latin typeface="+mn-lt"/>
              </a:rPr>
              <a:t>Otwarta przestrzeń utworzona lub rekultywowana na obszarach miejskich</a:t>
            </a:r>
          </a:p>
          <a:p>
            <a:pPr marL="0" lvl="0" indent="0">
              <a:lnSpc>
                <a:spcPct val="115000"/>
              </a:lnSpc>
              <a:spcBef>
                <a:spcPts val="500"/>
              </a:spcBef>
              <a:buNone/>
            </a:pPr>
            <a:r>
              <a:rPr lang="pl-PL" dirty="0">
                <a:latin typeface="+mn-lt"/>
              </a:rPr>
              <a:t>Definicja: Powierzchnia otwarta to powierzchnia zmodernizowanych/nowo zabudowanych łatwo dostępnych otwartych przestrzeni publicznych tj. wszystkich miejsc będących własnością publiczną lub użyteczności publicznej, łatwo dostępnych dla wszystkich i z których wszyscy mogą korzystać, co do zasady za darmo i bez celu zarobkowego. Otwarte przestrzenie publiczne mogą obejmować parki, parki kieszonkowe, place, skwery, brzegi rzek, nabrzeża itp. Otwarte przestrzenie dotyczą także przestrzeni funkcjonalnie powiązanej z infrastrukturą mieszkaniową (podwórka, otoczenie budynków mieszkalnych i mieszkalno-usługowych) oraz infrastruktury drogowej stanowiącej element projektu.</a:t>
            </a:r>
          </a:p>
          <a:p>
            <a:pPr marL="0" lvl="0" indent="0">
              <a:lnSpc>
                <a:spcPct val="115000"/>
              </a:lnSpc>
              <a:spcBef>
                <a:spcPts val="500"/>
              </a:spcBef>
              <a:buNone/>
            </a:pPr>
            <a:r>
              <a:rPr lang="pl-PL" dirty="0">
                <a:latin typeface="+mn-lt"/>
              </a:rPr>
              <a:t>W działaniu 9.3 wskaźnik odnosi się do gmin miejskich i miejsko-wiejskich.</a:t>
            </a:r>
          </a:p>
          <a:p>
            <a:pPr marL="0" lvl="0" indent="0">
              <a:lnSpc>
                <a:spcPct val="115000"/>
              </a:lnSpc>
              <a:spcBef>
                <a:spcPts val="500"/>
              </a:spcBef>
              <a:buNone/>
            </a:pPr>
            <a:r>
              <a:rPr lang="pl-PL" dirty="0">
                <a:latin typeface="+mn-lt"/>
              </a:rPr>
              <a:t>W działaniu 9.5 wskaźnik odnosi się do gmin wiejskich</a:t>
            </a:r>
            <a:r>
              <a:rPr lang="pl-PL" b="1" dirty="0">
                <a:latin typeface="+mn-lt"/>
              </a:rPr>
              <a:t>.</a:t>
            </a:r>
          </a:p>
          <a:p>
            <a:pPr marL="0" lvl="0" indent="0">
              <a:lnSpc>
                <a:spcPct val="115000"/>
              </a:lnSpc>
              <a:spcBef>
                <a:spcPts val="500"/>
              </a:spcBef>
              <a:buNone/>
            </a:pPr>
            <a:endParaRPr lang="pl-PL" b="1" dirty="0"/>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60</a:t>
            </a:fld>
            <a:endParaRPr lang="pl-PL"/>
          </a:p>
        </p:txBody>
      </p:sp>
    </p:spTree>
    <p:extLst>
      <p:ext uri="{BB962C8B-B14F-4D97-AF65-F5344CB8AC3E}">
        <p14:creationId xmlns:p14="http://schemas.microsoft.com/office/powerpoint/2010/main" val="3958263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DE95E-4847-41CC-8C1D-8E031B8BD69C}"/>
              </a:ext>
            </a:extLst>
          </p:cNvPr>
          <p:cNvSpPr>
            <a:spLocks noGrp="1"/>
          </p:cNvSpPr>
          <p:nvPr>
            <p:ph type="title"/>
          </p:nvPr>
        </p:nvSpPr>
        <p:spPr/>
        <p:txBody>
          <a:bodyPr/>
          <a:lstStyle/>
          <a:p>
            <a:r>
              <a:rPr lang="pl-PL" dirty="0">
                <a:latin typeface="+mn-lt"/>
              </a:rPr>
              <a:t>Wskaźniki produktu</a:t>
            </a:r>
          </a:p>
        </p:txBody>
      </p:sp>
      <p:sp>
        <p:nvSpPr>
          <p:cNvPr id="3" name="Symbol zastępczy zawartości 2">
            <a:extLst>
              <a:ext uri="{FF2B5EF4-FFF2-40B4-BE49-F238E27FC236}">
                <a16:creationId xmlns:a16="http://schemas.microsoft.com/office/drawing/2014/main" id="{BBDFE2D8-4E82-4F5F-8083-DBF677701993}"/>
              </a:ext>
            </a:extLst>
          </p:cNvPr>
          <p:cNvSpPr>
            <a:spLocks noGrp="1"/>
          </p:cNvSpPr>
          <p:nvPr>
            <p:ph idx="1"/>
          </p:nvPr>
        </p:nvSpPr>
        <p:spPr>
          <a:xfrm>
            <a:off x="1024818" y="1370237"/>
            <a:ext cx="8475798" cy="2927443"/>
          </a:xfrm>
        </p:spPr>
        <p:txBody>
          <a:bodyPr anchor="t">
            <a:normAutofit/>
          </a:bodyPr>
          <a:lstStyle/>
          <a:p>
            <a:pPr marL="0" indent="0">
              <a:lnSpc>
                <a:spcPct val="115000"/>
              </a:lnSpc>
              <a:spcBef>
                <a:spcPts val="500"/>
              </a:spcBef>
              <a:buNone/>
            </a:pPr>
            <a:r>
              <a:rPr lang="pl-PL" b="1" dirty="0">
                <a:latin typeface="+mn-lt"/>
              </a:rPr>
              <a:t>Powierzchnia obszarów objętych rewitalizacją</a:t>
            </a:r>
          </a:p>
          <a:p>
            <a:pPr marL="0" indent="0">
              <a:lnSpc>
                <a:spcPct val="115000"/>
              </a:lnSpc>
              <a:spcBef>
                <a:spcPts val="500"/>
              </a:spcBef>
              <a:buNone/>
            </a:pPr>
            <a:r>
              <a:rPr lang="pl-PL" dirty="0">
                <a:latin typeface="+mn-lt"/>
              </a:rPr>
              <a:t>Definicja: </a:t>
            </a:r>
            <a:r>
              <a:rPr lang="pl-PL" sz="1800" dirty="0">
                <a:effectLst/>
                <a:latin typeface="+mn-lt"/>
                <a:ea typeface="Times New Roman" panose="02020603050405020304" pitchFamily="18" charset="0"/>
                <a:cs typeface="Times New Roman" panose="02020603050405020304" pitchFamily="18" charset="0"/>
              </a:rPr>
              <a:t>Wskaźnik mierzy powierzchnię obszaru objętego dofinansowaniem w ramach projektów rewitalizacyjnych. </a:t>
            </a:r>
            <a:endParaRPr lang="pl-PL" dirty="0">
              <a:latin typeface="+mn-lt"/>
              <a:ea typeface="Times New Roman" panose="02020603050405020304" pitchFamily="18" charset="0"/>
              <a:cs typeface="Times New Roman" panose="02020603050405020304" pitchFamily="18" charset="0"/>
            </a:endParaRPr>
          </a:p>
          <a:p>
            <a:pPr marL="0" indent="0">
              <a:lnSpc>
                <a:spcPct val="115000"/>
              </a:lnSpc>
              <a:spcBef>
                <a:spcPts val="500"/>
              </a:spcBef>
              <a:buNone/>
            </a:pPr>
            <a:r>
              <a:rPr lang="pl-PL" sz="1800" dirty="0">
                <a:effectLst/>
                <a:latin typeface="+mn-lt"/>
                <a:ea typeface="Times New Roman" panose="02020603050405020304" pitchFamily="18" charset="0"/>
              </a:rPr>
              <a:t>Informacja uzupełniająca: W przypadku projektów obejmujących obiekty budowlane lub ich części (np. lokal użytkowy) do wskaźnika wlicza się powierzchnię zabudowy obiektu wynikającą z dokumentacji np. z dokumentacji technicznej, z wypisu z ewidencji gruntów i budynków.</a:t>
            </a:r>
            <a:endParaRPr lang="pl-PL" sz="1800" dirty="0">
              <a:effectLst/>
              <a:latin typeface="+mn-lt"/>
              <a:ea typeface="Times New Roman" panose="02020603050405020304" pitchFamily="18" charset="0"/>
              <a:cs typeface="Times New Roman" panose="02020603050405020304" pitchFamily="18" charset="0"/>
            </a:endParaRPr>
          </a:p>
        </p:txBody>
      </p:sp>
      <p:sp>
        <p:nvSpPr>
          <p:cNvPr id="4" name="Symbol zastępczy numeru slajdu 3">
            <a:extLst>
              <a:ext uri="{FF2B5EF4-FFF2-40B4-BE49-F238E27FC236}">
                <a16:creationId xmlns:a16="http://schemas.microsoft.com/office/drawing/2014/main" id="{23B3B065-A796-454B-9C16-65A1EB9EF470}"/>
              </a:ext>
            </a:extLst>
          </p:cNvPr>
          <p:cNvSpPr>
            <a:spLocks noGrp="1"/>
          </p:cNvSpPr>
          <p:nvPr>
            <p:ph type="sldNum" sz="quarter" idx="10"/>
          </p:nvPr>
        </p:nvSpPr>
        <p:spPr/>
        <p:txBody>
          <a:bodyPr/>
          <a:lstStyle/>
          <a:p>
            <a:fld id="{EB4015AA-59F6-416B-87A6-8E3D940284E2}" type="slidenum">
              <a:rPr lang="pl-PL" smtClean="0"/>
              <a:pPr/>
              <a:t>61</a:t>
            </a:fld>
            <a:endParaRPr lang="pl-PL"/>
          </a:p>
        </p:txBody>
      </p:sp>
      <p:sp>
        <p:nvSpPr>
          <p:cNvPr id="5" name="Tytuł 1">
            <a:extLst>
              <a:ext uri="{FF2B5EF4-FFF2-40B4-BE49-F238E27FC236}">
                <a16:creationId xmlns:a16="http://schemas.microsoft.com/office/drawing/2014/main" id="{DB4D6A23-E5EC-4128-818E-422B663AD044}"/>
              </a:ext>
            </a:extLst>
          </p:cNvPr>
          <p:cNvSpPr txBox="1">
            <a:spLocks/>
          </p:cNvSpPr>
          <p:nvPr/>
        </p:nvSpPr>
        <p:spPr>
          <a:xfrm>
            <a:off x="1025524" y="4081023"/>
            <a:ext cx="8640381" cy="2047772"/>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latin typeface="+mn-lt"/>
              </a:rPr>
              <a:t>Wskaźniki rezultatu</a:t>
            </a:r>
          </a:p>
          <a:p>
            <a:r>
              <a:rPr lang="pl-PL" sz="1800" dirty="0">
                <a:solidFill>
                  <a:schemeClr val="tx1"/>
                </a:solidFill>
                <a:latin typeface="+mn-lt"/>
              </a:rPr>
              <a:t>Liczba ludności zamieszkującej obszar rewitalizacji</a:t>
            </a:r>
          </a:p>
          <a:p>
            <a:pPr>
              <a:lnSpc>
                <a:spcPct val="115000"/>
              </a:lnSpc>
              <a:spcBef>
                <a:spcPts val="200"/>
              </a:spcBef>
              <a:spcAft>
                <a:spcPts val="200"/>
              </a:spcAft>
            </a:pPr>
            <a:r>
              <a:rPr lang="pl-PL" sz="1800" b="0" dirty="0">
                <a:solidFill>
                  <a:schemeClr val="tx1"/>
                </a:solidFill>
                <a:latin typeface="+mn-lt"/>
              </a:rPr>
              <a:t>Definicja: </a:t>
            </a:r>
            <a:r>
              <a:rPr lang="pl-PL" sz="1800" b="0" dirty="0">
                <a:solidFill>
                  <a:schemeClr val="tx1"/>
                </a:solidFill>
                <a:effectLst/>
                <a:latin typeface="+mn-lt"/>
                <a:ea typeface="Times New Roman" panose="02020603050405020304" pitchFamily="18" charset="0"/>
                <a:cs typeface="Times New Roman" panose="02020603050405020304" pitchFamily="18" charset="0"/>
              </a:rPr>
              <a:t>Liczba osób, które zamieszkują obszar lub podobszar rewitalizacji, na który będzie oddziaływać projekt. </a:t>
            </a:r>
            <a:r>
              <a:rPr lang="pl-PL" sz="1800" b="0" dirty="0">
                <a:solidFill>
                  <a:schemeClr val="tx1"/>
                </a:solidFill>
                <a:effectLst/>
                <a:latin typeface="+mn-lt"/>
                <a:ea typeface="Times New Roman" panose="02020603050405020304" pitchFamily="18" charset="0"/>
              </a:rPr>
              <a:t>Wartość docelową należy oszacować zgodnie z Gminnym Programem Rewitalizacji</a:t>
            </a:r>
            <a:r>
              <a:rPr lang="pl-PL" sz="1800" dirty="0">
                <a:effectLst/>
                <a:latin typeface="Arial" panose="020B0604020202020204" pitchFamily="34" charset="0"/>
                <a:ea typeface="Times New Roman" panose="02020603050405020304" pitchFamily="18" charset="0"/>
              </a:rPr>
              <a:t>.</a:t>
            </a:r>
            <a:endParaRPr lang="pl-PL" sz="1800" dirty="0">
              <a:solidFill>
                <a:schemeClr val="tx1"/>
              </a:solidFill>
              <a:latin typeface="+mn-lt"/>
            </a:endParaRPr>
          </a:p>
        </p:txBody>
      </p:sp>
      <p:sp>
        <p:nvSpPr>
          <p:cNvPr id="6" name="Symbol zastępczy zawartości 2">
            <a:extLst>
              <a:ext uri="{FF2B5EF4-FFF2-40B4-BE49-F238E27FC236}">
                <a16:creationId xmlns:a16="http://schemas.microsoft.com/office/drawing/2014/main" id="{6778DB2C-4560-468A-99E5-220259261448}"/>
              </a:ext>
            </a:extLst>
          </p:cNvPr>
          <p:cNvSpPr txBox="1">
            <a:spLocks/>
          </p:cNvSpPr>
          <p:nvPr/>
        </p:nvSpPr>
        <p:spPr>
          <a:xfrm>
            <a:off x="968947" y="4499836"/>
            <a:ext cx="8541503" cy="1958732"/>
          </a:xfrm>
          <a:prstGeom prst="rect">
            <a:avLst/>
          </a:prstGeom>
        </p:spPr>
        <p:txBody>
          <a:bodyPr vert="horz" lIns="0" tIns="0" rIns="0" bIns="0" rtlCol="0" anchor="t">
            <a:normAutofit/>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Tx/>
              <a:buNone/>
            </a:pPr>
            <a:endParaRPr lang="pl-PL" b="1" dirty="0"/>
          </a:p>
        </p:txBody>
      </p:sp>
    </p:spTree>
    <p:extLst>
      <p:ext uri="{BB962C8B-B14F-4D97-AF65-F5344CB8AC3E}">
        <p14:creationId xmlns:p14="http://schemas.microsoft.com/office/powerpoint/2010/main" val="1167073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dirty="0"/>
          </a:p>
          <a:p>
            <a:pPr marL="0" indent="0">
              <a:buNone/>
            </a:pPr>
            <a:endParaRPr lang="pl-PL" dirty="0"/>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9568" y="335421"/>
            <a:ext cx="8811839" cy="954107"/>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Załączniki niezbędne do wniosku o dofinansowanie projektu w szczególności:</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721122"/>
            <a:ext cx="9456570" cy="3839769"/>
          </a:xfrm>
          <a:prstGeom prst="rect">
            <a:avLst/>
          </a:prstGeom>
          <a:noFill/>
          <a:ln w="38100">
            <a:solidFill>
              <a:srgbClr val="0070C0"/>
            </a:solidFill>
          </a:ln>
        </p:spPr>
        <p:txBody>
          <a:bodyPr wrap="square" lIns="91440" tIns="45720" rIns="91440" bIns="45720" rtlCol="0" anchor="t">
            <a:spAutoFit/>
          </a:bodyPr>
          <a:lstStyle/>
          <a:p>
            <a:pPr marL="285750" lvl="0" indent="-285750">
              <a:lnSpc>
                <a:spcPct val="150000"/>
              </a:lnSpc>
              <a:buFont typeface="Wingdings" panose="05000000000000000000" pitchFamily="2" charset="2"/>
              <a:buChar char="§"/>
            </a:pPr>
            <a:r>
              <a:rPr lang="pl-PL" sz="1800" dirty="0">
                <a:effectLst/>
                <a:latin typeface="Arial" panose="020B0604020202020204" pitchFamily="34" charset="0"/>
                <a:ea typeface="Calibri" panose="020F0502020204030204" pitchFamily="34" charset="0"/>
              </a:rPr>
              <a:t>Informacja o prawie do dysponowania nieruchomością;</a:t>
            </a:r>
          </a:p>
          <a:p>
            <a:pPr marL="285750" lvl="0" indent="-285750">
              <a:lnSpc>
                <a:spcPct val="150000"/>
              </a:lnSpc>
              <a:buFont typeface="Wingdings" panose="05000000000000000000" pitchFamily="2" charset="2"/>
              <a:buChar char="§"/>
            </a:pPr>
            <a:r>
              <a:rPr lang="pl-PL" sz="1800" dirty="0">
                <a:effectLst/>
                <a:latin typeface="Arial" panose="020B0604020202020204" pitchFamily="34" charset="0"/>
                <a:ea typeface="Calibri" panose="020F0502020204030204" pitchFamily="34" charset="0"/>
              </a:rPr>
              <a:t>Analiza zgodności projektu z zasadami pomocy publicznej i/lub pomocy de </a:t>
            </a:r>
            <a:r>
              <a:rPr lang="pl-PL" sz="1800" dirty="0" err="1">
                <a:effectLst/>
                <a:latin typeface="Arial" panose="020B0604020202020204" pitchFamily="34" charset="0"/>
                <a:ea typeface="Calibri" panose="020F0502020204030204" pitchFamily="34" charset="0"/>
              </a:rPr>
              <a:t>minimis</a:t>
            </a:r>
            <a:r>
              <a:rPr lang="pl-PL" sz="1800" dirty="0">
                <a:effectLst/>
                <a:latin typeface="Arial" panose="020B0604020202020204" pitchFamily="34" charset="0"/>
                <a:ea typeface="Calibri" panose="020F0502020204030204" pitchFamily="34" charset="0"/>
              </a:rPr>
              <a:t>;</a:t>
            </a:r>
          </a:p>
          <a:p>
            <a:pPr marL="285750" lvl="0" indent="-285750">
              <a:lnSpc>
                <a:spcPct val="150000"/>
              </a:lnSpc>
              <a:buFont typeface="Wingdings" panose="05000000000000000000" pitchFamily="2" charset="2"/>
              <a:buChar char="§"/>
            </a:pPr>
            <a:r>
              <a:rPr lang="pl-PL" sz="1800" dirty="0">
                <a:effectLst/>
                <a:latin typeface="Arial" panose="020B0604020202020204" pitchFamily="34" charset="0"/>
                <a:ea typeface="Calibri" panose="020F0502020204030204" pitchFamily="34" charset="0"/>
              </a:rPr>
              <a:t>Analiza finansowa i ekonomiczna; </a:t>
            </a:r>
          </a:p>
          <a:p>
            <a:pPr marL="285750" lvl="0" indent="-285750">
              <a:lnSpc>
                <a:spcPct val="150000"/>
              </a:lnSpc>
              <a:buFont typeface="Wingdings" panose="05000000000000000000" pitchFamily="2" charset="2"/>
              <a:buChar char="§"/>
            </a:pPr>
            <a:r>
              <a:rPr lang="pl-PL" sz="1800" dirty="0">
                <a:effectLst/>
                <a:latin typeface="Arial" panose="020B0604020202020204" pitchFamily="34" charset="0"/>
                <a:ea typeface="Calibri" panose="020F0502020204030204" pitchFamily="34" charset="0"/>
              </a:rPr>
              <a:t>Analiza występowania dochodu w projekcie (w ramach załącznika Analiza finansowa i ekonomiczna);</a:t>
            </a:r>
          </a:p>
          <a:p>
            <a:pPr marL="285750" lvl="0" indent="-285750">
              <a:lnSpc>
                <a:spcPct val="150000"/>
              </a:lnSpc>
              <a:buFont typeface="Wingdings" panose="05000000000000000000" pitchFamily="2" charset="2"/>
              <a:buChar char="§"/>
            </a:pPr>
            <a:r>
              <a:rPr lang="pl-PL" sz="1800" dirty="0">
                <a:effectLst/>
                <a:latin typeface="Arial" panose="020B0604020202020204" pitchFamily="34" charset="0"/>
                <a:ea typeface="Calibri" panose="020F0502020204030204" pitchFamily="34" charset="0"/>
              </a:rPr>
              <a:t>Mapa lokalizująca projekt w najbliższym otoczeniu;</a:t>
            </a:r>
            <a:endParaRPr lang="pl-PL" sz="2000" dirty="0">
              <a:solidFill>
                <a:srgbClr val="000000"/>
              </a:solidFill>
            </a:endParaRPr>
          </a:p>
          <a:p>
            <a:pPr marL="285750" lvl="0" indent="-285750">
              <a:lnSpc>
                <a:spcPct val="150000"/>
              </a:lnSpc>
              <a:buFont typeface="Wingdings" panose="05000000000000000000" pitchFamily="2" charset="2"/>
              <a:buChar char="§"/>
            </a:pPr>
            <a:r>
              <a:rPr kumimoji="0" lang="pl-PL" sz="2000" i="0" u="none" strike="noStrike" kern="1200" cap="none" spc="0" normalizeH="0" baseline="0" noProof="0" dirty="0">
                <a:ln>
                  <a:noFill/>
                </a:ln>
                <a:solidFill>
                  <a:srgbClr val="000000"/>
                </a:solidFill>
                <a:effectLst/>
                <a:uLnTx/>
                <a:uFillTx/>
              </a:rPr>
              <a:t>Dokumentacja techniczna dla projektów infrastrukturalnych, np. projekt budowlany, PFU. </a:t>
            </a:r>
            <a:r>
              <a:rPr kumimoji="0" lang="pl-PL" sz="1600" i="0" u="none" strike="noStrike" kern="1200" cap="none" spc="0" normalizeH="0" baseline="0" noProof="0" dirty="0">
                <a:ln>
                  <a:noFill/>
                </a:ln>
                <a:solidFill>
                  <a:srgbClr val="000000"/>
                </a:solidFill>
                <a:effectLst/>
                <a:uLnTx/>
                <a:uFillTx/>
              </a:rPr>
              <a:t>UWAGA: Wnioskodawca nie musi dołączać tej dokumentacji do wniosku o dofinansowanie, natomiast w treści wniosku musi wtedy zadeklarować, że jest w jej posiadaniu</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62</a:t>
            </a:fld>
            <a:endParaRPr lang="pl-PL"/>
          </a:p>
        </p:txBody>
      </p:sp>
    </p:spTree>
    <p:extLst>
      <p:ext uri="{BB962C8B-B14F-4D97-AF65-F5344CB8AC3E}">
        <p14:creationId xmlns:p14="http://schemas.microsoft.com/office/powerpoint/2010/main" val="2712025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823873" y="443939"/>
            <a:ext cx="6984776" cy="401494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4800" b="1" i="0" u="none" strike="noStrike" kern="1200" cap="none" spc="0" normalizeH="0" baseline="0" noProof="0" dirty="0">
                <a:ln>
                  <a:noFill/>
                </a:ln>
                <a:solidFill>
                  <a:schemeClr val="tx2"/>
                </a:solidFill>
                <a:effectLst/>
                <a:uLnTx/>
                <a:uFillTx/>
              </a:rPr>
              <a:t>DZIĘKUJĘ ZA UWAGĘ</a:t>
            </a:r>
            <a:endParaRPr kumimoji="0" lang="pl-PL" sz="2800" b="1" i="0" u="none" strike="noStrike" kern="1200" cap="none" spc="0" normalizeH="0" baseline="0" noProof="0" dirty="0">
              <a:ln>
                <a:noFill/>
              </a:ln>
              <a:solidFill>
                <a:schemeClr val="tx2"/>
              </a:solidFill>
              <a:effectLst/>
              <a:uLnTx/>
              <a:uFillTx/>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pl-PL" sz="3200" dirty="0">
                <a:solidFill>
                  <a:schemeClr val="tx2"/>
                </a:solidFill>
              </a:rPr>
              <a:t>R</a:t>
            </a:r>
            <a:r>
              <a:rPr kumimoji="0" lang="pl-PL" sz="3200" b="0" i="0" u="none" strike="noStrike" kern="1200" cap="none" spc="0" normalizeH="0" baseline="0" noProof="0" dirty="0" err="1">
                <a:ln>
                  <a:noFill/>
                </a:ln>
                <a:solidFill>
                  <a:schemeClr val="tx2"/>
                </a:solidFill>
                <a:effectLst/>
                <a:uLnTx/>
                <a:uFillTx/>
              </a:rPr>
              <a:t>eferat</a:t>
            </a:r>
            <a:r>
              <a:rPr kumimoji="0" lang="pl-PL" sz="3200" b="0" i="0" u="none" strike="noStrike" kern="1200" cap="none" spc="0" normalizeH="0" baseline="0" noProof="0" dirty="0">
                <a:ln>
                  <a:noFill/>
                </a:ln>
                <a:solidFill>
                  <a:schemeClr val="tx2"/>
                </a:solidFill>
                <a:effectLst/>
                <a:uLnTx/>
                <a:uFillTx/>
              </a:rPr>
              <a:t> oceny projektów i wsparcia wdrażania FST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tx2"/>
                </a:solidFill>
                <a:effectLst/>
                <a:uLnTx/>
                <a:uFillTx/>
              </a:rPr>
              <a:t>Departament Europejskiego Funduszu Rozwoju Regionalnego</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tx2"/>
                </a:solidFill>
                <a:effectLst/>
                <a:uLnTx/>
                <a:uFillTx/>
              </a:rPr>
              <a:t>Urząd Marszałkowski Województwa Śląskiego</a:t>
            </a:r>
            <a:endParaRPr kumimoji="0" lang="pl-PL" sz="2000" b="0" i="0" u="none" strike="noStrike" kern="1200" cap="none" spc="0" normalizeH="0" baseline="0" noProof="0" dirty="0">
              <a:ln>
                <a:noFill/>
              </a:ln>
              <a:solidFill>
                <a:srgbClr val="000000"/>
              </a:solidFill>
              <a:effectLst/>
              <a:uLnTx/>
              <a:uFillTx/>
            </a:endParaRPr>
          </a:p>
          <a:p>
            <a:pPr lvl="0" algn="ctr">
              <a:lnSpc>
                <a:spcPct val="150000"/>
              </a:lnSpc>
            </a:pPr>
            <a:r>
              <a:rPr kumimoji="0" lang="pl-PL" sz="2000" b="1" i="0" u="none" strike="noStrike" kern="1200" cap="none" spc="0" normalizeH="0" baseline="0" noProof="0" dirty="0">
                <a:ln>
                  <a:noFill/>
                </a:ln>
                <a:solidFill>
                  <a:schemeClr val="tx2"/>
                </a:solidFill>
                <a:effectLst/>
                <a:uLnTx/>
                <a:uFillTx/>
              </a:rPr>
              <a:t>rewitalizacja_fr@slaskie.pl</a:t>
            </a:r>
          </a:p>
        </p:txBody>
      </p:sp>
    </p:spTree>
    <p:extLst>
      <p:ext uri="{BB962C8B-B14F-4D97-AF65-F5344CB8AC3E}">
        <p14:creationId xmlns:p14="http://schemas.microsoft.com/office/powerpoint/2010/main" val="33259948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674BB0E-264E-4FD0-9CAE-8997F7FA7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979" y="417569"/>
            <a:ext cx="6021749" cy="6021749"/>
          </a:xfrm>
          <a:prstGeom prst="rect">
            <a:avLst/>
          </a:prstGeom>
        </p:spPr>
      </p:pic>
    </p:spTree>
    <p:extLst>
      <p:ext uri="{BB962C8B-B14F-4D97-AF65-F5344CB8AC3E}">
        <p14:creationId xmlns:p14="http://schemas.microsoft.com/office/powerpoint/2010/main" val="233600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7511" y="2704291"/>
            <a:ext cx="7505204" cy="3326858"/>
          </a:xfrm>
        </p:spPr>
        <p:txBody>
          <a:bodyPr>
            <a:normAutofit fontScale="90000"/>
          </a:bodyPr>
          <a:lstStyle/>
          <a:p>
            <a:pPr algn="ctr"/>
            <a:r>
              <a:rPr lang="pl-PL" sz="2200" dirty="0">
                <a:latin typeface="+mn-lt"/>
              </a:rPr>
              <a:t>Typy beneficjentów dla działania 09.05 : </a:t>
            </a:r>
            <a:r>
              <a:rPr lang="pl-PL" sz="2200" b="0" dirty="0">
                <a:latin typeface="+mn-lt"/>
              </a:rPr>
              <a:t>Jednostki Samorządu Terytorialnego (w tym stowarzyszenia JST i Związek Metropolitalny), Jednostki organizacyjne działające w imieniu jednostek samorządu terytorialnego, Kościoły i związki wyznaniowe, Wspólnoty, spółdzielnie mieszkaniowe i TBS, MŚP, Instytucje Kultury</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8157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22963" y="3070226"/>
            <a:ext cx="7983030" cy="3058199"/>
          </a:xfrm>
        </p:spPr>
        <p:txBody>
          <a:bodyPr>
            <a:normAutofit/>
          </a:bodyPr>
          <a:lstStyle/>
          <a:p>
            <a:pPr algn="ctr">
              <a:lnSpc>
                <a:spcPts val="3200"/>
              </a:lnSpc>
            </a:pPr>
            <a:r>
              <a:rPr lang="pl-PL" sz="3200" dirty="0">
                <a:latin typeface="+mn-lt"/>
                <a:ea typeface="Open Sans"/>
                <a:cs typeface="Open Sans"/>
              </a:rPr>
              <a:t>Alokacja EFRR:</a:t>
            </a:r>
            <a:r>
              <a:rPr lang="pl-PL" dirty="0">
                <a:latin typeface="+mn-lt"/>
                <a:ea typeface="Open Sans"/>
                <a:cs typeface="Open Sans"/>
              </a:rPr>
              <a:t> </a:t>
            </a:r>
            <a:br>
              <a:rPr lang="pl-PL" dirty="0">
                <a:latin typeface="+mn-lt"/>
                <a:ea typeface="Open Sans"/>
                <a:cs typeface="Open Sans"/>
              </a:rPr>
            </a:br>
            <a:br>
              <a:rPr lang="pl-PL" dirty="0">
                <a:latin typeface="+mn-lt"/>
                <a:ea typeface="Open Sans"/>
                <a:cs typeface="Open Sans"/>
              </a:rPr>
            </a:br>
            <a:r>
              <a:rPr lang="pl-PL" b="0" dirty="0">
                <a:latin typeface="+mn-lt"/>
                <a:ea typeface="Open Sans"/>
                <a:cs typeface="Open Sans"/>
              </a:rPr>
              <a:t>300 429 835,04 PLN (09.03)</a:t>
            </a:r>
            <a:br>
              <a:rPr lang="pl-PL" sz="3200" b="0" dirty="0">
                <a:latin typeface="+mn-lt"/>
                <a:ea typeface="Open Sans"/>
                <a:cs typeface="Open Sans"/>
              </a:rPr>
            </a:br>
            <a:r>
              <a:rPr lang="pl-PL" sz="3200" b="0" dirty="0">
                <a:latin typeface="+mn-lt"/>
                <a:ea typeface="Open Sans"/>
                <a:cs typeface="Open Sans"/>
              </a:rPr>
              <a:t>91 434 561,79 PLN (09.05)</a:t>
            </a:r>
            <a:br>
              <a:rPr lang="pl-PL" sz="3200" dirty="0">
                <a:latin typeface="+mn-lt"/>
                <a:ea typeface="Open Sans"/>
                <a:cs typeface="Open Sans"/>
              </a:rPr>
            </a:br>
            <a:r>
              <a:rPr lang="pl-PL" sz="2000" b="0" dirty="0">
                <a:latin typeface="+mn-lt"/>
                <a:ea typeface="Open Sans"/>
                <a:cs typeface="Open Sans"/>
              </a:rPr>
              <a:t>.</a:t>
            </a:r>
            <a:r>
              <a:rPr lang="pl-PL" sz="2000" dirty="0">
                <a:latin typeface="+mn-lt"/>
                <a:ea typeface="Open Sans"/>
                <a:cs typeface="Open Sans"/>
              </a:rPr>
              <a:t> </a:t>
            </a:r>
            <a:br>
              <a:rPr lang="pl-PL" sz="3200" dirty="0">
                <a:latin typeface="+mn-lt"/>
                <a:ea typeface="Open Sans"/>
                <a:cs typeface="Open Sans"/>
              </a:rPr>
            </a:b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2648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4159" y="2720031"/>
            <a:ext cx="7923493" cy="2299441"/>
          </a:xfrm>
        </p:spPr>
        <p:txBody>
          <a:bodyPr>
            <a:normAutofit fontScale="90000"/>
          </a:bodyPr>
          <a:lstStyle/>
          <a:p>
            <a:r>
              <a:rPr lang="pl-PL" sz="2000" dirty="0">
                <a:latin typeface="+mn-lt"/>
              </a:rPr>
              <a:t>Forma wsparcia – dotacja</a:t>
            </a:r>
            <a:br>
              <a:rPr lang="pl-PL" sz="2000" dirty="0">
                <a:latin typeface="+mn-lt"/>
              </a:rPr>
            </a:br>
            <a:r>
              <a:rPr lang="pl-PL" sz="2000" dirty="0">
                <a:latin typeface="+mn-lt"/>
              </a:rPr>
              <a:t>Maksymalny dopuszczalny poziom dofinansowania kosztów kwalifikowanych wynosi:  </a:t>
            </a:r>
            <a:br>
              <a:rPr lang="pl-PL" sz="2000" dirty="0">
                <a:latin typeface="+mn-lt"/>
              </a:rPr>
            </a:br>
            <a:r>
              <a:rPr lang="pl-PL" sz="1800" dirty="0">
                <a:latin typeface="+mn-lt"/>
              </a:rPr>
              <a:t>- do 85% dla kosztów bezpośrednich </a:t>
            </a:r>
            <a:br>
              <a:rPr lang="pl-PL" sz="1800" dirty="0">
                <a:latin typeface="+mn-lt"/>
              </a:rPr>
            </a:br>
            <a:r>
              <a:rPr lang="pl-PL" sz="1800" dirty="0">
                <a:latin typeface="+mn-lt"/>
              </a:rPr>
              <a:t>lub zgodnie z zasadami udzielania pomocy publicznej/pomocy de </a:t>
            </a:r>
            <a:r>
              <a:rPr lang="pl-PL" sz="1800" dirty="0" err="1">
                <a:latin typeface="+mn-lt"/>
              </a:rPr>
              <a:t>minimis</a:t>
            </a:r>
            <a:r>
              <a:rPr lang="pl-PL" sz="1800" dirty="0">
                <a:latin typeface="+mn-lt"/>
              </a:rPr>
              <a:t>; </a:t>
            </a:r>
            <a:br>
              <a:rPr lang="pl-PL" sz="1800" dirty="0">
                <a:latin typeface="+mn-lt"/>
              </a:rPr>
            </a:br>
            <a:r>
              <a:rPr lang="pl-PL" sz="1800" dirty="0">
                <a:latin typeface="+mn-lt"/>
              </a:rPr>
              <a:t>- do 85% dla kosztów pośrednich </a:t>
            </a:r>
            <a:br>
              <a:rPr lang="pl-PL" sz="1800" dirty="0">
                <a:latin typeface="+mn-lt"/>
              </a:rPr>
            </a:br>
            <a:r>
              <a:rPr lang="pl-PL" sz="1800" dirty="0">
                <a:latin typeface="+mn-lt"/>
              </a:rPr>
              <a:t>lub zgodnie z zasadami udzielania pomocy publicznej/pomocy de </a:t>
            </a:r>
            <a:r>
              <a:rPr lang="pl-PL" sz="1800" dirty="0" err="1">
                <a:latin typeface="+mn-lt"/>
              </a:rPr>
              <a:t>minimis</a:t>
            </a:r>
            <a:r>
              <a:rPr lang="pl-PL" sz="1800" dirty="0">
                <a:latin typeface="+mn-lt"/>
              </a:rPr>
              <a:t>.</a:t>
            </a:r>
            <a:br>
              <a:rPr lang="pl-PL" sz="2000" dirty="0">
                <a:latin typeface="+mn-lt"/>
              </a:rPr>
            </a:br>
            <a:br>
              <a:rPr lang="pl-PL" sz="1800" dirty="0">
                <a:effectLst/>
                <a:latin typeface="Times New Roman" panose="02020603050405020304" pitchFamily="18" charset="0"/>
                <a:ea typeface="Times New Roman" panose="02020603050405020304" pitchFamily="18" charset="0"/>
              </a:rPr>
            </a:br>
            <a:r>
              <a:rPr lang="pl-PL" sz="2000" dirty="0">
                <a:latin typeface="+mn-lt"/>
              </a:rPr>
              <a:t> </a:t>
            </a:r>
            <a:br>
              <a:rPr lang="pl-PL" dirty="0">
                <a:latin typeface="+mn-lt"/>
              </a:rPr>
            </a:br>
            <a:endParaRPr lang="pl-PL" dirty="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72914861"/>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47a4560-aee9-43e8-973f-2abd655c26a0">
      <UserInfo>
        <DisplayName>Dąbek Justyna</DisplayName>
        <AccountId>11</AccountId>
        <AccountType/>
      </UserInfo>
    </SharedWithUsers>
    <_activity xmlns="d4f64a22-a125-4b7a-afce-4a30c86a8f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FA1F3B16C8C704DA37A63ACA9CA61DD" ma:contentTypeVersion="18" ma:contentTypeDescription="Utwórz nowy dokument." ma:contentTypeScope="" ma:versionID="d7f307fc89b84636c2c92988d13ed28c">
  <xsd:schema xmlns:xsd="http://www.w3.org/2001/XMLSchema" xmlns:xs="http://www.w3.org/2001/XMLSchema" xmlns:p="http://schemas.microsoft.com/office/2006/metadata/properties" xmlns:ns3="d4f64a22-a125-4b7a-afce-4a30c86a8f7c" xmlns:ns4="d47a4560-aee9-43e8-973f-2abd655c26a0" targetNamespace="http://schemas.microsoft.com/office/2006/metadata/properties" ma:root="true" ma:fieldsID="c644e4dea5554e0e783bf9c67359c54f" ns3:_="" ns4:_="">
    <xsd:import namespace="d4f64a22-a125-4b7a-afce-4a30c86a8f7c"/>
    <xsd:import namespace="d47a4560-aee9-43e8-973f-2abd655c26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4a22-a125-4b7a-afce-4a30c86a8f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7a4560-aee9-43e8-973f-2abd655c26a0"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470E4-38B4-4043-87FE-9820A2779581}">
  <ds:schemaRefs>
    <ds:schemaRef ds:uri="http://www.w3.org/XML/1998/namespace"/>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d47a4560-aee9-43e8-973f-2abd655c26a0"/>
    <ds:schemaRef ds:uri="d4f64a22-a125-4b7a-afce-4a30c86a8f7c"/>
  </ds:schemaRefs>
</ds:datastoreItem>
</file>

<file path=customXml/itemProps2.xml><?xml version="1.0" encoding="utf-8"?>
<ds:datastoreItem xmlns:ds="http://schemas.openxmlformats.org/officeDocument/2006/customXml" ds:itemID="{1C2AAAB6-C606-4262-8AAB-A289D11A6E32}">
  <ds:schemaRefs>
    <ds:schemaRef ds:uri="http://schemas.microsoft.com/sharepoint/v3/contenttype/forms"/>
  </ds:schemaRefs>
</ds:datastoreItem>
</file>

<file path=customXml/itemProps3.xml><?xml version="1.0" encoding="utf-8"?>
<ds:datastoreItem xmlns:ds="http://schemas.openxmlformats.org/officeDocument/2006/customXml" ds:itemID="{868DA991-06FF-4C6A-B1C5-4B4DA0B807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64a22-a125-4b7a-afce-4a30c86a8f7c"/>
    <ds:schemaRef ds:uri="d47a4560-aee9-43e8-973f-2abd655c2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1299</TotalTime>
  <Words>5549</Words>
  <Application>Microsoft Office PowerPoint</Application>
  <PresentationFormat>Niestandardowy</PresentationFormat>
  <Paragraphs>497</Paragraphs>
  <Slides>64</Slides>
  <Notes>61</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64</vt:i4>
      </vt:variant>
    </vt:vector>
  </HeadingPairs>
  <TitlesOfParts>
    <vt:vector size="72" baseType="lpstr">
      <vt:lpstr>Arial</vt:lpstr>
      <vt:lpstr>Calibri</vt:lpstr>
      <vt:lpstr>Open Sans</vt:lpstr>
      <vt:lpstr>Symbol</vt:lpstr>
      <vt:lpstr>Times New Roman</vt:lpstr>
      <vt:lpstr>Wingdings</vt:lpstr>
      <vt:lpstr>Motyw pakietu Office</vt:lpstr>
      <vt:lpstr>1_Motyw pakietu Office</vt:lpstr>
      <vt:lpstr>Priorytet: IX. Fundusze Europejskie na rozwój terytorialny</vt:lpstr>
      <vt:lpstr>Plan prezentacji:</vt:lpstr>
      <vt:lpstr>Część I Informacje podstawowe  </vt:lpstr>
      <vt:lpstr>Działanie 09.03: gminy miejskie i miejsko-wiejskie  nabór nr FESL.09.03-IZ.01-183/25 Działanie 09.05: gminy wiejskie nabór nr FESL.09.05-IZ.01-184/25</vt:lpstr>
      <vt:lpstr>Termin naborów 31 marzec - 26 czerwiec 2025 r.</vt:lpstr>
      <vt:lpstr>Typy beneficjentów dla działania 09.03 :  Jednostki Samorządu Terytorialnego (w tym stowarzyszenia JST i Związek Metropolitalny), Jednostki organizacyjne działające w imieniu jednostek samorządu terytorialnego, Uczelnie, Kościoły i związki wyznaniowe, Organizacje pozarządowe, Wspólnoty, spółdzielnie mieszkaniowe i TBS, MŚP, Instytucje Kultury </vt:lpstr>
      <vt:lpstr>Typy beneficjentów dla działania 09.05 : Jednostki Samorządu Terytorialnego (w tym stowarzyszenia JST i Związek Metropolitalny), Jednostki organizacyjne działające w imieniu jednostek samorządu terytorialnego, Kościoły i związki wyznaniowe, Wspólnoty, spółdzielnie mieszkaniowe i TBS, MŚP, Instytucje Kultury </vt:lpstr>
      <vt:lpstr>Alokacja EFRR:   300 429 835,04 PLN (09.03) 91 434 561,79 PLN (09.05) .   </vt:lpstr>
      <vt:lpstr>Forma wsparcia – dotacja Maksymalny dopuszczalny poziom dofinansowania kosztów kwalifikowanych wynosi:   - do 85% dla kosztów bezpośrednich  lub zgodnie z zasadami udzielania pomocy publicznej/pomocy de minimis;  - do 85% dla kosztów pośrednich  lub zgodnie z zasadami udzielania pomocy publicznej/pomocy de minimis.    </vt:lpstr>
      <vt:lpstr>Maksymalna kwota dofinansowania projektu ze środków EFRR nie może przekroczyć: 50 000 000,00 PLN (09.03)  10 000 000,00 PLN (09.05) Kwota dofinansowania projektu ze środków EFRR może ulec zwiększeniu po wyborze projektu do dofinansowania za zgodą IZ FE SL*. * z uwzględnieniem zasad dotyczących pomocy publicznej określonych w Regulaminie naboru    </vt:lpstr>
      <vt:lpstr>Część II Metodyka i proces oceny wniosków o dofinansowanie  </vt:lpstr>
      <vt:lpstr>Metodyka kryteriów oceny projektów</vt:lpstr>
      <vt:lpstr>Metodyka kryteriów oceny projektów</vt:lpstr>
      <vt:lpstr>Metodyka kryteriów oceny projektów w działaniu</vt:lpstr>
      <vt:lpstr>Część III Kryteria oceny dla działania 09.03 i 09.05  </vt:lpstr>
      <vt:lpstr> Warunki wsparcia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Pozostałe kryteria formalne  </vt:lpstr>
      <vt:lpstr>Kryterium formalne ogólne:</vt:lpstr>
      <vt:lpstr>Wynikanie projektu z aktualnego i pozytywnie zaopiniowanego programu rewitalizacji (jeśli dotyczy)  </vt:lpstr>
      <vt:lpstr>Wynikanie projektu z aktualnego i pozytywnie zaopiniowanego programu rewitalizacji (jeśli dotyczy)  </vt:lpstr>
      <vt:lpstr>Kryterium formalne specyficzne:</vt:lpstr>
      <vt:lpstr>Kryterium formalne specyficzne:</vt:lpstr>
      <vt:lpstr>Kryteria merytoryczne  </vt:lpstr>
      <vt:lpstr>Kryteria merytoryczne specyficzne 0/1</vt:lpstr>
      <vt:lpstr>Kryteria merytoryczne specyficzne 0/1</vt:lpstr>
      <vt:lpstr>Kryteria merytoryczne specyficzne 0/1</vt:lpstr>
      <vt:lpstr>Kryteria merytoryczne specyficzne 0/1</vt:lpstr>
      <vt:lpstr>Kryteria merytoryczne specyficzne – punktowe (dotyczy 09.03)</vt:lpstr>
      <vt:lpstr>Kryteria merytoryczne specyficzne – punktowe (dotyczy 09.03)</vt:lpstr>
      <vt:lpstr>Kryteria merytoryczne specyficzne – punktowe (dotyczy 09.05)</vt:lpstr>
      <vt:lpstr>Kryteria merytoryczne specyficzne – punktowe (dotyczy 09.05)</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merytoryczne specyficzne - punktowe</vt:lpstr>
      <vt:lpstr>Kryteria rozstrzygające</vt:lpstr>
      <vt:lpstr>Część IV Kwalifikowalność wydatków  </vt:lpstr>
      <vt:lpstr>Kwalifikowalność wydatków - dokumenty</vt:lpstr>
      <vt:lpstr>Kwalifikowalność wydatków</vt:lpstr>
      <vt:lpstr>Kwalifikowalność wydatków</vt:lpstr>
      <vt:lpstr>Kwalifikowalność wydatków</vt:lpstr>
      <vt:lpstr>Kwalifikowalność wydatków</vt:lpstr>
      <vt:lpstr>Kwalifikowalność wydatków</vt:lpstr>
      <vt:lpstr>Część V Wskaźniki produktu i rezultatu </vt:lpstr>
      <vt:lpstr>Wskaźniki produktu</vt:lpstr>
      <vt:lpstr>Wskaźnik produktu</vt:lpstr>
      <vt:lpstr>Wskaźniki produktu</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Woźniak Zuzanna</cp:lastModifiedBy>
  <cp:revision>83</cp:revision>
  <cp:lastPrinted>2025-02-04T13:14:47Z</cp:lastPrinted>
  <dcterms:created xsi:type="dcterms:W3CDTF">2022-06-22T09:40:44Z</dcterms:created>
  <dcterms:modified xsi:type="dcterms:W3CDTF">2025-05-06T12:56:25Z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0x0101002FA1F3B16C8C704DA37A63ACA9CA61DD</vt:lpwstr>
  </property>
  <property fmtid="{D5CDD505-2E9C-101B-9397-08002B2CF9AE}" pid="3" name="MediaServiceImageTags">
    <vt:lpwstr/>
  </property>
</Properties>
</file>