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notesMasterIdLst>
    <p:notesMasterId r:id="rId43"/>
  </p:notesMasterIdLst>
  <p:handoutMasterIdLst>
    <p:handoutMasterId r:id="rId44"/>
  </p:handoutMasterIdLst>
  <p:sldIdLst>
    <p:sldId id="256" r:id="rId5"/>
    <p:sldId id="265" r:id="rId6"/>
    <p:sldId id="274" r:id="rId7"/>
    <p:sldId id="275" r:id="rId8"/>
    <p:sldId id="277" r:id="rId9"/>
    <p:sldId id="276" r:id="rId10"/>
    <p:sldId id="278" r:id="rId11"/>
    <p:sldId id="306" r:id="rId12"/>
    <p:sldId id="308" r:id="rId13"/>
    <p:sldId id="309" r:id="rId14"/>
    <p:sldId id="307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311" r:id="rId24"/>
    <p:sldId id="299" r:id="rId25"/>
    <p:sldId id="300" r:id="rId26"/>
    <p:sldId id="301" r:id="rId27"/>
    <p:sldId id="302" r:id="rId28"/>
    <p:sldId id="303" r:id="rId29"/>
    <p:sldId id="312" r:id="rId30"/>
    <p:sldId id="313" r:id="rId31"/>
    <p:sldId id="310" r:id="rId32"/>
    <p:sldId id="287" r:id="rId33"/>
    <p:sldId id="288" r:id="rId34"/>
    <p:sldId id="290" r:id="rId35"/>
    <p:sldId id="291" r:id="rId36"/>
    <p:sldId id="292" r:id="rId37"/>
    <p:sldId id="293" r:id="rId38"/>
    <p:sldId id="294" r:id="rId39"/>
    <p:sldId id="296" r:id="rId40"/>
    <p:sldId id="297" r:id="rId41"/>
    <p:sldId id="298" r:id="rId4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6E5E6B-41EA-4C8D-1F7F-07D1D7E036BC}" v="6" dt="2025-05-13T10:48:13.387"/>
  </p1510:revLst>
</p1510:revInfo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howGuides="1">
      <p:cViewPr varScale="1">
        <p:scale>
          <a:sx n="89" d="100"/>
          <a:sy n="89" d="100"/>
        </p:scale>
        <p:origin x="883" y="72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266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16F398-1C30-4495-8EC8-A1B72EF9EAD9}" type="datetimeFigureOut">
              <a:rPr lang="pl-PL" smtClean="0"/>
              <a:t>2025-09-19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420FF-969D-4122-B2EF-392323C826D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78800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2025-09-19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613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69" y="528613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2025-09-19</a:t>
            </a:fld>
            <a:endParaRPr lang="pl-PL" dirty="0"/>
          </a:p>
        </p:txBody>
      </p:sp>
      <p:pic>
        <p:nvPicPr>
          <p:cNvPr id="10" name="Obraz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718" y="669815"/>
            <a:ext cx="6576254" cy="3340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465388" y="4500563"/>
            <a:ext cx="8226426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5525" y="0"/>
            <a:ext cx="864076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5" y="4500563"/>
            <a:ext cx="3959225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83572"/>
            <a:ext cx="864076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2025-09-19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  <p:pic>
        <p:nvPicPr>
          <p:cNvPr id="20" name="Obraz 1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718" y="669815"/>
            <a:ext cx="6576254" cy="3340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825750" y="4500563"/>
            <a:ext cx="6840538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6444" y="539750"/>
            <a:ext cx="1799844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2025-09-19</a:t>
            </a:fld>
            <a:endParaRPr lang="pl-PL" dirty="0"/>
          </a:p>
        </p:txBody>
      </p:sp>
      <p:pic>
        <p:nvPicPr>
          <p:cNvPr id="7" name="Obraz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482" y="3189178"/>
            <a:ext cx="6576254" cy="3340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825749" y="4500563"/>
            <a:ext cx="719613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905250" y="4500562"/>
            <a:ext cx="3600449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825751" y="4500561"/>
            <a:ext cx="1079500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907" y="1979837"/>
            <a:ext cx="8640382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025870" y="0"/>
            <a:ext cx="1080742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106612" y="0"/>
            <a:ext cx="7559293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2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3" userDrawn="1">
          <p15:clr>
            <a:srgbClr val="F26B43"/>
          </p15:clr>
        </p15:guide>
        <p15:guide id="2" pos="419" userDrawn="1">
          <p15:clr>
            <a:srgbClr val="F26B43"/>
          </p15:clr>
        </p15:guide>
        <p15:guide id="3" pos="646" userDrawn="1">
          <p15:clr>
            <a:srgbClr val="F26B43"/>
          </p15:clr>
        </p15:guide>
        <p15:guide id="4" pos="873" userDrawn="1">
          <p15:clr>
            <a:srgbClr val="F26B43"/>
          </p15:clr>
        </p15:guide>
        <p15:guide id="5" pos="1100" userDrawn="1">
          <p15:clr>
            <a:srgbClr val="F26B43"/>
          </p15:clr>
        </p15:guide>
        <p15:guide id="6" pos="1327" userDrawn="1">
          <p15:clr>
            <a:srgbClr val="F26B43"/>
          </p15:clr>
        </p15:guide>
        <p15:guide id="7" pos="1553" userDrawn="1">
          <p15:clr>
            <a:srgbClr val="F26B43"/>
          </p15:clr>
        </p15:guide>
        <p15:guide id="8" pos="1780" userDrawn="1">
          <p15:clr>
            <a:srgbClr val="F26B43"/>
          </p15:clr>
        </p15:guide>
        <p15:guide id="9" pos="2007" userDrawn="1">
          <p15:clr>
            <a:srgbClr val="F26B43"/>
          </p15:clr>
        </p15:guide>
        <p15:guide id="10" pos="2234" userDrawn="1">
          <p15:clr>
            <a:srgbClr val="F26B43"/>
          </p15:clr>
        </p15:guide>
        <p15:guide id="11" pos="2460" userDrawn="1">
          <p15:clr>
            <a:srgbClr val="F26B43"/>
          </p15:clr>
        </p15:guide>
        <p15:guide id="12" pos="2687" userDrawn="1">
          <p15:clr>
            <a:srgbClr val="F26B43"/>
          </p15:clr>
        </p15:guide>
        <p15:guide id="13" pos="2914" userDrawn="1">
          <p15:clr>
            <a:srgbClr val="F26B43"/>
          </p15:clr>
        </p15:guide>
        <p15:guide id="14" pos="3141" userDrawn="1">
          <p15:clr>
            <a:srgbClr val="F26B43"/>
          </p15:clr>
        </p15:guide>
        <p15:guide id="15" pos="3368" userDrawn="1">
          <p15:clr>
            <a:srgbClr val="F26B43"/>
          </p15:clr>
        </p15:guide>
        <p15:guide id="16" pos="3594" userDrawn="1">
          <p15:clr>
            <a:srgbClr val="F26B43"/>
          </p15:clr>
        </p15:guide>
        <p15:guide id="17" pos="3821" userDrawn="1">
          <p15:clr>
            <a:srgbClr val="F26B43"/>
          </p15:clr>
        </p15:guide>
        <p15:guide id="18" pos="4048" userDrawn="1">
          <p15:clr>
            <a:srgbClr val="F26B43"/>
          </p15:clr>
        </p15:guide>
        <p15:guide id="19" pos="4275" userDrawn="1">
          <p15:clr>
            <a:srgbClr val="F26B43"/>
          </p15:clr>
        </p15:guide>
        <p15:guide id="20" pos="4501" userDrawn="1">
          <p15:clr>
            <a:srgbClr val="F26B43"/>
          </p15:clr>
        </p15:guide>
        <p15:guide id="21" pos="4728" userDrawn="1">
          <p15:clr>
            <a:srgbClr val="F26B43"/>
          </p15:clr>
        </p15:guide>
        <p15:guide id="22" pos="4955" userDrawn="1">
          <p15:clr>
            <a:srgbClr val="F26B43"/>
          </p15:clr>
        </p15:guide>
        <p15:guide id="23" pos="5182" userDrawn="1">
          <p15:clr>
            <a:srgbClr val="F26B43"/>
          </p15:clr>
        </p15:guide>
        <p15:guide id="24" pos="5408" userDrawn="1">
          <p15:clr>
            <a:srgbClr val="F26B43"/>
          </p15:clr>
        </p15:guide>
        <p15:guide id="25" pos="5635" userDrawn="1">
          <p15:clr>
            <a:srgbClr val="F26B43"/>
          </p15:clr>
        </p15:guide>
        <p15:guide id="26" pos="5862" userDrawn="1">
          <p15:clr>
            <a:srgbClr val="F26B43"/>
          </p15:clr>
        </p15:guide>
        <p15:guide id="27" pos="6089" userDrawn="1">
          <p15:clr>
            <a:srgbClr val="F26B43"/>
          </p15:clr>
        </p15:guide>
        <p15:guide id="28" pos="6316" userDrawn="1">
          <p15:clr>
            <a:srgbClr val="F26B43"/>
          </p15:clr>
        </p15:guide>
        <p15:guide id="29" pos="6542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unduszeeuropejskie.gov.pl/media/112343/Wytyczne_dotyczace_kwalifikowalnosci_2021_2027.pdf" TargetMode="Externa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lsi2021.slaskie.pl/" TargetMode="Externa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funduszeue.slaskie.pl/czytaj/tworzenie_profilu_lsi_2021" TargetMode="Externa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funduszeue.slaskie.pl/dokument/regulamin_uzytkownika_lsi_2021" TargetMode="Externa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funduszeue.slaskie.pl/dokument/regulamin_uzytkownika_lsi_2021" TargetMode="Externa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8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dirty="0">
                <a:latin typeface="Open Sans"/>
                <a:ea typeface="Open Sans"/>
                <a:cs typeface="Open Sans"/>
              </a:rPr>
              <a:t>Pisanie wniosków o dofinansowanie w perspektywie finansowej 2021-2027</a:t>
            </a:r>
          </a:p>
        </p:txBody>
      </p:sp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01A395D3-35E7-4FC6-9F13-A51704F85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/>
              <a:t>18.09.2025 r.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21" y="6299200"/>
            <a:ext cx="9522371" cy="100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682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011343" y="1142131"/>
            <a:ext cx="8693626" cy="1028959"/>
          </a:xfrm>
        </p:spPr>
        <p:txBody>
          <a:bodyPr>
            <a:normAutofit/>
          </a:bodyPr>
          <a:lstStyle/>
          <a:p>
            <a:pPr algn="ctr" defTabSz="495223"/>
            <a:r>
              <a:rPr lang="pl-PL" altLang="pl-PL" dirty="0">
                <a:latin typeface="Open Sans"/>
                <a:ea typeface="Open Sans"/>
                <a:cs typeface="Open Sans"/>
              </a:rPr>
              <a:t>Pomocne wytyczne</a:t>
            </a:r>
            <a:endParaRPr lang="pl-PL" dirty="0"/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2351" y="2271402"/>
            <a:ext cx="9071610" cy="4989036"/>
          </a:xfrm>
        </p:spPr>
        <p:txBody>
          <a:bodyPr vert="horz" lIns="0" tIns="0" rIns="0" bIns="0" rtlCol="0" anchor="t">
            <a:normAutofit/>
          </a:bodyPr>
          <a:lstStyle/>
          <a:p>
            <a:pPr marL="375920" indent="-375920" defTabSz="495223"/>
            <a:r>
              <a:rPr lang="pl-PL" altLang="pl-PL" sz="2600" dirty="0">
                <a:latin typeface="Open Sans"/>
                <a:ea typeface="Open Sans"/>
                <a:cs typeface="Open Sans"/>
              </a:rPr>
              <a:t>Wytyczne kwalifikowalności wydatków</a:t>
            </a:r>
            <a:endParaRPr lang="pl-PL"/>
          </a:p>
          <a:p>
            <a:pPr marL="375920" indent="-375920" defTabSz="495223"/>
            <a:r>
              <a:rPr lang="pl-PL" altLang="pl-PL" sz="2600" dirty="0">
                <a:latin typeface="Open Sans"/>
                <a:ea typeface="Open Sans"/>
                <a:cs typeface="Open Sans"/>
              </a:rPr>
              <a:t>Wytyczne równościowe</a:t>
            </a:r>
            <a:endParaRPr lang="pl-PL" altLang="pl-PL" sz="2600" dirty="0"/>
          </a:p>
          <a:p>
            <a:pPr marL="375920" indent="-375920" defTabSz="495223"/>
            <a:r>
              <a:rPr lang="pl-PL" altLang="pl-PL" sz="2600" dirty="0">
                <a:latin typeface="Open Sans"/>
                <a:ea typeface="Open Sans"/>
                <a:cs typeface="Open Sans"/>
              </a:rPr>
              <a:t>Wytyczne informacji i promocji</a:t>
            </a:r>
            <a:endParaRPr lang="pl-PL" altLang="pl-PL" sz="2600" dirty="0"/>
          </a:p>
          <a:p>
            <a:pPr marL="375920" indent="-375920" defTabSz="495223"/>
            <a:r>
              <a:rPr lang="pl-PL" altLang="pl-PL" sz="2600" dirty="0">
                <a:latin typeface="Open Sans"/>
                <a:ea typeface="Open Sans"/>
                <a:cs typeface="Open Sans"/>
              </a:rPr>
              <a:t>Wytyczne przygotowania projektów inwestycyjnych i hybrydowych</a:t>
            </a:r>
          </a:p>
          <a:p>
            <a:pPr marL="375920" indent="-375920" defTabSz="495223"/>
            <a:r>
              <a:rPr lang="pl-PL" altLang="pl-PL" sz="2600" dirty="0">
                <a:latin typeface="Open Sans"/>
                <a:ea typeface="Open Sans"/>
                <a:cs typeface="Open Sans"/>
              </a:rPr>
              <a:t>Wytyczne realizacji EFS+ w programach regionalnych</a:t>
            </a:r>
            <a:endParaRPr lang="pl-PL" altLang="pl-PL" sz="2600" dirty="0"/>
          </a:p>
          <a:p>
            <a:pPr marL="375920" indent="-375920" defTabSz="495223"/>
            <a:endParaRPr lang="pl-PL" altLang="pl-PL" sz="2600"/>
          </a:p>
        </p:txBody>
      </p:sp>
    </p:spTree>
    <p:extLst>
      <p:ext uri="{BB962C8B-B14F-4D97-AF65-F5344CB8AC3E}">
        <p14:creationId xmlns:p14="http://schemas.microsoft.com/office/powerpoint/2010/main" val="4084492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ELEMENTY WNIOSKU</a:t>
            </a: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29C2C5-54F9-4EC4-92E9-11C5F82C3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D1261-A096-4701-818F-FA57047FD5DA}" type="datetime1">
              <a:rPr lang="pl-PL" smtClean="0"/>
              <a:t>2025-09-19</a:t>
            </a:fld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21" y="6299200"/>
            <a:ext cx="9522371" cy="100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301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Wskaźniki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sz="2400" dirty="0"/>
              <a:t>Wskaźniki produktu;</a:t>
            </a:r>
            <a:endParaRPr lang="pl-PL"/>
          </a:p>
          <a:p>
            <a:pPr marL="0" indent="0">
              <a:buNone/>
            </a:pPr>
            <a:endParaRPr lang="pl-PL" sz="2400" dirty="0">
              <a:latin typeface="Open Sans"/>
              <a:ea typeface="Open Sans"/>
              <a:cs typeface="Open Sans"/>
            </a:endParaRPr>
          </a:p>
          <a:p>
            <a:pPr marL="251460" indent="-251460"/>
            <a:r>
              <a:rPr lang="pl-PL" sz="2400" dirty="0"/>
              <a:t>Wskaźniki rezultatu bezpośredniego;</a:t>
            </a:r>
            <a:br>
              <a:rPr lang="pl-PL" sz="2400" dirty="0"/>
            </a:br>
            <a:r>
              <a:rPr lang="pl-PL" sz="2400" dirty="0"/>
              <a:t>i długoterminowego;</a:t>
            </a:r>
          </a:p>
          <a:p>
            <a:pPr marL="251460" indent="-251460"/>
            <a:endParaRPr lang="pl-PL" sz="2400" dirty="0"/>
          </a:p>
          <a:p>
            <a:pPr marL="251460" indent="-251460"/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088871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Wskaźniki cd.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Jednostki pomiaru wskaźników;</a:t>
            </a:r>
          </a:p>
          <a:p>
            <a:r>
              <a:rPr lang="pl-PL" sz="2400" dirty="0"/>
              <a:t>Źródła weryfikacji wskaźników (jaki dokument można wziąć do ręki żeby sprawdzić, czy wskaźniki zostały osiągnięte?</a:t>
            </a:r>
          </a:p>
          <a:p>
            <a:r>
              <a:rPr lang="pl-PL" sz="2400" dirty="0"/>
              <a:t>Sposób pomiaru wskaźników (kto i jak często dokona pomiarów, czy pozwoli to na podejmowanie działań zapobiegawczych </a:t>
            </a:r>
            <a:br>
              <a:rPr lang="pl-PL" sz="2400" dirty="0"/>
            </a:br>
            <a:r>
              <a:rPr lang="pl-PL" sz="2400" dirty="0"/>
              <a:t>i wykrywanie zagrożeń?</a:t>
            </a:r>
          </a:p>
        </p:txBody>
      </p:sp>
    </p:spTree>
    <p:extLst>
      <p:ext uri="{BB962C8B-B14F-4D97-AF65-F5344CB8AC3E}">
        <p14:creationId xmlns:p14="http://schemas.microsoft.com/office/powerpoint/2010/main" val="36265844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Grupa docelowa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Zgodność grupy docelowej z Regulaminem konkursu i </a:t>
            </a:r>
            <a:r>
              <a:rPr lang="pl-PL" sz="2400" dirty="0" err="1"/>
              <a:t>SzOP</a:t>
            </a:r>
            <a:r>
              <a:rPr lang="pl-PL" sz="2400" dirty="0"/>
              <a:t>!</a:t>
            </a:r>
          </a:p>
          <a:p>
            <a:r>
              <a:rPr lang="pl-PL" sz="2400" dirty="0"/>
              <a:t>Dlaczego wybrano tą grupę docelową?</a:t>
            </a:r>
          </a:p>
          <a:p>
            <a:r>
              <a:rPr lang="pl-PL" sz="2400" dirty="0"/>
              <a:t>Jakie są potrzeby i oczekiwania grupy docelowej w kontekście oferowanego wsparcia?</a:t>
            </a:r>
          </a:p>
          <a:p>
            <a:r>
              <a:rPr lang="pl-PL" sz="2400" dirty="0"/>
              <a:t>Rekrutacja uczestników projektu.</a:t>
            </a:r>
          </a:p>
        </p:txBody>
      </p:sp>
    </p:spTree>
    <p:extLst>
      <p:ext uri="{BB962C8B-B14F-4D97-AF65-F5344CB8AC3E}">
        <p14:creationId xmlns:p14="http://schemas.microsoft.com/office/powerpoint/2010/main" val="10240913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0101" y="985042"/>
            <a:ext cx="9071610" cy="1730839"/>
          </a:xfrm>
        </p:spPr>
        <p:txBody>
          <a:bodyPr>
            <a:normAutofit/>
          </a:bodyPr>
          <a:lstStyle/>
          <a:p>
            <a:pPr algn="ctr"/>
            <a:r>
              <a:rPr lang="pl-PL" sz="3968" dirty="0"/>
              <a:t>Zgodność z politykami </a:t>
            </a:r>
            <a:br>
              <a:rPr lang="pl-PL" sz="3968" dirty="0"/>
            </a:br>
            <a:r>
              <a:rPr lang="pl-PL" sz="3968" dirty="0"/>
              <a:t>horyzontalnymi UE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Standard minimum – równość kobiet </a:t>
            </a:r>
            <a:br>
              <a:rPr lang="pl-PL" sz="2400" dirty="0"/>
            </a:br>
            <a:r>
              <a:rPr lang="pl-PL" sz="2400" dirty="0"/>
              <a:t>i mężczyzn;</a:t>
            </a:r>
          </a:p>
          <a:p>
            <a:endParaRPr lang="pl-PL" sz="2400" dirty="0"/>
          </a:p>
          <a:p>
            <a:r>
              <a:rPr lang="pl-PL" sz="2400" dirty="0"/>
              <a:t>Równy dostęp i niedyskryminacja osób </a:t>
            </a:r>
            <a:br>
              <a:rPr lang="pl-PL" sz="2400" dirty="0"/>
            </a:br>
            <a:r>
              <a:rPr lang="pl-PL" sz="2400" dirty="0"/>
              <a:t>z niepełnosprawnościami – Wytyczne równości i niedyskryminacji 2014-2020;</a:t>
            </a:r>
          </a:p>
          <a:p>
            <a:endParaRPr lang="pl-PL" sz="2400" dirty="0"/>
          </a:p>
          <a:p>
            <a:r>
              <a:rPr lang="pl-PL" sz="2400" dirty="0"/>
              <a:t>Mechanizm Racjonalnych usprawnień.</a:t>
            </a:r>
          </a:p>
          <a:p>
            <a:pPr marL="0" indent="0">
              <a:buNone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6164367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06124" y="1258543"/>
            <a:ext cx="9937600" cy="1027106"/>
          </a:xfrm>
        </p:spPr>
        <p:txBody>
          <a:bodyPr>
            <a:noAutofit/>
          </a:bodyPr>
          <a:lstStyle/>
          <a:p>
            <a:pPr algn="ctr"/>
            <a:r>
              <a:rPr lang="pl-PL" sz="3527" dirty="0"/>
              <a:t>Jedne Wytyczne horyzontalne: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l-PL" sz="3527" dirty="0"/>
          </a:p>
          <a:p>
            <a:pPr marL="0" indent="0" algn="ctr">
              <a:lnSpc>
                <a:spcPct val="150000"/>
              </a:lnSpc>
              <a:spcAft>
                <a:spcPts val="600"/>
              </a:spcAft>
              <a:buNone/>
            </a:pPr>
            <a:endParaRPr lang="pl-PL" sz="3527" dirty="0"/>
          </a:p>
          <a:p>
            <a:pPr marL="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pl-PL" sz="3527" dirty="0">
                <a:hlinkClick r:id="rId2"/>
              </a:rPr>
              <a:t>Wytyczne dotyczące kwalifikowalności wydatków</a:t>
            </a:r>
            <a:endParaRPr lang="pl-PL" sz="3527" dirty="0"/>
          </a:p>
        </p:txBody>
      </p:sp>
    </p:spTree>
    <p:extLst>
      <p:ext uri="{BB962C8B-B14F-4D97-AF65-F5344CB8AC3E}">
        <p14:creationId xmlns:p14="http://schemas.microsoft.com/office/powerpoint/2010/main" val="21032249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527" dirty="0"/>
              <a:t>Warunki kwalifikowania wydatków: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000" dirty="0"/>
              <a:t>jest zgodny z horyzontalnymi politykami UE, określonymi w rozporządzeniu ogólnym</a:t>
            </a:r>
          </a:p>
          <a:p>
            <a:pPr algn="just"/>
            <a:endParaRPr lang="pl-PL" sz="2000" dirty="0"/>
          </a:p>
          <a:p>
            <a:pPr algn="just"/>
            <a:r>
              <a:rPr lang="pl-PL" sz="2000" dirty="0"/>
              <a:t>jest zgodny z obowiązującymi przepisami prawa unijnego oraz krajowego</a:t>
            </a:r>
          </a:p>
          <a:p>
            <a:pPr algn="just"/>
            <a:endParaRPr lang="pl-PL" sz="2000" dirty="0"/>
          </a:p>
          <a:p>
            <a:pPr algn="just"/>
            <a:r>
              <a:rPr lang="pl-PL" sz="2000" dirty="0"/>
              <a:t>został poniesiony zgodnie z postanowieniami umowy o dofinansowanie</a:t>
            </a:r>
          </a:p>
        </p:txBody>
      </p:sp>
    </p:spTree>
    <p:extLst>
      <p:ext uri="{BB962C8B-B14F-4D97-AF65-F5344CB8AC3E}">
        <p14:creationId xmlns:p14="http://schemas.microsoft.com/office/powerpoint/2010/main" val="36417113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527" dirty="0"/>
              <a:t>Polityka horyzontalna UE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99093" y="2150308"/>
            <a:ext cx="8693626" cy="4470497"/>
          </a:xfrm>
        </p:spPr>
        <p:txBody>
          <a:bodyPr>
            <a:noAutofit/>
          </a:bodyPr>
          <a:lstStyle/>
          <a:p>
            <a:pPr algn="just"/>
            <a:r>
              <a:rPr lang="pl-PL" sz="2000" dirty="0"/>
              <a:t>Równość szans kobiet i mężczyzn</a:t>
            </a:r>
          </a:p>
          <a:p>
            <a:pPr algn="just"/>
            <a:endParaRPr lang="pl-PL" sz="2000" dirty="0"/>
          </a:p>
          <a:p>
            <a:pPr algn="just"/>
            <a:r>
              <a:rPr lang="pl-PL" sz="2000" dirty="0"/>
              <a:t>Niedyskryminacja i dostęp dla osób ze wszystkimi rodzajami niepełnosprawności</a:t>
            </a:r>
          </a:p>
          <a:p>
            <a:pPr algn="just"/>
            <a:endParaRPr lang="pl-PL" sz="2000" dirty="0"/>
          </a:p>
          <a:p>
            <a:pPr marL="0" indent="0" algn="ctr">
              <a:buNone/>
            </a:pPr>
            <a:r>
              <a:rPr lang="pl-PL" sz="2000" dirty="0"/>
              <a:t>Wytyczne w zakresie realizacji zasady równości szans i niedyskryminacji, w tym dostępności dla osób z niepełnosprawnościami oraz zasady równości szans kobiet i mężczyzn w ramach funduszy unijnych na lata 2014-2020</a:t>
            </a:r>
          </a:p>
        </p:txBody>
      </p:sp>
    </p:spTree>
    <p:extLst>
      <p:ext uri="{BB962C8B-B14F-4D97-AF65-F5344CB8AC3E}">
        <p14:creationId xmlns:p14="http://schemas.microsoft.com/office/powerpoint/2010/main" val="38919081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527" dirty="0"/>
              <a:t>Wytyczne: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85654" y="2299260"/>
            <a:ext cx="8693626" cy="4093075"/>
          </a:xfrm>
        </p:spPr>
        <p:txBody>
          <a:bodyPr>
            <a:normAutofit/>
          </a:bodyPr>
          <a:lstStyle/>
          <a:p>
            <a:pPr algn="just"/>
            <a:r>
              <a:rPr lang="pl-PL" sz="2000" dirty="0"/>
              <a:t>Co do zasady, wszystkie produkty projektów realizowanych ze środków EFS, EFRR i FS (produkty, towary, usługi, infrastruktura) są dostępne dla wszystkich osób, w tym również dostosowane do zidentyfikowanych potrzeb osób z niepełnosprawnościami.</a:t>
            </a:r>
          </a:p>
          <a:p>
            <a:pPr algn="just"/>
            <a:r>
              <a:rPr lang="pl-PL" sz="2000" dirty="0"/>
              <a:t>Oznacza to, że muszą być zgodne z koncepcją uniwersalnego projektowania.</a:t>
            </a:r>
          </a:p>
        </p:txBody>
      </p:sp>
    </p:spTree>
    <p:extLst>
      <p:ext uri="{BB962C8B-B14F-4D97-AF65-F5344CB8AC3E}">
        <p14:creationId xmlns:p14="http://schemas.microsoft.com/office/powerpoint/2010/main" val="3237707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PROJEKT – koncepcja i dokumentacja</a:t>
            </a: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29C2C5-54F9-4EC4-92E9-11C5F82C3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D1261-A096-4701-818F-FA57047FD5DA}" type="datetime1">
              <a:rPr lang="pl-PL" smtClean="0"/>
              <a:t>2025-09-19</a:t>
            </a:fld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21" y="6299200"/>
            <a:ext cx="9522371" cy="100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8393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PRZYGOTOWANIE I SKŁADANIE WNIOSKU</a:t>
            </a: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29C2C5-54F9-4EC4-92E9-11C5F82C3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D1261-A096-4701-818F-FA57047FD5DA}" type="datetime1">
              <a:rPr lang="pl-PL" smtClean="0"/>
              <a:t>2025-09-19</a:t>
            </a:fld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21" y="6299200"/>
            <a:ext cx="9522371" cy="100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4577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96528" y="1142823"/>
            <a:ext cx="9071610" cy="1259946"/>
          </a:xfrm>
        </p:spPr>
        <p:txBody>
          <a:bodyPr>
            <a:normAutofit/>
          </a:bodyPr>
          <a:lstStyle/>
          <a:p>
            <a:pPr algn="ctr"/>
            <a:r>
              <a:rPr lang="pl-PL" dirty="0"/>
              <a:t>Funkcjonowanie systemu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2854" y="2871257"/>
            <a:ext cx="9218959" cy="498903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2400" dirty="0"/>
              <a:t>W perspektywie 2021-2027 </a:t>
            </a:r>
            <a:r>
              <a:rPr lang="pl-PL" sz="2400" b="1" dirty="0"/>
              <a:t>wniosek o dofinansowanie projektu</a:t>
            </a:r>
            <a:r>
              <a:rPr lang="pl-PL" sz="2400" dirty="0"/>
              <a:t> z programu Fundusze Europejskie dla Śląskiego będziesz mógł złożyć </a:t>
            </a:r>
            <a:r>
              <a:rPr lang="pl-PL" sz="2400" b="1" dirty="0"/>
              <a:t>wyłącznie za pośrednictwem </a:t>
            </a:r>
            <a:r>
              <a:rPr lang="pl-PL" sz="2400" b="1" dirty="0">
                <a:hlinkClick r:id="rId2" tooltip="Odnośnik do strony logowania LSI 2021 - otwiera się w nowej karcie"/>
              </a:rPr>
              <a:t>LSI 2021</a:t>
            </a:r>
            <a:r>
              <a:rPr lang="pl-PL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208303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96528" y="1142823"/>
            <a:ext cx="9071610" cy="1259946"/>
          </a:xfrm>
        </p:spPr>
        <p:txBody>
          <a:bodyPr>
            <a:normAutofit/>
          </a:bodyPr>
          <a:lstStyle/>
          <a:p>
            <a:pPr algn="ctr"/>
            <a:r>
              <a:rPr lang="pl-PL" dirty="0"/>
              <a:t>Wnioski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2854" y="2871257"/>
            <a:ext cx="9218959" cy="498903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2400" dirty="0"/>
              <a:t>Wnioski są składane elektronicznie i nie są podpisywane.</a:t>
            </a:r>
          </a:p>
        </p:txBody>
      </p:sp>
    </p:spTree>
    <p:extLst>
      <p:ext uri="{BB962C8B-B14F-4D97-AF65-F5344CB8AC3E}">
        <p14:creationId xmlns:p14="http://schemas.microsoft.com/office/powerpoint/2010/main" val="8332949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96528" y="1142823"/>
            <a:ext cx="9071610" cy="1259946"/>
          </a:xfrm>
        </p:spPr>
        <p:txBody>
          <a:bodyPr>
            <a:normAutofit/>
          </a:bodyPr>
          <a:lstStyle/>
          <a:p>
            <a:pPr algn="ctr"/>
            <a:r>
              <a:rPr lang="pl-PL" dirty="0"/>
              <a:t>LSI - zasady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2854" y="2871257"/>
            <a:ext cx="9218959" cy="4989036"/>
          </a:xfrm>
        </p:spPr>
        <p:txBody>
          <a:bodyPr>
            <a:normAutofit/>
          </a:bodyPr>
          <a:lstStyle/>
          <a:p>
            <a:r>
              <a:rPr lang="pl-PL" sz="2400" b="1" dirty="0"/>
              <a:t>odpowiadasz za zarządzanie użytkownikami</a:t>
            </a:r>
            <a:r>
              <a:rPr lang="pl-PL" sz="2400" dirty="0"/>
              <a:t> przyłączonymi do swojego konta w LSI 2021 – każdy podmiot (wnioskodawca) </a:t>
            </a:r>
            <a:r>
              <a:rPr lang="pl-PL" sz="2400" b="1" dirty="0"/>
              <a:t>może mieć </a:t>
            </a:r>
            <a:r>
              <a:rPr lang="pl-PL" sz="2400" b="1" dirty="0">
                <a:hlinkClick r:id="rId2" tooltip="Odnośnik do artykułu o zakładaniu profilu - otwiera się w nowej karcie"/>
              </a:rPr>
              <a:t>tylko 1 profil w systemie</a:t>
            </a:r>
            <a:r>
              <a:rPr lang="pl-PL" sz="2400" dirty="0"/>
              <a:t>,</a:t>
            </a:r>
            <a:r>
              <a:rPr lang="pl-PL" sz="2400" b="1" dirty="0"/>
              <a:t> </a:t>
            </a:r>
            <a:r>
              <a:rPr lang="pl-PL" sz="2400" dirty="0"/>
              <a:t>do którego możesz przyłączyć konto innego użytkownika i przydzielić mu uprawnienia dotyczące wniosków o dofinansowanie;</a:t>
            </a:r>
            <a:br>
              <a:rPr lang="pl-PL" sz="2400" dirty="0"/>
            </a:br>
            <a:endParaRPr lang="pl-PL" sz="2400" dirty="0"/>
          </a:p>
          <a:p>
            <a:r>
              <a:rPr lang="pl-PL" sz="2400" b="1" dirty="0"/>
              <a:t>dbaj o bezpieczeństwo</a:t>
            </a:r>
            <a:r>
              <a:rPr lang="pl-PL" sz="2400" dirty="0"/>
              <a:t> podczas korzystania z LSI 2021 – </a:t>
            </a:r>
            <a:r>
              <a:rPr lang="pl-PL" sz="2400" b="1" dirty="0"/>
              <a:t>przestrzegaj zasad bezpieczeństwa LSI 2021</a:t>
            </a:r>
            <a:r>
              <a:rPr lang="pl-PL" sz="2400" dirty="0"/>
              <a:t>, które musisz zaakceptować po pierwszym logowaniu do systemu;</a:t>
            </a:r>
          </a:p>
        </p:txBody>
      </p:sp>
    </p:spTree>
    <p:extLst>
      <p:ext uri="{BB962C8B-B14F-4D97-AF65-F5344CB8AC3E}">
        <p14:creationId xmlns:p14="http://schemas.microsoft.com/office/powerpoint/2010/main" val="10495466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96528" y="1142823"/>
            <a:ext cx="9071610" cy="1259946"/>
          </a:xfrm>
        </p:spPr>
        <p:txBody>
          <a:bodyPr>
            <a:normAutofit/>
          </a:bodyPr>
          <a:lstStyle/>
          <a:p>
            <a:pPr algn="ctr"/>
            <a:r>
              <a:rPr lang="pl-PL" dirty="0"/>
              <a:t>LSI - zasady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2854" y="2871257"/>
            <a:ext cx="9218959" cy="4989036"/>
          </a:xfrm>
        </p:spPr>
        <p:txBody>
          <a:bodyPr>
            <a:normAutofit/>
          </a:bodyPr>
          <a:lstStyle/>
          <a:p>
            <a:r>
              <a:rPr lang="pl-PL" sz="2400" b="1" dirty="0"/>
              <a:t>możesz udzielić upoważnienia</a:t>
            </a:r>
            <a:r>
              <a:rPr lang="pl-PL" sz="2400" dirty="0"/>
              <a:t> do składania wniosku osobie trzeciej – upoważnienie swoim zakresem powinno obejmować złożenie wniosku oraz wszelką korespondencję związaną z projektem i jego oceną aż do momentu podpisania umowy;</a:t>
            </a:r>
          </a:p>
          <a:p>
            <a:pPr marL="0" indent="0">
              <a:buNone/>
            </a:pPr>
            <a:endParaRPr lang="pl-PL" sz="2400" dirty="0"/>
          </a:p>
          <a:p>
            <a:r>
              <a:rPr lang="pl-PL" sz="2400" b="1" dirty="0"/>
              <a:t>korzystaj z Instrukcji użytkownika LSI 2021 dla Wnioskodawców/Beneficjentów</a:t>
            </a:r>
            <a:r>
              <a:rPr lang="pl-PL" sz="2400" i="1" dirty="0"/>
              <a:t> – </a:t>
            </a:r>
            <a:r>
              <a:rPr lang="pl-PL" sz="2400" dirty="0"/>
              <a:t>instrukcja w przystępny sposób (wykorzystując m.in. zrzuty ekranu) pokazuje, jak należy się poruszać po systemie; pamiętaj również o zapoznaniu się z </a:t>
            </a:r>
            <a:r>
              <a:rPr lang="pl-PL" sz="2400" b="1" dirty="0">
                <a:hlinkClick r:id="rId2" tooltip="Odnośnik do regulaminu LSI 2021 - otwiera się w nowej karcie"/>
              </a:rPr>
              <a:t>Regulaminem Użytkownika Lokalnego Systemu Informatycznego Programu FE SL 2021-2027</a:t>
            </a:r>
            <a:r>
              <a:rPr lang="pl-PL" sz="2400" i="1" dirty="0"/>
              <a:t>.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42937791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96528" y="1142823"/>
            <a:ext cx="9071610" cy="1259946"/>
          </a:xfrm>
        </p:spPr>
        <p:txBody>
          <a:bodyPr>
            <a:normAutofit/>
          </a:bodyPr>
          <a:lstStyle/>
          <a:p>
            <a:pPr algn="ctr"/>
            <a:r>
              <a:rPr lang="pl-PL" dirty="0"/>
              <a:t>LSI - zasady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2854" y="2871257"/>
            <a:ext cx="9218959" cy="4989036"/>
          </a:xfrm>
        </p:spPr>
        <p:txBody>
          <a:bodyPr>
            <a:normAutofit/>
          </a:bodyPr>
          <a:lstStyle/>
          <a:p>
            <a:r>
              <a:rPr lang="pl-PL" sz="2400" b="1" dirty="0"/>
              <a:t>możesz udzielić upoważnienia</a:t>
            </a:r>
            <a:r>
              <a:rPr lang="pl-PL" sz="2400" dirty="0"/>
              <a:t> do składania wniosku osobie trzeciej – upoważnienie swoim zakresem powinno obejmować złożenie wniosku oraz wszelką korespondencję związaną z projektem i jego oceną aż do momentu podpisania umowy;</a:t>
            </a:r>
          </a:p>
          <a:p>
            <a:pPr marL="0" indent="0">
              <a:buNone/>
            </a:pPr>
            <a:endParaRPr lang="pl-PL" sz="2400" dirty="0"/>
          </a:p>
          <a:p>
            <a:r>
              <a:rPr lang="pl-PL" sz="2400" b="1" dirty="0"/>
              <a:t>korzystaj z Instrukcji użytkownika LSI 2021 dla Wnioskodawców/Beneficjentów</a:t>
            </a:r>
            <a:r>
              <a:rPr lang="pl-PL" sz="2400" i="1" dirty="0"/>
              <a:t> – </a:t>
            </a:r>
            <a:r>
              <a:rPr lang="pl-PL" sz="2400" dirty="0"/>
              <a:t>instrukcja w przystępny sposób (wykorzystując m.in. zrzuty ekranu) pokazuje, jak należy się poruszać po systemie; pamiętaj również o zapoznaniu się z </a:t>
            </a:r>
            <a:r>
              <a:rPr lang="pl-PL" sz="2400" b="1" dirty="0">
                <a:hlinkClick r:id="rId2" tooltip="Odnośnik do regulaminu LSI 2021 - otwiera się w nowej karcie"/>
              </a:rPr>
              <a:t>Regulaminem Użytkownika Lokalnego Systemu Informatycznego Programu FE SL 2021-2027</a:t>
            </a:r>
            <a:r>
              <a:rPr lang="pl-PL" sz="2400" i="1" dirty="0"/>
              <a:t>.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8219641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OCENA WNIOSKU</a:t>
            </a: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29C2C5-54F9-4EC4-92E9-11C5F82C3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D1261-A096-4701-818F-FA57047FD5DA}" type="datetime1">
              <a:rPr lang="pl-PL" smtClean="0"/>
              <a:t>2025-09-19</a:t>
            </a:fld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21" y="6299200"/>
            <a:ext cx="9522371" cy="100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0569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96528" y="1142823"/>
            <a:ext cx="9071610" cy="1259946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latin typeface="Open Sans"/>
                <a:ea typeface="Open Sans"/>
                <a:cs typeface="Open Sans"/>
              </a:rPr>
              <a:t>Proces oceny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2854" y="2871257"/>
            <a:ext cx="9218959" cy="4989036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sz="2400" dirty="0">
                <a:latin typeface="Open Sans"/>
                <a:ea typeface="Open Sans"/>
                <a:cs typeface="Open Sans"/>
              </a:rPr>
              <a:t>Ocenę wniosku opisują wyczerpująco regulaminy naborów, są </a:t>
            </a:r>
            <a:r>
              <a:rPr lang="pl-PL" sz="2400">
                <a:latin typeface="Open Sans"/>
                <a:ea typeface="Open Sans"/>
                <a:cs typeface="Open Sans"/>
              </a:rPr>
              <a:t>bardziej szczegółowe niż wytyczne. </a:t>
            </a:r>
            <a:endParaRPr lang="pl-PL" dirty="0">
              <a:latin typeface="Open Sans"/>
              <a:ea typeface="Open Sans"/>
              <a:cs typeface="Open Sans"/>
            </a:endParaRPr>
          </a:p>
          <a:p>
            <a:pPr marL="251460" indent="-251460">
              <a:buChar char="•"/>
            </a:pPr>
            <a:endParaRPr lang="pl-PL" sz="2400" dirty="0">
              <a:latin typeface="Open Sans"/>
              <a:ea typeface="Open Sans"/>
              <a:cs typeface="Open Sans"/>
            </a:endParaRPr>
          </a:p>
          <a:p>
            <a:pPr marL="251460" indent="-251460">
              <a:buChar char="•"/>
            </a:pPr>
            <a:r>
              <a:rPr lang="pl-PL" sz="2400" dirty="0">
                <a:latin typeface="Open Sans"/>
                <a:ea typeface="Open Sans"/>
                <a:cs typeface="Open Sans"/>
              </a:rPr>
              <a:t>Kluczową rolę w ocenie odgrywają KRYTERIA OCENY. </a:t>
            </a:r>
          </a:p>
          <a:p>
            <a:pPr marL="251460" indent="-251460">
              <a:buChar char="•"/>
            </a:pPr>
            <a:endParaRPr lang="pl-PL" sz="2400" dirty="0">
              <a:latin typeface="Open Sans"/>
              <a:ea typeface="Open Sans"/>
              <a:cs typeface="Open Sans"/>
            </a:endParaRPr>
          </a:p>
          <a:p>
            <a:pPr marL="0" indent="0" algn="ctr">
              <a:buNone/>
            </a:pPr>
            <a:r>
              <a:rPr lang="pl-PL" sz="2400" b="1" dirty="0">
                <a:latin typeface="Open Sans"/>
                <a:ea typeface="Open Sans"/>
                <a:cs typeface="Open Sans"/>
              </a:rPr>
              <a:t>Zajrzyjmy do przykładowego regulaminu i kryteriów. </a:t>
            </a:r>
          </a:p>
        </p:txBody>
      </p:sp>
    </p:spTree>
    <p:extLst>
      <p:ext uri="{BB962C8B-B14F-4D97-AF65-F5344CB8AC3E}">
        <p14:creationId xmlns:p14="http://schemas.microsoft.com/office/powerpoint/2010/main" val="23254796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NAJWAŻNIEJSZE ZAGADNIENIA i błędy</a:t>
            </a: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29C2C5-54F9-4EC4-92E9-11C5F82C3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D1261-A096-4701-818F-FA57047FD5DA}" type="datetime1">
              <a:rPr lang="pl-PL" smtClean="0"/>
              <a:t>2025-09-19</a:t>
            </a:fld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21" y="6299200"/>
            <a:ext cx="9522371" cy="100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6622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sz="3527" dirty="0"/>
              <a:t>Zgodność wydatku z przepisami prawa krajowego: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endParaRPr lang="pl-PL" sz="24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2400" dirty="0"/>
              <a:t>np. ustawą o minimalnym wynagrodzeniu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pl-PL" sz="24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2400" dirty="0"/>
              <a:t>ustawą o działalności pożytku publicznego i wolontariacie – wkład własny wolontariusze</a:t>
            </a:r>
          </a:p>
        </p:txBody>
      </p:sp>
    </p:spTree>
    <p:extLst>
      <p:ext uri="{BB962C8B-B14F-4D97-AF65-F5344CB8AC3E}">
        <p14:creationId xmlns:p14="http://schemas.microsoft.com/office/powerpoint/2010/main" val="3228250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defTabSz="495223"/>
            <a:r>
              <a:rPr lang="pl-PL" altLang="pl-PL" dirty="0"/>
              <a:t>Projekt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76229" indent="-376229" defTabSz="495223"/>
            <a:r>
              <a:rPr lang="pl-PL" altLang="pl-PL" sz="2646" dirty="0"/>
              <a:t>Projekt to zamierzony plan działania, który powinien charakteryzować się kilkoma ważnymi cechami: </a:t>
            </a:r>
          </a:p>
          <a:p>
            <a:pPr marL="817204" lvl="1" indent="-313233" defTabSz="495223"/>
            <a:r>
              <a:rPr lang="pl-PL" altLang="pl-PL" sz="2646" dirty="0"/>
              <a:t>wzajemnym powiązaniem w złożony sposób,</a:t>
            </a:r>
          </a:p>
          <a:p>
            <a:pPr marL="817204" lvl="1" indent="-313233" defTabSz="495223"/>
            <a:r>
              <a:rPr lang="pl-PL" altLang="pl-PL" sz="2646" dirty="0"/>
              <a:t>zamierzeniem osiągnięcia celu, często poprzez wytworzenie unikalnego produktu oraz zaplanowanym z góry początkiem i końcem. </a:t>
            </a:r>
          </a:p>
        </p:txBody>
      </p:sp>
    </p:spTree>
    <p:extLst>
      <p:ext uri="{BB962C8B-B14F-4D97-AF65-F5344CB8AC3E}">
        <p14:creationId xmlns:p14="http://schemas.microsoft.com/office/powerpoint/2010/main" val="38069748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Zadania/działania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Zgodność z typem projektu wymienionym </a:t>
            </a:r>
            <a:br>
              <a:rPr lang="pl-PL" sz="2400" dirty="0"/>
            </a:br>
            <a:r>
              <a:rPr lang="pl-PL" sz="2400" dirty="0"/>
              <a:t>w Regulaminie;</a:t>
            </a:r>
          </a:p>
          <a:p>
            <a:r>
              <a:rPr lang="pl-PL" sz="2400" dirty="0"/>
              <a:t>Zgodność z przepisami prawa krajowego </a:t>
            </a:r>
            <a:br>
              <a:rPr lang="pl-PL" sz="2400" dirty="0"/>
            </a:br>
            <a:r>
              <a:rPr lang="pl-PL" sz="2400" dirty="0"/>
              <a:t>i wspólnotowego;</a:t>
            </a:r>
          </a:p>
          <a:p>
            <a:r>
              <a:rPr lang="pl-PL" sz="2400" dirty="0"/>
              <a:t>Zasięg geograficzny kwalifikowalności wydatków.</a:t>
            </a:r>
          </a:p>
          <a:p>
            <a:r>
              <a:rPr lang="pl-PL" sz="2400" dirty="0"/>
              <a:t>Miejsce i czas realizacji;</a:t>
            </a:r>
          </a:p>
          <a:p>
            <a:r>
              <a:rPr lang="pl-PL" sz="2400" dirty="0"/>
              <a:t>Osoby odpowiedzialne;</a:t>
            </a:r>
          </a:p>
          <a:p>
            <a:r>
              <a:rPr lang="pl-PL" sz="2400" dirty="0"/>
              <a:t>Zakres tematyczny.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738660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Budżet projektu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800" dirty="0"/>
              <a:t>Rozliczanie projektów o wartości nieprzekraczającej 200 tys. Euro ze środków publicznych metodami uproszczonymi;</a:t>
            </a:r>
          </a:p>
          <a:p>
            <a:endParaRPr lang="pl-PL" sz="2800" dirty="0"/>
          </a:p>
          <a:p>
            <a:r>
              <a:rPr lang="pl-PL" sz="2800" dirty="0"/>
              <a:t>Rozliczanie kosztów pośrednich ryczałtem;</a:t>
            </a:r>
          </a:p>
          <a:p>
            <a:endParaRPr lang="pl-PL" sz="2800" dirty="0"/>
          </a:p>
          <a:p>
            <a:r>
              <a:rPr lang="pl-PL" sz="2800" dirty="0"/>
              <a:t>Wydatki objęte limitami;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687931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Budżet projektu cd.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Cross </a:t>
            </a:r>
            <a:r>
              <a:rPr lang="pl-PL" sz="2400" dirty="0" err="1"/>
              <a:t>financing</a:t>
            </a:r>
            <a:r>
              <a:rPr lang="pl-PL" sz="2400" dirty="0"/>
              <a:t>;</a:t>
            </a:r>
          </a:p>
          <a:p>
            <a:r>
              <a:rPr lang="pl-PL" sz="2400" dirty="0"/>
              <a:t>Środki trwałe służące realizacji projektu oraz wspomagające wdrażanie projektu;</a:t>
            </a:r>
          </a:p>
          <a:p>
            <a:r>
              <a:rPr lang="pl-PL" sz="2400" dirty="0"/>
              <a:t>Zakup środków trwałych;</a:t>
            </a:r>
          </a:p>
          <a:p>
            <a:r>
              <a:rPr lang="pl-PL" sz="2400" dirty="0"/>
              <a:t>Amortyzacja, leasing finansowy i zwrotny;</a:t>
            </a:r>
          </a:p>
          <a:p>
            <a:r>
              <a:rPr lang="pl-PL" sz="2400" dirty="0"/>
              <a:t>Uzasadnienie wejścia w posiadanie środków trwałych;</a:t>
            </a:r>
          </a:p>
          <a:p>
            <a:r>
              <a:rPr lang="pl-PL" sz="2400" dirty="0"/>
              <a:t>Kwalifikowalność wydatków na środki trwałe;</a:t>
            </a:r>
          </a:p>
        </p:txBody>
      </p:sp>
    </p:spTree>
    <p:extLst>
      <p:ext uri="{BB962C8B-B14F-4D97-AF65-F5344CB8AC3E}">
        <p14:creationId xmlns:p14="http://schemas.microsoft.com/office/powerpoint/2010/main" val="2727551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Budżet projektu cd.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sz="2400" dirty="0">
                <a:latin typeface="Open Sans"/>
                <a:ea typeface="Open Sans"/>
                <a:cs typeface="Open Sans"/>
              </a:rPr>
              <a:t>Personel;</a:t>
            </a:r>
            <a:endParaRPr lang="pl-PL" dirty="0"/>
          </a:p>
          <a:p>
            <a:pPr marL="251460" indent="-251460"/>
            <a:r>
              <a:rPr lang="pl-PL" sz="2400" dirty="0"/>
              <a:t>Wydatki ponoszone poza PO;</a:t>
            </a:r>
          </a:p>
          <a:p>
            <a:pPr marL="251460" indent="-251460"/>
            <a:r>
              <a:rPr lang="pl-PL" sz="2400" dirty="0"/>
              <a:t>Wydatki ponoszone poza PL;</a:t>
            </a:r>
          </a:p>
          <a:p>
            <a:pPr marL="251460" indent="-251460"/>
            <a:r>
              <a:rPr lang="pl-PL" sz="2400" dirty="0"/>
              <a:t>Stawki odpowiadające stawkom rynkowym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91806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Personel projektu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sz="2400" dirty="0"/>
              <a:t>Zaangażowanie zawodowe nie większe niż 276 godzin miesięcznie;</a:t>
            </a:r>
            <a:endParaRPr lang="pl-PL"/>
          </a:p>
          <a:p>
            <a:pPr marL="251460" indent="-251460"/>
            <a:r>
              <a:rPr lang="pl-PL" sz="2400" dirty="0">
                <a:latin typeface="Open Sans"/>
                <a:ea typeface="Open Sans"/>
                <a:cs typeface="Open Sans"/>
              </a:rPr>
              <a:t>Sprawozdania w SL2021;</a:t>
            </a:r>
          </a:p>
          <a:p>
            <a:pPr marL="251460" indent="-251460"/>
            <a:r>
              <a:rPr lang="pl-PL" sz="2400" dirty="0">
                <a:latin typeface="Open Sans"/>
                <a:ea typeface="Open Sans"/>
                <a:cs typeface="Open Sans"/>
              </a:rPr>
              <a:t>Oświadczenia;</a:t>
            </a:r>
          </a:p>
          <a:p>
            <a:pPr marL="251460" indent="-251460"/>
            <a:r>
              <a:rPr lang="pl-PL" sz="2400" dirty="0" err="1"/>
              <a:t>Niekwalifikowalność</a:t>
            </a:r>
            <a:r>
              <a:rPr lang="pl-PL" sz="2400" dirty="0"/>
              <a:t> wydatków;</a:t>
            </a:r>
          </a:p>
          <a:p>
            <a:pPr marL="251460" indent="-25146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82247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Personel projektu cd.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Umowy o pracę;</a:t>
            </a:r>
          </a:p>
          <a:p>
            <a:r>
              <a:rPr lang="pl-PL" sz="2400" dirty="0"/>
              <a:t>Samozatrudnienie;</a:t>
            </a:r>
          </a:p>
          <a:p>
            <a:r>
              <a:rPr lang="pl-PL" sz="2400" dirty="0">
                <a:solidFill>
                  <a:srgbClr val="FF0000"/>
                </a:solidFill>
              </a:rPr>
              <a:t>Umowy zlecenia;</a:t>
            </a:r>
          </a:p>
          <a:p>
            <a:r>
              <a:rPr lang="pl-PL" sz="2400" dirty="0">
                <a:solidFill>
                  <a:srgbClr val="FF0000"/>
                </a:solidFill>
              </a:rPr>
              <a:t>Umowy o dzieło;</a:t>
            </a:r>
          </a:p>
          <a:p>
            <a:r>
              <a:rPr lang="pl-PL" sz="2400" dirty="0"/>
              <a:t>Osoby wskazane w ofercie jako osobiście świadczące usługi;</a:t>
            </a:r>
          </a:p>
          <a:p>
            <a:r>
              <a:rPr lang="pl-PL" sz="2400" dirty="0"/>
              <a:t>Nauczyciele.</a:t>
            </a:r>
          </a:p>
        </p:txBody>
      </p:sp>
    </p:spTree>
    <p:extLst>
      <p:ext uri="{BB962C8B-B14F-4D97-AF65-F5344CB8AC3E}">
        <p14:creationId xmlns:p14="http://schemas.microsoft.com/office/powerpoint/2010/main" val="40331297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1109" y="840982"/>
            <a:ext cx="9071610" cy="1259946"/>
          </a:xfrm>
        </p:spPr>
        <p:txBody>
          <a:bodyPr/>
          <a:lstStyle/>
          <a:p>
            <a:pPr algn="ctr"/>
            <a:r>
              <a:rPr lang="pl-PL" dirty="0"/>
              <a:t>Zarządzanie projektem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400" dirty="0"/>
              <a:t>Równość szans i niedyskryminacji;</a:t>
            </a:r>
          </a:p>
          <a:p>
            <a:endParaRPr lang="pl-PL" sz="2400" dirty="0"/>
          </a:p>
          <a:p>
            <a:r>
              <a:rPr lang="pl-PL" sz="2400" dirty="0"/>
              <a:t>Sposób podejmowania decyzji;</a:t>
            </a:r>
          </a:p>
          <a:p>
            <a:endParaRPr lang="pl-PL" sz="2400" dirty="0"/>
          </a:p>
          <a:p>
            <a:r>
              <a:rPr lang="pl-PL" sz="2400" dirty="0"/>
              <a:t>Struktura zarządzania;</a:t>
            </a:r>
          </a:p>
          <a:p>
            <a:endParaRPr lang="pl-PL" sz="2400" dirty="0"/>
          </a:p>
          <a:p>
            <a:r>
              <a:rPr lang="pl-PL" sz="2400" dirty="0"/>
              <a:t>Kadra.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870542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96528" y="1142823"/>
            <a:ext cx="9071610" cy="1259946"/>
          </a:xfrm>
        </p:spPr>
        <p:txBody>
          <a:bodyPr>
            <a:normAutofit/>
          </a:bodyPr>
          <a:lstStyle/>
          <a:p>
            <a:pPr algn="ctr"/>
            <a:r>
              <a:rPr lang="pl-PL" dirty="0"/>
              <a:t>Niezbędne dokumenty </a:t>
            </a:r>
            <a:br>
              <a:rPr lang="pl-PL" dirty="0"/>
            </a:br>
            <a:r>
              <a:rPr lang="pl-PL" dirty="0"/>
              <a:t>do opracowania wniosku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2854" y="2871257"/>
            <a:ext cx="9218959" cy="4989036"/>
          </a:xfrm>
        </p:spPr>
        <p:txBody>
          <a:bodyPr>
            <a:normAutofit/>
          </a:bodyPr>
          <a:lstStyle/>
          <a:p>
            <a:r>
              <a:rPr lang="pl-PL" sz="2400" dirty="0"/>
              <a:t>Regulamin konkursu;</a:t>
            </a:r>
          </a:p>
          <a:p>
            <a:endParaRPr lang="pl-PL" sz="2400" dirty="0"/>
          </a:p>
          <a:p>
            <a:r>
              <a:rPr lang="pl-PL" sz="2400" dirty="0" err="1"/>
              <a:t>SzOP</a:t>
            </a:r>
            <a:r>
              <a:rPr lang="pl-PL" sz="2400" dirty="0"/>
              <a:t>;</a:t>
            </a:r>
          </a:p>
          <a:p>
            <a:endParaRPr lang="pl-PL" sz="2400" dirty="0"/>
          </a:p>
          <a:p>
            <a:r>
              <a:rPr lang="pl-PL" sz="2400" dirty="0"/>
              <a:t>Instrukcja wypełnienia wniosku;</a:t>
            </a:r>
          </a:p>
          <a:p>
            <a:endParaRPr lang="pl-PL" sz="2400" dirty="0"/>
          </a:p>
          <a:p>
            <a:r>
              <a:rPr lang="pl-PL" sz="2400" dirty="0"/>
              <a:t>Wytyczne kwalifikowalności.</a:t>
            </a:r>
          </a:p>
        </p:txBody>
      </p:sp>
    </p:spTree>
    <p:extLst>
      <p:ext uri="{BB962C8B-B14F-4D97-AF65-F5344CB8AC3E}">
        <p14:creationId xmlns:p14="http://schemas.microsoft.com/office/powerpoint/2010/main" val="26819455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0CD17717-5751-F730-50BD-CBB39F576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Dziękuję za uwagę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21" y="6299200"/>
            <a:ext cx="9522371" cy="100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249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defTabSz="495223"/>
            <a:r>
              <a:rPr lang="pl-PL" altLang="pl-PL" dirty="0"/>
              <a:t>Projekt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76229" indent="-376229" defTabSz="495223"/>
            <a:r>
              <a:rPr lang="pl-PL" altLang="pl-PL" sz="2646" dirty="0"/>
              <a:t>Obejmuje szereg konkretnych działań podejmowanych w przeciągu danego okresu, których wynikiem będzie osiągnięcie wcześniej określonych rezultatów lub produktów, mających na celu rozwiązanie konkretnego problemu.</a:t>
            </a:r>
          </a:p>
        </p:txBody>
      </p:sp>
    </p:spTree>
    <p:extLst>
      <p:ext uri="{BB962C8B-B14F-4D97-AF65-F5344CB8AC3E}">
        <p14:creationId xmlns:p14="http://schemas.microsoft.com/office/powerpoint/2010/main" val="2741645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defTabSz="495223"/>
            <a:r>
              <a:rPr lang="pl-PL" altLang="pl-PL" dirty="0"/>
              <a:t>Cechy projektu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76229" indent="-376229" defTabSz="495223"/>
            <a:r>
              <a:rPr lang="pl-PL" altLang="pl-PL" sz="2646"/>
              <a:t>Posiada cel.</a:t>
            </a:r>
          </a:p>
          <a:p>
            <a:pPr marL="376229" indent="-376229" defTabSz="495223"/>
            <a:r>
              <a:rPr lang="pl-PL" altLang="pl-PL" sz="2646"/>
              <a:t>Jest realistyczny (bierze pod uwagę potrzeby i zasoby).</a:t>
            </a:r>
          </a:p>
          <a:p>
            <a:pPr marL="376229" indent="-376229" defTabSz="495223"/>
            <a:r>
              <a:rPr lang="pl-PL" altLang="pl-PL" sz="2646"/>
              <a:t>Jest ograniczony w czasie (termin realizacji).</a:t>
            </a:r>
          </a:p>
          <a:p>
            <a:pPr marL="376229" indent="-376229" defTabSz="495223"/>
            <a:r>
              <a:rPr lang="pl-PL" altLang="pl-PL" sz="2646"/>
              <a:t>Wspólny (należy do wszystkich członków zespołu).</a:t>
            </a:r>
          </a:p>
          <a:p>
            <a:pPr marL="376229" indent="-376229" defTabSz="495223"/>
            <a:r>
              <a:rPr lang="pl-PL" altLang="pl-PL" sz="2646"/>
              <a:t>Elastyczny (reaguje na zmiany).</a:t>
            </a:r>
          </a:p>
          <a:p>
            <a:pPr marL="376229" indent="-376229" defTabSz="495223"/>
            <a:r>
              <a:rPr lang="pl-PL" altLang="pl-PL" sz="2646"/>
              <a:t>Złożony (planowanie, organizacja, realizacja, monitoring).</a:t>
            </a:r>
          </a:p>
        </p:txBody>
      </p:sp>
    </p:spTree>
    <p:extLst>
      <p:ext uri="{BB962C8B-B14F-4D97-AF65-F5344CB8AC3E}">
        <p14:creationId xmlns:p14="http://schemas.microsoft.com/office/powerpoint/2010/main" val="919498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defTabSz="495223"/>
            <a:r>
              <a:rPr lang="pl-PL" altLang="pl-PL" dirty="0">
                <a:latin typeface="Open Sans"/>
                <a:ea typeface="Open Sans"/>
                <a:cs typeface="Open Sans"/>
              </a:rPr>
              <a:t>Wniosek o dofinansowanie</a:t>
            </a:r>
            <a:endParaRPr lang="pl-PL" altLang="pl-PL" dirty="0"/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76229" indent="-376229" defTabSz="495223"/>
            <a:r>
              <a:rPr lang="pl-PL" altLang="pl-PL" sz="2646"/>
              <a:t>Struktura wniosku aplikacyjnego powinna bezpośrednio nawiązywać do PCM:</a:t>
            </a:r>
          </a:p>
          <a:p>
            <a:pPr marL="376229" indent="-376229" defTabSz="495223">
              <a:buNone/>
            </a:pPr>
            <a:endParaRPr lang="pl-PL" altLang="pl-PL" sz="2646"/>
          </a:p>
          <a:p>
            <a:pPr marL="376229" indent="-376229" defTabSz="495223"/>
            <a:r>
              <a:rPr lang="pl-PL" altLang="pl-PL" sz="2646"/>
              <a:t>PROBLEMY</a:t>
            </a:r>
          </a:p>
          <a:p>
            <a:pPr marL="376229" indent="-376229" defTabSz="495223"/>
            <a:r>
              <a:rPr lang="pl-PL" altLang="pl-PL" sz="2646"/>
              <a:t>CELE</a:t>
            </a:r>
          </a:p>
          <a:p>
            <a:pPr marL="376229" indent="-376229" defTabSz="495223"/>
            <a:r>
              <a:rPr lang="pl-PL" altLang="pl-PL" sz="2646"/>
              <a:t>DZIAŁANIA</a:t>
            </a:r>
          </a:p>
          <a:p>
            <a:pPr marL="376229" indent="-376229" defTabSz="495223"/>
            <a:r>
              <a:rPr lang="pl-PL" altLang="pl-PL" sz="2646"/>
              <a:t>REZULTATY</a:t>
            </a:r>
          </a:p>
        </p:txBody>
      </p:sp>
    </p:spTree>
    <p:extLst>
      <p:ext uri="{BB962C8B-B14F-4D97-AF65-F5344CB8AC3E}">
        <p14:creationId xmlns:p14="http://schemas.microsoft.com/office/powerpoint/2010/main" val="3882684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011343" y="1142131"/>
            <a:ext cx="8693626" cy="1028959"/>
          </a:xfrm>
        </p:spPr>
        <p:txBody>
          <a:bodyPr>
            <a:normAutofit/>
          </a:bodyPr>
          <a:lstStyle/>
          <a:p>
            <a:pPr algn="ctr" defTabSz="495223"/>
            <a:r>
              <a:rPr lang="pl-PL" altLang="pl-PL" dirty="0"/>
              <a:t>6 faz projektu według podręcznika PCM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2351" y="2271402"/>
            <a:ext cx="9071610" cy="4989036"/>
          </a:xfrm>
        </p:spPr>
        <p:txBody>
          <a:bodyPr/>
          <a:lstStyle/>
          <a:p>
            <a:pPr marL="376229" indent="-376229" defTabSz="495223"/>
            <a:r>
              <a:rPr lang="pl-PL" altLang="pl-PL" sz="2646"/>
              <a:t>Programowanie</a:t>
            </a:r>
          </a:p>
          <a:p>
            <a:pPr marL="376229" indent="-376229" defTabSz="495223"/>
            <a:r>
              <a:rPr lang="pl-PL" altLang="pl-PL" sz="2646"/>
              <a:t>Identyfikacja</a:t>
            </a:r>
          </a:p>
          <a:p>
            <a:pPr marL="376229" indent="-376229" defTabSz="495223"/>
            <a:r>
              <a:rPr lang="pl-PL" altLang="pl-PL" sz="2646"/>
              <a:t>Ocena</a:t>
            </a:r>
          </a:p>
          <a:p>
            <a:pPr marL="376229" indent="-376229" defTabSz="495223"/>
            <a:r>
              <a:rPr lang="pl-PL" altLang="pl-PL" sz="2646"/>
              <a:t>Finansowanie</a:t>
            </a:r>
          </a:p>
          <a:p>
            <a:pPr marL="376229" indent="-376229" defTabSz="495223"/>
            <a:r>
              <a:rPr lang="pl-PL" altLang="pl-PL" sz="2646"/>
              <a:t>Wdrażanie</a:t>
            </a:r>
          </a:p>
          <a:p>
            <a:pPr marL="376229" indent="-376229" defTabSz="495223"/>
            <a:r>
              <a:rPr lang="pl-PL" altLang="pl-PL" sz="2646"/>
              <a:t>Ewaluacja</a:t>
            </a:r>
          </a:p>
        </p:txBody>
      </p:sp>
    </p:spTree>
    <p:extLst>
      <p:ext uri="{BB962C8B-B14F-4D97-AF65-F5344CB8AC3E}">
        <p14:creationId xmlns:p14="http://schemas.microsoft.com/office/powerpoint/2010/main" val="2376221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DOKUMENTACJA NABORU</a:t>
            </a: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29C2C5-54F9-4EC4-92E9-11C5F82C3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D1261-A096-4701-818F-FA57047FD5DA}" type="datetime1">
              <a:rPr lang="pl-PL" smtClean="0"/>
              <a:t>2025-09-19</a:t>
            </a:fld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21" y="6299200"/>
            <a:ext cx="9522371" cy="100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291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011343" y="1142131"/>
            <a:ext cx="8693626" cy="1028959"/>
          </a:xfrm>
        </p:spPr>
        <p:txBody>
          <a:bodyPr>
            <a:normAutofit/>
          </a:bodyPr>
          <a:lstStyle/>
          <a:p>
            <a:pPr algn="ctr" defTabSz="495223"/>
            <a:r>
              <a:rPr lang="pl-PL" altLang="pl-PL" dirty="0">
                <a:latin typeface="Open Sans"/>
                <a:ea typeface="Open Sans"/>
                <a:cs typeface="Open Sans"/>
              </a:rPr>
              <a:t>Najważniejsze w dokumentacji naboru</a:t>
            </a:r>
            <a:endParaRPr lang="pl-PL" altLang="pl-PL" dirty="0"/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2351" y="2271402"/>
            <a:ext cx="9071610" cy="4989036"/>
          </a:xfrm>
        </p:spPr>
        <p:txBody>
          <a:bodyPr vert="horz" lIns="0" tIns="0" rIns="0" bIns="0" rtlCol="0" anchor="t">
            <a:normAutofit/>
          </a:bodyPr>
          <a:lstStyle/>
          <a:p>
            <a:pPr marL="375920" indent="-375920" defTabSz="495223"/>
            <a:r>
              <a:rPr lang="pl-PL" altLang="pl-PL" sz="2600">
                <a:latin typeface="Open Sans"/>
                <a:ea typeface="Open Sans"/>
                <a:cs typeface="Open Sans"/>
              </a:rPr>
              <a:t>Regulamin</a:t>
            </a:r>
            <a:endParaRPr lang="pl-PL"/>
          </a:p>
          <a:p>
            <a:pPr marL="375920" indent="-375920" defTabSz="495223"/>
            <a:r>
              <a:rPr lang="pl-PL" altLang="pl-PL" sz="2600" dirty="0">
                <a:latin typeface="Open Sans"/>
                <a:ea typeface="Open Sans"/>
                <a:cs typeface="Open Sans"/>
              </a:rPr>
              <a:t>Koszty kwalifikowalne</a:t>
            </a:r>
          </a:p>
          <a:p>
            <a:pPr marL="375920" indent="-375920" defTabSz="495223"/>
            <a:r>
              <a:rPr lang="pl-PL" altLang="pl-PL" sz="2600" dirty="0">
                <a:latin typeface="Open Sans"/>
                <a:ea typeface="Open Sans"/>
                <a:cs typeface="Open Sans"/>
              </a:rPr>
              <a:t>Kryteria oceny</a:t>
            </a:r>
          </a:p>
          <a:p>
            <a:pPr marL="375920" indent="-375920" defTabSz="495223"/>
            <a:r>
              <a:rPr lang="pl-PL" altLang="pl-PL" sz="2600" dirty="0">
                <a:latin typeface="Open Sans"/>
                <a:ea typeface="Open Sans"/>
                <a:cs typeface="Open Sans"/>
              </a:rPr>
              <a:t>Instrukcja przygotowania wniosku</a:t>
            </a:r>
          </a:p>
          <a:p>
            <a:pPr marL="375920" indent="-375920" defTabSz="495223"/>
            <a:endParaRPr lang="pl-PL" altLang="pl-PL" sz="2600"/>
          </a:p>
        </p:txBody>
      </p:sp>
    </p:spTree>
    <p:extLst>
      <p:ext uri="{BB962C8B-B14F-4D97-AF65-F5344CB8AC3E}">
        <p14:creationId xmlns:p14="http://schemas.microsoft.com/office/powerpoint/2010/main" val="90600450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4EC8107F11BB34F81F6D35CD3AFF487" ma:contentTypeVersion="15" ma:contentTypeDescription="Utwórz nowy dokument." ma:contentTypeScope="" ma:versionID="724dde684ef9b05687edb99bb17d1856">
  <xsd:schema xmlns:xsd="http://www.w3.org/2001/XMLSchema" xmlns:xs="http://www.w3.org/2001/XMLSchema" xmlns:p="http://schemas.microsoft.com/office/2006/metadata/properties" xmlns:ns2="9ebde75c-c695-442a-80d4-61b034fbba81" xmlns:ns3="6852e5d6-3164-4114-9510-1696955387a4" targetNamespace="http://schemas.microsoft.com/office/2006/metadata/properties" ma:root="true" ma:fieldsID="49d92508d3ce33062529bb8f8b7b895c" ns2:_="" ns3:_="">
    <xsd:import namespace="9ebde75c-c695-442a-80d4-61b034fbba81"/>
    <xsd:import namespace="6852e5d6-3164-4114-9510-1696955387a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bde75c-c695-442a-80d4-61b034fbba8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Tagi obrazów" ma:readOnly="false" ma:fieldId="{5cf76f15-5ced-4ddc-b409-7134ff3c332f}" ma:taxonomyMulti="true" ma:sspId="54914f52-495d-4bb6-95e8-b9da89695b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52e5d6-3164-4114-9510-1696955387a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6aba39d-2bb0-43c8-925f-3ed70e5af5ff}" ma:internalName="TaxCatchAll" ma:showField="CatchAllData" ma:web="6852e5d6-3164-4114-9510-1696955387a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ebde75c-c695-442a-80d4-61b034fbba81">
      <Terms xmlns="http://schemas.microsoft.com/office/infopath/2007/PartnerControls"/>
    </lcf76f155ced4ddcb4097134ff3c332f>
    <TaxCatchAll xmlns="6852e5d6-3164-4114-9510-1696955387a4" xsi:nil="true"/>
  </documentManagement>
</p:properties>
</file>

<file path=customXml/itemProps1.xml><?xml version="1.0" encoding="utf-8"?>
<ds:datastoreItem xmlns:ds="http://schemas.openxmlformats.org/officeDocument/2006/customXml" ds:itemID="{7FFD9841-F359-4B44-B217-4ED3B1F852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bde75c-c695-442a-80d4-61b034fbba81"/>
    <ds:schemaRef ds:uri="6852e5d6-3164-4114-9510-1696955387a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EAE707B-CAB2-4EF2-9059-DA173A9CEE3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0734B14-AD9C-4F5D-B1E5-B1777D81BF07}">
  <ds:schemaRefs>
    <ds:schemaRef ds:uri="http://schemas.microsoft.com/office/2006/documentManagement/types"/>
    <ds:schemaRef ds:uri="http://www.w3.org/XML/1998/namespace"/>
    <ds:schemaRef ds:uri="http://purl.org/dc/dcmitype/"/>
    <ds:schemaRef ds:uri="http://purl.org/dc/terms/"/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d47a4560-aee9-43e8-973f-2abd655c26a0"/>
    <ds:schemaRef ds:uri="d4f64a22-a125-4b7a-afce-4a30c86a8f7c"/>
    <ds:schemaRef ds:uri="9ebde75c-c695-442a-80d4-61b034fbba81"/>
    <ds:schemaRef ds:uri="6852e5d6-3164-4114-9510-1696955387a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433</TotalTime>
  <Words>1016</Words>
  <Application>Microsoft Office PowerPoint</Application>
  <PresentationFormat>Niestandardowy</PresentationFormat>
  <Paragraphs>170</Paragraphs>
  <Slides>38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38</vt:i4>
      </vt:variant>
    </vt:vector>
  </HeadingPairs>
  <TitlesOfParts>
    <vt:vector size="43" baseType="lpstr">
      <vt:lpstr>Arial</vt:lpstr>
      <vt:lpstr>Calibri</vt:lpstr>
      <vt:lpstr>Open Sans</vt:lpstr>
      <vt:lpstr>Wingdings</vt:lpstr>
      <vt:lpstr>Motyw pakietu Office</vt:lpstr>
      <vt:lpstr>Pisanie wniosków o dofinansowanie w perspektywie finansowej 2021-2027</vt:lpstr>
      <vt:lpstr>PROJEKT – koncepcja i dokumentacja</vt:lpstr>
      <vt:lpstr>Projekt</vt:lpstr>
      <vt:lpstr>Projekt</vt:lpstr>
      <vt:lpstr>Cechy projektu</vt:lpstr>
      <vt:lpstr>Wniosek o dofinansowanie</vt:lpstr>
      <vt:lpstr>6 faz projektu według podręcznika PCM</vt:lpstr>
      <vt:lpstr>DOKUMENTACJA NABORU</vt:lpstr>
      <vt:lpstr>Najważniejsze w dokumentacji naboru</vt:lpstr>
      <vt:lpstr>Pomocne wytyczne</vt:lpstr>
      <vt:lpstr>ELEMENTY WNIOSKU</vt:lpstr>
      <vt:lpstr>Wskaźniki</vt:lpstr>
      <vt:lpstr>Wskaźniki cd.</vt:lpstr>
      <vt:lpstr>Grupa docelowa</vt:lpstr>
      <vt:lpstr>Zgodność z politykami  horyzontalnymi UE</vt:lpstr>
      <vt:lpstr>Jedne Wytyczne horyzontalne:</vt:lpstr>
      <vt:lpstr>Warunki kwalifikowania wydatków:</vt:lpstr>
      <vt:lpstr>Polityka horyzontalna UE</vt:lpstr>
      <vt:lpstr>Wytyczne:</vt:lpstr>
      <vt:lpstr>PRZYGOTOWANIE I SKŁADANIE WNIOSKU</vt:lpstr>
      <vt:lpstr>Funkcjonowanie systemu</vt:lpstr>
      <vt:lpstr>Wnioski</vt:lpstr>
      <vt:lpstr>LSI - zasady</vt:lpstr>
      <vt:lpstr>LSI - zasady</vt:lpstr>
      <vt:lpstr>LSI - zasady</vt:lpstr>
      <vt:lpstr>OCENA WNIOSKU</vt:lpstr>
      <vt:lpstr>Proces oceny</vt:lpstr>
      <vt:lpstr>NAJWAŻNIEJSZE ZAGADNIENIA i błędy</vt:lpstr>
      <vt:lpstr>Zgodność wydatku z przepisami prawa krajowego:</vt:lpstr>
      <vt:lpstr>Zadania/działania</vt:lpstr>
      <vt:lpstr>Budżet projektu</vt:lpstr>
      <vt:lpstr>Budżet projektu cd.</vt:lpstr>
      <vt:lpstr>Budżet projektu cd.</vt:lpstr>
      <vt:lpstr>Personel projektu</vt:lpstr>
      <vt:lpstr>Personel projektu cd.</vt:lpstr>
      <vt:lpstr>Zarządzanie projektem</vt:lpstr>
      <vt:lpstr>Niezbędne dokumenty  do opracowania wniosku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Kubacka Urszula</cp:lastModifiedBy>
  <cp:revision>108</cp:revision>
  <dcterms:created xsi:type="dcterms:W3CDTF">2022-06-22T09:40:44Z</dcterms:created>
  <dcterms:modified xsi:type="dcterms:W3CDTF">2025-09-19T10:01:47Z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0x010100F4EC8107F11BB34F81F6D35CD3AFF487</vt:lpwstr>
  </property>
  <property fmtid="{D5CDD505-2E9C-101B-9397-08002B2CF9AE}" pid="3" name="MediaServiceImageTags">
    <vt:lpwstr/>
  </property>
</Properties>
</file>