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43"/>
  </p:notesMasterIdLst>
  <p:handoutMasterIdLst>
    <p:handoutMasterId r:id="rId44"/>
  </p:handoutMasterIdLst>
  <p:sldIdLst>
    <p:sldId id="256" r:id="rId5"/>
    <p:sldId id="265" r:id="rId6"/>
    <p:sldId id="274" r:id="rId7"/>
    <p:sldId id="275" r:id="rId8"/>
    <p:sldId id="277" r:id="rId9"/>
    <p:sldId id="276" r:id="rId10"/>
    <p:sldId id="278" r:id="rId11"/>
    <p:sldId id="306" r:id="rId12"/>
    <p:sldId id="308" r:id="rId13"/>
    <p:sldId id="309" r:id="rId14"/>
    <p:sldId id="307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311" r:id="rId24"/>
    <p:sldId id="299" r:id="rId25"/>
    <p:sldId id="300" r:id="rId26"/>
    <p:sldId id="301" r:id="rId27"/>
    <p:sldId id="302" r:id="rId28"/>
    <p:sldId id="303" r:id="rId29"/>
    <p:sldId id="312" r:id="rId30"/>
    <p:sldId id="313" r:id="rId31"/>
    <p:sldId id="310" r:id="rId32"/>
    <p:sldId id="287" r:id="rId33"/>
    <p:sldId id="288" r:id="rId34"/>
    <p:sldId id="290" r:id="rId35"/>
    <p:sldId id="291" r:id="rId36"/>
    <p:sldId id="292" r:id="rId37"/>
    <p:sldId id="293" r:id="rId38"/>
    <p:sldId id="294" r:id="rId39"/>
    <p:sldId id="296" r:id="rId40"/>
    <p:sldId id="297" r:id="rId41"/>
    <p:sldId id="298" r:id="rId4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lenik Agnieszka" initials="PA" lastIdx="1" clrIdx="0">
    <p:extLst>
      <p:ext uri="{19B8F6BF-5375-455C-9EA6-DF929625EA0E}">
        <p15:presenceInfo xmlns:p15="http://schemas.microsoft.com/office/powerpoint/2012/main" userId="S::Agnieszka.Palenik@mfipr.gov.pl::6a0c958d-6557-4bbd-8aa6-03360055b1e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6E5E6B-41EA-4C8D-1F7F-07D1D7E036BC}" v="6" dt="2025-05-13T10:48:13.387"/>
  </p1510:revLst>
</p1510:revInfo>
</file>

<file path=ppt/tableStyles.xml><?xml version="1.0" encoding="utf-8"?>
<a:tblStyleLst xmlns:a="http://schemas.openxmlformats.org/drawingml/2006/main" def="{00A15C55-8517-42AA-B614-E9B94910E393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howGuides="1">
      <p:cViewPr varScale="1">
        <p:scale>
          <a:sx n="89" d="100"/>
          <a:sy n="89" d="100"/>
        </p:scale>
        <p:origin x="883" y="7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266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viewProps" Target="viewProps.xml"/><Relationship Id="rId50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openxmlformats.org/officeDocument/2006/relationships/theme" Target="theme/theme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presProps" Target="pres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6F398-1C30-4495-8EC8-A1B72EF9EAD9}" type="datetimeFigureOut">
              <a:rPr lang="pl-PL" smtClean="0"/>
              <a:t>2025-09-19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9420FF-969D-4122-B2EF-392323C826D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97880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EFF2B-0721-7148-92D1-1650B5B78E9F}" type="datetimeFigureOut">
              <a:rPr lang="pl-PL" smtClean="0"/>
              <a:t>2025-09-19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2B4DB-5212-AD42-B2C1-BD19AC94D45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9277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6613" y="1973818"/>
            <a:ext cx="8639675" cy="4326381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2B41AD81-079D-B212-C8B7-9A9D3BEE51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69" y="528613"/>
            <a:ext cx="1080000" cy="1080000"/>
          </a:xfrm>
          <a:prstGeom prst="rect">
            <a:avLst/>
          </a:prstGeom>
        </p:spPr>
      </p:pic>
      <p:pic>
        <p:nvPicPr>
          <p:cNvPr id="15" name="Obraz 14">
            <a:extLst>
              <a:ext uri="{FF2B5EF4-FFF2-40B4-BE49-F238E27FC236}">
                <a16:creationId xmlns:a16="http://schemas.microsoft.com/office/drawing/2014/main" id="{0A433181-6EED-44B3-4822-4AF9E6BA90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5788" y="540402"/>
            <a:ext cx="1080000" cy="1080000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276322E5-6025-7EA2-67FB-9F57E921005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3944" y="540402"/>
            <a:ext cx="1080000" cy="1080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59113"/>
            <a:ext cx="7920115" cy="1107677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2A3D249-6366-4532-95C2-9DDC07D17B44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10" name="Obraz 9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0718" y="669815"/>
            <a:ext cx="6576254" cy="334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7672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końc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ostokąt 11">
            <a:extLst>
              <a:ext uri="{FF2B5EF4-FFF2-40B4-BE49-F238E27FC236}">
                <a16:creationId xmlns:a16="http://schemas.microsoft.com/office/drawing/2014/main" id="{F8E39A3A-22D6-B8ED-2F58-16F69704FFAA}"/>
              </a:ext>
            </a:extLst>
          </p:cNvPr>
          <p:cNvSpPr/>
          <p:nvPr userDrawn="1"/>
        </p:nvSpPr>
        <p:spPr>
          <a:xfrm>
            <a:off x="2465388" y="4500563"/>
            <a:ext cx="8226426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Symbol zastępczy obrazu 10">
            <a:extLst>
              <a:ext uri="{FF2B5EF4-FFF2-40B4-BE49-F238E27FC236}">
                <a16:creationId xmlns:a16="http://schemas.microsoft.com/office/drawing/2014/main" id="{A760FD32-D539-3290-0E5F-1B5EF08EB2F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5525" y="0"/>
            <a:ext cx="8640763" cy="5221288"/>
          </a:xfrm>
          <a:custGeom>
            <a:avLst/>
            <a:gdLst>
              <a:gd name="connsiteX0" fmla="*/ 0 w 8640763"/>
              <a:gd name="connsiteY0" fmla="*/ 0 h 5221288"/>
              <a:gd name="connsiteX1" fmla="*/ 8640763 w 8640763"/>
              <a:gd name="connsiteY1" fmla="*/ 0 h 5221288"/>
              <a:gd name="connsiteX2" fmla="*/ 8640763 w 8640763"/>
              <a:gd name="connsiteY2" fmla="*/ 4500563 h 5221288"/>
              <a:gd name="connsiteX3" fmla="*/ 1439863 w 8640763"/>
              <a:gd name="connsiteY3" fmla="*/ 4500563 h 5221288"/>
              <a:gd name="connsiteX4" fmla="*/ 1439863 w 8640763"/>
              <a:gd name="connsiteY4" fmla="*/ 5221288 h 5221288"/>
              <a:gd name="connsiteX5" fmla="*/ 0 w 8640763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640763" h="5221288">
                <a:moveTo>
                  <a:pt x="0" y="0"/>
                </a:moveTo>
                <a:lnTo>
                  <a:pt x="8640763" y="0"/>
                </a:lnTo>
                <a:lnTo>
                  <a:pt x="8640763" y="4500563"/>
                </a:lnTo>
                <a:lnTo>
                  <a:pt x="1439863" y="4500563"/>
                </a:lnTo>
                <a:lnTo>
                  <a:pt x="1439863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pic>
        <p:nvPicPr>
          <p:cNvPr id="7" name="Obraz 6" descr="Obraz zawierający tekst&#10;&#10;Opis wygenerowany automatycznie">
            <a:extLst>
              <a:ext uri="{FF2B5EF4-FFF2-40B4-BE49-F238E27FC236}">
                <a16:creationId xmlns:a16="http://schemas.microsoft.com/office/drawing/2014/main" id="{3B4B8A84-3D08-244B-BF5B-6E361D1A74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6975" y="4500563"/>
            <a:ext cx="3959225" cy="720090"/>
          </a:xfrm>
          <a:prstGeom prst="rect">
            <a:avLst/>
          </a:prstGeom>
        </p:spPr>
      </p:pic>
      <p:sp>
        <p:nvSpPr>
          <p:cNvPr id="2" name="Tytuł 1">
            <a:extLst>
              <a:ext uri="{FF2B5EF4-FFF2-40B4-BE49-F238E27FC236}">
                <a16:creationId xmlns:a16="http://schemas.microsoft.com/office/drawing/2014/main" id="{C3C397EF-E780-3941-A190-8FF660EE9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25750" y="5593629"/>
            <a:ext cx="7559675" cy="705572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85084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Slajd tytułowy (dług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>
            <a:extLst>
              <a:ext uri="{FF2B5EF4-FFF2-40B4-BE49-F238E27FC236}">
                <a16:creationId xmlns:a16="http://schemas.microsoft.com/office/drawing/2014/main" id="{A63EBD56-4A88-4F5C-BEAF-A33740721C44}"/>
              </a:ext>
            </a:extLst>
          </p:cNvPr>
          <p:cNvSpPr/>
          <p:nvPr userDrawn="1"/>
        </p:nvSpPr>
        <p:spPr>
          <a:xfrm>
            <a:off x="1025525" y="1983572"/>
            <a:ext cx="8640763" cy="4316627"/>
          </a:xfrm>
          <a:prstGeom prst="rect">
            <a:avLst/>
          </a:prstGeom>
          <a:solidFill>
            <a:srgbClr val="A6D3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1" name="Prostokąt 10">
            <a:extLst>
              <a:ext uri="{FF2B5EF4-FFF2-40B4-BE49-F238E27FC236}">
                <a16:creationId xmlns:a16="http://schemas.microsoft.com/office/drawing/2014/main" id="{48CDFE25-4437-7188-EA7B-7D9DAD5022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4986337" cy="2693908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5877" y="3070227"/>
            <a:ext cx="7920115" cy="1087764"/>
          </a:xfrm>
        </p:spPr>
        <p:txBody>
          <a:bodyPr anchor="t" anchorCtr="0">
            <a:normAutofit/>
          </a:bodyPr>
          <a:lstStyle>
            <a:lvl1pPr algn="l">
              <a:lnSpc>
                <a:spcPts val="4000"/>
              </a:lnSpc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5888" y="4861794"/>
            <a:ext cx="7920037" cy="1080000"/>
          </a:xfrm>
        </p:spPr>
        <p:txBody>
          <a:bodyPr>
            <a:normAutofit/>
          </a:bodyPr>
          <a:lstStyle>
            <a:lvl1pPr marL="0" indent="0" algn="l">
              <a:lnSpc>
                <a:spcPts val="3500"/>
              </a:lnSpc>
              <a:buNone/>
              <a:defRPr sz="2800" b="1">
                <a:solidFill>
                  <a:schemeClr val="tx2"/>
                </a:solidFill>
              </a:defRPr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5356" y="540402"/>
            <a:ext cx="1799844" cy="349114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68EEE8EE-D7CF-4F1D-849B-3E54D1DD80B0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039E0742-6ADE-F448-8437-7F591E1D07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57" y="1244366"/>
            <a:ext cx="381000" cy="381000"/>
          </a:xfrm>
          <a:prstGeom prst="rect">
            <a:avLst/>
          </a:prstGeom>
        </p:spPr>
      </p:pic>
      <p:pic>
        <p:nvPicPr>
          <p:cNvPr id="17" name="Obraz 16">
            <a:extLst>
              <a:ext uri="{FF2B5EF4-FFF2-40B4-BE49-F238E27FC236}">
                <a16:creationId xmlns:a16="http://schemas.microsoft.com/office/drawing/2014/main" id="{F60567DB-D582-D44E-A6AD-12B2B5F1FE7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5250" y="545866"/>
            <a:ext cx="381000" cy="381000"/>
          </a:xfrm>
          <a:prstGeom prst="rect">
            <a:avLst/>
          </a:prstGeom>
        </p:spPr>
      </p:pic>
      <p:pic>
        <p:nvPicPr>
          <p:cNvPr id="19" name="Obraz 18">
            <a:extLst>
              <a:ext uri="{FF2B5EF4-FFF2-40B4-BE49-F238E27FC236}">
                <a16:creationId xmlns:a16="http://schemas.microsoft.com/office/drawing/2014/main" id="{39EEE39C-033E-F640-8C4C-E23D91BEA33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0511" y="1244366"/>
            <a:ext cx="381000" cy="381000"/>
          </a:xfrm>
          <a:prstGeom prst="rect">
            <a:avLst/>
          </a:prstGeom>
        </p:spPr>
      </p:pic>
      <p:pic>
        <p:nvPicPr>
          <p:cNvPr id="21" name="Obraz 20">
            <a:extLst>
              <a:ext uri="{FF2B5EF4-FFF2-40B4-BE49-F238E27FC236}">
                <a16:creationId xmlns:a16="http://schemas.microsoft.com/office/drawing/2014/main" id="{C169AC8E-96EA-1048-803E-97D6CEE5E102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86" y="538288"/>
            <a:ext cx="381000" cy="381000"/>
          </a:xfrm>
          <a:prstGeom prst="rect">
            <a:avLst/>
          </a:prstGeom>
        </p:spPr>
      </p:pic>
      <p:pic>
        <p:nvPicPr>
          <p:cNvPr id="23" name="Obraz 22">
            <a:extLst>
              <a:ext uri="{FF2B5EF4-FFF2-40B4-BE49-F238E27FC236}">
                <a16:creationId xmlns:a16="http://schemas.microsoft.com/office/drawing/2014/main" id="{D5D90F56-CFD2-1A40-B479-B556FC2D370D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5" y="545866"/>
            <a:ext cx="381000" cy="381000"/>
          </a:xfrm>
          <a:prstGeom prst="rect">
            <a:avLst/>
          </a:prstGeom>
        </p:spPr>
      </p:pic>
      <p:pic>
        <p:nvPicPr>
          <p:cNvPr id="25" name="Obraz 24">
            <a:extLst>
              <a:ext uri="{FF2B5EF4-FFF2-40B4-BE49-F238E27FC236}">
                <a16:creationId xmlns:a16="http://schemas.microsoft.com/office/drawing/2014/main" id="{48E96C1A-FA5C-A24F-9872-8608B9B3BC4F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293" y="1254829"/>
            <a:ext cx="381000" cy="381000"/>
          </a:xfrm>
          <a:prstGeom prst="rect">
            <a:avLst/>
          </a:prstGeom>
        </p:spPr>
      </p:pic>
      <p:pic>
        <p:nvPicPr>
          <p:cNvPr id="27" name="Obraz 26">
            <a:extLst>
              <a:ext uri="{FF2B5EF4-FFF2-40B4-BE49-F238E27FC236}">
                <a16:creationId xmlns:a16="http://schemas.microsoft.com/office/drawing/2014/main" id="{28B2440F-CBE5-784D-ADC8-E797F64F472B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543567"/>
            <a:ext cx="381000" cy="381000"/>
          </a:xfrm>
          <a:prstGeom prst="rect">
            <a:avLst/>
          </a:prstGeom>
        </p:spPr>
      </p:pic>
      <p:pic>
        <p:nvPicPr>
          <p:cNvPr id="29" name="Obraz 28">
            <a:extLst>
              <a:ext uri="{FF2B5EF4-FFF2-40B4-BE49-F238E27FC236}">
                <a16:creationId xmlns:a16="http://schemas.microsoft.com/office/drawing/2014/main" id="{1C717A0E-10D0-FA43-BF65-49909BDCEAFA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018" y="535269"/>
            <a:ext cx="381000" cy="381000"/>
          </a:xfrm>
          <a:prstGeom prst="rect">
            <a:avLst/>
          </a:prstGeom>
        </p:spPr>
      </p:pic>
      <p:pic>
        <p:nvPicPr>
          <p:cNvPr id="31" name="Obraz 30">
            <a:extLst>
              <a:ext uri="{FF2B5EF4-FFF2-40B4-BE49-F238E27FC236}">
                <a16:creationId xmlns:a16="http://schemas.microsoft.com/office/drawing/2014/main" id="{A2891D6F-956C-9342-B2BB-C701A5BC5154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2256" y="531095"/>
            <a:ext cx="381000" cy="381000"/>
          </a:xfrm>
          <a:prstGeom prst="rect">
            <a:avLst/>
          </a:prstGeom>
        </p:spPr>
      </p:pic>
      <p:pic>
        <p:nvPicPr>
          <p:cNvPr id="33" name="Obraz 32">
            <a:extLst>
              <a:ext uri="{FF2B5EF4-FFF2-40B4-BE49-F238E27FC236}">
                <a16:creationId xmlns:a16="http://schemas.microsoft.com/office/drawing/2014/main" id="{7DE0C268-A93E-1C47-9AA3-10F1F10D0971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802" y="1251987"/>
            <a:ext cx="381000" cy="381000"/>
          </a:xfrm>
          <a:prstGeom prst="rect">
            <a:avLst/>
          </a:prstGeom>
        </p:spPr>
      </p:pic>
      <p:pic>
        <p:nvPicPr>
          <p:cNvPr id="35" name="Obraz 34">
            <a:extLst>
              <a:ext uri="{FF2B5EF4-FFF2-40B4-BE49-F238E27FC236}">
                <a16:creationId xmlns:a16="http://schemas.microsoft.com/office/drawing/2014/main" id="{45508241-FE91-D847-8686-4F72BD314220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613" y="1250549"/>
            <a:ext cx="381000" cy="381000"/>
          </a:xfrm>
          <a:prstGeom prst="rect">
            <a:avLst/>
          </a:prstGeom>
        </p:spPr>
      </p:pic>
      <p:pic>
        <p:nvPicPr>
          <p:cNvPr id="37" name="Obraz 36">
            <a:extLst>
              <a:ext uri="{FF2B5EF4-FFF2-40B4-BE49-F238E27FC236}">
                <a16:creationId xmlns:a16="http://schemas.microsoft.com/office/drawing/2014/main" id="{EB9A3203-260A-FA4A-9526-A6276A5756D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4637" y="1250549"/>
            <a:ext cx="381000" cy="381000"/>
          </a:xfrm>
          <a:prstGeom prst="rect">
            <a:avLst/>
          </a:prstGeom>
        </p:spPr>
      </p:pic>
      <p:pic>
        <p:nvPicPr>
          <p:cNvPr id="20" name="Obraz 1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0718" y="669815"/>
            <a:ext cx="6576254" cy="334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026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owy (krótki tytu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ymbol zastępczy obrazu 16">
            <a:extLst>
              <a:ext uri="{FF2B5EF4-FFF2-40B4-BE49-F238E27FC236}">
                <a16:creationId xmlns:a16="http://schemas.microsoft.com/office/drawing/2014/main" id="{69383BDA-94B1-6FB6-27E3-0CC3DEDF5AF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784975" cy="5221288"/>
          </a:xfrm>
          <a:custGeom>
            <a:avLst/>
            <a:gdLst>
              <a:gd name="connsiteX0" fmla="*/ 0 w 6784975"/>
              <a:gd name="connsiteY0" fmla="*/ 0 h 5221288"/>
              <a:gd name="connsiteX1" fmla="*/ 6784975 w 6784975"/>
              <a:gd name="connsiteY1" fmla="*/ 0 h 5221288"/>
              <a:gd name="connsiteX2" fmla="*/ 6784975 w 6784975"/>
              <a:gd name="connsiteY2" fmla="*/ 4500563 h 5221288"/>
              <a:gd name="connsiteX3" fmla="*/ 2825750 w 6784975"/>
              <a:gd name="connsiteY3" fmla="*/ 4500563 h 5221288"/>
              <a:gd name="connsiteX4" fmla="*/ 2825750 w 6784975"/>
              <a:gd name="connsiteY4" fmla="*/ 5221288 h 5221288"/>
              <a:gd name="connsiteX5" fmla="*/ 0 w 6784975"/>
              <a:gd name="connsiteY5" fmla="*/ 5221288 h 5221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84975" h="5221288">
                <a:moveTo>
                  <a:pt x="0" y="0"/>
                </a:moveTo>
                <a:lnTo>
                  <a:pt x="6784975" y="0"/>
                </a:lnTo>
                <a:lnTo>
                  <a:pt x="6784975" y="4500563"/>
                </a:lnTo>
                <a:lnTo>
                  <a:pt x="2825750" y="4500563"/>
                </a:lnTo>
                <a:lnTo>
                  <a:pt x="2825750" y="5221288"/>
                </a:lnTo>
                <a:lnTo>
                  <a:pt x="0" y="522128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 dirty="0"/>
              <a:t>Kliknij ikonę, aby dodać obraz</a:t>
            </a:r>
          </a:p>
        </p:txBody>
      </p:sp>
      <p:sp>
        <p:nvSpPr>
          <p:cNvPr id="13" name="Prostokąt 12">
            <a:extLst>
              <a:ext uri="{FF2B5EF4-FFF2-40B4-BE49-F238E27FC236}">
                <a16:creationId xmlns:a16="http://schemas.microsoft.com/office/drawing/2014/main" id="{38965D1A-9BC8-2AB7-6B73-C2BBDA5D66AA}"/>
              </a:ext>
            </a:extLst>
          </p:cNvPr>
          <p:cNvSpPr/>
          <p:nvPr userDrawn="1"/>
        </p:nvSpPr>
        <p:spPr>
          <a:xfrm>
            <a:off x="2825750" y="4500563"/>
            <a:ext cx="6840538" cy="179963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72808" y="5579563"/>
            <a:ext cx="6133117" cy="648546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66444" y="539750"/>
            <a:ext cx="1799844" cy="366725"/>
          </a:xfrm>
          <a:prstGeom prst="rect">
            <a:avLst/>
          </a:prstGeom>
        </p:spPr>
        <p:txBody>
          <a:bodyPr lIns="0" tIns="0" rIns="0" bIns="0"/>
          <a:lstStyle>
            <a:lvl1pPr algn="r">
              <a:lnSpc>
                <a:spcPts val="1800"/>
              </a:lnSpc>
              <a:defRPr sz="14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D857886D-A165-4D54-8DB0-CE6586ECA8EC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7" name="Obraz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482" y="3189178"/>
            <a:ext cx="6576254" cy="334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935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2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ajd tytuł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0D1F565A-4734-6B49-4F72-233C397DE031}"/>
              </a:ext>
            </a:extLst>
          </p:cNvPr>
          <p:cNvSpPr/>
          <p:nvPr userDrawn="1"/>
        </p:nvSpPr>
        <p:spPr>
          <a:xfrm>
            <a:off x="2825749" y="4500563"/>
            <a:ext cx="7196139" cy="215959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obrazu 8">
            <a:extLst>
              <a:ext uri="{FF2B5EF4-FFF2-40B4-BE49-F238E27FC236}">
                <a16:creationId xmlns:a16="http://schemas.microsoft.com/office/drawing/2014/main" id="{12E8330A-FFD8-2BBA-E745-7200C0738BE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9925" y="0"/>
            <a:ext cx="6835775" cy="4859338"/>
          </a:xfrm>
          <a:custGeom>
            <a:avLst/>
            <a:gdLst>
              <a:gd name="connsiteX0" fmla="*/ 0 w 6835775"/>
              <a:gd name="connsiteY0" fmla="*/ 0 h 4859338"/>
              <a:gd name="connsiteX1" fmla="*/ 6835775 w 6835775"/>
              <a:gd name="connsiteY1" fmla="*/ 0 h 4859338"/>
              <a:gd name="connsiteX2" fmla="*/ 6835775 w 6835775"/>
              <a:gd name="connsiteY2" fmla="*/ 4500563 h 4859338"/>
              <a:gd name="connsiteX3" fmla="*/ 2155824 w 6835775"/>
              <a:gd name="connsiteY3" fmla="*/ 4500563 h 4859338"/>
              <a:gd name="connsiteX4" fmla="*/ 2155824 w 6835775"/>
              <a:gd name="connsiteY4" fmla="*/ 4859338 h 4859338"/>
              <a:gd name="connsiteX5" fmla="*/ 0 w 6835775"/>
              <a:gd name="connsiteY5" fmla="*/ 4859338 h 4859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835775" h="4859338">
                <a:moveTo>
                  <a:pt x="0" y="0"/>
                </a:moveTo>
                <a:lnTo>
                  <a:pt x="6835775" y="0"/>
                </a:lnTo>
                <a:lnTo>
                  <a:pt x="6835775" y="4500563"/>
                </a:lnTo>
                <a:lnTo>
                  <a:pt x="2155824" y="4500563"/>
                </a:lnTo>
                <a:lnTo>
                  <a:pt x="2155824" y="4859338"/>
                </a:lnTo>
                <a:lnTo>
                  <a:pt x="0" y="4859338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0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7BF7E1EF-0AB1-F3B1-F5CD-6A2AA3056193}"/>
              </a:ext>
            </a:extLst>
          </p:cNvPr>
          <p:cNvSpPr/>
          <p:nvPr userDrawn="1"/>
        </p:nvSpPr>
        <p:spPr>
          <a:xfrm>
            <a:off x="3905250" y="4500562"/>
            <a:ext cx="3600449" cy="359395"/>
          </a:xfrm>
          <a:prstGeom prst="rect">
            <a:avLst/>
          </a:prstGeom>
          <a:solidFill>
            <a:srgbClr val="0052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03E2C530-5988-0861-50D8-1C7FE1662A60}"/>
              </a:ext>
            </a:extLst>
          </p:cNvPr>
          <p:cNvSpPr/>
          <p:nvPr userDrawn="1"/>
        </p:nvSpPr>
        <p:spPr>
          <a:xfrm>
            <a:off x="2825751" y="4500561"/>
            <a:ext cx="1079500" cy="358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86113" y="5195719"/>
            <a:ext cx="6480176" cy="1320421"/>
          </a:xfrm>
        </p:spPr>
        <p:txBody>
          <a:bodyPr anchor="t" anchorCtr="0">
            <a:normAutofit/>
          </a:bodyPr>
          <a:lstStyle>
            <a:lvl1pPr algn="l">
              <a:lnSpc>
                <a:spcPts val="3500"/>
              </a:lnSpc>
              <a:defRPr sz="2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901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93" userDrawn="1">
          <p15:clr>
            <a:srgbClr val="FBAE40"/>
          </p15:clr>
        </p15:guide>
        <p15:guide id="2" orient="horz" pos="113" userDrawn="1">
          <p15:clr>
            <a:srgbClr val="FBAE40"/>
          </p15:clr>
        </p15:guide>
        <p15:guide id="3" orient="horz" pos="2381" userDrawn="1">
          <p15:clr>
            <a:srgbClr val="FBAE40"/>
          </p15:clr>
        </p15:guide>
        <p15:guide id="4" orient="horz" pos="340" userDrawn="1">
          <p15:clr>
            <a:srgbClr val="FBAE40"/>
          </p15:clr>
        </p15:guide>
        <p15:guide id="5" orient="horz" pos="567" userDrawn="1">
          <p15:clr>
            <a:srgbClr val="FBAE40"/>
          </p15:clr>
        </p15:guide>
        <p15:guide id="6" orient="horz" pos="794" userDrawn="1">
          <p15:clr>
            <a:srgbClr val="FBAE40"/>
          </p15:clr>
        </p15:guide>
        <p15:guide id="7" orient="horz" pos="1020" userDrawn="1">
          <p15:clr>
            <a:srgbClr val="FBAE40"/>
          </p15:clr>
        </p15:guide>
        <p15:guide id="8" orient="horz" pos="1247" userDrawn="1">
          <p15:clr>
            <a:srgbClr val="FBAE40"/>
          </p15:clr>
        </p15:guide>
        <p15:guide id="9" orient="horz" pos="1474" userDrawn="1">
          <p15:clr>
            <a:srgbClr val="FBAE40"/>
          </p15:clr>
        </p15:guide>
        <p15:guide id="10" orient="horz" pos="1701" userDrawn="1">
          <p15:clr>
            <a:srgbClr val="FBAE40"/>
          </p15:clr>
        </p15:guide>
        <p15:guide id="11" orient="horz" pos="1927" userDrawn="1">
          <p15:clr>
            <a:srgbClr val="FBAE40"/>
          </p15:clr>
        </p15:guide>
        <p15:guide id="12" orient="horz" pos="2154" userDrawn="1">
          <p15:clr>
            <a:srgbClr val="FBAE40"/>
          </p15:clr>
        </p15:guide>
        <p15:guide id="13" orient="horz" pos="2608" userDrawn="1">
          <p15:clr>
            <a:srgbClr val="FBAE40"/>
          </p15:clr>
        </p15:guide>
        <p15:guide id="14" orient="horz" pos="2835" userDrawn="1">
          <p15:clr>
            <a:srgbClr val="FBAE40"/>
          </p15:clr>
        </p15:guide>
        <p15:guide id="15" orient="horz" pos="3061" userDrawn="1">
          <p15:clr>
            <a:srgbClr val="FBAE40"/>
          </p15:clr>
        </p15:guide>
        <p15:guide id="16" orient="horz" pos="3288" userDrawn="1">
          <p15:clr>
            <a:srgbClr val="FBAE40"/>
          </p15:clr>
        </p15:guide>
        <p15:guide id="17" orient="horz" pos="3515" userDrawn="1">
          <p15:clr>
            <a:srgbClr val="FBAE40"/>
          </p15:clr>
        </p15:guide>
        <p15:guide id="18" orient="horz" pos="3742" userDrawn="1">
          <p15:clr>
            <a:srgbClr val="FBAE40"/>
          </p15:clr>
        </p15:guide>
        <p15:guide id="19" orient="horz" pos="3968" userDrawn="1">
          <p15:clr>
            <a:srgbClr val="FBAE40"/>
          </p15:clr>
        </p15:guide>
        <p15:guide id="20" orient="horz" pos="4195" userDrawn="1">
          <p15:clr>
            <a:srgbClr val="FBAE40"/>
          </p15:clr>
        </p15:guide>
        <p15:guide id="21" orient="horz" pos="4422" userDrawn="1">
          <p15:clr>
            <a:srgbClr val="FBAE40"/>
          </p15:clr>
        </p15:guide>
        <p15:guide id="22" orient="horz" pos="4649" userDrawn="1">
          <p15:clr>
            <a:srgbClr val="FBAE40"/>
          </p15:clr>
        </p15:guide>
        <p15:guide id="23" pos="419" userDrawn="1">
          <p15:clr>
            <a:srgbClr val="FBAE40"/>
          </p15:clr>
        </p15:guide>
        <p15:guide id="24" pos="646" userDrawn="1">
          <p15:clr>
            <a:srgbClr val="FBAE40"/>
          </p15:clr>
        </p15:guide>
        <p15:guide id="25" pos="873" userDrawn="1">
          <p15:clr>
            <a:srgbClr val="FBAE40"/>
          </p15:clr>
        </p15:guide>
        <p15:guide id="26" pos="1100" userDrawn="1">
          <p15:clr>
            <a:srgbClr val="FBAE40"/>
          </p15:clr>
        </p15:guide>
        <p15:guide id="27" pos="1327" userDrawn="1">
          <p15:clr>
            <a:srgbClr val="FBAE40"/>
          </p15:clr>
        </p15:guide>
        <p15:guide id="28" pos="1553" userDrawn="1">
          <p15:clr>
            <a:srgbClr val="FBAE40"/>
          </p15:clr>
        </p15:guide>
        <p15:guide id="29" pos="1780" userDrawn="1">
          <p15:clr>
            <a:srgbClr val="FBAE40"/>
          </p15:clr>
        </p15:guide>
        <p15:guide id="30" pos="2007" userDrawn="1">
          <p15:clr>
            <a:srgbClr val="FBAE40"/>
          </p15:clr>
        </p15:guide>
        <p15:guide id="31" pos="2234" userDrawn="1">
          <p15:clr>
            <a:srgbClr val="FBAE40"/>
          </p15:clr>
        </p15:guide>
        <p15:guide id="32" pos="2460" userDrawn="1">
          <p15:clr>
            <a:srgbClr val="FBAE40"/>
          </p15:clr>
        </p15:guide>
        <p15:guide id="33" pos="2687" userDrawn="1">
          <p15:clr>
            <a:srgbClr val="FBAE40"/>
          </p15:clr>
        </p15:guide>
        <p15:guide id="34" pos="2914" userDrawn="1">
          <p15:clr>
            <a:srgbClr val="FBAE40"/>
          </p15:clr>
        </p15:guide>
        <p15:guide id="35" pos="3141" userDrawn="1">
          <p15:clr>
            <a:srgbClr val="FBAE40"/>
          </p15:clr>
        </p15:guide>
        <p15:guide id="36" pos="3368" userDrawn="1">
          <p15:clr>
            <a:srgbClr val="FBAE40"/>
          </p15:clr>
        </p15:guide>
        <p15:guide id="37" pos="3594" userDrawn="1">
          <p15:clr>
            <a:srgbClr val="FBAE40"/>
          </p15:clr>
        </p15:guide>
        <p15:guide id="38" pos="3821" userDrawn="1">
          <p15:clr>
            <a:srgbClr val="FBAE40"/>
          </p15:clr>
        </p15:guide>
        <p15:guide id="39" pos="4048" userDrawn="1">
          <p15:clr>
            <a:srgbClr val="FBAE40"/>
          </p15:clr>
        </p15:guide>
        <p15:guide id="40" pos="4275" userDrawn="1">
          <p15:clr>
            <a:srgbClr val="FBAE40"/>
          </p15:clr>
        </p15:guide>
        <p15:guide id="41" pos="4501" userDrawn="1">
          <p15:clr>
            <a:srgbClr val="FBAE40"/>
          </p15:clr>
        </p15:guide>
        <p15:guide id="42" pos="4728" userDrawn="1">
          <p15:clr>
            <a:srgbClr val="FBAE40"/>
          </p15:clr>
        </p15:guide>
        <p15:guide id="43" pos="4955" userDrawn="1">
          <p15:clr>
            <a:srgbClr val="FBAE40"/>
          </p15:clr>
        </p15:guide>
        <p15:guide id="44" pos="5182" userDrawn="1">
          <p15:clr>
            <a:srgbClr val="FBAE40"/>
          </p15:clr>
        </p15:guide>
        <p15:guide id="45" pos="5408" userDrawn="1">
          <p15:clr>
            <a:srgbClr val="FBAE40"/>
          </p15:clr>
        </p15:guide>
        <p15:guide id="46" pos="5635" userDrawn="1">
          <p15:clr>
            <a:srgbClr val="FBAE40"/>
          </p15:clr>
        </p15:guide>
        <p15:guide id="47" pos="5862" userDrawn="1">
          <p15:clr>
            <a:srgbClr val="FBAE40"/>
          </p15:clr>
        </p15:guide>
        <p15:guide id="48" pos="6089" userDrawn="1">
          <p15:clr>
            <a:srgbClr val="FBAE40"/>
          </p15:clr>
        </p15:guide>
        <p15:guide id="49" pos="6316" userDrawn="1">
          <p15:clr>
            <a:srgbClr val="FBAE40"/>
          </p15:clr>
        </p15:guide>
        <p15:guide id="50" pos="65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lajd - tytuł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05279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- tytuł + 2 elementy zawartości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34000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ajd - tytuł + zdjęcie + zawartość z paski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5906" y="899836"/>
            <a:ext cx="4320000" cy="108000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906" y="1979837"/>
            <a:ext cx="4320382" cy="468000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41AAA0E-45E9-08FB-9373-71A084B88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ymbol zastępczy obrazu 6">
            <a:extLst>
              <a:ext uri="{FF2B5EF4-FFF2-40B4-BE49-F238E27FC236}">
                <a16:creationId xmlns:a16="http://schemas.microsoft.com/office/drawing/2014/main" id="{E681B9F9-7BA5-2D43-A1BD-8AF5D02506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900113"/>
            <a:ext cx="4986338" cy="5759726"/>
          </a:xfr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algn="ctr">
              <a:buFont typeface="Arial" panose="020B0604020202020204" pitchFamily="34" charset="0"/>
              <a:buNone/>
              <a:defRPr sz="1000"/>
            </a:lvl1pPr>
          </a:lstStyle>
          <a:p>
            <a:r>
              <a:rPr lang="pl-PL"/>
              <a:t>Kliknij ikonę, aby dodać obraz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3987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Slajd - tytuł + zawartość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6BE561E-99B3-4335-3AEE-43699306B9E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630E28BA-19A4-6182-CE10-65107EDF6B75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69991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1_Slajd - tytuł + 2 elementy zawartości bez pas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5906" y="1979837"/>
            <a:ext cx="4140000" cy="468001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25906" y="1979613"/>
            <a:ext cx="4140000" cy="4680226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9A72189C-757E-47DF-313E-E0F36399C0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Prostokąt 5">
            <a:extLst>
              <a:ext uri="{FF2B5EF4-FFF2-40B4-BE49-F238E27FC236}">
                <a16:creationId xmlns:a16="http://schemas.microsoft.com/office/drawing/2014/main" id="{E363107C-97A9-9A5D-A2A2-E6ABB7ED4C62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5970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5525" y="899836"/>
            <a:ext cx="8640381" cy="108000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pl-PL" dirty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5907" y="1979837"/>
            <a:ext cx="8640382" cy="468000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  <a:endParaRPr lang="en-US" dirty="0"/>
          </a:p>
        </p:txBody>
      </p:sp>
      <p:sp>
        <p:nvSpPr>
          <p:cNvPr id="10" name="Prostokąt 9">
            <a:extLst>
              <a:ext uri="{FF2B5EF4-FFF2-40B4-BE49-F238E27FC236}">
                <a16:creationId xmlns:a16="http://schemas.microsoft.com/office/drawing/2014/main" id="{617E16B8-2BD0-D12E-978E-94E428DF9717}"/>
              </a:ext>
            </a:extLst>
          </p:cNvPr>
          <p:cNvSpPr/>
          <p:nvPr userDrawn="1"/>
        </p:nvSpPr>
        <p:spPr>
          <a:xfrm>
            <a:off x="1025870" y="0"/>
            <a:ext cx="1080742" cy="1793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662915FD-1FF3-5CF3-5C57-034114B5E6A2}"/>
              </a:ext>
            </a:extLst>
          </p:cNvPr>
          <p:cNvSpPr/>
          <p:nvPr userDrawn="1"/>
        </p:nvSpPr>
        <p:spPr>
          <a:xfrm>
            <a:off x="2106612" y="0"/>
            <a:ext cx="7559293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026AD61-FC69-65FC-05E3-06AA14C89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5200" y="7019837"/>
            <a:ext cx="1080000" cy="180000"/>
          </a:xfrm>
          <a:prstGeom prst="rect">
            <a:avLst/>
          </a:prstGeom>
          <a:noFill/>
        </p:spPr>
        <p:txBody>
          <a:bodyPr vert="horz" lIns="0" tIns="72000" rIns="0" bIns="72000" rtlCol="0" anchor="ctr" anchorCtr="0"/>
          <a:lstStyle>
            <a:lvl1pPr algn="r">
              <a:defRPr sz="1000">
                <a:solidFill>
                  <a:schemeClr val="tx2"/>
                </a:solidFill>
                <a:latin typeface="Open Sans" pitchFamily="2" charset="0"/>
                <a:ea typeface="Open Sans" pitchFamily="2" charset="0"/>
                <a:cs typeface="Open Sans" pitchFamily="2" charset="0"/>
              </a:defRPr>
            </a:lvl1pPr>
          </a:lstStyle>
          <a:p>
            <a:fld id="{EB4015AA-59F6-416B-87A6-8E3D940284E2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Prostokąt 6">
            <a:extLst>
              <a:ext uri="{FF2B5EF4-FFF2-40B4-BE49-F238E27FC236}">
                <a16:creationId xmlns:a16="http://schemas.microsoft.com/office/drawing/2014/main" id="{4C2A84FB-402E-BB6C-632B-D1ADD49B7D8C}"/>
              </a:ext>
            </a:extLst>
          </p:cNvPr>
          <p:cNvSpPr/>
          <p:nvPr userDrawn="1"/>
        </p:nvSpPr>
        <p:spPr>
          <a:xfrm>
            <a:off x="8585546" y="7380288"/>
            <a:ext cx="1080742" cy="1793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16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25" r:id="rId2"/>
    <p:sldLayoutId id="2147483720" r:id="rId3"/>
    <p:sldLayoutId id="2147483721" r:id="rId4"/>
    <p:sldLayoutId id="2147483710" r:id="rId5"/>
    <p:sldLayoutId id="2147483712" r:id="rId6"/>
    <p:sldLayoutId id="2147483726" r:id="rId7"/>
    <p:sldLayoutId id="2147483740" r:id="rId8"/>
    <p:sldLayoutId id="2147483723" r:id="rId9"/>
    <p:sldLayoutId id="2147483728" r:id="rId10"/>
  </p:sldLayoutIdLst>
  <p:hf hdr="0" ftr="0"/>
  <p:txStyles>
    <p:titleStyle>
      <a:lvl1pPr algn="l" defTabSz="1007943" rtl="0" eaLnBrk="1" latinLnBrk="0" hangingPunct="1">
        <a:lnSpc>
          <a:spcPts val="3600"/>
        </a:lnSpc>
        <a:spcBef>
          <a:spcPct val="0"/>
        </a:spcBef>
        <a:buNone/>
        <a:defRPr sz="2800" b="1" kern="1200">
          <a:solidFill>
            <a:schemeClr val="tx2"/>
          </a:solidFill>
          <a:latin typeface="Open Sans" pitchFamily="2" charset="0"/>
          <a:ea typeface="Open Sans" pitchFamily="2" charset="0"/>
          <a:cs typeface="Open Sans" pitchFamily="2" charset="0"/>
        </a:defRPr>
      </a:lvl1pPr>
    </p:titleStyle>
    <p:bodyStyle>
      <a:lvl1pPr marL="251986" indent="-251986" algn="l" defTabSz="1007943" rtl="0" eaLnBrk="1" latinLnBrk="0" hangingPunct="1">
        <a:lnSpc>
          <a:spcPts val="2400"/>
        </a:lnSpc>
        <a:spcBef>
          <a:spcPts val="1102"/>
        </a:spcBef>
        <a:buClr>
          <a:schemeClr val="accent1"/>
        </a:buClr>
        <a:buFontTx/>
        <a:buBlip>
          <a:blip r:embed="rId12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1pPr>
      <a:lvl2pPr marL="755957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3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2pPr>
      <a:lvl3pPr marL="1259929" indent="-251986" algn="l" defTabSz="1007943" rtl="0" eaLnBrk="1" latinLnBrk="0" hangingPunct="1">
        <a:lnSpc>
          <a:spcPts val="2400"/>
        </a:lnSpc>
        <a:spcBef>
          <a:spcPts val="551"/>
        </a:spcBef>
        <a:buFontTx/>
        <a:buBlip>
          <a:blip r:embed="rId14"/>
        </a:buBlip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3pPr>
      <a:lvl4pPr marL="1763900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4pPr>
      <a:lvl5pPr marL="2267872" indent="-251986" algn="l" defTabSz="1007943" rtl="0" eaLnBrk="1" latinLnBrk="0" hangingPunct="1">
        <a:lnSpc>
          <a:spcPts val="2400"/>
        </a:lnSpc>
        <a:spcBef>
          <a:spcPts val="551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Open Sans" pitchFamily="2" charset="0"/>
          <a:ea typeface="Open Sans" pitchFamily="2" charset="0"/>
          <a:cs typeface="Open Sans" pitchFamily="2" charset="0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93" userDrawn="1">
          <p15:clr>
            <a:srgbClr val="F26B43"/>
          </p15:clr>
        </p15:guide>
        <p15:guide id="2" pos="419" userDrawn="1">
          <p15:clr>
            <a:srgbClr val="F26B43"/>
          </p15:clr>
        </p15:guide>
        <p15:guide id="3" pos="646" userDrawn="1">
          <p15:clr>
            <a:srgbClr val="F26B43"/>
          </p15:clr>
        </p15:guide>
        <p15:guide id="4" pos="873" userDrawn="1">
          <p15:clr>
            <a:srgbClr val="F26B43"/>
          </p15:clr>
        </p15:guide>
        <p15:guide id="5" pos="1100" userDrawn="1">
          <p15:clr>
            <a:srgbClr val="F26B43"/>
          </p15:clr>
        </p15:guide>
        <p15:guide id="6" pos="1327" userDrawn="1">
          <p15:clr>
            <a:srgbClr val="F26B43"/>
          </p15:clr>
        </p15:guide>
        <p15:guide id="7" pos="1553" userDrawn="1">
          <p15:clr>
            <a:srgbClr val="F26B43"/>
          </p15:clr>
        </p15:guide>
        <p15:guide id="8" pos="1780" userDrawn="1">
          <p15:clr>
            <a:srgbClr val="F26B43"/>
          </p15:clr>
        </p15:guide>
        <p15:guide id="9" pos="2007" userDrawn="1">
          <p15:clr>
            <a:srgbClr val="F26B43"/>
          </p15:clr>
        </p15:guide>
        <p15:guide id="10" pos="2234" userDrawn="1">
          <p15:clr>
            <a:srgbClr val="F26B43"/>
          </p15:clr>
        </p15:guide>
        <p15:guide id="11" pos="2460" userDrawn="1">
          <p15:clr>
            <a:srgbClr val="F26B43"/>
          </p15:clr>
        </p15:guide>
        <p15:guide id="12" pos="2687" userDrawn="1">
          <p15:clr>
            <a:srgbClr val="F26B43"/>
          </p15:clr>
        </p15:guide>
        <p15:guide id="13" pos="2914" userDrawn="1">
          <p15:clr>
            <a:srgbClr val="F26B43"/>
          </p15:clr>
        </p15:guide>
        <p15:guide id="14" pos="3141" userDrawn="1">
          <p15:clr>
            <a:srgbClr val="F26B43"/>
          </p15:clr>
        </p15:guide>
        <p15:guide id="15" pos="3368" userDrawn="1">
          <p15:clr>
            <a:srgbClr val="F26B43"/>
          </p15:clr>
        </p15:guide>
        <p15:guide id="16" pos="3594" userDrawn="1">
          <p15:clr>
            <a:srgbClr val="F26B43"/>
          </p15:clr>
        </p15:guide>
        <p15:guide id="17" pos="3821" userDrawn="1">
          <p15:clr>
            <a:srgbClr val="F26B43"/>
          </p15:clr>
        </p15:guide>
        <p15:guide id="18" pos="4048" userDrawn="1">
          <p15:clr>
            <a:srgbClr val="F26B43"/>
          </p15:clr>
        </p15:guide>
        <p15:guide id="19" pos="4275" userDrawn="1">
          <p15:clr>
            <a:srgbClr val="F26B43"/>
          </p15:clr>
        </p15:guide>
        <p15:guide id="20" pos="4501" userDrawn="1">
          <p15:clr>
            <a:srgbClr val="F26B43"/>
          </p15:clr>
        </p15:guide>
        <p15:guide id="21" pos="4728" userDrawn="1">
          <p15:clr>
            <a:srgbClr val="F26B43"/>
          </p15:clr>
        </p15:guide>
        <p15:guide id="22" pos="4955" userDrawn="1">
          <p15:clr>
            <a:srgbClr val="F26B43"/>
          </p15:clr>
        </p15:guide>
        <p15:guide id="23" pos="5182" userDrawn="1">
          <p15:clr>
            <a:srgbClr val="F26B43"/>
          </p15:clr>
        </p15:guide>
        <p15:guide id="24" pos="5408" userDrawn="1">
          <p15:clr>
            <a:srgbClr val="F26B43"/>
          </p15:clr>
        </p15:guide>
        <p15:guide id="25" pos="5635" userDrawn="1">
          <p15:clr>
            <a:srgbClr val="F26B43"/>
          </p15:clr>
        </p15:guide>
        <p15:guide id="26" pos="5862" userDrawn="1">
          <p15:clr>
            <a:srgbClr val="F26B43"/>
          </p15:clr>
        </p15:guide>
        <p15:guide id="27" pos="6089" userDrawn="1">
          <p15:clr>
            <a:srgbClr val="F26B43"/>
          </p15:clr>
        </p15:guide>
        <p15:guide id="28" pos="6316" userDrawn="1">
          <p15:clr>
            <a:srgbClr val="F26B43"/>
          </p15:clr>
        </p15:guide>
        <p15:guide id="29" pos="6542" userDrawn="1">
          <p15:clr>
            <a:srgbClr val="F26B43"/>
          </p15:clr>
        </p15:guide>
        <p15:guide id="30" orient="horz" pos="113" userDrawn="1">
          <p15:clr>
            <a:srgbClr val="F26B43"/>
          </p15:clr>
        </p15:guide>
        <p15:guide id="31" orient="horz" pos="340" userDrawn="1">
          <p15:clr>
            <a:srgbClr val="F26B43"/>
          </p15:clr>
        </p15:guide>
        <p15:guide id="32" orient="horz" pos="567" userDrawn="1">
          <p15:clr>
            <a:srgbClr val="F26B43"/>
          </p15:clr>
        </p15:guide>
        <p15:guide id="33" orient="horz" pos="794" userDrawn="1">
          <p15:clr>
            <a:srgbClr val="F26B43"/>
          </p15:clr>
        </p15:guide>
        <p15:guide id="34" orient="horz" pos="1020" userDrawn="1">
          <p15:clr>
            <a:srgbClr val="F26B43"/>
          </p15:clr>
        </p15:guide>
        <p15:guide id="35" orient="horz" pos="1247" userDrawn="1">
          <p15:clr>
            <a:srgbClr val="F26B43"/>
          </p15:clr>
        </p15:guide>
        <p15:guide id="36" orient="horz" pos="1474" userDrawn="1">
          <p15:clr>
            <a:srgbClr val="F26B43"/>
          </p15:clr>
        </p15:guide>
        <p15:guide id="37" orient="horz" pos="1701" userDrawn="1">
          <p15:clr>
            <a:srgbClr val="F26B43"/>
          </p15:clr>
        </p15:guide>
        <p15:guide id="38" orient="horz" pos="1927" userDrawn="1">
          <p15:clr>
            <a:srgbClr val="F26B43"/>
          </p15:clr>
        </p15:guide>
        <p15:guide id="39" orient="horz" pos="2154" userDrawn="1">
          <p15:clr>
            <a:srgbClr val="F26B43"/>
          </p15:clr>
        </p15:guide>
        <p15:guide id="40" orient="horz" pos="2381" userDrawn="1">
          <p15:clr>
            <a:srgbClr val="F26B43"/>
          </p15:clr>
        </p15:guide>
        <p15:guide id="41" orient="horz" pos="2608" userDrawn="1">
          <p15:clr>
            <a:srgbClr val="F26B43"/>
          </p15:clr>
        </p15:guide>
        <p15:guide id="42" orient="horz" pos="2835" userDrawn="1">
          <p15:clr>
            <a:srgbClr val="F26B43"/>
          </p15:clr>
        </p15:guide>
        <p15:guide id="43" orient="horz" pos="3061" userDrawn="1">
          <p15:clr>
            <a:srgbClr val="F26B43"/>
          </p15:clr>
        </p15:guide>
        <p15:guide id="44" orient="horz" pos="3288" userDrawn="1">
          <p15:clr>
            <a:srgbClr val="F26B43"/>
          </p15:clr>
        </p15:guide>
        <p15:guide id="45" orient="horz" pos="3515" userDrawn="1">
          <p15:clr>
            <a:srgbClr val="F26B43"/>
          </p15:clr>
        </p15:guide>
        <p15:guide id="46" orient="horz" pos="3742" userDrawn="1">
          <p15:clr>
            <a:srgbClr val="F26B43"/>
          </p15:clr>
        </p15:guide>
        <p15:guide id="47" orient="horz" pos="3968" userDrawn="1">
          <p15:clr>
            <a:srgbClr val="F26B43"/>
          </p15:clr>
        </p15:guide>
        <p15:guide id="48" orient="horz" pos="4195" userDrawn="1">
          <p15:clr>
            <a:srgbClr val="F26B43"/>
          </p15:clr>
        </p15:guide>
        <p15:guide id="49" orient="horz" pos="4422" userDrawn="1">
          <p15:clr>
            <a:srgbClr val="F26B43"/>
          </p15:clr>
        </p15:guide>
        <p15:guide id="50" orient="horz" pos="464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unduszeeuropejskie.gov.pl/media/112343/Wytyczne_dotyczace_kwalifikowalnosci_2021_2027.pdf" TargetMode="Externa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lsi2021.slaskie.pl/" TargetMode="Externa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funduszeue.slaskie.pl/czytaj/tworzenie_profilu_lsi_2021" TargetMode="Externa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funduszeue.slaskie.pl/dokument/regulamin_uzytkownika_lsi_2021" TargetMode="Externa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funduszeue.slaskie.pl/dokument/regulamin_uzytkownika_lsi_2021" TargetMode="External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dirty="0">
                <a:latin typeface="Open Sans"/>
                <a:ea typeface="Open Sans"/>
                <a:cs typeface="Open Sans"/>
              </a:rPr>
              <a:t>Pisanie wniosków o dofinansowanie w perspektywie finansowej 2021-2027</a:t>
            </a:r>
          </a:p>
        </p:txBody>
      </p:sp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01A395D3-35E7-4FC6-9F13-A51704F85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l-PL" dirty="0"/>
              <a:t>18.09.2025 r.</a:t>
            </a:r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682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>
                <a:latin typeface="Open Sans"/>
                <a:ea typeface="Open Sans"/>
                <a:cs typeface="Open Sans"/>
              </a:rPr>
              <a:t>Pomocne wytyczne</a:t>
            </a:r>
            <a:endParaRPr lang="pl-PL" dirty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2351" y="2271402"/>
            <a:ext cx="9071610" cy="4989036"/>
          </a:xfrm>
        </p:spPr>
        <p:txBody>
          <a:bodyPr vert="horz" lIns="0" tIns="0" rIns="0" bIns="0" rtlCol="0" anchor="t">
            <a:normAutofit/>
          </a:bodyPr>
          <a:lstStyle/>
          <a:p>
            <a:pPr marL="375920" indent="-375920" defTabSz="495223"/>
            <a:r>
              <a:rPr lang="pl-PL" altLang="pl-PL" sz="2600" dirty="0">
                <a:latin typeface="Open Sans"/>
                <a:ea typeface="Open Sans"/>
                <a:cs typeface="Open Sans"/>
              </a:rPr>
              <a:t>Wytyczne kwalifikowalności wydatków</a:t>
            </a:r>
            <a:endParaRPr lang="pl-PL"/>
          </a:p>
          <a:p>
            <a:pPr marL="375920" indent="-375920" defTabSz="495223"/>
            <a:r>
              <a:rPr lang="pl-PL" altLang="pl-PL" sz="2600" dirty="0">
                <a:latin typeface="Open Sans"/>
                <a:ea typeface="Open Sans"/>
                <a:cs typeface="Open Sans"/>
              </a:rPr>
              <a:t>Wytyczne równościowe</a:t>
            </a:r>
            <a:endParaRPr lang="pl-PL" altLang="pl-PL" sz="2600" dirty="0"/>
          </a:p>
          <a:p>
            <a:pPr marL="375920" indent="-375920" defTabSz="495223"/>
            <a:r>
              <a:rPr lang="pl-PL" altLang="pl-PL" sz="2600" dirty="0">
                <a:latin typeface="Open Sans"/>
                <a:ea typeface="Open Sans"/>
                <a:cs typeface="Open Sans"/>
              </a:rPr>
              <a:t>Wytyczne informacji i promocji</a:t>
            </a:r>
            <a:endParaRPr lang="pl-PL" altLang="pl-PL" sz="2600" dirty="0"/>
          </a:p>
          <a:p>
            <a:pPr marL="375920" indent="-375920" defTabSz="495223"/>
            <a:r>
              <a:rPr lang="pl-PL" altLang="pl-PL" sz="2600" dirty="0">
                <a:latin typeface="Open Sans"/>
                <a:ea typeface="Open Sans"/>
                <a:cs typeface="Open Sans"/>
              </a:rPr>
              <a:t>Wytyczne przygotowania projektów inwestycyjnych i hybrydowych</a:t>
            </a:r>
          </a:p>
          <a:p>
            <a:pPr marL="375920" indent="-375920" defTabSz="495223"/>
            <a:r>
              <a:rPr lang="pl-PL" altLang="pl-PL" sz="2600" dirty="0">
                <a:latin typeface="Open Sans"/>
                <a:ea typeface="Open Sans"/>
                <a:cs typeface="Open Sans"/>
              </a:rPr>
              <a:t>Wytyczne realizacji EFS+ w programach regionalnych</a:t>
            </a:r>
            <a:endParaRPr lang="pl-PL" altLang="pl-PL" sz="2600" dirty="0"/>
          </a:p>
          <a:p>
            <a:pPr marL="375920" indent="-375920" defTabSz="495223"/>
            <a:endParaRPr lang="pl-PL" altLang="pl-PL" sz="2600"/>
          </a:p>
        </p:txBody>
      </p:sp>
    </p:spTree>
    <p:extLst>
      <p:ext uri="{BB962C8B-B14F-4D97-AF65-F5344CB8AC3E}">
        <p14:creationId xmlns:p14="http://schemas.microsoft.com/office/powerpoint/2010/main" val="4084492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ELEMENTY WNIOSKU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3014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Wskaźniki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251460" indent="-251460"/>
            <a:r>
              <a:rPr lang="pl-PL" sz="2400" dirty="0"/>
              <a:t>Wskaźniki produktu;</a:t>
            </a:r>
            <a:endParaRPr lang="pl-PL"/>
          </a:p>
          <a:p>
            <a:pPr marL="0" indent="0">
              <a:buNone/>
            </a:pPr>
            <a:endParaRPr lang="pl-PL" sz="2400" dirty="0">
              <a:latin typeface="Open Sans"/>
              <a:ea typeface="Open Sans"/>
              <a:cs typeface="Open Sans"/>
            </a:endParaRPr>
          </a:p>
          <a:p>
            <a:pPr marL="251460" indent="-251460"/>
            <a:r>
              <a:rPr lang="pl-PL" sz="2400" dirty="0"/>
              <a:t>Wskaźniki rezultatu bezpośredniego;</a:t>
            </a:r>
            <a:br>
              <a:rPr lang="pl-PL" sz="2400" dirty="0"/>
            </a:br>
            <a:r>
              <a:rPr lang="pl-PL" sz="2400" dirty="0"/>
              <a:t>i długoterminowego;</a:t>
            </a:r>
          </a:p>
          <a:p>
            <a:pPr marL="251460" indent="-251460"/>
            <a:endParaRPr lang="pl-PL" sz="2400" dirty="0"/>
          </a:p>
          <a:p>
            <a:pPr marL="251460" indent="-251460"/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0888713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Wskaźniki cd.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Jednostki pomiaru wskaźników;</a:t>
            </a:r>
          </a:p>
          <a:p>
            <a:r>
              <a:rPr lang="pl-PL" sz="2400" dirty="0"/>
              <a:t>Źródła weryfikacji wskaźników (jaki dokument można wziąć do ręki żeby sprawdzić, czy wskaźniki zostały osiągnięte?</a:t>
            </a:r>
          </a:p>
          <a:p>
            <a:r>
              <a:rPr lang="pl-PL" sz="2400" dirty="0"/>
              <a:t>Sposób pomiaru wskaźników (kto i jak często dokona pomiarów, czy pozwoli to na podejmowanie działań zapobiegawczych </a:t>
            </a:r>
            <a:br>
              <a:rPr lang="pl-PL" sz="2400" dirty="0"/>
            </a:br>
            <a:r>
              <a:rPr lang="pl-PL" sz="2400" dirty="0"/>
              <a:t>i wykrywanie zagrożeń?</a:t>
            </a:r>
          </a:p>
        </p:txBody>
      </p:sp>
    </p:spTree>
    <p:extLst>
      <p:ext uri="{BB962C8B-B14F-4D97-AF65-F5344CB8AC3E}">
        <p14:creationId xmlns:p14="http://schemas.microsoft.com/office/powerpoint/2010/main" val="3626584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Grupa docelowa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Zgodność grupy docelowej z Regulaminem konkursu i </a:t>
            </a:r>
            <a:r>
              <a:rPr lang="pl-PL" sz="2400" dirty="0" err="1"/>
              <a:t>SzOP</a:t>
            </a:r>
            <a:r>
              <a:rPr lang="pl-PL" sz="2400" dirty="0"/>
              <a:t>!</a:t>
            </a:r>
          </a:p>
          <a:p>
            <a:r>
              <a:rPr lang="pl-PL" sz="2400" dirty="0"/>
              <a:t>Dlaczego wybrano tą grupę docelową?</a:t>
            </a:r>
          </a:p>
          <a:p>
            <a:r>
              <a:rPr lang="pl-PL" sz="2400" dirty="0"/>
              <a:t>Jakie są potrzeby i oczekiwania grupy docelowej w kontekście oferowanego wsparcia?</a:t>
            </a:r>
          </a:p>
          <a:p>
            <a:r>
              <a:rPr lang="pl-PL" sz="2400" dirty="0"/>
              <a:t>Rekrutacja uczestników projektu.</a:t>
            </a:r>
          </a:p>
        </p:txBody>
      </p:sp>
    </p:spTree>
    <p:extLst>
      <p:ext uri="{BB962C8B-B14F-4D97-AF65-F5344CB8AC3E}">
        <p14:creationId xmlns:p14="http://schemas.microsoft.com/office/powerpoint/2010/main" val="1024091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0101" y="985042"/>
            <a:ext cx="9071610" cy="1730839"/>
          </a:xfrm>
        </p:spPr>
        <p:txBody>
          <a:bodyPr>
            <a:normAutofit/>
          </a:bodyPr>
          <a:lstStyle/>
          <a:p>
            <a:pPr algn="ctr"/>
            <a:r>
              <a:rPr lang="pl-PL" sz="3968" dirty="0"/>
              <a:t>Zgodność z politykami </a:t>
            </a:r>
            <a:br>
              <a:rPr lang="pl-PL" sz="3968" dirty="0"/>
            </a:br>
            <a:r>
              <a:rPr lang="pl-PL" sz="3968" dirty="0"/>
              <a:t>horyzontalnymi UE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Standard minimum – równość kobiet </a:t>
            </a:r>
            <a:br>
              <a:rPr lang="pl-PL" sz="2400" dirty="0"/>
            </a:br>
            <a:r>
              <a:rPr lang="pl-PL" sz="2400" dirty="0"/>
              <a:t>i mężczyzn;</a:t>
            </a:r>
          </a:p>
          <a:p>
            <a:endParaRPr lang="pl-PL" sz="2400" dirty="0"/>
          </a:p>
          <a:p>
            <a:r>
              <a:rPr lang="pl-PL" sz="2400" dirty="0"/>
              <a:t>Równy dostęp i niedyskryminacja osób </a:t>
            </a:r>
            <a:br>
              <a:rPr lang="pl-PL" sz="2400" dirty="0"/>
            </a:br>
            <a:r>
              <a:rPr lang="pl-PL" sz="2400" dirty="0"/>
              <a:t>z niepełnosprawnościami – Wytyczne równości i niedyskryminacji 2014-2020;</a:t>
            </a:r>
          </a:p>
          <a:p>
            <a:endParaRPr lang="pl-PL" sz="2400" dirty="0"/>
          </a:p>
          <a:p>
            <a:r>
              <a:rPr lang="pl-PL" sz="2400" dirty="0"/>
              <a:t>Mechanizm Racjonalnych usprawnień.</a:t>
            </a:r>
          </a:p>
          <a:p>
            <a:pPr marL="0" indent="0">
              <a:buNone/>
            </a:pP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6164367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06124" y="1258543"/>
            <a:ext cx="9937600" cy="1027106"/>
          </a:xfrm>
        </p:spPr>
        <p:txBody>
          <a:bodyPr>
            <a:noAutofit/>
          </a:bodyPr>
          <a:lstStyle/>
          <a:p>
            <a:pPr algn="ctr"/>
            <a:r>
              <a:rPr lang="pl-PL" sz="3527" dirty="0"/>
              <a:t>Jedne Wytyczne horyzontalne: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pl-PL" sz="3527" dirty="0"/>
          </a:p>
          <a:p>
            <a:pPr marL="0" indent="0" algn="ctr">
              <a:lnSpc>
                <a:spcPct val="150000"/>
              </a:lnSpc>
              <a:spcAft>
                <a:spcPts val="600"/>
              </a:spcAft>
              <a:buNone/>
            </a:pPr>
            <a:endParaRPr lang="pl-PL" sz="3527" dirty="0"/>
          </a:p>
          <a:p>
            <a:pPr marL="0" indent="0" algn="ctr">
              <a:lnSpc>
                <a:spcPct val="100000"/>
              </a:lnSpc>
              <a:spcAft>
                <a:spcPts val="600"/>
              </a:spcAft>
              <a:buNone/>
            </a:pPr>
            <a:r>
              <a:rPr lang="pl-PL" sz="3527" dirty="0">
                <a:hlinkClick r:id="rId2"/>
              </a:rPr>
              <a:t>Wytyczne dotyczące kwalifikowalności wydatków</a:t>
            </a:r>
            <a:endParaRPr lang="pl-PL" sz="3527" dirty="0"/>
          </a:p>
        </p:txBody>
      </p:sp>
    </p:spTree>
    <p:extLst>
      <p:ext uri="{BB962C8B-B14F-4D97-AF65-F5344CB8AC3E}">
        <p14:creationId xmlns:p14="http://schemas.microsoft.com/office/powerpoint/2010/main" val="21032249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527" dirty="0"/>
              <a:t>Warunki kwalifikowania wydatków: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sz="2000" dirty="0"/>
              <a:t>jest zgodny z horyzontalnymi politykami UE, określonymi w rozporządzeniu ogólnym</a:t>
            </a:r>
          </a:p>
          <a:p>
            <a:pPr algn="just"/>
            <a:endParaRPr lang="pl-PL" sz="2000" dirty="0"/>
          </a:p>
          <a:p>
            <a:pPr algn="just"/>
            <a:r>
              <a:rPr lang="pl-PL" sz="2000" dirty="0"/>
              <a:t>jest zgodny z obowiązującymi przepisami prawa unijnego oraz krajowego</a:t>
            </a:r>
          </a:p>
          <a:p>
            <a:pPr algn="just"/>
            <a:endParaRPr lang="pl-PL" sz="2000" dirty="0"/>
          </a:p>
          <a:p>
            <a:pPr algn="just"/>
            <a:r>
              <a:rPr lang="pl-PL" sz="2000" dirty="0"/>
              <a:t>został poniesiony zgodnie z postanowieniami umowy o dofinansowanie</a:t>
            </a:r>
          </a:p>
        </p:txBody>
      </p:sp>
    </p:spTree>
    <p:extLst>
      <p:ext uri="{BB962C8B-B14F-4D97-AF65-F5344CB8AC3E}">
        <p14:creationId xmlns:p14="http://schemas.microsoft.com/office/powerpoint/2010/main" val="36417113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527" dirty="0"/>
              <a:t>Polityka horyzontalna UE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99093" y="2150308"/>
            <a:ext cx="8693626" cy="4470497"/>
          </a:xfrm>
        </p:spPr>
        <p:txBody>
          <a:bodyPr>
            <a:noAutofit/>
          </a:bodyPr>
          <a:lstStyle/>
          <a:p>
            <a:pPr algn="just"/>
            <a:r>
              <a:rPr lang="pl-PL" sz="2000" dirty="0"/>
              <a:t>Równość szans kobiet i mężczyzn</a:t>
            </a:r>
          </a:p>
          <a:p>
            <a:pPr algn="just"/>
            <a:endParaRPr lang="pl-PL" sz="2000" dirty="0"/>
          </a:p>
          <a:p>
            <a:pPr algn="just"/>
            <a:r>
              <a:rPr lang="pl-PL" sz="2000" dirty="0"/>
              <a:t>Niedyskryminacja i dostęp dla osób ze wszystkimi rodzajami niepełnosprawności</a:t>
            </a:r>
          </a:p>
          <a:p>
            <a:pPr algn="just"/>
            <a:endParaRPr lang="pl-PL" sz="2000" dirty="0"/>
          </a:p>
          <a:p>
            <a:pPr marL="0" indent="0" algn="ctr">
              <a:buNone/>
            </a:pPr>
            <a:r>
              <a:rPr lang="pl-PL" sz="2000" dirty="0"/>
              <a:t>Wytyczne w zakresie realizacji zasady równości szans i niedyskryminacji, w tym dostępności dla osób z niepełnosprawnościami oraz zasady równości szans kobiet i mężczyzn w ramach funduszy unijnych na lata 2014-2020</a:t>
            </a:r>
          </a:p>
        </p:txBody>
      </p:sp>
    </p:spTree>
    <p:extLst>
      <p:ext uri="{BB962C8B-B14F-4D97-AF65-F5344CB8AC3E}">
        <p14:creationId xmlns:p14="http://schemas.microsoft.com/office/powerpoint/2010/main" val="38919081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3527" dirty="0"/>
              <a:t>Wytyczne: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85654" y="2299260"/>
            <a:ext cx="8693626" cy="4093075"/>
          </a:xfrm>
        </p:spPr>
        <p:txBody>
          <a:bodyPr>
            <a:normAutofit/>
          </a:bodyPr>
          <a:lstStyle/>
          <a:p>
            <a:pPr algn="just"/>
            <a:r>
              <a:rPr lang="pl-PL" sz="2000" dirty="0"/>
              <a:t>Co do zasady, wszystkie produkty projektów realizowanych ze środków EFS, EFRR i FS (produkty, towary, usługi, infrastruktura) są dostępne dla wszystkich osób, w tym również dostosowane do zidentyfikowanych potrzeb osób z niepełnosprawnościami.</a:t>
            </a:r>
          </a:p>
          <a:p>
            <a:pPr algn="just"/>
            <a:r>
              <a:rPr lang="pl-PL" sz="2000" dirty="0"/>
              <a:t>Oznacza to, że muszą być zgodne z koncepcją uniwersalnego projektowania.</a:t>
            </a:r>
          </a:p>
        </p:txBody>
      </p:sp>
    </p:spTree>
    <p:extLst>
      <p:ext uri="{BB962C8B-B14F-4D97-AF65-F5344CB8AC3E}">
        <p14:creationId xmlns:p14="http://schemas.microsoft.com/office/powerpoint/2010/main" val="3237707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PROJEKT – koncepcja i dokumentacja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8393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PRZYGOTOWANIE I SKŁADANIE WNIOSKU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4577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96528" y="1142823"/>
            <a:ext cx="9071610" cy="1259946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Funkcjonowanie systemu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2854" y="2871257"/>
            <a:ext cx="9218959" cy="498903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400" dirty="0"/>
              <a:t>W perspektywie 2021-2027 </a:t>
            </a:r>
            <a:r>
              <a:rPr lang="pl-PL" sz="2400" b="1" dirty="0"/>
              <a:t>wniosek o dofinansowanie projektu</a:t>
            </a:r>
            <a:r>
              <a:rPr lang="pl-PL" sz="2400" dirty="0"/>
              <a:t> z programu Fundusze Europejskie dla Śląskiego będziesz mógł złożyć </a:t>
            </a:r>
            <a:r>
              <a:rPr lang="pl-PL" sz="2400" b="1" dirty="0"/>
              <a:t>wyłącznie za pośrednictwem </a:t>
            </a:r>
            <a:r>
              <a:rPr lang="pl-PL" sz="2400" b="1" dirty="0">
                <a:hlinkClick r:id="rId2" tooltip="Odnośnik do strony logowania LSI 2021 - otwiera się w nowej karcie"/>
              </a:rPr>
              <a:t>LSI 2021</a:t>
            </a:r>
            <a:r>
              <a:rPr lang="pl-PL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208303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96528" y="1142823"/>
            <a:ext cx="9071610" cy="1259946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Wnioski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2854" y="2871257"/>
            <a:ext cx="9218959" cy="498903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l-PL" sz="2400" dirty="0"/>
              <a:t>Wnioski są składane elektronicznie i nie są podpisywane.</a:t>
            </a:r>
          </a:p>
        </p:txBody>
      </p:sp>
    </p:spTree>
    <p:extLst>
      <p:ext uri="{BB962C8B-B14F-4D97-AF65-F5344CB8AC3E}">
        <p14:creationId xmlns:p14="http://schemas.microsoft.com/office/powerpoint/2010/main" val="8332949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96528" y="1142823"/>
            <a:ext cx="9071610" cy="1259946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LSI - zasady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2854" y="2871257"/>
            <a:ext cx="9218959" cy="4989036"/>
          </a:xfrm>
        </p:spPr>
        <p:txBody>
          <a:bodyPr>
            <a:normAutofit/>
          </a:bodyPr>
          <a:lstStyle/>
          <a:p>
            <a:r>
              <a:rPr lang="pl-PL" sz="2400" b="1" dirty="0"/>
              <a:t>odpowiadasz za zarządzanie użytkownikami</a:t>
            </a:r>
            <a:r>
              <a:rPr lang="pl-PL" sz="2400" dirty="0"/>
              <a:t> przyłączonymi do swojego konta w LSI 2021 – każdy podmiot (wnioskodawca) </a:t>
            </a:r>
            <a:r>
              <a:rPr lang="pl-PL" sz="2400" b="1" dirty="0"/>
              <a:t>może mieć </a:t>
            </a:r>
            <a:r>
              <a:rPr lang="pl-PL" sz="2400" b="1" dirty="0">
                <a:hlinkClick r:id="rId2" tooltip="Odnośnik do artykułu o zakładaniu profilu - otwiera się w nowej karcie"/>
              </a:rPr>
              <a:t>tylko 1 profil w systemie</a:t>
            </a:r>
            <a:r>
              <a:rPr lang="pl-PL" sz="2400" dirty="0"/>
              <a:t>,</a:t>
            </a:r>
            <a:r>
              <a:rPr lang="pl-PL" sz="2400" b="1" dirty="0"/>
              <a:t> </a:t>
            </a:r>
            <a:r>
              <a:rPr lang="pl-PL" sz="2400" dirty="0"/>
              <a:t>do którego możesz przyłączyć konto innego użytkownika i przydzielić mu uprawnienia dotyczące wniosków o dofinansowanie;</a:t>
            </a:r>
            <a:br>
              <a:rPr lang="pl-PL" sz="2400" dirty="0"/>
            </a:br>
            <a:endParaRPr lang="pl-PL" sz="2400" dirty="0"/>
          </a:p>
          <a:p>
            <a:r>
              <a:rPr lang="pl-PL" sz="2400" b="1" dirty="0"/>
              <a:t>dbaj o bezpieczeństwo</a:t>
            </a:r>
            <a:r>
              <a:rPr lang="pl-PL" sz="2400" dirty="0"/>
              <a:t> podczas korzystania z LSI 2021 – </a:t>
            </a:r>
            <a:r>
              <a:rPr lang="pl-PL" sz="2400" b="1" dirty="0"/>
              <a:t>przestrzegaj zasad bezpieczeństwa LSI 2021</a:t>
            </a:r>
            <a:r>
              <a:rPr lang="pl-PL" sz="2400" dirty="0"/>
              <a:t>, które musisz zaakceptować po pierwszym logowaniu do systemu;</a:t>
            </a:r>
          </a:p>
        </p:txBody>
      </p:sp>
    </p:spTree>
    <p:extLst>
      <p:ext uri="{BB962C8B-B14F-4D97-AF65-F5344CB8AC3E}">
        <p14:creationId xmlns:p14="http://schemas.microsoft.com/office/powerpoint/2010/main" val="10495466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96528" y="1142823"/>
            <a:ext cx="9071610" cy="1259946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LSI - zasady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2854" y="2871257"/>
            <a:ext cx="9218959" cy="4989036"/>
          </a:xfrm>
        </p:spPr>
        <p:txBody>
          <a:bodyPr>
            <a:normAutofit/>
          </a:bodyPr>
          <a:lstStyle/>
          <a:p>
            <a:r>
              <a:rPr lang="pl-PL" sz="2400" b="1" dirty="0"/>
              <a:t>możesz udzielić upoważnienia</a:t>
            </a:r>
            <a:r>
              <a:rPr lang="pl-PL" sz="2400" dirty="0"/>
              <a:t> do składania wniosku osobie trzeciej – upoważnienie swoim zakresem powinno obejmować złożenie wniosku oraz wszelką korespondencję związaną z projektem i jego oceną aż do momentu podpisania umowy;</a:t>
            </a:r>
          </a:p>
          <a:p>
            <a:pPr marL="0" indent="0">
              <a:buNone/>
            </a:pPr>
            <a:endParaRPr lang="pl-PL" sz="2400" dirty="0"/>
          </a:p>
          <a:p>
            <a:r>
              <a:rPr lang="pl-PL" sz="2400" b="1" dirty="0"/>
              <a:t>korzystaj z Instrukcji użytkownika LSI 2021 dla Wnioskodawców/Beneficjentów</a:t>
            </a:r>
            <a:r>
              <a:rPr lang="pl-PL" sz="2400" i="1" dirty="0"/>
              <a:t> – </a:t>
            </a:r>
            <a:r>
              <a:rPr lang="pl-PL" sz="2400" dirty="0"/>
              <a:t>instrukcja w przystępny sposób (wykorzystując m.in. zrzuty ekranu) pokazuje, jak należy się poruszać po systemie; pamiętaj również o zapoznaniu się z </a:t>
            </a:r>
            <a:r>
              <a:rPr lang="pl-PL" sz="2400" b="1" dirty="0">
                <a:hlinkClick r:id="rId2" tooltip="Odnośnik do regulaminu LSI 2021 - otwiera się w nowej karcie"/>
              </a:rPr>
              <a:t>Regulaminem Użytkownika Lokalnego Systemu Informatycznego Programu FE SL 2021-2027</a:t>
            </a:r>
            <a:r>
              <a:rPr lang="pl-PL" sz="2400" i="1" dirty="0"/>
              <a:t>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2937791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96528" y="1142823"/>
            <a:ext cx="9071610" cy="1259946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LSI - zasady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2854" y="2871257"/>
            <a:ext cx="9218959" cy="4989036"/>
          </a:xfrm>
        </p:spPr>
        <p:txBody>
          <a:bodyPr>
            <a:normAutofit/>
          </a:bodyPr>
          <a:lstStyle/>
          <a:p>
            <a:r>
              <a:rPr lang="pl-PL" sz="2400" b="1" dirty="0"/>
              <a:t>możesz udzielić upoważnienia</a:t>
            </a:r>
            <a:r>
              <a:rPr lang="pl-PL" sz="2400" dirty="0"/>
              <a:t> do składania wniosku osobie trzeciej – upoważnienie swoim zakresem powinno obejmować złożenie wniosku oraz wszelką korespondencję związaną z projektem i jego oceną aż do momentu podpisania umowy;</a:t>
            </a:r>
          </a:p>
          <a:p>
            <a:pPr marL="0" indent="0">
              <a:buNone/>
            </a:pPr>
            <a:endParaRPr lang="pl-PL" sz="2400" dirty="0"/>
          </a:p>
          <a:p>
            <a:r>
              <a:rPr lang="pl-PL" sz="2400" b="1" dirty="0"/>
              <a:t>korzystaj z Instrukcji użytkownika LSI 2021 dla Wnioskodawców/Beneficjentów</a:t>
            </a:r>
            <a:r>
              <a:rPr lang="pl-PL" sz="2400" i="1" dirty="0"/>
              <a:t> – </a:t>
            </a:r>
            <a:r>
              <a:rPr lang="pl-PL" sz="2400" dirty="0"/>
              <a:t>instrukcja w przystępny sposób (wykorzystując m.in. zrzuty ekranu) pokazuje, jak należy się poruszać po systemie; pamiętaj również o zapoznaniu się z </a:t>
            </a:r>
            <a:r>
              <a:rPr lang="pl-PL" sz="2400" b="1" dirty="0">
                <a:hlinkClick r:id="rId2" tooltip="Odnośnik do regulaminu LSI 2021 - otwiera się w nowej karcie"/>
              </a:rPr>
              <a:t>Regulaminem Użytkownika Lokalnego Systemu Informatycznego Programu FE SL 2021-2027</a:t>
            </a:r>
            <a:r>
              <a:rPr lang="pl-PL" sz="2400" i="1" dirty="0"/>
              <a:t>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8219641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OCENA WNIOSKU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05698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96528" y="1142823"/>
            <a:ext cx="9071610" cy="1259946"/>
          </a:xfrm>
        </p:spPr>
        <p:txBody>
          <a:bodyPr>
            <a:normAutofit/>
          </a:bodyPr>
          <a:lstStyle/>
          <a:p>
            <a:pPr algn="ctr"/>
            <a:r>
              <a:rPr lang="pl-PL" dirty="0">
                <a:latin typeface="Open Sans"/>
                <a:ea typeface="Open Sans"/>
                <a:cs typeface="Open Sans"/>
              </a:rPr>
              <a:t>Proces oceny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2854" y="2871257"/>
            <a:ext cx="9218959" cy="4989036"/>
          </a:xfrm>
        </p:spPr>
        <p:txBody>
          <a:bodyPr vert="horz" lIns="0" tIns="0" rIns="0" bIns="0" rtlCol="0" anchor="t">
            <a:normAutofit/>
          </a:bodyPr>
          <a:lstStyle/>
          <a:p>
            <a:pPr marL="251460" indent="-251460"/>
            <a:r>
              <a:rPr lang="pl-PL" sz="2400" dirty="0">
                <a:latin typeface="Open Sans"/>
                <a:ea typeface="Open Sans"/>
                <a:cs typeface="Open Sans"/>
              </a:rPr>
              <a:t>Ocenę wniosku opisują wyczerpująco regulaminy naborów, są </a:t>
            </a:r>
            <a:r>
              <a:rPr lang="pl-PL" sz="2400">
                <a:latin typeface="Open Sans"/>
                <a:ea typeface="Open Sans"/>
                <a:cs typeface="Open Sans"/>
              </a:rPr>
              <a:t>bardziej szczegółowe niż wytyczne. </a:t>
            </a:r>
            <a:endParaRPr lang="pl-PL" dirty="0">
              <a:latin typeface="Open Sans"/>
              <a:ea typeface="Open Sans"/>
              <a:cs typeface="Open Sans"/>
            </a:endParaRPr>
          </a:p>
          <a:p>
            <a:pPr marL="251460" indent="-251460">
              <a:buChar char="•"/>
            </a:pPr>
            <a:endParaRPr lang="pl-PL" sz="2400" dirty="0">
              <a:latin typeface="Open Sans"/>
              <a:ea typeface="Open Sans"/>
              <a:cs typeface="Open Sans"/>
            </a:endParaRPr>
          </a:p>
          <a:p>
            <a:pPr marL="251460" indent="-251460">
              <a:buChar char="•"/>
            </a:pPr>
            <a:r>
              <a:rPr lang="pl-PL" sz="2400" dirty="0">
                <a:latin typeface="Open Sans"/>
                <a:ea typeface="Open Sans"/>
                <a:cs typeface="Open Sans"/>
              </a:rPr>
              <a:t>Kluczową rolę w ocenie odgrywają KRYTERIA OCENY. </a:t>
            </a:r>
          </a:p>
          <a:p>
            <a:pPr marL="251460" indent="-251460">
              <a:buChar char="•"/>
            </a:pPr>
            <a:endParaRPr lang="pl-PL" sz="2400" dirty="0">
              <a:latin typeface="Open Sans"/>
              <a:ea typeface="Open Sans"/>
              <a:cs typeface="Open Sans"/>
            </a:endParaRPr>
          </a:p>
          <a:p>
            <a:pPr marL="0" indent="0" algn="ctr">
              <a:buNone/>
            </a:pPr>
            <a:r>
              <a:rPr lang="pl-PL" sz="2400" b="1" dirty="0">
                <a:latin typeface="Open Sans"/>
                <a:ea typeface="Open Sans"/>
                <a:cs typeface="Open Sans"/>
              </a:rPr>
              <a:t>Zajrzyjmy do przykładowego regulaminu i kryteriów. </a:t>
            </a:r>
          </a:p>
        </p:txBody>
      </p:sp>
    </p:spTree>
    <p:extLst>
      <p:ext uri="{BB962C8B-B14F-4D97-AF65-F5344CB8AC3E}">
        <p14:creationId xmlns:p14="http://schemas.microsoft.com/office/powerpoint/2010/main" val="23254796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NAJWAŻNIEJSZE ZAGADNIENIA i błędy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6622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l-PL" sz="3527" dirty="0"/>
              <a:t>Zgodność wydatku z przepisami prawa krajowego: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endParaRPr lang="pl-PL" sz="2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sz="2400" dirty="0"/>
              <a:t>np. ustawą o minimalnym wynagrodzeniu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pl-PL" sz="2400" dirty="0"/>
          </a:p>
          <a:p>
            <a:pPr algn="just">
              <a:buFont typeface="Wingdings" panose="05000000000000000000" pitchFamily="2" charset="2"/>
              <a:buChar char="§"/>
            </a:pPr>
            <a:r>
              <a:rPr lang="pl-PL" sz="2400" dirty="0"/>
              <a:t>ustawą o działalności pożytku publicznego i wolontariacie – wkład własny wolontariusze</a:t>
            </a:r>
          </a:p>
        </p:txBody>
      </p:sp>
    </p:spTree>
    <p:extLst>
      <p:ext uri="{BB962C8B-B14F-4D97-AF65-F5344CB8AC3E}">
        <p14:creationId xmlns:p14="http://schemas.microsoft.com/office/powerpoint/2010/main" val="3228250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defTabSz="495223"/>
            <a:r>
              <a:rPr lang="pl-PL" altLang="pl-PL" dirty="0"/>
              <a:t>Projekt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76229" indent="-376229" defTabSz="495223"/>
            <a:r>
              <a:rPr lang="pl-PL" altLang="pl-PL" sz="2646" dirty="0"/>
              <a:t>Projekt to zamierzony plan działania, który powinien charakteryzować się kilkoma ważnymi cechami: </a:t>
            </a:r>
          </a:p>
          <a:p>
            <a:pPr marL="817204" lvl="1" indent="-313233" defTabSz="495223"/>
            <a:r>
              <a:rPr lang="pl-PL" altLang="pl-PL" sz="2646" dirty="0"/>
              <a:t>wzajemnym powiązaniem w złożony sposób,</a:t>
            </a:r>
          </a:p>
          <a:p>
            <a:pPr marL="817204" lvl="1" indent="-313233" defTabSz="495223"/>
            <a:r>
              <a:rPr lang="pl-PL" altLang="pl-PL" sz="2646" dirty="0"/>
              <a:t>zamierzeniem osiągnięcia celu, często poprzez wytworzenie unikalnego produktu oraz zaplanowanym z góry początkiem i końcem. </a:t>
            </a:r>
          </a:p>
        </p:txBody>
      </p:sp>
    </p:spTree>
    <p:extLst>
      <p:ext uri="{BB962C8B-B14F-4D97-AF65-F5344CB8AC3E}">
        <p14:creationId xmlns:p14="http://schemas.microsoft.com/office/powerpoint/2010/main" val="38069748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Zadania/działania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Zgodność z typem projektu wymienionym </a:t>
            </a:r>
            <a:br>
              <a:rPr lang="pl-PL" sz="2400" dirty="0"/>
            </a:br>
            <a:r>
              <a:rPr lang="pl-PL" sz="2400" dirty="0"/>
              <a:t>w Regulaminie;</a:t>
            </a:r>
          </a:p>
          <a:p>
            <a:r>
              <a:rPr lang="pl-PL" sz="2400" dirty="0"/>
              <a:t>Zgodność z przepisami prawa krajowego </a:t>
            </a:r>
            <a:br>
              <a:rPr lang="pl-PL" sz="2400" dirty="0"/>
            </a:br>
            <a:r>
              <a:rPr lang="pl-PL" sz="2400" dirty="0"/>
              <a:t>i wspólnotowego;</a:t>
            </a:r>
          </a:p>
          <a:p>
            <a:r>
              <a:rPr lang="pl-PL" sz="2400" dirty="0"/>
              <a:t>Zasięg geograficzny kwalifikowalności wydatków.</a:t>
            </a:r>
          </a:p>
          <a:p>
            <a:r>
              <a:rPr lang="pl-PL" sz="2400" dirty="0"/>
              <a:t>Miejsce i czas realizacji;</a:t>
            </a:r>
          </a:p>
          <a:p>
            <a:r>
              <a:rPr lang="pl-PL" sz="2400" dirty="0"/>
              <a:t>Osoby odpowiedzialne;</a:t>
            </a:r>
          </a:p>
          <a:p>
            <a:r>
              <a:rPr lang="pl-PL" sz="2400" dirty="0"/>
              <a:t>Zakres tematyczny.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738660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Budżet projektu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800" dirty="0"/>
              <a:t>Rozliczanie projektów o wartości nieprzekraczającej 200 tys. Euro ze środków publicznych metodami uproszczonymi;</a:t>
            </a:r>
          </a:p>
          <a:p>
            <a:endParaRPr lang="pl-PL" sz="2800" dirty="0"/>
          </a:p>
          <a:p>
            <a:r>
              <a:rPr lang="pl-PL" sz="2800" dirty="0"/>
              <a:t>Rozliczanie kosztów pośrednich ryczałtem;</a:t>
            </a:r>
          </a:p>
          <a:p>
            <a:endParaRPr lang="pl-PL" sz="2800" dirty="0"/>
          </a:p>
          <a:p>
            <a:r>
              <a:rPr lang="pl-PL" sz="2800" dirty="0"/>
              <a:t>Wydatki objęte limitami;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6879317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Budżet projektu cd.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Cross </a:t>
            </a:r>
            <a:r>
              <a:rPr lang="pl-PL" sz="2400" dirty="0" err="1"/>
              <a:t>financing</a:t>
            </a:r>
            <a:r>
              <a:rPr lang="pl-PL" sz="2400" dirty="0"/>
              <a:t>;</a:t>
            </a:r>
          </a:p>
          <a:p>
            <a:r>
              <a:rPr lang="pl-PL" sz="2400" dirty="0"/>
              <a:t>Środki trwałe służące realizacji projektu oraz wspomagające wdrażanie projektu;</a:t>
            </a:r>
          </a:p>
          <a:p>
            <a:r>
              <a:rPr lang="pl-PL" sz="2400" dirty="0"/>
              <a:t>Zakup środków trwałych;</a:t>
            </a:r>
          </a:p>
          <a:p>
            <a:r>
              <a:rPr lang="pl-PL" sz="2400" dirty="0"/>
              <a:t>Amortyzacja, leasing finansowy i zwrotny;</a:t>
            </a:r>
          </a:p>
          <a:p>
            <a:r>
              <a:rPr lang="pl-PL" sz="2400" dirty="0"/>
              <a:t>Uzasadnienie wejścia w posiadanie środków trwałych;</a:t>
            </a:r>
          </a:p>
          <a:p>
            <a:r>
              <a:rPr lang="pl-PL" sz="2400" dirty="0"/>
              <a:t>Kwalifikowalność wydatków na środki trwałe;</a:t>
            </a:r>
          </a:p>
        </p:txBody>
      </p:sp>
    </p:spTree>
    <p:extLst>
      <p:ext uri="{BB962C8B-B14F-4D97-AF65-F5344CB8AC3E}">
        <p14:creationId xmlns:p14="http://schemas.microsoft.com/office/powerpoint/2010/main" val="27275510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Budżet projektu cd.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251460" indent="-251460"/>
            <a:r>
              <a:rPr lang="pl-PL" sz="2400" dirty="0">
                <a:latin typeface="Open Sans"/>
                <a:ea typeface="Open Sans"/>
                <a:cs typeface="Open Sans"/>
              </a:rPr>
              <a:t>Personel;</a:t>
            </a:r>
            <a:endParaRPr lang="pl-PL" dirty="0"/>
          </a:p>
          <a:p>
            <a:pPr marL="251460" indent="-251460"/>
            <a:r>
              <a:rPr lang="pl-PL" sz="2400" dirty="0"/>
              <a:t>Wydatki ponoszone poza PO;</a:t>
            </a:r>
          </a:p>
          <a:p>
            <a:pPr marL="251460" indent="-251460"/>
            <a:r>
              <a:rPr lang="pl-PL" sz="2400" dirty="0"/>
              <a:t>Wydatki ponoszone poza PL;</a:t>
            </a:r>
          </a:p>
          <a:p>
            <a:pPr marL="251460" indent="-251460"/>
            <a:r>
              <a:rPr lang="pl-PL" sz="2400" dirty="0"/>
              <a:t>Stawki odpowiadające stawkom rynkowym</a:t>
            </a:r>
            <a:r>
              <a:rPr lang="pl-P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091806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Personel projektu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251460" indent="-251460"/>
            <a:r>
              <a:rPr lang="pl-PL" sz="2400" dirty="0"/>
              <a:t>Zaangażowanie zawodowe nie większe niż 276 godzin miesięcznie;</a:t>
            </a:r>
            <a:endParaRPr lang="pl-PL"/>
          </a:p>
          <a:p>
            <a:pPr marL="251460" indent="-251460"/>
            <a:r>
              <a:rPr lang="pl-PL" sz="2400" dirty="0">
                <a:latin typeface="Open Sans"/>
                <a:ea typeface="Open Sans"/>
                <a:cs typeface="Open Sans"/>
              </a:rPr>
              <a:t>Sprawozdania w SL2021;</a:t>
            </a:r>
          </a:p>
          <a:p>
            <a:pPr marL="251460" indent="-251460"/>
            <a:r>
              <a:rPr lang="pl-PL" sz="2400" dirty="0">
                <a:latin typeface="Open Sans"/>
                <a:ea typeface="Open Sans"/>
                <a:cs typeface="Open Sans"/>
              </a:rPr>
              <a:t>Oświadczenia;</a:t>
            </a:r>
          </a:p>
          <a:p>
            <a:pPr marL="251460" indent="-251460"/>
            <a:r>
              <a:rPr lang="pl-PL" sz="2400" dirty="0" err="1"/>
              <a:t>Niekwalifikowalność</a:t>
            </a:r>
            <a:r>
              <a:rPr lang="pl-PL" sz="2400" dirty="0"/>
              <a:t> wydatków;</a:t>
            </a:r>
          </a:p>
          <a:p>
            <a:pPr marL="251460" indent="-251460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822473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/>
              <a:t>Personel projektu cd.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/>
              <a:t>Umowy o pracę;</a:t>
            </a:r>
          </a:p>
          <a:p>
            <a:r>
              <a:rPr lang="pl-PL" sz="2400" dirty="0"/>
              <a:t>Samozatrudnienie;</a:t>
            </a:r>
          </a:p>
          <a:p>
            <a:r>
              <a:rPr lang="pl-PL" sz="2400" dirty="0">
                <a:solidFill>
                  <a:srgbClr val="FF0000"/>
                </a:solidFill>
              </a:rPr>
              <a:t>Umowy zlecenia;</a:t>
            </a:r>
          </a:p>
          <a:p>
            <a:r>
              <a:rPr lang="pl-PL" sz="2400" dirty="0">
                <a:solidFill>
                  <a:srgbClr val="FF0000"/>
                </a:solidFill>
              </a:rPr>
              <a:t>Umowy o dzieło;</a:t>
            </a:r>
          </a:p>
          <a:p>
            <a:r>
              <a:rPr lang="pl-PL" sz="2400" dirty="0"/>
              <a:t>Osoby wskazane w ofercie jako osobiście świadczące usługi;</a:t>
            </a:r>
          </a:p>
          <a:p>
            <a:r>
              <a:rPr lang="pl-PL" sz="2400" dirty="0"/>
              <a:t>Nauczyciele.</a:t>
            </a:r>
          </a:p>
        </p:txBody>
      </p:sp>
    </p:spTree>
    <p:extLst>
      <p:ext uri="{BB962C8B-B14F-4D97-AF65-F5344CB8AC3E}">
        <p14:creationId xmlns:p14="http://schemas.microsoft.com/office/powerpoint/2010/main" val="40331297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1109" y="840982"/>
            <a:ext cx="9071610" cy="1259946"/>
          </a:xfrm>
        </p:spPr>
        <p:txBody>
          <a:bodyPr/>
          <a:lstStyle/>
          <a:p>
            <a:pPr algn="ctr"/>
            <a:r>
              <a:rPr lang="pl-PL" dirty="0"/>
              <a:t>Zarządzanie projektem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/>
              <a:t>Równość szans i niedyskryminacji;</a:t>
            </a:r>
          </a:p>
          <a:p>
            <a:endParaRPr lang="pl-PL" sz="2400" dirty="0"/>
          </a:p>
          <a:p>
            <a:r>
              <a:rPr lang="pl-PL" sz="2400" dirty="0"/>
              <a:t>Sposób podejmowania decyzji;</a:t>
            </a:r>
          </a:p>
          <a:p>
            <a:endParaRPr lang="pl-PL" sz="2400" dirty="0"/>
          </a:p>
          <a:p>
            <a:r>
              <a:rPr lang="pl-PL" sz="2400" dirty="0"/>
              <a:t>Struktura zarządzania;</a:t>
            </a:r>
          </a:p>
          <a:p>
            <a:endParaRPr lang="pl-PL" sz="2400" dirty="0"/>
          </a:p>
          <a:p>
            <a:r>
              <a:rPr lang="pl-PL" sz="2400" dirty="0"/>
              <a:t>Kadra.</a:t>
            </a:r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8705420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96528" y="1142823"/>
            <a:ext cx="9071610" cy="1259946"/>
          </a:xfrm>
        </p:spPr>
        <p:txBody>
          <a:bodyPr>
            <a:normAutofit/>
          </a:bodyPr>
          <a:lstStyle/>
          <a:p>
            <a:pPr algn="ctr"/>
            <a:r>
              <a:rPr lang="pl-PL" dirty="0"/>
              <a:t>Niezbędne dokumenty </a:t>
            </a:r>
            <a:br>
              <a:rPr lang="pl-PL" dirty="0"/>
            </a:br>
            <a:r>
              <a:rPr lang="pl-PL" dirty="0"/>
              <a:t>do opracowania wniosku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22854" y="2871257"/>
            <a:ext cx="9218959" cy="4989036"/>
          </a:xfrm>
        </p:spPr>
        <p:txBody>
          <a:bodyPr>
            <a:normAutofit/>
          </a:bodyPr>
          <a:lstStyle/>
          <a:p>
            <a:r>
              <a:rPr lang="pl-PL" sz="2400" dirty="0"/>
              <a:t>Regulamin konkursu;</a:t>
            </a:r>
          </a:p>
          <a:p>
            <a:endParaRPr lang="pl-PL" sz="2400" dirty="0"/>
          </a:p>
          <a:p>
            <a:r>
              <a:rPr lang="pl-PL" sz="2400" dirty="0" err="1"/>
              <a:t>SzOP</a:t>
            </a:r>
            <a:r>
              <a:rPr lang="pl-PL" sz="2400" dirty="0"/>
              <a:t>;</a:t>
            </a:r>
          </a:p>
          <a:p>
            <a:endParaRPr lang="pl-PL" sz="2400" dirty="0"/>
          </a:p>
          <a:p>
            <a:r>
              <a:rPr lang="pl-PL" sz="2400" dirty="0"/>
              <a:t>Instrukcja wypełnienia wniosku;</a:t>
            </a:r>
          </a:p>
          <a:p>
            <a:endParaRPr lang="pl-PL" sz="2400" dirty="0"/>
          </a:p>
          <a:p>
            <a:r>
              <a:rPr lang="pl-PL" sz="2400" dirty="0"/>
              <a:t>Wytyczne kwalifikowalności.</a:t>
            </a:r>
          </a:p>
        </p:txBody>
      </p:sp>
    </p:spTree>
    <p:extLst>
      <p:ext uri="{BB962C8B-B14F-4D97-AF65-F5344CB8AC3E}">
        <p14:creationId xmlns:p14="http://schemas.microsoft.com/office/powerpoint/2010/main" val="26819455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>
            <a:extLst>
              <a:ext uri="{FF2B5EF4-FFF2-40B4-BE49-F238E27FC236}">
                <a16:creationId xmlns:a16="http://schemas.microsoft.com/office/drawing/2014/main" id="{0CD17717-5751-F730-50BD-CBB39F57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Dziękuję za uwagę</a:t>
            </a:r>
          </a:p>
        </p:txBody>
      </p: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249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defTabSz="495223"/>
            <a:r>
              <a:rPr lang="pl-PL" altLang="pl-PL" dirty="0"/>
              <a:t>Projekt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76229" indent="-376229" defTabSz="495223"/>
            <a:r>
              <a:rPr lang="pl-PL" altLang="pl-PL" sz="2646" dirty="0"/>
              <a:t>Obejmuje szereg konkretnych działań podejmowanych w przeciągu danego okresu, których wynikiem będzie osiągnięcie wcześniej określonych rezultatów lub produktów, mających na celu rozwiązanie konkretnego problemu.</a:t>
            </a:r>
          </a:p>
        </p:txBody>
      </p:sp>
    </p:spTree>
    <p:extLst>
      <p:ext uri="{BB962C8B-B14F-4D97-AF65-F5344CB8AC3E}">
        <p14:creationId xmlns:p14="http://schemas.microsoft.com/office/powerpoint/2010/main" val="2741645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defTabSz="495223"/>
            <a:r>
              <a:rPr lang="pl-PL" altLang="pl-PL" dirty="0"/>
              <a:t>Cechy projektu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76229" indent="-376229" defTabSz="495223"/>
            <a:r>
              <a:rPr lang="pl-PL" altLang="pl-PL" sz="2646"/>
              <a:t>Posiada cel.</a:t>
            </a:r>
          </a:p>
          <a:p>
            <a:pPr marL="376229" indent="-376229" defTabSz="495223"/>
            <a:r>
              <a:rPr lang="pl-PL" altLang="pl-PL" sz="2646"/>
              <a:t>Jest realistyczny (bierze pod uwagę potrzeby i zasoby).</a:t>
            </a:r>
          </a:p>
          <a:p>
            <a:pPr marL="376229" indent="-376229" defTabSz="495223"/>
            <a:r>
              <a:rPr lang="pl-PL" altLang="pl-PL" sz="2646"/>
              <a:t>Jest ograniczony w czasie (termin realizacji).</a:t>
            </a:r>
          </a:p>
          <a:p>
            <a:pPr marL="376229" indent="-376229" defTabSz="495223"/>
            <a:r>
              <a:rPr lang="pl-PL" altLang="pl-PL" sz="2646"/>
              <a:t>Wspólny (należy do wszystkich członków zespołu).</a:t>
            </a:r>
          </a:p>
          <a:p>
            <a:pPr marL="376229" indent="-376229" defTabSz="495223"/>
            <a:r>
              <a:rPr lang="pl-PL" altLang="pl-PL" sz="2646"/>
              <a:t>Elastyczny (reaguje na zmiany).</a:t>
            </a:r>
          </a:p>
          <a:p>
            <a:pPr marL="376229" indent="-376229" defTabSz="495223"/>
            <a:r>
              <a:rPr lang="pl-PL" altLang="pl-PL" sz="2646"/>
              <a:t>Złożony (planowanie, organizacja, realizacja, monitoring).</a:t>
            </a:r>
          </a:p>
        </p:txBody>
      </p:sp>
    </p:spTree>
    <p:extLst>
      <p:ext uri="{BB962C8B-B14F-4D97-AF65-F5344CB8AC3E}">
        <p14:creationId xmlns:p14="http://schemas.microsoft.com/office/powerpoint/2010/main" val="9194985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defTabSz="495223"/>
            <a:r>
              <a:rPr lang="pl-PL" altLang="pl-PL" dirty="0">
                <a:latin typeface="Open Sans"/>
                <a:ea typeface="Open Sans"/>
                <a:cs typeface="Open Sans"/>
              </a:rPr>
              <a:t>Wniosek o dofinansowanie</a:t>
            </a:r>
            <a:endParaRPr lang="pl-PL" altLang="pl-PL" dirty="0"/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376229" indent="-376229" defTabSz="495223"/>
            <a:r>
              <a:rPr lang="pl-PL" altLang="pl-PL" sz="2646"/>
              <a:t>Struktura wniosku aplikacyjnego powinna bezpośrednio nawiązywać do PCM:</a:t>
            </a:r>
          </a:p>
          <a:p>
            <a:pPr marL="376229" indent="-376229" defTabSz="495223">
              <a:buNone/>
            </a:pPr>
            <a:endParaRPr lang="pl-PL" altLang="pl-PL" sz="2646"/>
          </a:p>
          <a:p>
            <a:pPr marL="376229" indent="-376229" defTabSz="495223"/>
            <a:r>
              <a:rPr lang="pl-PL" altLang="pl-PL" sz="2646"/>
              <a:t>PROBLEMY</a:t>
            </a:r>
          </a:p>
          <a:p>
            <a:pPr marL="376229" indent="-376229" defTabSz="495223"/>
            <a:r>
              <a:rPr lang="pl-PL" altLang="pl-PL" sz="2646"/>
              <a:t>CELE</a:t>
            </a:r>
          </a:p>
          <a:p>
            <a:pPr marL="376229" indent="-376229" defTabSz="495223"/>
            <a:r>
              <a:rPr lang="pl-PL" altLang="pl-PL" sz="2646"/>
              <a:t>DZIAŁANIA</a:t>
            </a:r>
          </a:p>
          <a:p>
            <a:pPr marL="376229" indent="-376229" defTabSz="495223"/>
            <a:r>
              <a:rPr lang="pl-PL" altLang="pl-PL" sz="2646"/>
              <a:t>REZULTATY</a:t>
            </a:r>
          </a:p>
        </p:txBody>
      </p:sp>
    </p:spTree>
    <p:extLst>
      <p:ext uri="{BB962C8B-B14F-4D97-AF65-F5344CB8AC3E}">
        <p14:creationId xmlns:p14="http://schemas.microsoft.com/office/powerpoint/2010/main" val="3882684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/>
              <a:t>6 faz projektu według podręcznika PCM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2351" y="2271402"/>
            <a:ext cx="9071610" cy="4989036"/>
          </a:xfrm>
        </p:spPr>
        <p:txBody>
          <a:bodyPr/>
          <a:lstStyle/>
          <a:p>
            <a:pPr marL="376229" indent="-376229" defTabSz="495223"/>
            <a:r>
              <a:rPr lang="pl-PL" altLang="pl-PL" sz="2646"/>
              <a:t>Programowanie</a:t>
            </a:r>
          </a:p>
          <a:p>
            <a:pPr marL="376229" indent="-376229" defTabSz="495223"/>
            <a:r>
              <a:rPr lang="pl-PL" altLang="pl-PL" sz="2646"/>
              <a:t>Identyfikacja</a:t>
            </a:r>
          </a:p>
          <a:p>
            <a:pPr marL="376229" indent="-376229" defTabSz="495223"/>
            <a:r>
              <a:rPr lang="pl-PL" altLang="pl-PL" sz="2646"/>
              <a:t>Ocena</a:t>
            </a:r>
          </a:p>
          <a:p>
            <a:pPr marL="376229" indent="-376229" defTabSz="495223"/>
            <a:r>
              <a:rPr lang="pl-PL" altLang="pl-PL" sz="2646"/>
              <a:t>Finansowanie</a:t>
            </a:r>
          </a:p>
          <a:p>
            <a:pPr marL="376229" indent="-376229" defTabSz="495223"/>
            <a:r>
              <a:rPr lang="pl-PL" altLang="pl-PL" sz="2646"/>
              <a:t>Wdrażanie</a:t>
            </a:r>
          </a:p>
          <a:p>
            <a:pPr marL="376229" indent="-376229" defTabSz="495223"/>
            <a:r>
              <a:rPr lang="pl-PL" altLang="pl-PL" sz="2646"/>
              <a:t>Ewaluacja</a:t>
            </a:r>
          </a:p>
        </p:txBody>
      </p:sp>
    </p:spTree>
    <p:extLst>
      <p:ext uri="{BB962C8B-B14F-4D97-AF65-F5344CB8AC3E}">
        <p14:creationId xmlns:p14="http://schemas.microsoft.com/office/powerpoint/2010/main" val="23762215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93568BE-245E-449B-9BA3-0D02E7BF7E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latin typeface="Open Sans"/>
                <a:ea typeface="Open Sans"/>
                <a:cs typeface="Open Sans"/>
              </a:rPr>
              <a:t>DOKUMENTACJA NABORU</a:t>
            </a:r>
            <a:endParaRPr lang="pl-PL" dirty="0"/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229C2C5-54F9-4EC4-92E9-11C5F82C31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D1261-A096-4701-818F-FA57047FD5DA}" type="datetime1">
              <a:rPr lang="pl-PL" smtClean="0"/>
              <a:t>2025-09-19</a:t>
            </a:fld>
            <a:endParaRPr lang="pl-PL" dirty="0"/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1" y="6299200"/>
            <a:ext cx="9522371" cy="1006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291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011343" y="1142131"/>
            <a:ext cx="8693626" cy="1028959"/>
          </a:xfrm>
        </p:spPr>
        <p:txBody>
          <a:bodyPr>
            <a:normAutofit/>
          </a:bodyPr>
          <a:lstStyle/>
          <a:p>
            <a:pPr algn="ctr" defTabSz="495223"/>
            <a:r>
              <a:rPr lang="pl-PL" altLang="pl-PL" dirty="0">
                <a:latin typeface="Open Sans"/>
                <a:ea typeface="Open Sans"/>
                <a:cs typeface="Open Sans"/>
              </a:rPr>
              <a:t>Najważniejsze w dokumentacji naboru</a:t>
            </a:r>
            <a:endParaRPr lang="pl-PL" altLang="pl-PL" dirty="0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2351" y="2271402"/>
            <a:ext cx="9071610" cy="4989036"/>
          </a:xfrm>
        </p:spPr>
        <p:txBody>
          <a:bodyPr vert="horz" lIns="0" tIns="0" rIns="0" bIns="0" rtlCol="0" anchor="t">
            <a:normAutofit/>
          </a:bodyPr>
          <a:lstStyle/>
          <a:p>
            <a:pPr marL="375920" indent="-375920" defTabSz="495223"/>
            <a:r>
              <a:rPr lang="pl-PL" altLang="pl-PL" sz="2600">
                <a:latin typeface="Open Sans"/>
                <a:ea typeface="Open Sans"/>
                <a:cs typeface="Open Sans"/>
              </a:rPr>
              <a:t>Regulamin</a:t>
            </a:r>
            <a:endParaRPr lang="pl-PL"/>
          </a:p>
          <a:p>
            <a:pPr marL="375920" indent="-375920" defTabSz="495223"/>
            <a:r>
              <a:rPr lang="pl-PL" altLang="pl-PL" sz="2600" dirty="0">
                <a:latin typeface="Open Sans"/>
                <a:ea typeface="Open Sans"/>
                <a:cs typeface="Open Sans"/>
              </a:rPr>
              <a:t>Koszty kwalifikowalne</a:t>
            </a:r>
          </a:p>
          <a:p>
            <a:pPr marL="375920" indent="-375920" defTabSz="495223"/>
            <a:r>
              <a:rPr lang="pl-PL" altLang="pl-PL" sz="2600" dirty="0">
                <a:latin typeface="Open Sans"/>
                <a:ea typeface="Open Sans"/>
                <a:cs typeface="Open Sans"/>
              </a:rPr>
              <a:t>Kryteria oceny</a:t>
            </a:r>
          </a:p>
          <a:p>
            <a:pPr marL="375920" indent="-375920" defTabSz="495223"/>
            <a:r>
              <a:rPr lang="pl-PL" altLang="pl-PL" sz="2600" dirty="0">
                <a:latin typeface="Open Sans"/>
                <a:ea typeface="Open Sans"/>
                <a:cs typeface="Open Sans"/>
              </a:rPr>
              <a:t>Instrukcja przygotowania wniosku</a:t>
            </a:r>
          </a:p>
          <a:p>
            <a:pPr marL="375920" indent="-375920" defTabSz="495223"/>
            <a:endParaRPr lang="pl-PL" altLang="pl-PL" sz="2600"/>
          </a:p>
        </p:txBody>
      </p:sp>
    </p:spTree>
    <p:extLst>
      <p:ext uri="{BB962C8B-B14F-4D97-AF65-F5344CB8AC3E}">
        <p14:creationId xmlns:p14="http://schemas.microsoft.com/office/powerpoint/2010/main" val="906004509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y 8">
      <a:dk1>
        <a:srgbClr val="000000"/>
      </a:dk1>
      <a:lt1>
        <a:srgbClr val="FFFFFF"/>
      </a:lt1>
      <a:dk2>
        <a:srgbClr val="002073"/>
      </a:dk2>
      <a:lt2>
        <a:srgbClr val="FFFFFF"/>
      </a:lt2>
      <a:accent1>
        <a:srgbClr val="003399"/>
      </a:accent1>
      <a:accent2>
        <a:srgbClr val="A6D3FF"/>
      </a:accent2>
      <a:accent3>
        <a:srgbClr val="FFD618"/>
      </a:accent3>
      <a:accent4>
        <a:srgbClr val="0051B0"/>
      </a:accent4>
      <a:accent5>
        <a:srgbClr val="6BB1E2"/>
      </a:accent5>
      <a:accent6>
        <a:srgbClr val="FFE60B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1" id="{436F5452-C95B-4D43-A1C6-1CA5BE69C951}" vid="{ABE25C27-1E66-47F3-AA86-B88226738C33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4EC8107F11BB34F81F6D35CD3AFF487" ma:contentTypeVersion="15" ma:contentTypeDescription="Utwórz nowy dokument." ma:contentTypeScope="" ma:versionID="724dde684ef9b05687edb99bb17d1856">
  <xsd:schema xmlns:xsd="http://www.w3.org/2001/XMLSchema" xmlns:xs="http://www.w3.org/2001/XMLSchema" xmlns:p="http://schemas.microsoft.com/office/2006/metadata/properties" xmlns:ns2="9ebde75c-c695-442a-80d4-61b034fbba81" xmlns:ns3="6852e5d6-3164-4114-9510-1696955387a4" targetNamespace="http://schemas.microsoft.com/office/2006/metadata/properties" ma:root="true" ma:fieldsID="49d92508d3ce33062529bb8f8b7b895c" ns2:_="" ns3:_="">
    <xsd:import namespace="9ebde75c-c695-442a-80d4-61b034fbba81"/>
    <xsd:import namespace="6852e5d6-3164-4114-9510-1696955387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bde75c-c695-442a-80d4-61b034fbba8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Tagi obrazów" ma:readOnly="false" ma:fieldId="{5cf76f15-5ced-4ddc-b409-7134ff3c332f}" ma:taxonomyMulti="true" ma:sspId="54914f52-495d-4bb6-95e8-b9da89695b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52e5d6-3164-4114-9510-1696955387a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6aba39d-2bb0-43c8-925f-3ed70e5af5ff}" ma:internalName="TaxCatchAll" ma:showField="CatchAllData" ma:web="6852e5d6-3164-4114-9510-1696955387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ebde75c-c695-442a-80d4-61b034fbba81">
      <Terms xmlns="http://schemas.microsoft.com/office/infopath/2007/PartnerControls"/>
    </lcf76f155ced4ddcb4097134ff3c332f>
    <TaxCatchAll xmlns="6852e5d6-3164-4114-9510-1696955387a4" xsi:nil="true"/>
  </documentManagement>
</p:properties>
</file>

<file path=customXml/itemProps1.xml><?xml version="1.0" encoding="utf-8"?>
<ds:datastoreItem xmlns:ds="http://schemas.openxmlformats.org/officeDocument/2006/customXml" ds:itemID="{7FFD9841-F359-4B44-B217-4ED3B1F852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bde75c-c695-442a-80d4-61b034fbba81"/>
    <ds:schemaRef ds:uri="6852e5d6-3164-4114-9510-1696955387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AE707B-CAB2-4EF2-9059-DA173A9CEE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734B14-AD9C-4F5D-B1E5-B1777D81BF07}">
  <ds:schemaRefs>
    <ds:schemaRef ds:uri="http://schemas.microsoft.com/office/2006/documentManagement/types"/>
    <ds:schemaRef ds:uri="http://www.w3.org/XML/1998/namespace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d47a4560-aee9-43e8-973f-2abd655c26a0"/>
    <ds:schemaRef ds:uri="d4f64a22-a125-4b7a-afce-4a30c86a8f7c"/>
    <ds:schemaRef ds:uri="9ebde75c-c695-442a-80d4-61b034fbba81"/>
    <ds:schemaRef ds:uri="6852e5d6-3164-4114-9510-1696955387a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433</TotalTime>
  <Words>1016</Words>
  <Application>Microsoft Office PowerPoint</Application>
  <PresentationFormat>Niestandardowy</PresentationFormat>
  <Paragraphs>170</Paragraphs>
  <Slides>38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38</vt:i4>
      </vt:variant>
    </vt:vector>
  </HeadingPairs>
  <TitlesOfParts>
    <vt:vector size="43" baseType="lpstr">
      <vt:lpstr>Arial</vt:lpstr>
      <vt:lpstr>Calibri</vt:lpstr>
      <vt:lpstr>Open Sans</vt:lpstr>
      <vt:lpstr>Wingdings</vt:lpstr>
      <vt:lpstr>Motyw pakietu Office</vt:lpstr>
      <vt:lpstr>Pisanie wniosków o dofinansowanie w perspektywie finansowej 2021-2027</vt:lpstr>
      <vt:lpstr>PROJEKT – koncepcja i dokumentacja</vt:lpstr>
      <vt:lpstr>Projekt</vt:lpstr>
      <vt:lpstr>Projekt</vt:lpstr>
      <vt:lpstr>Cechy projektu</vt:lpstr>
      <vt:lpstr>Wniosek o dofinansowanie</vt:lpstr>
      <vt:lpstr>6 faz projektu według podręcznika PCM</vt:lpstr>
      <vt:lpstr>DOKUMENTACJA NABORU</vt:lpstr>
      <vt:lpstr>Najważniejsze w dokumentacji naboru</vt:lpstr>
      <vt:lpstr>Pomocne wytyczne</vt:lpstr>
      <vt:lpstr>ELEMENTY WNIOSKU</vt:lpstr>
      <vt:lpstr>Wskaźniki</vt:lpstr>
      <vt:lpstr>Wskaźniki cd.</vt:lpstr>
      <vt:lpstr>Grupa docelowa</vt:lpstr>
      <vt:lpstr>Zgodność z politykami  horyzontalnymi UE</vt:lpstr>
      <vt:lpstr>Jedne Wytyczne horyzontalne:</vt:lpstr>
      <vt:lpstr>Warunki kwalifikowania wydatków:</vt:lpstr>
      <vt:lpstr>Polityka horyzontalna UE</vt:lpstr>
      <vt:lpstr>Wytyczne:</vt:lpstr>
      <vt:lpstr>PRZYGOTOWANIE I SKŁADANIE WNIOSKU</vt:lpstr>
      <vt:lpstr>Funkcjonowanie systemu</vt:lpstr>
      <vt:lpstr>Wnioski</vt:lpstr>
      <vt:lpstr>LSI - zasady</vt:lpstr>
      <vt:lpstr>LSI - zasady</vt:lpstr>
      <vt:lpstr>LSI - zasady</vt:lpstr>
      <vt:lpstr>OCENA WNIOSKU</vt:lpstr>
      <vt:lpstr>Proces oceny</vt:lpstr>
      <vt:lpstr>NAJWAŻNIEJSZE ZAGADNIENIA i błędy</vt:lpstr>
      <vt:lpstr>Zgodność wydatku z przepisami prawa krajowego:</vt:lpstr>
      <vt:lpstr>Zadania/działania</vt:lpstr>
      <vt:lpstr>Budżet projektu</vt:lpstr>
      <vt:lpstr>Budżet projektu cd.</vt:lpstr>
      <vt:lpstr>Budżet projektu cd.</vt:lpstr>
      <vt:lpstr>Personel projektu</vt:lpstr>
      <vt:lpstr>Personel projektu cd.</vt:lpstr>
      <vt:lpstr>Zarządzanie projektem</vt:lpstr>
      <vt:lpstr>Niezbędne dokumenty  do opracowania wniosku</vt:lpstr>
      <vt:lpstr>Dziękuję za uwagę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Sowiński Piotr</dc:creator>
  <cp:lastModifiedBy>Kubacka Urszula</cp:lastModifiedBy>
  <cp:revision>108</cp:revision>
  <dcterms:created xsi:type="dcterms:W3CDTF">2022-06-22T09:40:44Z</dcterms:created>
  <dcterms:modified xsi:type="dcterms:W3CDTF">2025-09-19T10:01:47Z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0x010100F4EC8107F11BB34F81F6D35CD3AFF487</vt:lpwstr>
  </property>
  <property fmtid="{D5CDD505-2E9C-101B-9397-08002B2CF9AE}" pid="3" name="MediaServiceImageTags">
    <vt:lpwstr/>
  </property>
</Properties>
</file>