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36"/>
  </p:notesMasterIdLst>
  <p:handoutMasterIdLst>
    <p:handoutMasterId r:id="rId37"/>
  </p:handoutMasterIdLst>
  <p:sldIdLst>
    <p:sldId id="438" r:id="rId5"/>
    <p:sldId id="743" r:id="rId6"/>
    <p:sldId id="816" r:id="rId7"/>
    <p:sldId id="817" r:id="rId8"/>
    <p:sldId id="819" r:id="rId9"/>
    <p:sldId id="820" r:id="rId10"/>
    <p:sldId id="822" r:id="rId11"/>
    <p:sldId id="818" r:id="rId12"/>
    <p:sldId id="823" r:id="rId13"/>
    <p:sldId id="824" r:id="rId14"/>
    <p:sldId id="825" r:id="rId15"/>
    <p:sldId id="826" r:id="rId16"/>
    <p:sldId id="803" r:id="rId17"/>
    <p:sldId id="691" r:id="rId18"/>
    <p:sldId id="692" r:id="rId19"/>
    <p:sldId id="827" r:id="rId20"/>
    <p:sldId id="841" r:id="rId21"/>
    <p:sldId id="842" r:id="rId22"/>
    <p:sldId id="843" r:id="rId23"/>
    <p:sldId id="846" r:id="rId24"/>
    <p:sldId id="847" r:id="rId25"/>
    <p:sldId id="844" r:id="rId26"/>
    <p:sldId id="848" r:id="rId27"/>
    <p:sldId id="849" r:id="rId28"/>
    <p:sldId id="845" r:id="rId29"/>
    <p:sldId id="835" r:id="rId30"/>
    <p:sldId id="836" r:id="rId31"/>
    <p:sldId id="837" r:id="rId32"/>
    <p:sldId id="838" r:id="rId33"/>
    <p:sldId id="839" r:id="rId34"/>
    <p:sldId id="260" r:id="rId35"/>
  </p:sldIdLst>
  <p:sldSz cx="10691813" cy="7559675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" id="{5230D26A-10E4-450E-A8BC-3B0AB787A374}">
          <p14:sldIdLst>
            <p14:sldId id="438"/>
            <p14:sldId id="743"/>
            <p14:sldId id="816"/>
            <p14:sldId id="817"/>
            <p14:sldId id="819"/>
            <p14:sldId id="820"/>
            <p14:sldId id="822"/>
            <p14:sldId id="818"/>
            <p14:sldId id="823"/>
            <p14:sldId id="824"/>
            <p14:sldId id="825"/>
            <p14:sldId id="826"/>
            <p14:sldId id="803"/>
            <p14:sldId id="691"/>
            <p14:sldId id="692"/>
            <p14:sldId id="827"/>
            <p14:sldId id="841"/>
            <p14:sldId id="842"/>
            <p14:sldId id="843"/>
            <p14:sldId id="846"/>
            <p14:sldId id="847"/>
            <p14:sldId id="844"/>
            <p14:sldId id="848"/>
            <p14:sldId id="849"/>
            <p14:sldId id="845"/>
            <p14:sldId id="835"/>
            <p14:sldId id="836"/>
            <p14:sldId id="837"/>
            <p14:sldId id="838"/>
            <p14:sldId id="83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Jamróz Marzena" initials="JM" lastIdx="1" clrIdx="1">
    <p:extLst>
      <p:ext uri="{19B8F6BF-5375-455C-9EA6-DF929625EA0E}">
        <p15:presenceInfo xmlns:p15="http://schemas.microsoft.com/office/powerpoint/2012/main" userId="S-1-5-21-833596994-3496505273-2944068786-1556" providerId="AD"/>
      </p:ext>
    </p:extLst>
  </p:cmAuthor>
  <p:cmAuthor id="3" name="Mikoś Urszula" initials="MU" lastIdx="1" clrIdx="2">
    <p:extLst>
      <p:ext uri="{19B8F6BF-5375-455C-9EA6-DF929625EA0E}">
        <p15:presenceInfo xmlns:p15="http://schemas.microsoft.com/office/powerpoint/2012/main" userId="S::mikosu@slaskie.pl::0f593a33-6808-4fd0-8b7d-5cab86a7628e" providerId="AD"/>
      </p:ext>
    </p:extLst>
  </p:cmAuthor>
  <p:cmAuthor id="4" name="Jamrozowicz Sebastian" initials="JS" lastIdx="4" clrIdx="3">
    <p:extLst>
      <p:ext uri="{19B8F6BF-5375-455C-9EA6-DF929625EA0E}">
        <p15:presenceInfo xmlns:p15="http://schemas.microsoft.com/office/powerpoint/2012/main" userId="S::jamrozowiczs@slaskie.pl::b7b3e9d8-2a02-48b9-9ccb-53867823ce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D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769" autoAdjust="0"/>
  </p:normalViewPr>
  <p:slideViewPr>
    <p:cSldViewPr snapToGrid="0">
      <p:cViewPr varScale="1">
        <p:scale>
          <a:sx n="52" d="100"/>
          <a:sy n="52" d="100"/>
        </p:scale>
        <p:origin x="2088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7CA06BC-46DC-4813-AD83-B79D92B5EC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BF71FDB-7BB9-4D68-A7B9-41F18B448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E870A-5405-49E9-8893-4ED76E127DB0}" type="datetimeFigureOut">
              <a:rPr lang="pl-PL" smtClean="0"/>
              <a:t>2025-11-26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82A714-61AB-4B8C-8C5C-11C5FF7DC2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8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170E61-CE7B-44B3-80D9-C83B6CD573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377318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66712-C50C-420D-BDBA-E1FB4006A0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84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2025-11-26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3488"/>
            <a:ext cx="47101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909" y="4751220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7607" y="9377318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361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617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681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180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1520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65177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99997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59814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4171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00044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845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13036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50448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9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68086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7779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45804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24808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78760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75649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72906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1958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686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93736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464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2879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7076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002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864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0930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183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2025-11-26</a:t>
            </a:fld>
            <a:endParaRPr lang="pl-PL"/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BCC7133F-DD34-4441-A081-09B1F39CBAAF}"/>
              </a:ext>
            </a:extLst>
          </p:cNvPr>
          <p:cNvGrpSpPr/>
          <p:nvPr userDrawn="1"/>
        </p:nvGrpSpPr>
        <p:grpSpPr>
          <a:xfrm>
            <a:off x="100601" y="6343237"/>
            <a:ext cx="10492198" cy="1192200"/>
            <a:chOff x="153899" y="6417375"/>
            <a:chExt cx="10492198" cy="1192200"/>
          </a:xfrm>
        </p:grpSpPr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C936F308-DEB3-4543-84FA-4EAB695715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4F20D11C-E08F-472A-AAFB-DA475B3F62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B8BA551F-4A8B-41BD-9DB0-3202880F5B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49A831D7-01A3-482A-B6D5-47E8C97B5F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97FB335-B217-4C87-AB16-011329E672B4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C2FC3C7A-739B-4EFC-B37D-A6D2DD294C57}"/>
              </a:ext>
            </a:extLst>
          </p:cNvPr>
          <p:cNvGrpSpPr/>
          <p:nvPr userDrawn="1"/>
        </p:nvGrpSpPr>
        <p:grpSpPr>
          <a:xfrm>
            <a:off x="178978" y="6367475"/>
            <a:ext cx="10492198" cy="1192200"/>
            <a:chOff x="153899" y="6417375"/>
            <a:chExt cx="10492198" cy="1192200"/>
          </a:xfrm>
        </p:grpSpPr>
        <p:pic>
          <p:nvPicPr>
            <p:cNvPr id="26" name="Obraz 25">
              <a:extLst>
                <a:ext uri="{FF2B5EF4-FFF2-40B4-BE49-F238E27FC236}">
                  <a16:creationId xmlns:a16="http://schemas.microsoft.com/office/drawing/2014/main" id="{DB4C0DFD-74BB-4F9A-9632-77A6DFC998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5FF58B18-2EF8-43C8-A461-528BBCF301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30" name="Obraz 29">
              <a:extLst>
                <a:ext uri="{FF2B5EF4-FFF2-40B4-BE49-F238E27FC236}">
                  <a16:creationId xmlns:a16="http://schemas.microsoft.com/office/drawing/2014/main" id="{28054144-901A-4959-98FE-DB8F41AD46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32" name="Obraz 31">
              <a:extLst>
                <a:ext uri="{FF2B5EF4-FFF2-40B4-BE49-F238E27FC236}">
                  <a16:creationId xmlns:a16="http://schemas.microsoft.com/office/drawing/2014/main" id="{1FD722EA-C207-4AB5-BA3B-40FF3C463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4AB6B17-5C1B-4CB9-9353-C6945FC80BCA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2025-11-26</a:t>
            </a:fld>
            <a:endParaRPr lang="pl-PL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strony/o-funduszach/dokumenty/wytyczne-dotyczace-kwalifikowalnosci-2021-2027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unduszeue.slaskie.pl/web/guest/w/nowy-podrecznik-benef-fesl-2021-2027-efrr-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Relationship Id="rId4" Type="http://schemas.openxmlformats.org/officeDocument/2006/relationships/hyperlink" Target="mailto:e_zdrowie@slaskie.p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8B7309-2E54-42E1-968E-3FB659011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0177" y="2772383"/>
            <a:ext cx="7920115" cy="3006117"/>
          </a:xfrm>
        </p:spPr>
        <p:txBody>
          <a:bodyPr>
            <a:normAutofit/>
          </a:bodyPr>
          <a:lstStyle/>
          <a:p>
            <a:pPr algn="ctr"/>
            <a:r>
              <a:rPr lang="pl-PL" sz="2800">
                <a:latin typeface="Open Sans"/>
                <a:ea typeface="Open Sans"/>
                <a:cs typeface="Open Sans"/>
              </a:rPr>
              <a:t>Spotkanie informacyjne </a:t>
            </a:r>
            <a:br>
              <a:rPr lang="pl-PL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800">
                <a:latin typeface="Open Sans"/>
                <a:ea typeface="Open Sans"/>
                <a:cs typeface="Open Sans"/>
              </a:rPr>
              <a:t>dla potencjalnych beneficjentów </a:t>
            </a:r>
            <a:br>
              <a:rPr lang="pl-PL" sz="2800">
                <a:latin typeface="Open Sans"/>
                <a:ea typeface="Open Sans"/>
                <a:cs typeface="Open Sans"/>
              </a:rPr>
            </a:br>
            <a:br>
              <a:rPr lang="pl-PL" sz="2800">
                <a:latin typeface="Open Sans"/>
                <a:ea typeface="Open Sans"/>
                <a:cs typeface="Open Sans"/>
              </a:rPr>
            </a:br>
            <a:r>
              <a:rPr lang="pl-PL" sz="2800">
                <a:latin typeface="Open Sans"/>
                <a:ea typeface="Open Sans"/>
                <a:cs typeface="Open Sans"/>
              </a:rPr>
              <a:t>Działanie 8.5. e-Zdrowie</a:t>
            </a:r>
            <a:br>
              <a:rPr lang="pl-PL" sz="2800">
                <a:latin typeface="Open Sans"/>
                <a:ea typeface="Open Sans"/>
                <a:cs typeface="Open Sans"/>
              </a:rPr>
            </a:br>
            <a:br>
              <a:rPr lang="pl-PL" sz="2800">
                <a:latin typeface="Open Sans"/>
                <a:ea typeface="Open Sans"/>
                <a:cs typeface="Open Sans"/>
              </a:rPr>
            </a:br>
            <a:r>
              <a:rPr lang="pl-PL" sz="2800">
                <a:latin typeface="Open Sans"/>
                <a:ea typeface="Open Sans"/>
                <a:cs typeface="Open Sans"/>
              </a:rPr>
              <a:t>				</a:t>
            </a:r>
            <a:r>
              <a:rPr lang="pl-PL" sz="1800" b="0">
                <a:latin typeface="Open Sans"/>
                <a:ea typeface="Open Sans"/>
                <a:cs typeface="Open Sans"/>
              </a:rPr>
              <a:t>21.11.2025 r. Katowice</a:t>
            </a:r>
            <a:endParaRPr lang="pl-PL" sz="18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148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DC748-38D0-4A39-968B-14DD2F5E3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4286" y="2153998"/>
            <a:ext cx="4061639" cy="598289"/>
          </a:xfrm>
        </p:spPr>
        <p:txBody>
          <a:bodyPr>
            <a:normAutofit fontScale="90000"/>
          </a:bodyPr>
          <a:lstStyle/>
          <a:p>
            <a:r>
              <a:rPr lang="pl-PL" sz="2800">
                <a:latin typeface="Open Sans"/>
                <a:ea typeface="Open Sans"/>
                <a:cs typeface="Open Sans"/>
              </a:rPr>
              <a:t>Wymagane załączniki (2)</a:t>
            </a:r>
            <a:endParaRPr lang="pl-PL" sz="280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9E2EC7-2C57-449F-A59B-5BDBE474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7477" y="2752287"/>
            <a:ext cx="8420365" cy="3458583"/>
          </a:xfrm>
        </p:spPr>
        <p:txBody>
          <a:bodyPr vert="horz" lIns="0" tIns="0" rIns="0" bIns="0" rtlCol="0" anchor="t">
            <a:norm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Analiza finansowa i ekonomiczna;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Analiza zgodności z zasadami pomocy publicznej i/lub pomocy de </a:t>
            </a:r>
            <a:r>
              <a:rPr lang="pl-PL" sz="1800" b="0" dirty="0" err="1">
                <a:latin typeface="Open Sans"/>
                <a:ea typeface="Open Sans"/>
                <a:cs typeface="Open Sans"/>
              </a:rPr>
              <a:t>minimis</a:t>
            </a:r>
            <a:endParaRPr lang="pl-PL" sz="2800" b="0" dirty="0">
              <a:latin typeface="Open Sans"/>
              <a:ea typeface="Open Sans"/>
              <a:cs typeface="Open Sans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Załącznik: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informacja dot. kryterium CYBERBEZPIECZEŃSTWO;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Załącznik:</a:t>
            </a:r>
            <a:r>
              <a:rPr lang="pl-PL" sz="1800" dirty="0">
                <a:latin typeface="Open Sans"/>
                <a:ea typeface="Open Sans"/>
                <a:cs typeface="Open Sans"/>
              </a:rPr>
              <a:t> informacja dot. kryterium GROMADZENIE I WYMIANA ELEKTRONICZNYCH DANYCH MEDYCZNYCH;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pl-PL" sz="1800" dirty="0">
              <a:latin typeface="Open Sans"/>
              <a:ea typeface="Open Sans"/>
              <a:cs typeface="Open Sans"/>
            </a:endParaRPr>
          </a:p>
          <a:p>
            <a:endParaRPr lang="pl-PL" sz="1800" dirty="0">
              <a:latin typeface="Arial"/>
              <a:ea typeface="Open Sans"/>
              <a:cs typeface="Open Sans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C972DE-0F66-4AA9-83AE-9A53330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1466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4F52724-6D3D-42AD-B6EC-9A8B2F99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Open Sans"/>
                <a:ea typeface="Open Sans"/>
                <a:cs typeface="Open Sans"/>
              </a:rPr>
              <a:t>Załączniki dodatkowe </a:t>
            </a:r>
            <a:r>
              <a:rPr lang="pl-PL" sz="1200">
                <a:latin typeface="Arial"/>
                <a:ea typeface="Open Sans"/>
                <a:cs typeface="Arial"/>
              </a:rPr>
              <a:t>wymagane, jeśli dotyczą projektu</a:t>
            </a:r>
            <a:r>
              <a:rPr lang="pl-PL">
                <a:latin typeface="Open Sans"/>
                <a:ea typeface="Open Sans"/>
                <a:cs typeface="Open Sans"/>
              </a:rPr>
              <a:t> (1)</a:t>
            </a:r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614BA25-B824-4944-90AA-1210FE310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31576"/>
            <a:ext cx="8640382" cy="5432612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Oświadczenie o kwalifikowalności VAT – dla projektów o wartości całkowitej co najmniej 5 mln Euro oraz podlegających zasadom pomocy publicznej, bez względu na ich wartość</a:t>
            </a:r>
            <a:endParaRPr lang="pl-PL" sz="160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Statut lub inny dokument potwierdzający formę prawną wnioskodawcy / partnera -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dołącz, o ile nie udostępniasz informacji publicznie / nie masz możliwości udostępnienia linku</a:t>
            </a:r>
            <a:endParaRPr lang="pl-PL" sz="120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Kopia zawartej umowy/porozumienia na realizację wspólnego przedsięwzięcia –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dołącz, jeżeli projekt realizowany będzie w partnerstwie, zawartym zgodnie z art. 39 i art. 41 Ustawy wdrożeniowej</a:t>
            </a: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</a:rPr>
              <a:t>Analiza potrzeb i wymagań lub Ocena efektywności realizacji przedsięwzięcia </a:t>
            </a:r>
            <a:r>
              <a:rPr lang="pl-PL" sz="1200">
                <a:solidFill>
                  <a:schemeClr val="tx2"/>
                </a:solidFill>
              </a:rPr>
              <a:t>- dotyczy projektów hybrydowych</a:t>
            </a:r>
          </a:p>
          <a:p>
            <a:pPr marL="251460" indent="-251460">
              <a:buFont typeface="Wingdings,Sans-Serif"/>
              <a:buChar char="Ø"/>
            </a:pPr>
            <a:r>
              <a:rPr lang="pl-PL" sz="1600">
                <a:solidFill>
                  <a:schemeClr val="tx2"/>
                </a:solidFill>
              </a:rPr>
              <a:t>Formularz przedstawiany przy ubieganiu się o pomoc de </a:t>
            </a:r>
            <a:r>
              <a:rPr lang="pl-PL" sz="1600" err="1">
                <a:solidFill>
                  <a:schemeClr val="tx2"/>
                </a:solidFill>
              </a:rPr>
              <a:t>minimis</a:t>
            </a:r>
            <a:r>
              <a:rPr lang="pl-PL" sz="1600">
                <a:solidFill>
                  <a:schemeClr val="tx2"/>
                </a:solidFill>
              </a:rPr>
              <a:t>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Arial"/>
              </a:rPr>
              <a:t>– </a:t>
            </a:r>
            <a:r>
              <a:rPr lang="pl-PL" sz="1050">
                <a:solidFill>
                  <a:schemeClr val="tx2"/>
                </a:solidFill>
                <a:latin typeface="Open Sans"/>
                <a:ea typeface="Open Sans"/>
                <a:cs typeface="Arial"/>
              </a:rPr>
              <a:t>dołącz, jeżeli zidentyfikowałeś w swoim projekcie pomoc de </a:t>
            </a:r>
            <a:r>
              <a:rPr lang="pl-PL" sz="1050" err="1">
                <a:solidFill>
                  <a:schemeClr val="tx2"/>
                </a:solidFill>
                <a:latin typeface="Open Sans"/>
                <a:ea typeface="Open Sans"/>
                <a:cs typeface="Arial"/>
              </a:rPr>
              <a:t>minimis</a:t>
            </a:r>
            <a:r>
              <a:rPr lang="pl-PL" sz="1050">
                <a:solidFill>
                  <a:schemeClr val="tx2"/>
                </a:solidFill>
                <a:latin typeface="Open Sans"/>
                <a:ea typeface="Open Sans"/>
                <a:cs typeface="Arial"/>
              </a:rPr>
              <a:t>,</a:t>
            </a: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</a:rPr>
              <a:t>Zaświadczenie/oświadczenie dotyczące pomocy de </a:t>
            </a:r>
            <a:r>
              <a:rPr lang="pl-PL" sz="1600" err="1">
                <a:solidFill>
                  <a:schemeClr val="tx2"/>
                </a:solidFill>
              </a:rPr>
              <a:t>minimis</a:t>
            </a:r>
            <a:r>
              <a:rPr lang="pl-PL" sz="1600">
                <a:solidFill>
                  <a:schemeClr val="tx2"/>
                </a:solidFill>
              </a:rPr>
              <a:t>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jw.</a:t>
            </a:r>
            <a:endParaRPr lang="pl-PL" sz="120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</a:rPr>
              <a:t>Formularz przedstawiany przy ubieganiu się o pomoc inną niż de </a:t>
            </a:r>
            <a:r>
              <a:rPr lang="pl-PL" sz="1600" err="1">
                <a:solidFill>
                  <a:schemeClr val="tx2"/>
                </a:solidFill>
              </a:rPr>
              <a:t>minimis</a:t>
            </a:r>
            <a:r>
              <a:rPr lang="pl-PL" sz="1600">
                <a:solidFill>
                  <a:schemeClr val="tx2"/>
                </a:solidFill>
              </a:rPr>
              <a:t>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</a:t>
            </a:r>
            <a:r>
              <a:rPr lang="pl-PL" sz="105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dołącz, jeżeli zidentyfikowałeś w swoim projekcie pomoc publiczną,</a:t>
            </a:r>
            <a:endParaRPr lang="pl-PL" sz="105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r>
              <a:rPr lang="pl-PL" sz="1600">
                <a:solidFill>
                  <a:schemeClr val="tx2"/>
                </a:solidFill>
              </a:rPr>
              <a:t>Sprawozdania finansowe za 3 ostatnie okresy obrotowe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jw.</a:t>
            </a:r>
          </a:p>
          <a:p>
            <a:pPr marL="251460" indent="-251460">
              <a:buFont typeface="Wingdings"/>
              <a:buChar char="Ø"/>
            </a:pPr>
            <a:endParaRPr lang="pl-PL" sz="120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endParaRPr lang="pl-PL" sz="1200">
              <a:solidFill>
                <a:schemeClr val="tx2"/>
              </a:solidFill>
            </a:endParaRPr>
          </a:p>
          <a:p>
            <a:pPr marL="251460" indent="-251460">
              <a:buFont typeface="Wingdings"/>
              <a:buChar char="Ø"/>
            </a:pPr>
            <a:endParaRPr lang="pl-PL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385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4F52724-6D3D-42AD-B6EC-9A8B2F99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Open Sans"/>
                <a:ea typeface="Open Sans"/>
                <a:cs typeface="Open Sans"/>
              </a:rPr>
              <a:t>Załączniki dodatkowe </a:t>
            </a:r>
            <a:r>
              <a:rPr lang="pl-PL" sz="1200">
                <a:latin typeface="Arial"/>
                <a:ea typeface="Open Sans"/>
                <a:cs typeface="Arial"/>
              </a:rPr>
              <a:t>wymagane, jeśli dotyczą projektu</a:t>
            </a:r>
            <a:r>
              <a:rPr lang="pl-PL">
                <a:latin typeface="Open Sans"/>
                <a:ea typeface="Open Sans"/>
                <a:cs typeface="Open Sans"/>
              </a:rPr>
              <a:t> (2)</a:t>
            </a:r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614BA25-B824-4944-90AA-1210FE310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3" y="2157359"/>
            <a:ext cx="8640382" cy="4243442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Ostateczne zezwolenie na inwestycję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jeśli posiadasz</a:t>
            </a:r>
            <a:r>
              <a:rPr lang="pl-PL" sz="2000">
                <a:solidFill>
                  <a:schemeClr val="tx2"/>
                </a:solidFill>
                <a:cs typeface="Arial"/>
              </a:rPr>
              <a:t>,</a:t>
            </a:r>
          </a:p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</a:rPr>
              <a:t>Umowa/ Projekt umowy o partnerstwie </a:t>
            </a:r>
            <a:r>
              <a:rPr lang="pl-PL" sz="2000" err="1">
                <a:solidFill>
                  <a:schemeClr val="tx2"/>
                </a:solidFill>
              </a:rPr>
              <a:t>publiczno</a:t>
            </a:r>
            <a:r>
              <a:rPr lang="pl-PL" sz="2000">
                <a:solidFill>
                  <a:schemeClr val="tx2"/>
                </a:solidFill>
              </a:rPr>
              <a:t> – prywatnym</a:t>
            </a:r>
          </a:p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Zaświadczenie/ deklaracja organu odpowiedzialnego za monitorowanie obszarów Natura 2000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jeśli dotyczy</a:t>
            </a:r>
          </a:p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Deklaracja zgodności projektu z celami środowiskowymi dla jednolitej części wód lub dokument (informacja) potwierdzający zgodność projektu z celami środowiskowymi dla jednolitej części wód - </a:t>
            </a:r>
            <a:r>
              <a:rPr lang="pl-PL" sz="12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jeśli dotyczy</a:t>
            </a:r>
          </a:p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Dokument potwierdzający zgodność z zasadą „zanieczyszczający płaci”</a:t>
            </a:r>
          </a:p>
          <a:p>
            <a:pPr marL="251460" indent="-251460">
              <a:buFont typeface="Wingdings"/>
              <a:buChar char="Ø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Inne załączniki wymagane zapisami Instrukcji wypełniania wniosku, o ile dotyczą projektu,</a:t>
            </a:r>
          </a:p>
        </p:txBody>
      </p:sp>
    </p:spTree>
    <p:extLst>
      <p:ext uri="{BB962C8B-B14F-4D97-AF65-F5344CB8AC3E}">
        <p14:creationId xmlns:p14="http://schemas.microsoft.com/office/powerpoint/2010/main" val="2500558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753866"/>
          </a:xfrm>
        </p:spPr>
        <p:txBody>
          <a:bodyPr/>
          <a:lstStyle/>
          <a:p>
            <a:pPr algn="ctr"/>
            <a:r>
              <a:rPr lang="pl-PL"/>
              <a:t>Metodyka wyboru projektów  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620CA5ED-C832-4709-A6AF-D5D2BFD3DD89}"/>
              </a:ext>
            </a:extLst>
          </p:cNvPr>
          <p:cNvSpPr/>
          <p:nvPr/>
        </p:nvSpPr>
        <p:spPr>
          <a:xfrm>
            <a:off x="1386673" y="2311121"/>
            <a:ext cx="7827665" cy="115556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wyboru projektów</a:t>
            </a:r>
            <a:r>
              <a:rPr lang="pl-PL" sz="4000">
                <a:solidFill>
                  <a:srgbClr val="FFFFFF"/>
                </a:solidFill>
                <a:latin typeface="Calibri" panose="020F0502020204030204"/>
              </a:rPr>
              <a:t> </a:t>
            </a:r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6AECACC-0A0F-4418-B753-4294111E5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107" y="4862871"/>
            <a:ext cx="1488214" cy="14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pl-PL" sz="2400">
                <a:solidFill>
                  <a:schemeClr val="bg1"/>
                </a:solidFill>
              </a:rPr>
              <a:t>0/1 </a:t>
            </a:r>
          </a:p>
        </p:txBody>
      </p:sp>
      <p:sp>
        <p:nvSpPr>
          <p:cNvPr id="9" name="Symbol zastępczy zawartości 7">
            <a:extLst>
              <a:ext uri="{FF2B5EF4-FFF2-40B4-BE49-F238E27FC236}">
                <a16:creationId xmlns:a16="http://schemas.microsoft.com/office/drawing/2014/main" id="{5FDC3CB1-A69E-49E8-9393-39BB83B4240A}"/>
              </a:ext>
            </a:extLst>
          </p:cNvPr>
          <p:cNvSpPr txBox="1">
            <a:spLocks/>
          </p:cNvSpPr>
          <p:nvPr/>
        </p:nvSpPr>
        <p:spPr>
          <a:xfrm>
            <a:off x="6881582" y="4862870"/>
            <a:ext cx="2030930" cy="14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lang="pl-PL" sz="2400">
                <a:solidFill>
                  <a:srgbClr val="FFFFFF"/>
                </a:solidFill>
                <a:latin typeface="Calibri" panose="020F0502020204030204"/>
              </a:rPr>
              <a:t>punktowe</a:t>
            </a:r>
            <a:endParaRPr kumimoji="0" lang="pl-PL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7" name="Prostokąt: zaokrąglone rogi 5">
            <a:extLst>
              <a:ext uri="{FF2B5EF4-FFF2-40B4-BE49-F238E27FC236}">
                <a16:creationId xmlns:a16="http://schemas.microsoft.com/office/drawing/2014/main" id="{620CA5ED-C832-4709-A6AF-D5D2BFD3DD89}"/>
              </a:ext>
            </a:extLst>
          </p:cNvPr>
          <p:cNvSpPr/>
          <p:nvPr/>
        </p:nvSpPr>
        <p:spPr>
          <a:xfrm>
            <a:off x="1414431" y="3546319"/>
            <a:ext cx="3003566" cy="1155560"/>
          </a:xfrm>
          <a:prstGeom prst="roundRect">
            <a:avLst/>
          </a:prstGeom>
          <a:solidFill>
            <a:srgbClr val="00206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formalne</a:t>
            </a:r>
            <a:r>
              <a:rPr lang="pl-PL" sz="4000">
                <a:solidFill>
                  <a:srgbClr val="FFFFFF"/>
                </a:solidFill>
                <a:latin typeface="Calibri" panose="020F0502020204030204"/>
              </a:rPr>
              <a:t> </a:t>
            </a:r>
            <a:endParaRPr lang="pl-PL"/>
          </a:p>
        </p:txBody>
      </p:sp>
      <p:sp>
        <p:nvSpPr>
          <p:cNvPr id="10" name="Symbol zastępczy zawartości 7">
            <a:extLst>
              <a:ext uri="{FF2B5EF4-FFF2-40B4-BE49-F238E27FC236}">
                <a16:creationId xmlns:a16="http://schemas.microsoft.com/office/drawing/2014/main" id="{56AECACC-0A0F-4418-B753-4294111E522C}"/>
              </a:ext>
            </a:extLst>
          </p:cNvPr>
          <p:cNvSpPr txBox="1">
            <a:spLocks/>
          </p:cNvSpPr>
          <p:nvPr/>
        </p:nvSpPr>
        <p:spPr>
          <a:xfrm>
            <a:off x="5084237" y="4862870"/>
            <a:ext cx="1488214" cy="14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pl-PL" sz="2400">
                <a:solidFill>
                  <a:schemeClr val="bg1"/>
                </a:solidFill>
              </a:rPr>
              <a:t>0/1</a:t>
            </a:r>
            <a:r>
              <a:rPr lang="pl-PL" sz="40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1" name="Prostokąt: zaokrąglone rogi 5">
            <a:extLst>
              <a:ext uri="{FF2B5EF4-FFF2-40B4-BE49-F238E27FC236}">
                <a16:creationId xmlns:a16="http://schemas.microsoft.com/office/drawing/2014/main" id="{620CA5ED-C832-4709-A6AF-D5D2BFD3DD89}"/>
              </a:ext>
            </a:extLst>
          </p:cNvPr>
          <p:cNvSpPr/>
          <p:nvPr/>
        </p:nvSpPr>
        <p:spPr>
          <a:xfrm>
            <a:off x="4831882" y="3546319"/>
            <a:ext cx="4382457" cy="1155560"/>
          </a:xfrm>
          <a:prstGeom prst="roundRect">
            <a:avLst/>
          </a:prstGeom>
          <a:solidFill>
            <a:srgbClr val="00206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pl-PL" sz="4000">
                <a:solidFill>
                  <a:srgbClr val="FFFFFF"/>
                </a:solidFill>
                <a:latin typeface="Calibri" panose="020F0502020204030204"/>
              </a:rPr>
              <a:t>merytoryczne 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972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753866"/>
          </a:xfrm>
        </p:spPr>
        <p:txBody>
          <a:bodyPr/>
          <a:lstStyle/>
          <a:p>
            <a:pPr algn="ctr"/>
            <a:r>
              <a:rPr lang="pl-PL"/>
              <a:t>Metodyka wyboru projektów  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620CA5ED-C832-4709-A6AF-D5D2BFD3DD89}"/>
              </a:ext>
            </a:extLst>
          </p:cNvPr>
          <p:cNvSpPr/>
          <p:nvPr/>
        </p:nvSpPr>
        <p:spPr>
          <a:xfrm>
            <a:off x="1386673" y="2311121"/>
            <a:ext cx="7827665" cy="115556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formalne (0/1)</a:t>
            </a:r>
            <a:r>
              <a:rPr lang="pl-PL" sz="4000">
                <a:solidFill>
                  <a:srgbClr val="FFFFFF"/>
                </a:solidFill>
                <a:latin typeface="Calibri" panose="020F0502020204030204"/>
              </a:rPr>
              <a:t> </a:t>
            </a:r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6AECACC-0A0F-4418-B753-4294111E5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3" y="3707841"/>
            <a:ext cx="3004457" cy="143691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pl-PL" sz="4000">
                <a:solidFill>
                  <a:schemeClr val="bg1"/>
                </a:solidFill>
              </a:rPr>
              <a:t>Ogólne </a:t>
            </a:r>
          </a:p>
        </p:txBody>
      </p:sp>
      <p:sp>
        <p:nvSpPr>
          <p:cNvPr id="9" name="Symbol zastępczy zawartości 7">
            <a:extLst>
              <a:ext uri="{FF2B5EF4-FFF2-40B4-BE49-F238E27FC236}">
                <a16:creationId xmlns:a16="http://schemas.microsoft.com/office/drawing/2014/main" id="{5FDC3CB1-A69E-49E8-9393-39BB83B4240A}"/>
              </a:ext>
            </a:extLst>
          </p:cNvPr>
          <p:cNvSpPr txBox="1">
            <a:spLocks/>
          </p:cNvSpPr>
          <p:nvPr/>
        </p:nvSpPr>
        <p:spPr>
          <a:xfrm>
            <a:off x="5772854" y="3781790"/>
            <a:ext cx="3242740" cy="143691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Specyficzne</a:t>
            </a:r>
          </a:p>
        </p:txBody>
      </p:sp>
    </p:spTree>
    <p:extLst>
      <p:ext uri="{BB962C8B-B14F-4D97-AF65-F5344CB8AC3E}">
        <p14:creationId xmlns:p14="http://schemas.microsoft.com/office/powerpoint/2010/main" val="3977660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778214"/>
            <a:ext cx="8640381" cy="719472"/>
          </a:xfrm>
        </p:spPr>
        <p:txBody>
          <a:bodyPr/>
          <a:lstStyle/>
          <a:p>
            <a:pPr algn="ctr"/>
            <a:r>
              <a:rPr lang="pl-PL"/>
              <a:t>Metodyka wyboru projektów 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620CA5ED-C832-4709-A6AF-D5D2BFD3DD89}"/>
              </a:ext>
            </a:extLst>
          </p:cNvPr>
          <p:cNvSpPr/>
          <p:nvPr/>
        </p:nvSpPr>
        <p:spPr>
          <a:xfrm>
            <a:off x="1431882" y="1688279"/>
            <a:ext cx="7827665" cy="115556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merytoryczne  </a:t>
            </a:r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6AECACC-0A0F-4418-B753-4294111E5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491" y="3098128"/>
            <a:ext cx="3150167" cy="1235948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pl-PL" sz="2800">
                <a:solidFill>
                  <a:schemeClr val="bg2"/>
                </a:solidFill>
              </a:rPr>
              <a:t>Obligatoryjne (0/1) </a:t>
            </a:r>
          </a:p>
        </p:txBody>
      </p:sp>
      <p:sp>
        <p:nvSpPr>
          <p:cNvPr id="7" name="Symbol zastępczy zawartości 7">
            <a:extLst>
              <a:ext uri="{FF2B5EF4-FFF2-40B4-BE49-F238E27FC236}">
                <a16:creationId xmlns:a16="http://schemas.microsoft.com/office/drawing/2014/main" id="{DCFB69AF-570C-42D1-8DA3-7457E4ABD03A}"/>
              </a:ext>
            </a:extLst>
          </p:cNvPr>
          <p:cNvSpPr txBox="1">
            <a:spLocks/>
          </p:cNvSpPr>
          <p:nvPr/>
        </p:nvSpPr>
        <p:spPr>
          <a:xfrm>
            <a:off x="499891" y="4521511"/>
            <a:ext cx="2082535" cy="12359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Ogólne  </a:t>
            </a:r>
          </a:p>
        </p:txBody>
      </p:sp>
      <p:sp>
        <p:nvSpPr>
          <p:cNvPr id="10" name="Symbol zastępczy zawartości 7">
            <a:extLst>
              <a:ext uri="{FF2B5EF4-FFF2-40B4-BE49-F238E27FC236}">
                <a16:creationId xmlns:a16="http://schemas.microsoft.com/office/drawing/2014/main" id="{B6B9E703-1D3D-4670-A04D-0D54FA45E04B}"/>
              </a:ext>
            </a:extLst>
          </p:cNvPr>
          <p:cNvSpPr txBox="1">
            <a:spLocks/>
          </p:cNvSpPr>
          <p:nvPr/>
        </p:nvSpPr>
        <p:spPr>
          <a:xfrm>
            <a:off x="2932429" y="4521511"/>
            <a:ext cx="2082535" cy="123594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Specyficzne  </a:t>
            </a:r>
          </a:p>
        </p:txBody>
      </p:sp>
      <p:sp>
        <p:nvSpPr>
          <p:cNvPr id="9" name="Symbol zastępczy zawartości 7">
            <a:extLst>
              <a:ext uri="{FF2B5EF4-FFF2-40B4-BE49-F238E27FC236}">
                <a16:creationId xmlns:a16="http://schemas.microsoft.com/office/drawing/2014/main" id="{5FDC3CB1-A69E-49E8-9393-39BB83B4240A}"/>
              </a:ext>
            </a:extLst>
          </p:cNvPr>
          <p:cNvSpPr txBox="1">
            <a:spLocks/>
          </p:cNvSpPr>
          <p:nvPr/>
        </p:nvSpPr>
        <p:spPr>
          <a:xfrm>
            <a:off x="6109380" y="3098128"/>
            <a:ext cx="3150167" cy="1235948"/>
          </a:xfrm>
          <a:prstGeom prst="roundRect">
            <a:avLst/>
          </a:prstGeom>
          <a:solidFill>
            <a:srgbClr val="38DB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Punktowe</a:t>
            </a:r>
          </a:p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(Premiujące) </a:t>
            </a:r>
          </a:p>
        </p:txBody>
      </p:sp>
      <p:sp>
        <p:nvSpPr>
          <p:cNvPr id="11" name="Symbol zastępczy zawartości 7">
            <a:extLst>
              <a:ext uri="{FF2B5EF4-FFF2-40B4-BE49-F238E27FC236}">
                <a16:creationId xmlns:a16="http://schemas.microsoft.com/office/drawing/2014/main" id="{6CF7DDE6-5602-4739-9B47-F4D6320C3D62}"/>
              </a:ext>
            </a:extLst>
          </p:cNvPr>
          <p:cNvSpPr txBox="1">
            <a:spLocks/>
          </p:cNvSpPr>
          <p:nvPr/>
        </p:nvSpPr>
        <p:spPr>
          <a:xfrm>
            <a:off x="5425257" y="4554815"/>
            <a:ext cx="2082535" cy="123594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Ogólne  </a:t>
            </a:r>
          </a:p>
        </p:txBody>
      </p:sp>
      <p:sp>
        <p:nvSpPr>
          <p:cNvPr id="12" name="Symbol zastępczy zawartości 7">
            <a:extLst>
              <a:ext uri="{FF2B5EF4-FFF2-40B4-BE49-F238E27FC236}">
                <a16:creationId xmlns:a16="http://schemas.microsoft.com/office/drawing/2014/main" id="{E6672A1B-DD88-4678-8053-C90F241F8D32}"/>
              </a:ext>
            </a:extLst>
          </p:cNvPr>
          <p:cNvSpPr txBox="1">
            <a:spLocks/>
          </p:cNvSpPr>
          <p:nvPr/>
        </p:nvSpPr>
        <p:spPr>
          <a:xfrm>
            <a:off x="7850320" y="4524670"/>
            <a:ext cx="2082535" cy="123594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Specyficzne  </a:t>
            </a:r>
          </a:p>
        </p:txBody>
      </p:sp>
    </p:spTree>
    <p:extLst>
      <p:ext uri="{BB962C8B-B14F-4D97-AF65-F5344CB8AC3E}">
        <p14:creationId xmlns:p14="http://schemas.microsoft.com/office/powerpoint/2010/main" val="3952292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rgbClr val="002060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formalne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ogólne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, m.in.: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6"/>
            <a:ext cx="9122607" cy="409342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Poprawność formalna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+mn-lt"/>
                <a:cs typeface="+mn-lt"/>
              </a:rPr>
              <a:t>wniosku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 o dofinansowanie i załączników 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Kwalifikowalność podmiotowa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Kwalifikowalność przedmiotowa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projektu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Zgodność z zasadami dot. pomocy publicznej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Zgodność projektu z zasadą </a:t>
            </a:r>
            <a:r>
              <a:rPr lang="pl-PL" sz="2000" dirty="0" err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deinstytucjonalizacji</a:t>
            </a:r>
            <a:r>
              <a:rPr lang="pl-PL" sz="2000" b="1" i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 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Działania informacyjno-promocyjne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Zgodność z zasadą „zanieczyszczający płaci”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Zgodność z zasadami horyzontalnymi, w tym: zasadą DNSH, zasadą równości kobiet i mężczyzn, zasadą niedyskryminacji (w tym dostępności dla osób z niepełnosprawnością), z Kartą Praw Podstawowych, KPON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Kwalifikowalność wydatków 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(w oparciu o wytyczne oraz zasady zawarte w Przewodniku dla beneficjenta)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Poprawny dobór i oszacowanie wartości wskaźników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32023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rgbClr val="002060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formalne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specyficzne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, m.in.: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347787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Opinia z Ministerstwa Zdrowia (w zakresie e-zdrowia) – jeśli dotyczy;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l-PL" sz="2000" dirty="0">
              <a:solidFill>
                <a:schemeClr val="tx2"/>
              </a:solidFill>
              <a:latin typeface="Open Sans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Zgodność z Mapą potrzeb zdrowotnych;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l-PL" sz="2000" dirty="0">
              <a:solidFill>
                <a:schemeClr val="tx2"/>
              </a:solidFill>
              <a:latin typeface="Open Sans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Publiczne świadczenia zdrowotne;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l-PL" sz="2000" dirty="0">
              <a:solidFill>
                <a:schemeClr val="tx2"/>
              </a:solidFill>
              <a:latin typeface="Open Sans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Zgodność z dokumentami strategicznymi (Zdrowa przyszłość (…), Strategia Rozwoju Woj. Śląskiego, Plan Transformacji dla Woj. </a:t>
            </a:r>
            <a:r>
              <a:rPr lang="pl-PL" sz="2000" dirty="0" err="1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Śl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/Regionalna Polityka Zdrowia Woj. </a:t>
            </a:r>
            <a:r>
              <a:rPr lang="pl-PL" sz="2000" dirty="0" err="1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Śl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, Program rozwoju e-zdrowia);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l-PL" sz="2000" dirty="0">
              <a:solidFill>
                <a:schemeClr val="tx2"/>
              </a:solidFill>
              <a:latin typeface="Open Sans"/>
              <a:ea typeface="+mn-lt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+mn-lt"/>
                <a:cs typeface="+mn-lt"/>
              </a:rPr>
              <a:t>Opinia o celowości inwestycji (OCI) - jeśli dotyczy</a:t>
            </a:r>
          </a:p>
        </p:txBody>
      </p:sp>
    </p:spTree>
    <p:extLst>
      <p:ext uri="{BB962C8B-B14F-4D97-AF65-F5344CB8AC3E}">
        <p14:creationId xmlns:p14="http://schemas.microsoft.com/office/powerpoint/2010/main" val="1555205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ogólne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, m.in.: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440120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Właściwie przygotowana analiza finansowa i ekonomiczna 0/1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Efektywność inwestycji 0/1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Stabilność finansowa i organizacyjna wnioskodawcy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/ partnerów / operatorów do utrzymania trwałości projektu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0/1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Realność wskaźników projektu 0/1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Stopień przygotowania inwestycji do realizacji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6 pkt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Zasięg oddziaływania projektu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4 pkt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Wpływ projektu na realizację celów środowiskowych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4 pkt 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Calibri"/>
              </a:rPr>
              <a:t>Zastosowanie standardu ochrony drzew – </a:t>
            </a:r>
            <a:r>
              <a:rPr lang="pl-PL" sz="2000" b="1">
                <a:solidFill>
                  <a:schemeClr val="tx2"/>
                </a:solidFill>
                <a:latin typeface="Open Sans"/>
                <a:ea typeface="Open Sans"/>
                <a:cs typeface="Calibri"/>
              </a:rPr>
              <a:t>max 2 pkt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Calibri"/>
              </a:rPr>
              <a:t>Partnerstwo w 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Calibri"/>
              </a:rPr>
              <a:t>projekcie –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Calibri"/>
              </a:rPr>
              <a:t>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Calibri"/>
              </a:rPr>
              <a:t>max 1 pkt</a:t>
            </a:r>
            <a:r>
              <a:rPr lang="pl-PL" sz="2000" b="1">
                <a:solidFill>
                  <a:schemeClr val="tx2"/>
                </a:solidFill>
                <a:latin typeface="Open Sans"/>
                <a:ea typeface="Open Sans"/>
                <a:cs typeface="Calibri"/>
              </a:rPr>
              <a:t> 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Zastosowanie zasad Nowego Europejskiego </a:t>
            </a:r>
            <a:r>
              <a:rPr kumimoji="0" lang="pl-PL" sz="2000" b="0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Bauhausu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1 pkt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Realizacja projektu w formie partnerstwa publiczno-prywatnego lub ESCO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6 pkt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Zastosowanie „zielonych zamówień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publicznych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” – 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max 2 pkt</a:t>
            </a:r>
            <a:endParaRPr lang="pl-PL" sz="20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25843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specyficzne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0/1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255454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Zgodność z Pryncypiami Architektury Informacyjnej Państwa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Komplementarność i interoperacyjność systemów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Wymogi dotyczące e-usług w obszarze zdrowia (jeśli dotyczy)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Zgodność ze standardami dot. elektronicznej dokumentacji medycznej (jeśli dotyczy)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Cyberbezpieczeństwo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Gromadzenie i wymiana elektronicznych danych medycznych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Analityka medyczna (jeśli dotyczy)</a:t>
            </a:r>
          </a:p>
        </p:txBody>
      </p:sp>
    </p:spTree>
    <p:extLst>
      <p:ext uri="{BB962C8B-B14F-4D97-AF65-F5344CB8AC3E}">
        <p14:creationId xmlns:p14="http://schemas.microsoft.com/office/powerpoint/2010/main" val="171231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B03DE-AE5C-4072-888A-2B33EB0F3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88" y="2831236"/>
            <a:ext cx="7920115" cy="493855"/>
          </a:xfrm>
        </p:spPr>
        <p:txBody>
          <a:bodyPr>
            <a:normAutofit/>
          </a:bodyPr>
          <a:lstStyle/>
          <a:p>
            <a:r>
              <a:rPr lang="pl-PL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Ogłoszony nabór  - podstawowe informacje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0A4F5A7-E379-471C-958A-C33378013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3654331"/>
            <a:ext cx="7920037" cy="2401785"/>
          </a:xfrm>
        </p:spPr>
        <p:txBody>
          <a:bodyPr>
            <a:noAutofit/>
          </a:bodyPr>
          <a:lstStyle/>
          <a:p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Działanie: 		8.5 e-Zdrowie</a:t>
            </a:r>
          </a:p>
          <a:p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Nabór nr: 		FESL.08.05-IZ.01-</a:t>
            </a: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224/25</a:t>
            </a:r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Alokacja: 		55 146 507,22 PLN (12 939 722 EUR) </a:t>
            </a:r>
          </a:p>
          <a:p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Źródło finansowania: 	EFRR</a:t>
            </a:r>
          </a:p>
          <a:p>
            <a:endParaRPr lang="pl-PL" sz="2400"/>
          </a:p>
        </p:txBody>
      </p:sp>
    </p:spTree>
    <p:extLst>
      <p:ext uri="{BB962C8B-B14F-4D97-AF65-F5344CB8AC3E}">
        <p14:creationId xmlns:p14="http://schemas.microsoft.com/office/powerpoint/2010/main" val="3009184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specyficzne 0/1</a:t>
            </a:r>
            <a:r>
              <a:rPr lang="pl-PL" sz="24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 - </a:t>
            </a:r>
            <a:r>
              <a:rPr lang="pl-PL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Open Sans"/>
                <a:ea typeface="Open Sans"/>
                <a:cs typeface="Open Sans"/>
              </a:rPr>
              <a:t>omówienie</a:t>
            </a:r>
            <a:endParaRPr lang="pl-PL" sz="2400" b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440120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zgodność planowanych rozwiązań z </a:t>
            </a:r>
            <a:r>
              <a:rPr lang="pl-PL" sz="2000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adekwatnymi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dla projektu </a:t>
            </a:r>
            <a:r>
              <a:rPr lang="pl-PL" sz="2000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Pryncypiami Architektury Informacyjnej Państwa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komplementarność, interoperacyjność z innymi już zrealizowanymi i realizowanymi projektami z obszaru e-zdrowia oraz nie powielanie funkcjonalności przewidzianych w usługach centralnych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Zgodnie z Programem rozwoju e-zdrowia, e-usługi będą budowane na poziomie centralnym, usługodawcy powinni dostosować się do projektowanych e-usług i świadczyć je poprzez </a:t>
            </a:r>
            <a:r>
              <a:rPr lang="pl-PL" sz="2000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integrację z centralnymi systemami e-zdrowia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. Istniejące lub powstające e-usługi winny być utrzymywane przy zachowaniu interoperacyjności oraz komplementarności z usługami na poziomie krajowym, z uwzględnieniem potrzeb określonych w samorządowych programach polityki zdrowotnej. </a:t>
            </a:r>
            <a:endParaRPr lang="pl-PL" sz="2000" u="sng" dirty="0">
              <a:solidFill>
                <a:schemeClr val="tx2"/>
              </a:solidFill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zgodność ze standardami wymiany oraz formatami EDM </a:t>
            </a:r>
          </a:p>
        </p:txBody>
      </p:sp>
    </p:spTree>
    <p:extLst>
      <p:ext uri="{BB962C8B-B14F-4D97-AF65-F5344CB8AC3E}">
        <p14:creationId xmlns:p14="http://schemas.microsoft.com/office/powerpoint/2010/main" val="586870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specyficzne 0/1</a:t>
            </a:r>
            <a:r>
              <a:rPr lang="pl-PL" sz="24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 – </a:t>
            </a:r>
            <a:r>
              <a:rPr lang="pl-PL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Open Sans"/>
                <a:ea typeface="Open Sans"/>
                <a:cs typeface="Open Sans"/>
              </a:rPr>
              <a:t>omówienie cd</a:t>
            </a:r>
            <a:endParaRPr lang="pl-PL" sz="2400" b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483004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Wnioskodawcy zobowiązani są zapewnić bezpieczeństwo danych oraz ochronę danych osobowych, a także zgodność z narodowymi standardami </a:t>
            </a:r>
            <a:r>
              <a:rPr lang="pl-PL" sz="2000" dirty="0" err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cyberbezpieczeństwa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. Kryterium oceniane jest na podstawie informacji zawartych w załączniku do Instrukcji wypełniania wniosku</a:t>
            </a:r>
          </a:p>
          <a:p>
            <a:pPr marL="285750" indent="-285750">
              <a:lnSpc>
                <a:spcPct val="107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Kryterium Gromadzenie i wymiana elektronicznych danych medycznych oceniane jest na podstawie informacji zawartych w załączniku do Instrukcji wypełniania wniosku.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Analityka medyczna - czy wnioskodawca określił zasady oraz procedury dotyczące przepływu danych medycznych, w tym m.in. zasady skanowania danych przy łóżku pacjenta (np. skanowania z wykorzystaniem czytników kodów kreskowych/QR)? Raportowanie przeznaczone dla personelu medycznego monitujące skuteczność leczenia pacjentów.</a:t>
            </a:r>
          </a:p>
        </p:txBody>
      </p:sp>
    </p:spTree>
    <p:extLst>
      <p:ext uri="{BB962C8B-B14F-4D97-AF65-F5344CB8AC3E}">
        <p14:creationId xmlns:p14="http://schemas.microsoft.com/office/powerpoint/2010/main" val="3737743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461665"/>
          </a:xfrm>
          <a:prstGeom prst="rect">
            <a:avLst/>
          </a:prstGeom>
          <a:solidFill>
            <a:srgbClr val="38DBF6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punktowe</a:t>
            </a:r>
            <a:r>
              <a:rPr kumimoji="0" lang="pl-PL" sz="2400" b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193899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Efekt synergii – max 9 pkt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Usprawnienia dla pacjentów – max 10 pkt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Funkcjonalność rozwiązań – max 15 pkt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Zastosowanie technologii </a:t>
            </a:r>
            <a:r>
              <a:rPr kumimoji="0" lang="pl-PL" sz="2000" b="0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telemedycznych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 – max 5 pkt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Analiza potrzeb – max 6 pkt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Dodatkowe elementy w projekcie – max 12 pkt</a:t>
            </a:r>
          </a:p>
        </p:txBody>
      </p:sp>
    </p:spTree>
    <p:extLst>
      <p:ext uri="{BB962C8B-B14F-4D97-AF65-F5344CB8AC3E}">
        <p14:creationId xmlns:p14="http://schemas.microsoft.com/office/powerpoint/2010/main" val="644511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99217" y="1398001"/>
            <a:ext cx="8913788" cy="461665"/>
          </a:xfrm>
          <a:prstGeom prst="rect">
            <a:avLst/>
          </a:prstGeom>
          <a:solidFill>
            <a:srgbClr val="38DBF6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punktowe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: 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omówienie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520142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Efekt synergii – max 9 pkt</a:t>
            </a:r>
          </a:p>
          <a:p>
            <a:pPr>
              <a:defRPr/>
            </a:pP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Weryfikowane będą m. in. wątki dotyczące komplementarności projektu z innymi przedsięwzięciami finansowanymi ze środków UE, w tym w szczególności Krajowego Planu Odbudowy i Zwiększania Odporności (również </a:t>
            </a:r>
            <a:r>
              <a:rPr lang="pl-PL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realizowane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we wcześniejszych okresach programowania), ze środków krajowych lub innych źródeł; zastosowanie rozwiązań synergicznych, a także elementy dotyczące efektu skali.</a:t>
            </a:r>
            <a:endParaRPr lang="pl-PL" sz="18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Usprawnienia dla pacjentów – max 10 pkt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38DBF6"/>
              </a:highlight>
              <a:uLnTx/>
              <a:uFillTx/>
              <a:latin typeface="Open Sans"/>
              <a:ea typeface="Open Sans"/>
              <a:cs typeface="Open Sans"/>
            </a:endParaRPr>
          </a:p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trakcie procesu leczenia 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pacjenci mają 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dostęp do danych medycznych w czasie rzeczywistym, otrzymują alerty, przypomnienia i powiadomienia związane z planami opieki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;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dostępność do usług medycznych, zwłaszcza dla grup </a:t>
            </a:r>
            <a:r>
              <a:rPr lang="pl-PL" sz="1800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defaworyzowanych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rozwiązania cyfrowe zaprojektowane w sposób umożliwiający intuicyjne poruszanie się po ich strukturze, przyjazne do stosowania.</a:t>
            </a:r>
            <a:r>
              <a:rPr lang="pl-PL" sz="2000" dirty="0">
                <a:solidFill>
                  <a:schemeClr val="tx2"/>
                </a:solidFill>
                <a:effectLst/>
                <a:latin typeface="Open Sans"/>
                <a:ea typeface="Open Sans"/>
                <a:cs typeface="Open Sans"/>
              </a:rPr>
              <a:t> 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Funkcjonalność rozwiązań – max 15 pkt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yniki badań laboratoryjnych i diagnostycznych (w tym obrazowych) gromadzone w jednym repozytorium, personel medyczny ma dostęp (także przy łóżku pacjenta) do kart/danych/raportów pacjenta, 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funkcji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wspomagania decyzji (np. weryfikacja zduplikowania zlecenia, interakcje leków itp.), 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skanowanie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w zakresie leków, próbek krwi itd., zgłaszanie zdarzeń niepożądanych jest zautomatyzowane. 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9789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r>
              <a:rPr lang="pl-PL"/>
              <a:t>Kryteria wyboru dla Działania 8.5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99217" y="1398001"/>
            <a:ext cx="8913788" cy="461665"/>
          </a:xfrm>
          <a:prstGeom prst="rect">
            <a:avLst/>
          </a:prstGeom>
          <a:solidFill>
            <a:srgbClr val="38DBF6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 </a:t>
            </a:r>
            <a:r>
              <a:rPr kumimoji="0" lang="pl-PL" sz="2400" b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merytoryczne punktowe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: 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omówienie</a:t>
            </a:r>
            <a:r>
              <a:rPr lang="pl-PL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Open Sans"/>
                <a:ea typeface="Open Sans"/>
                <a:cs typeface="Open Sans"/>
              </a:rPr>
              <a:t> cd.</a:t>
            </a:r>
            <a:endParaRPr kumimoji="0" lang="pl-PL" sz="2400" b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80929" y="2118077"/>
            <a:ext cx="8934227" cy="381642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Zastosowanie technologii </a:t>
            </a:r>
            <a:r>
              <a:rPr kumimoji="0" lang="pl-PL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telemedycznych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 – max 5 pkt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p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rojekt</a:t>
            </a:r>
            <a:r>
              <a:rPr lang="pl-PL" sz="1800" dirty="0">
                <a:effectLst/>
                <a:latin typeface="Calibri"/>
                <a:ea typeface="Calibri"/>
                <a:cs typeface="Calibri"/>
              </a:rPr>
              <a:t> przewiduje rozwiązania </a:t>
            </a:r>
            <a:r>
              <a:rPr lang="pl-PL" sz="1800" dirty="0" err="1">
                <a:effectLst/>
                <a:latin typeface="Calibri"/>
                <a:ea typeface="Calibri"/>
                <a:cs typeface="Calibri"/>
              </a:rPr>
              <a:t>telemedyczne</a:t>
            </a:r>
            <a:r>
              <a:rPr lang="pl-PL" sz="1800" dirty="0">
                <a:effectLst/>
                <a:latin typeface="Calibri"/>
                <a:ea typeface="Calibri"/>
                <a:cs typeface="Calibri"/>
              </a:rPr>
              <a:t> do bezpośredniego udzielania świadczeń lub też do wsparcia pracowników medycznych w udzielaniu świadczeń (np. </a:t>
            </a:r>
            <a:r>
              <a:rPr lang="pl-PL" sz="1800" dirty="0" err="1">
                <a:effectLst/>
                <a:latin typeface="Calibri"/>
                <a:ea typeface="Calibri"/>
                <a:cs typeface="Calibri"/>
              </a:rPr>
              <a:t>telekonsultacje</a:t>
            </a:r>
            <a:r>
              <a:rPr lang="pl-PL" sz="1800" dirty="0">
                <a:effectLst/>
                <a:latin typeface="Calibri"/>
                <a:ea typeface="Calibri"/>
                <a:cs typeface="Calibri"/>
              </a:rPr>
              <a:t> pracownik -pracownik) lub do zdalnego monitorowania pacjentów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38DBF6"/>
              </a:highlight>
              <a:uLnTx/>
              <a:uFillTx/>
              <a:latin typeface="Calibri"/>
              <a:ea typeface="Calibri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Analiza potrzeb – max 6 pkt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>
              <a:defRPr/>
            </a:pP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udział pacjentów i kadry medycznej / kadry zarządczej np. w definiowaniu wymagań, zatwierdzaniu zmian w procesach biznesowych oraz 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zaplanowane działania potwierdzające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aktywny udział w testach</a:t>
            </a:r>
            <a:r>
              <a:rPr lang="pl-PL" sz="20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, 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Dodatkowe elementy w projekcie – max 12 pkt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38DBF6"/>
              </a:highlight>
              <a:uLnTx/>
              <a:uFillTx/>
              <a:latin typeface="Open Sans"/>
              <a:ea typeface="Open Sans"/>
              <a:cs typeface="Open San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Audyt bezpieczeństwa, szkolenia z </a:t>
            </a:r>
            <a:r>
              <a:rPr lang="pl-PL" dirty="0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cyberbezpieczeństwa</a:t>
            </a:r>
            <a:r>
              <a:rPr lang="pl-PL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pl-PL" sz="180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zastosowanie rozwiązań, ułatwiających korzystanie z e-usług w ochronie zdrowia osobom starszym, niesamodzielnym, popularyzacja usług z zakresu e-zdrowia wśród pacjentów i pracowników podmiotów medycznych, e-usługi na co najmniej 4. poziomie dojrzałości.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highlight>
                <a:srgbClr val="38DBF6"/>
              </a:highlight>
              <a:uLnTx/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3695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096" y="899517"/>
            <a:ext cx="8784975" cy="1080001"/>
          </a:xfrm>
        </p:spPr>
        <p:txBody>
          <a:bodyPr/>
          <a:lstStyle/>
          <a:p>
            <a:pPr algn="ctr"/>
            <a:r>
              <a:rPr lang="pl-PL"/>
              <a:t>Kryteria rozstrzygające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29DF04-C319-4B2F-BC37-A9814974B090}"/>
              </a:ext>
            </a:extLst>
          </p:cNvPr>
          <p:cNvSpPr txBox="1"/>
          <p:nvPr/>
        </p:nvSpPr>
        <p:spPr>
          <a:xfrm>
            <a:off x="880929" y="1398001"/>
            <a:ext cx="8913788" cy="1090748"/>
          </a:xfrm>
          <a:prstGeom prst="rect">
            <a:avLst/>
          </a:prstGeom>
          <a:solidFill>
            <a:srgbClr val="38DBF6"/>
          </a:solidFill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71145" indent="0">
              <a:lnSpc>
                <a:spcPct val="110000"/>
              </a:lnSpc>
              <a:buNone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Stosowane w ramach trybu konkurencyjnego w przypadku, gdy na liście rankingowej projektów dwie lub więcej inwestycji uzyskały taką samą liczbę punktów.</a:t>
            </a:r>
            <a:endParaRPr lang="pl-PL" sz="2000">
              <a:solidFill>
                <a:schemeClr val="tx2"/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773EFF-D999-4412-AB0D-F17C6FCE29EF}"/>
              </a:ext>
            </a:extLst>
          </p:cNvPr>
          <p:cNvSpPr txBox="1"/>
          <p:nvPr/>
        </p:nvSpPr>
        <p:spPr>
          <a:xfrm>
            <a:off x="870709" y="4367872"/>
            <a:ext cx="8934227" cy="163121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Kryteria rozstrzygające dla działania 8.5 to: 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Open Sans"/>
              <a:ea typeface="Open Sans"/>
              <a:cs typeface="Open San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Kryterium rozstrzygające nr 1.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Usprawnienia dla pacjentów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Kryterium rozstrzygające nr 2.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00FFFF"/>
                </a:highlight>
                <a:uLnTx/>
                <a:uFillTx/>
                <a:latin typeface="Open Sans"/>
                <a:ea typeface="Open Sans"/>
                <a:cs typeface="Open Sans"/>
              </a:rPr>
              <a:t>Zastosowanie technologii </a:t>
            </a:r>
            <a:r>
              <a:rPr kumimoji="0" lang="pl-PL" sz="2000" b="0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highlight>
                  <a:srgbClr val="00FFFF"/>
                </a:highlight>
                <a:uLnTx/>
                <a:uFillTx/>
                <a:latin typeface="Open Sans"/>
                <a:ea typeface="Open Sans"/>
                <a:cs typeface="Open Sans"/>
              </a:rPr>
              <a:t>telemedycznych</a:t>
            </a:r>
            <a:endParaRPr kumimoji="0" lang="pl-PL" sz="2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highlight>
                <a:srgbClr val="00FFFF"/>
              </a:highlight>
              <a:uLnTx/>
              <a:uFillTx/>
              <a:latin typeface="Open Sans"/>
              <a:ea typeface="Open Sans"/>
              <a:cs typeface="Open San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Kryterium rozstrzygające nr 3.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38DBF6"/>
                </a:highlight>
                <a:uLnTx/>
                <a:uFillTx/>
                <a:latin typeface="Open Sans"/>
                <a:ea typeface="Open Sans"/>
                <a:cs typeface="Open Sans"/>
              </a:rPr>
              <a:t>Dodatkowe elementy w projekcie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CB074AC-5A8A-420F-8D9F-14670F30C37D}"/>
              </a:ext>
            </a:extLst>
          </p:cNvPr>
          <p:cNvSpPr txBox="1"/>
          <p:nvPr/>
        </p:nvSpPr>
        <p:spPr>
          <a:xfrm>
            <a:off x="907315" y="2713659"/>
            <a:ext cx="8897621" cy="1429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1145" marR="0" lvl="0" indent="0" algn="l" defTabSz="1007943" rtl="0" eaLnBrk="1" fontAlgn="auto" latinLnBrk="0" hangingPunct="1">
              <a:lnSpc>
                <a:spcPct val="1100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Open Sans"/>
                <a:ea typeface="Open Sans"/>
                <a:cs typeface="Open Sans"/>
              </a:rPr>
              <a:t>W przypadku uzyskania przez dwa lub więcej projektów takiej samej sumy punktów podczas oceny merytorycznej, o miejscu na liście rankingowej będzie decydować ilość punktów uzyskana w kryterium oznaczonym jako rozstrzygające.</a:t>
            </a:r>
            <a:endParaRPr lang="pl-PL" sz="20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10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B03DE-AE5C-4072-888A-2B33EB0F3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8493" y="2098963"/>
            <a:ext cx="4509247" cy="599413"/>
          </a:xfrm>
        </p:spPr>
        <p:txBody>
          <a:bodyPr>
            <a:noAutofit/>
          </a:bodyPr>
          <a:lstStyle/>
          <a:p>
            <a:r>
              <a:rPr lang="pl-PL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Kwalifikowalność wydatków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0A4F5A7-E379-471C-958A-C33378013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306" y="2879388"/>
            <a:ext cx="8166674" cy="3306260"/>
          </a:xfrm>
        </p:spPr>
        <p:txBody>
          <a:bodyPr>
            <a:noAutofit/>
          </a:bodyPr>
          <a:lstStyle/>
          <a:p>
            <a:pPr marL="251460" indent="-251460">
              <a:spcAft>
                <a:spcPts val="1200"/>
              </a:spcAft>
            </a:pPr>
            <a:r>
              <a:rPr lang="pl-PL" sz="2000"/>
              <a:t>Dokumenty:</a:t>
            </a:r>
            <a:endParaRPr lang="en-US" sz="2400"/>
          </a:p>
          <a:p>
            <a:pPr marL="847090" lvl="1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b="1">
                <a:hlinkClick r:id="rId3"/>
              </a:rPr>
              <a:t>Wytyczne dotyczące kwalifikowalności wydatków na lata 2021-2027</a:t>
            </a:r>
            <a:endParaRPr lang="pl-PL" sz="2000" b="1"/>
          </a:p>
          <a:p>
            <a:pPr marL="847090" lvl="1" indent="-3429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b="1">
                <a:hlinkClick r:id="rId4"/>
              </a:rPr>
              <a:t>Przewodnik dla beneficjentów FE SL 2021-2027</a:t>
            </a:r>
            <a:endParaRPr lang="pl-PL" sz="22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8120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1411" y="467469"/>
            <a:ext cx="8640381" cy="1080001"/>
          </a:xfrm>
        </p:spPr>
        <p:txBody>
          <a:bodyPr/>
          <a:lstStyle/>
          <a:p>
            <a:r>
              <a:rPr lang="pl-PL"/>
              <a:t>Kwalifikowalność wydatków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1410" y="1115540"/>
            <a:ext cx="8640382" cy="5976665"/>
          </a:xfrm>
          <a:ln>
            <a:solidFill>
              <a:srgbClr val="4472C4"/>
            </a:solidFill>
          </a:ln>
        </p:spPr>
        <p:txBody>
          <a:bodyPr vert="horz" lIns="0" tIns="0" rIns="0" bIns="0" rtlCol="0" anchor="t"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l-PL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Niektóre wydatki</a:t>
            </a: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pl-PL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kwalifikowalne</a:t>
            </a: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w ramach Działania 8.5:</a:t>
            </a:r>
            <a:endParaRPr lang="pl-PL" dirty="0">
              <a:solidFill>
                <a:schemeClr val="tx2"/>
              </a:solidFill>
            </a:endParaRP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przygotowanie projektu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(niezbędna dokumentacja)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usługi nadzoru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prace budowlane, instalacyjne, adaptacyjne 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środki trwałe, wartości niematerialne i prawne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(np. sprzęt informatyczny, oprogramowanie, narzędzia do komunikacji, konsultacji, wymiany informacji, umożliwiające koordynację świadczeń, wdrożenie rozwiązań teleinformatycznych, cyberbezpieczeństwo, opracowanie i wdrożenie e-usług [inne niż krajowe], integracja systemów, UX)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popularyzacja rozwiązań e-zdrowotnych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– jako element projektu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szkolenia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(dot. podniesienia kompetencji cyfrowych pracowników i w zakresie </a:t>
            </a:r>
            <a:r>
              <a:rPr lang="pl-PL" sz="1400" dirty="0" err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cyberbezpieczeństwa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)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Elementy wynikające z Europejskiego Zielonego Ładu + GOZ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(do 50% kk)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inne wydatki bezpośrednie, których nie można zaklasyfikować do żadnej z powyższych kategorii</a:t>
            </a:r>
          </a:p>
          <a:p>
            <a:pPr marL="251460" indent="-251460">
              <a:spcBef>
                <a:spcPts val="600"/>
              </a:spcBef>
              <a:buFont typeface="Wingdings"/>
              <a:buChar char="Ø"/>
            </a:pPr>
            <a:r>
              <a:rPr lang="pl-PL" b="1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Koszty pośrednie 7% </a:t>
            </a: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- zamknięty katalog kosztów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(</a:t>
            </a:r>
            <a:r>
              <a:rPr lang="pl-PL" sz="1400" u="sng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m.in.</a:t>
            </a:r>
            <a:r>
              <a:rPr lang="pl-PL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pl-PL" sz="1400" dirty="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promocja projektu, koszty personelu zaangażowanego do „obsługi projektu”, koszty zarządzania, opłaty za energię, koszty ubezpiecze</a:t>
            </a:r>
            <a:r>
              <a:rPr lang="pl-PL" sz="1400" dirty="0">
                <a:latin typeface="Open Sans"/>
                <a:ea typeface="Open Sans"/>
                <a:cs typeface="Open Sans"/>
              </a:rPr>
              <a:t>ń)</a:t>
            </a:r>
            <a:endParaRPr lang="pl-PL" dirty="0">
              <a:latin typeface="Open Sans"/>
              <a:ea typeface="Open Sans"/>
              <a:cs typeface="Open Sans"/>
            </a:endParaRPr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b="1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  <a:p>
            <a:pPr marL="251460" indent="-251460">
              <a:buFont typeface="Wingdings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9305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Kwalifikowalność wydatków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pl-PL" sz="2000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Wydatki niekwalifikowalne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marL="0" indent="0">
              <a:buNone/>
            </a:pPr>
            <a:endParaRPr lang="pl-PL" sz="2000"/>
          </a:p>
          <a:p>
            <a:pPr marL="251460" indent="-25146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Wyroby medyczne</a:t>
            </a:r>
          </a:p>
          <a:p>
            <a:pPr marL="251460" indent="-25146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Wydatki niezwiązane bezpośrednio z celem szczegółowym działania;</a:t>
            </a:r>
          </a:p>
          <a:p>
            <a:pPr marL="251460" indent="-25146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Używane środki trwałe</a:t>
            </a:r>
          </a:p>
          <a:p>
            <a:pPr marL="0" indent="0">
              <a:buNone/>
            </a:pPr>
            <a:endParaRPr lang="pl-PL">
              <a:solidFill>
                <a:schemeClr val="tx2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924138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4F52724-6D3D-42AD-B6EC-9A8B2F99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Wskaźniki produktu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614BA25-B824-4944-90AA-1210FE310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439917"/>
            <a:ext cx="8640382" cy="5328745"/>
          </a:xfrm>
        </p:spPr>
        <p:txBody>
          <a:bodyPr vert="horz" lIns="0" tIns="0" rIns="0" bIns="0" rtlCol="0" anchor="t">
            <a:normAutofit/>
          </a:bodyPr>
          <a:lstStyle/>
          <a:p>
            <a:pPr marL="251460" lvl="0" indent="-251460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wspartych podmiotów wykonujących działalność leczniczą w rodzaju 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podstawowa opieka zdrowotna (POZ)</a:t>
            </a: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</a:t>
            </a:r>
            <a:endParaRPr lang="en-US"/>
          </a:p>
          <a:p>
            <a:pPr marL="251460" lvl="0" indent="-251460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wspartych podmiotów leczniczych udzielających świadczeń w zakresie 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ambulatoryjnej opieki specjalistycznej (AOS)</a:t>
            </a:r>
          </a:p>
          <a:p>
            <a:pPr marL="251460" indent="-251460" fontAlgn="base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wspartych podmiotów leczniczych udzielających świadczeń w zakresie 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psychiatrii na I </a:t>
            </a:r>
            <a:r>
              <a:rPr lang="pl-PL" b="1" err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II poziomie referencyjnym </a:t>
            </a:r>
          </a:p>
          <a:p>
            <a:pPr marL="251460" indent="-251460" fontAlgn="base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wspartych podmiotów leczniczych udzielających świadczeń w zakresie 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innym niż POZ, AOS, psychiatrii na I </a:t>
            </a:r>
            <a:r>
              <a:rPr lang="pl-PL" b="1" err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</a:t>
            </a: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II poziomie referencyjnym </a:t>
            </a:r>
          </a:p>
          <a:p>
            <a:pPr marL="251460" indent="-251460">
              <a:buFont typeface="Wingdings"/>
              <a:buChar char="§"/>
            </a:pPr>
            <a:r>
              <a:rPr lang="pl-PL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Instytucje publiczne</a:t>
            </a: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 otrzymujące wsparcie na opracowywanie usług, produktów i procesów cyfrowych </a:t>
            </a:r>
          </a:p>
          <a:p>
            <a:pPr marL="251460" lvl="0" indent="-251460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obiektów dostosowanych do potrzeb osób z niepełnosprawnościami (EFRR/FST/FS)</a:t>
            </a:r>
          </a:p>
          <a:p>
            <a:pPr marL="251460" lvl="0" indent="-251460">
              <a:buFont typeface="Wingdings"/>
              <a:buChar char="§"/>
            </a:pP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projektów, w których sfinansowano koszty racjonalnych usprawnień dla osób z niepełnosprawnościami (EFRR/FST/FS)</a:t>
            </a:r>
          </a:p>
          <a:p>
            <a:pPr marL="0" indent="0">
              <a:buNone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56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0B03DE-AE5C-4072-888A-2B33EB0F3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8493" y="2098963"/>
            <a:ext cx="4509247" cy="599413"/>
          </a:xfrm>
        </p:spPr>
        <p:txBody>
          <a:bodyPr>
            <a:noAutofit/>
          </a:bodyPr>
          <a:lstStyle/>
          <a:p>
            <a:r>
              <a:rPr lang="pl-PL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Terminy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0A4F5A7-E379-471C-958A-C33378013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2569" y="3309694"/>
            <a:ext cx="8166674" cy="1764485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spcAft>
                <a:spcPts val="1200"/>
              </a:spcAft>
            </a:pPr>
            <a:r>
              <a:rPr lang="pl-PL" sz="2000" b="0">
                <a:latin typeface="Open Sans"/>
                <a:ea typeface="Open Sans"/>
                <a:cs typeface="Open Sans"/>
              </a:rPr>
              <a:t>Nabór wniosków: </a:t>
            </a:r>
            <a:r>
              <a:rPr lang="pl-PL" sz="2000">
                <a:latin typeface="Open Sans"/>
                <a:ea typeface="Open Sans"/>
                <a:cs typeface="Open Sans"/>
              </a:rPr>
              <a:t>30 września 2025 – 22 stycznia 2026 r.</a:t>
            </a:r>
          </a:p>
          <a:p>
            <a:pPr marL="251460" indent="-251460">
              <a:spcAft>
                <a:spcPts val="1200"/>
              </a:spcAft>
            </a:pPr>
            <a:r>
              <a:rPr lang="pl-PL"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Orientacyjny termin rozstrzygnięcia: </a:t>
            </a:r>
            <a:r>
              <a:rPr lang="pl-PL"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IV kwartał 2026 r.</a:t>
            </a:r>
          </a:p>
        </p:txBody>
      </p:sp>
    </p:spTree>
    <p:extLst>
      <p:ext uri="{BB962C8B-B14F-4D97-AF65-F5344CB8AC3E}">
        <p14:creationId xmlns:p14="http://schemas.microsoft.com/office/powerpoint/2010/main" val="314239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4F52724-6D3D-42AD-B6EC-9A8B2F99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Wskaźniki rezultatu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71761BB-31DB-4B08-A897-8C94035AB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6"/>
            <a:ext cx="8640382" cy="5152484"/>
          </a:xfrm>
        </p:spPr>
        <p:txBody>
          <a:bodyPr vert="horz" lIns="0" tIns="0" rIns="0" bIns="0" rtlCol="0" anchor="t">
            <a:normAutofit fontScale="92500"/>
          </a:bodyPr>
          <a:lstStyle/>
          <a:p>
            <a:pPr marL="251460" indent="-251460" fontAlgn="base">
              <a:buFont typeface="Wingdings"/>
              <a:buChar char="§"/>
            </a:pPr>
            <a:r>
              <a:rPr lang="pl-PL" sz="21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Liczba przedsięwzięć proekologicznych - np. gdy w projekcie założono OZE</a:t>
            </a:r>
            <a:endParaRPr lang="en-US" sz="2100">
              <a:solidFill>
                <a:schemeClr val="tx2"/>
              </a:solidFill>
              <a:latin typeface="Open Sans"/>
              <a:ea typeface="Open Sans"/>
              <a:cs typeface="Open Sans"/>
            </a:endParaRPr>
          </a:p>
          <a:p>
            <a:pPr marL="251460" indent="-251460" fontAlgn="base">
              <a:buFont typeface="Wingdings"/>
              <a:buChar char="§"/>
            </a:pPr>
            <a:r>
              <a:rPr lang="pl-PL" sz="2100" b="1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Roczna liczba użytkowników nowych lub zmodernizowanych elektronicznych usług opieki zdrowotnej</a:t>
            </a:r>
            <a:r>
              <a:rPr lang="pl-PL" sz="21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 - </a:t>
            </a:r>
            <a:r>
              <a:rPr lang="pl-PL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Zmodernizowane usługi należy rozpatrywać pod kątem nowych istotnych funkcjonalności oferowanych użytkownikom. Osiągniętą liczbę użytkowników należy obliczyć w czasie roku po zakończeniu interwencji. </a:t>
            </a:r>
          </a:p>
          <a:p>
            <a:pPr marL="251460" indent="-251460">
              <a:buFont typeface="Wingdings"/>
              <a:buChar char="§"/>
            </a:pPr>
            <a:r>
              <a:rPr lang="pl-PL" sz="21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Użytkownicy nowych i zmodernizowanych publicznych usług, produktów i procesów cyfrowych</a:t>
            </a:r>
          </a:p>
          <a:p>
            <a:pPr marL="251460" lvl="0" indent="-25146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pl-PL" sz="200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2000" u="sng">
                <a:solidFill>
                  <a:schemeClr val="tx2"/>
                </a:solidFill>
                <a:effectLst/>
                <a:latin typeface="Open Sans"/>
                <a:ea typeface="Open Sans"/>
                <a:cs typeface="Open Sans"/>
              </a:rPr>
              <a:t>Termin osiągnięcia wskaźników rezultatu</a:t>
            </a:r>
            <a:r>
              <a:rPr lang="pl-PL" sz="2000">
                <a:solidFill>
                  <a:schemeClr val="tx2"/>
                </a:solidFill>
                <a:effectLst/>
                <a:latin typeface="Open Sans"/>
                <a:ea typeface="Open Sans"/>
                <a:cs typeface="Open Sans"/>
              </a:rPr>
              <a:t>: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 </a:t>
            </a:r>
            <a:endParaRPr lang="pl-PL" sz="200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1460" lvl="0" indent="-25146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2000">
                <a:solidFill>
                  <a:schemeClr val="tx2"/>
                </a:solidFill>
                <a:effectLst/>
                <a:latin typeface="Open Sans"/>
                <a:ea typeface="Open Sans"/>
                <a:cs typeface="Open Sans"/>
              </a:rPr>
              <a:t>na moment zakończenia realizacji projektu lub</a:t>
            </a:r>
          </a:p>
          <a:p>
            <a:pPr marL="251460" indent="-25146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pl-PL" sz="2000">
                <a:solidFill>
                  <a:schemeClr val="tx2"/>
                </a:solidFill>
                <a:effectLst/>
                <a:latin typeface="Open Sans"/>
                <a:ea typeface="Open Sans"/>
                <a:cs typeface="Open Sans"/>
              </a:rPr>
              <a:t>w okresie 12 miesięcy od zakończenia jego realizacji</a:t>
            </a:r>
            <a:r>
              <a:rPr lang="pl-PL" sz="20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 </a:t>
            </a:r>
            <a:endParaRPr lang="pl-PL" sz="2000">
              <a:solidFill>
                <a:schemeClr val="tx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51460" indent="-251460">
              <a:buFont typeface="Wingdings"/>
              <a:buChar char="§"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71091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Zestaw logotypów programu Fundusze Europejskie dla Śląskiego 2021-2027. Od lewej: logo Funduszy Europejskich z dopiskiem &quot;Fundusze Europejskie dla Śląskiego&quot;, barwy Rzeczpospolitej z dopiskiem &quot;Rzeczpospolita Polska&quot;, flaga Unii Europejskiej z dopiskiem &quot;Dofinansowane przez Unię Europejską&quot; oraz herb województwa śląskiego z dopiskiem &quot;Województwo Śląskie&quot;.">
            <a:extLst>
              <a:ext uri="{FF2B5EF4-FFF2-40B4-BE49-F238E27FC236}">
                <a16:creationId xmlns:a16="http://schemas.microsoft.com/office/drawing/2014/main" id="{1AA68A51-E115-4900-96E7-211CD38AA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336" y="6672106"/>
            <a:ext cx="9469098" cy="753626"/>
          </a:xfrm>
          <a:prstGeom prst="rect">
            <a:avLst/>
          </a:prstGeom>
        </p:spPr>
      </p:pic>
      <p:sp>
        <p:nvSpPr>
          <p:cNvPr id="11" name="Tytuł 10">
            <a:extLst>
              <a:ext uri="{FF2B5EF4-FFF2-40B4-BE49-F238E27FC236}">
                <a16:creationId xmlns:a16="http://schemas.microsoft.com/office/drawing/2014/main" id="{499532CE-F2FF-47CF-B4AE-41C891A55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830" y="433137"/>
            <a:ext cx="10093596" cy="390705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pl-PL" sz="4000">
                <a:latin typeface="Open Sans"/>
                <a:ea typeface="Open Sans"/>
                <a:cs typeface="Open Sans"/>
              </a:rPr>
              <a:t>DZIĘKUJEMY ZA UWAGĘ</a:t>
            </a:r>
            <a:br>
              <a:rPr lang="pl-PL" sz="2200"/>
            </a:br>
            <a:r>
              <a:rPr lang="pl-PL" sz="2200">
                <a:latin typeface="Open Sans"/>
                <a:ea typeface="Open Sans"/>
                <a:cs typeface="Open Sans"/>
              </a:rPr>
              <a:t>Pracownicy referatu oceny projektów 1</a:t>
            </a:r>
            <a:br>
              <a:rPr lang="pl-PL" sz="2200"/>
            </a:br>
            <a:r>
              <a:rPr lang="pl-PL" sz="2200">
                <a:latin typeface="Open Sans"/>
                <a:ea typeface="Open Sans"/>
                <a:cs typeface="Open Sans"/>
              </a:rPr>
              <a:t>Departament Europejskiego Funduszu Rozwoju Regionalnego</a:t>
            </a:r>
            <a:br>
              <a:rPr lang="pl-PL" sz="2200"/>
            </a:br>
            <a:r>
              <a:rPr lang="pl-PL" sz="2200">
                <a:latin typeface="Open Sans"/>
                <a:ea typeface="Open Sans"/>
                <a:cs typeface="Open Sans"/>
              </a:rPr>
              <a:t>Urząd Marszałkowski Województwa Śląskiego</a:t>
            </a:r>
            <a:br>
              <a:rPr lang="pl-PL" sz="2200"/>
            </a:br>
            <a:r>
              <a:rPr lang="pl-PL" sz="2200">
                <a:solidFill>
                  <a:schemeClr val="accent2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e_zdrowie@slaskie.pl</a:t>
            </a: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  </a:t>
            </a:r>
            <a:r>
              <a:rPr lang="pl-PL" b="0">
                <a:solidFill>
                  <a:schemeClr val="accent2">
                    <a:lumMod val="50000"/>
                  </a:schemeClr>
                </a:solidFill>
              </a:rPr>
              <a:t> </a:t>
            </a:r>
            <a:br>
              <a:rPr lang="pl-PL" sz="2200"/>
            </a:br>
            <a:r>
              <a:rPr lang="pl-PL" sz="2200">
                <a:latin typeface="Open Sans"/>
                <a:ea typeface="Open Sans"/>
                <a:cs typeface="Open Sans"/>
              </a:rPr>
              <a:t>32 77 40 712, 32 77 44 283, 32 77 44 302, 32 77 44 163, 32 77 44 294.</a:t>
            </a:r>
            <a:br>
              <a:rPr lang="pl-PL" sz="2200"/>
            </a:br>
            <a:r>
              <a:rPr lang="pl-PL" sz="2200">
                <a:latin typeface="Open Sans"/>
                <a:ea typeface="Open Sans"/>
                <a:cs typeface="Open Sans"/>
              </a:rPr>
              <a:t> </a:t>
            </a:r>
            <a:br>
              <a:rPr lang="pl-PL"/>
            </a:b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78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7A7EDC-3A5F-579E-E3C0-8F92F4FC7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458" y="3163962"/>
            <a:ext cx="7920115" cy="615875"/>
          </a:xfrm>
        </p:spPr>
        <p:txBody>
          <a:bodyPr>
            <a:normAutofit/>
          </a:bodyPr>
          <a:lstStyle/>
          <a:p>
            <a:pPr algn="ctr">
              <a:spcAft>
                <a:spcPts val="1200"/>
              </a:spcAft>
            </a:pPr>
            <a:r>
              <a:rPr lang="pl-PL"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Typ projektu: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8544455-041A-1F13-02C7-C3635CDCE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6617" y="4406537"/>
            <a:ext cx="5403795" cy="114387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pl-PL"/>
              <a:t>Cyfryzacja opieki zdrowotnej</a:t>
            </a:r>
            <a:endParaRPr lang="pl-PL" sz="24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4973D8-200A-BF40-CC88-E3AF6CF15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99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DC748-38D0-4A39-968B-14DD2F5E3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8162" y="889516"/>
            <a:ext cx="4061639" cy="1087764"/>
          </a:xfrm>
        </p:spPr>
        <p:txBody>
          <a:bodyPr>
            <a:normAutofit/>
          </a:bodyPr>
          <a:lstStyle/>
          <a:p>
            <a:r>
              <a:rPr lang="pl-PL" sz="2800"/>
              <a:t>Warunki wsparcia</a:t>
            </a:r>
            <a:br>
              <a:rPr lang="pl-PL" sz="2800"/>
            </a:br>
            <a:r>
              <a:rPr lang="pl-PL" sz="2800"/>
              <a:t>-1-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9E2EC7-2C57-449F-A59B-5BDBE474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7" y="2972100"/>
            <a:ext cx="7920037" cy="3698059"/>
          </a:xfrm>
        </p:spPr>
        <p:txBody>
          <a:bodyPr vert="horz" lIns="0" tIns="0" rIns="0" bIns="0" rtlCol="0" anchor="t">
            <a:normAutofit fontScale="25000" lnSpcReduction="20000"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7200" b="0" dirty="0">
                <a:latin typeface="Open Sans"/>
                <a:ea typeface="Open Sans"/>
                <a:cs typeface="Open Sans"/>
              </a:rPr>
              <a:t>inwestycje będą realizowane wyłącznie przez podmioty wykonujące działalność leczniczą (publiczne i prywatne)</a:t>
            </a:r>
            <a:r>
              <a:rPr lang="pl-PL" sz="7200" dirty="0">
                <a:latin typeface="Open Sans"/>
                <a:ea typeface="Open Sans"/>
                <a:cs typeface="Open Sans"/>
              </a:rPr>
              <a:t> udzielające świadczeń opieki zdrowotnej finansowanych ze środków publicznych,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7200" b="0" dirty="0">
                <a:latin typeface="Open Sans"/>
                <a:ea typeface="Open Sans"/>
                <a:cs typeface="Open Sans"/>
              </a:rPr>
              <a:t>infrastruktura wytworzona w ramach projektu może być wykorzystywana na rzecz </a:t>
            </a:r>
            <a:r>
              <a:rPr lang="pl-PL" sz="7200" dirty="0">
                <a:latin typeface="Open Sans"/>
                <a:ea typeface="Open Sans"/>
                <a:cs typeface="Open Sans"/>
              </a:rPr>
              <a:t>udzielania świadczeń opieki zdrowotnej finansowanych ze środków publicznych </a:t>
            </a:r>
            <a:r>
              <a:rPr lang="pl-PL" sz="7200" b="0" dirty="0">
                <a:latin typeface="Open Sans"/>
                <a:ea typeface="Open Sans"/>
                <a:cs typeface="Open Sans"/>
              </a:rPr>
              <a:t>oraz jeśli to zasadne</a:t>
            </a:r>
            <a:r>
              <a:rPr lang="pl-PL" sz="7200" dirty="0">
                <a:latin typeface="Open Sans"/>
                <a:ea typeface="Open Sans"/>
                <a:cs typeface="Open Sans"/>
              </a:rPr>
              <a:t> do działalności </a:t>
            </a:r>
            <a:r>
              <a:rPr lang="pl-PL" sz="7200" dirty="0" err="1">
                <a:latin typeface="Open Sans"/>
                <a:ea typeface="Open Sans"/>
                <a:cs typeface="Open Sans"/>
              </a:rPr>
              <a:t>pozaleczniczej</a:t>
            </a:r>
            <a:r>
              <a:rPr lang="pl-PL" sz="7200" dirty="0">
                <a:latin typeface="Open Sans"/>
                <a:ea typeface="Open Sans"/>
                <a:cs typeface="Open Sans"/>
              </a:rPr>
              <a:t> </a:t>
            </a:r>
            <a:r>
              <a:rPr lang="pl-PL" sz="7200" b="0" dirty="0">
                <a:latin typeface="Open Sans"/>
                <a:ea typeface="Open Sans"/>
                <a:cs typeface="Open Sans"/>
              </a:rPr>
              <a:t>w ramach działalności statutowej danego podmiotu leczniczego, przy czym</a:t>
            </a:r>
            <a:r>
              <a:rPr lang="pl-PL" sz="7200" dirty="0">
                <a:latin typeface="Open Sans"/>
                <a:ea typeface="Open Sans"/>
                <a:cs typeface="Open Sans"/>
              </a:rPr>
              <a:t> gospodarcze wykorzystanie infrastruktury nie może przekroczyć 20% zasobów/wydajności infrastruktury w ujęciu rocznym,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7200" b="0" dirty="0">
                <a:latin typeface="Open Sans"/>
                <a:ea typeface="Open Sans"/>
                <a:cs typeface="Open Sans"/>
              </a:rPr>
              <a:t>1 wniosek 1 beneficjent,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pl-PL" sz="18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C972DE-0F66-4AA9-83AE-9A53330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90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DC748-38D0-4A39-968B-14DD2F5E3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8162" y="889516"/>
            <a:ext cx="4061639" cy="1087764"/>
          </a:xfrm>
        </p:spPr>
        <p:txBody>
          <a:bodyPr>
            <a:normAutofit/>
          </a:bodyPr>
          <a:lstStyle/>
          <a:p>
            <a:r>
              <a:rPr lang="pl-PL" sz="2800"/>
              <a:t>Warunki wsparcia</a:t>
            </a:r>
            <a:br>
              <a:rPr lang="pl-PL" sz="2800"/>
            </a:br>
            <a:r>
              <a:rPr lang="pl-PL" sz="2800"/>
              <a:t>-2-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9E2EC7-2C57-449F-A59B-5BDBE474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2752165"/>
            <a:ext cx="7920037" cy="3585882"/>
          </a:xfrm>
        </p:spPr>
        <p:txBody>
          <a:bodyPr vert="horz" lIns="0" tIns="0" rIns="0" bIns="0" rtlCol="0" anchor="t">
            <a:norm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Open Sans"/>
                <a:ea typeface="Open Sans"/>
                <a:cs typeface="Open Sans"/>
              </a:rPr>
              <a:t>opinia ministra zdrowia 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w zakresie zgodności projektu z dokumentami strategicznymi i programowanymi w obszarze zdrowia cyfrowego oraz jego komplementarności i interoperacyjności z rozwiązaniami w zakresie e-zdrowia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(dot. projektów, których wartość całkowita jest równa bądź wyższa niż 2 mln zł),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opinia o celowości inwestycji (</a:t>
            </a:r>
            <a:r>
              <a:rPr lang="pl-PL" sz="1800" dirty="0">
                <a:latin typeface="Open Sans"/>
                <a:ea typeface="Open Sans"/>
                <a:cs typeface="Open Sans"/>
              </a:rPr>
              <a:t>OCI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)</a:t>
            </a:r>
            <a:r>
              <a:rPr lang="pl-PL" sz="1800" dirty="0">
                <a:latin typeface="Open Sans"/>
                <a:ea typeface="Open Sans"/>
                <a:cs typeface="Open Sans"/>
              </a:rPr>
              <a:t> 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dla projektów o wartości całkowitej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pow. 2 mln zł,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zgodność z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mapą potrzeb zdrowotnych,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Open Sans"/>
                <a:ea typeface="Open Sans"/>
                <a:cs typeface="Open Sans"/>
              </a:rPr>
              <a:t>zgodność z dokumentami strategicznymi 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(Zdrowa przyszłość (…), Plan Transformacji dla </a:t>
            </a:r>
            <a:r>
              <a:rPr lang="pl-PL" sz="1800" b="0" dirty="0" err="1">
                <a:latin typeface="Open Sans"/>
                <a:ea typeface="Open Sans"/>
                <a:cs typeface="Open Sans"/>
              </a:rPr>
              <a:t>W.Śl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, Strategia Rozwoju Woj. </a:t>
            </a:r>
            <a:r>
              <a:rPr lang="pl-PL" sz="1800" b="0" dirty="0" err="1">
                <a:latin typeface="Open Sans"/>
                <a:ea typeface="Open Sans"/>
                <a:cs typeface="Open Sans"/>
              </a:rPr>
              <a:t>Śl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, Program rozwoju e-zdrowia (…), </a:t>
            </a:r>
            <a:r>
              <a:rPr lang="pl-PL" sz="1800" b="0">
                <a:latin typeface="Open Sans"/>
                <a:ea typeface="Open Sans"/>
                <a:cs typeface="Open Sans"/>
              </a:rPr>
              <a:t>Regionalna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 polityka zdrowotna),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C972DE-0F66-4AA9-83AE-9A53330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266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DC748-38D0-4A39-968B-14DD2F5E3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8162" y="889516"/>
            <a:ext cx="4061639" cy="1087764"/>
          </a:xfrm>
        </p:spPr>
        <p:txBody>
          <a:bodyPr>
            <a:normAutofit/>
          </a:bodyPr>
          <a:lstStyle/>
          <a:p>
            <a:r>
              <a:rPr lang="pl-PL" sz="2800"/>
              <a:t>Warunki wsparcia</a:t>
            </a:r>
            <a:br>
              <a:rPr lang="pl-PL" sz="2800"/>
            </a:br>
            <a:r>
              <a:rPr lang="pl-PL" sz="2800"/>
              <a:t>-3-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9E2EC7-2C57-449F-A59B-5BDBE474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88" y="2752165"/>
            <a:ext cx="7920037" cy="3585882"/>
          </a:xfrm>
        </p:spPr>
        <p:txBody>
          <a:bodyPr vert="horz" lIns="0" tIns="0" rIns="0" bIns="0" rtlCol="0" anchor="t">
            <a:norm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Open Sans"/>
                <a:ea typeface="Open Sans"/>
                <a:cs typeface="Open Sans"/>
              </a:rPr>
              <a:t>nie można powielać zakresu, 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na który dany podmiot otrzymał wsparcie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z KPO,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podmioty nie mogą prowadzić działalności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na poziomie krajowym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 – o dofinansowanie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nie mogą ubiegać się podmioty lecznicze, dla których podmiotem tworzącym jest minister lub wojewoda,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b="0" dirty="0">
                <a:latin typeface="Open Sans"/>
                <a:ea typeface="Open Sans"/>
                <a:cs typeface="Open Sans"/>
              </a:rPr>
              <a:t>projekt nie może pokrywać się z zakresem, który </a:t>
            </a:r>
            <a:r>
              <a:rPr lang="pl-PL" sz="1800" dirty="0">
                <a:latin typeface="Open Sans"/>
                <a:ea typeface="Open Sans"/>
                <a:cs typeface="Open Sans"/>
              </a:rPr>
              <a:t>został wsparty z programu </a:t>
            </a:r>
            <a:r>
              <a:rPr lang="pl-PL" sz="1800" dirty="0" err="1">
                <a:latin typeface="Open Sans"/>
                <a:ea typeface="Open Sans"/>
                <a:cs typeface="Open Sans"/>
              </a:rPr>
              <a:t>FEnIKS</a:t>
            </a:r>
            <a:r>
              <a:rPr lang="pl-PL" sz="1800" dirty="0">
                <a:latin typeface="Open Sans"/>
                <a:ea typeface="Open Sans"/>
                <a:cs typeface="Open Sans"/>
              </a:rPr>
              <a:t> (dot. POZ),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0">
                <a:latin typeface="Open Sans"/>
                <a:ea typeface="Open Sans"/>
                <a:cs typeface="Open Sans"/>
              </a:rPr>
              <a:t>podmioty opieki długoterminowej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 – jeśli realizacja projektu przyczyni się do stworzenia warunków dla form </a:t>
            </a:r>
            <a:r>
              <a:rPr lang="pl-PL" sz="1800" b="0" dirty="0" err="1">
                <a:latin typeface="Open Sans"/>
                <a:ea typeface="Open Sans"/>
                <a:cs typeface="Open Sans"/>
              </a:rPr>
              <a:t>zdeinstytucjonalizowanych</a:t>
            </a:r>
            <a:r>
              <a:rPr lang="pl-PL" sz="1800" b="0" dirty="0">
                <a:latin typeface="Open Sans"/>
                <a:ea typeface="Open Sans"/>
                <a:cs typeface="Open Sans"/>
              </a:rPr>
              <a:t> (tam, gdzie jest IN i ZDEIN – tylko ta część placówki, która oferuje formy wsparcia ZDEIN + wsparcie nie może dot. części IN).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8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C972DE-0F66-4AA9-83AE-9A53330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4009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4F52724-6D3D-42AD-B6EC-9A8B2F99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Typy beneficjentów: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2673066-B1FD-4810-898B-C9B276194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4" y="2346278"/>
            <a:ext cx="8640382" cy="3140121"/>
          </a:xfrm>
        </p:spPr>
        <p:txBody>
          <a:bodyPr vert="horz" lIns="0" tIns="0" rIns="0" bIns="0" rtlCol="0" anchor="t">
            <a:normAutofit fontScale="92500" lnSpcReduction="20000"/>
          </a:bodyPr>
          <a:lstStyle/>
          <a:p>
            <a:pPr marL="251460" indent="-251460">
              <a:lnSpc>
                <a:spcPct val="150000"/>
              </a:lnSpc>
              <a:buFont typeface="Wingdings"/>
              <a:buChar char="Ø"/>
            </a:pPr>
            <a:r>
              <a:rPr lang="pl-PL" sz="24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Jednostki samorządu terytorialnego,</a:t>
            </a:r>
          </a:p>
          <a:p>
            <a:pPr marL="251460" indent="-251460">
              <a:lnSpc>
                <a:spcPct val="150000"/>
              </a:lnSpc>
              <a:buFont typeface="Wingdings"/>
              <a:buChar char="Ø"/>
            </a:pPr>
            <a:r>
              <a:rPr lang="pl-PL" sz="24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Publiczne i niepubliczne zakłady opieki zdrowotnej (tj. podmioty lecznicze, zgodnie z art. 4 ust.1  Ustawy o działalności leczniczej),</a:t>
            </a:r>
          </a:p>
          <a:p>
            <a:pPr marL="251460" indent="-251460">
              <a:lnSpc>
                <a:spcPct val="150000"/>
              </a:lnSpc>
              <a:buFont typeface="Wingdings"/>
              <a:buChar char="Ø"/>
            </a:pPr>
            <a:endParaRPr lang="pl-PL" sz="2400">
              <a:solidFill>
                <a:schemeClr val="tx2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400">
                <a:solidFill>
                  <a:schemeClr val="tx2"/>
                </a:solidFill>
                <a:latin typeface="Open Sans"/>
                <a:ea typeface="Open Sans"/>
                <a:cs typeface="Open Sans"/>
              </a:rPr>
              <a:t>Możliwa jest realizacja projektów partnerskich (art. 39 Ustawy wdrożeniowej) bądź hybrydowych (art. 40 Ustawy wdrożeniowej).</a:t>
            </a:r>
          </a:p>
          <a:p>
            <a:pPr marL="0" indent="0">
              <a:buNone/>
            </a:pPr>
            <a:endParaRPr lang="pl-PL"/>
          </a:p>
          <a:p>
            <a:pPr marL="251460" indent="-251460">
              <a:buFont typeface="Wingdings"/>
              <a:buChar char="Ø"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168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5DC748-38D0-4A39-968B-14DD2F5E3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44286" y="2153998"/>
            <a:ext cx="4061639" cy="598289"/>
          </a:xfrm>
        </p:spPr>
        <p:txBody>
          <a:bodyPr>
            <a:normAutofit fontScale="90000"/>
          </a:bodyPr>
          <a:lstStyle/>
          <a:p>
            <a:r>
              <a:rPr lang="pl-PL" sz="2800">
                <a:latin typeface="Open Sans"/>
                <a:ea typeface="Open Sans"/>
                <a:cs typeface="Open Sans"/>
              </a:rPr>
              <a:t>Wymagane załączniki (1)</a:t>
            </a:r>
            <a:endParaRPr lang="pl-PL" sz="280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E9E2EC7-2C57-449F-A59B-5BDBE474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2419" y="2752287"/>
            <a:ext cx="8365423" cy="3568462"/>
          </a:xfrm>
        </p:spPr>
        <p:txBody>
          <a:bodyPr vert="horz" lIns="0" tIns="0" rIns="0" bIns="0" rtlCol="0" anchor="t">
            <a:norm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>
                <a:latin typeface="Open Sans"/>
                <a:ea typeface="Open Sans"/>
                <a:cs typeface="Open Sans"/>
              </a:rPr>
              <a:t>Specyfikacja techniczna sprzętu, oprogramowania etc.</a:t>
            </a:r>
            <a:r>
              <a:rPr lang="pl-PL" sz="1800">
                <a:latin typeface="Open Sans"/>
                <a:ea typeface="Open Sans"/>
                <a:cs typeface="Open Sans"/>
              </a:rPr>
              <a:t> (wyciąg ze specyfikacji </a:t>
            </a:r>
            <a:r>
              <a:rPr lang="pl-PL" sz="1800" b="0">
                <a:latin typeface="Open Sans"/>
                <a:ea typeface="Open Sans"/>
                <a:cs typeface="Open Sans"/>
              </a:rPr>
              <a:t>zawierający informacje dot. zakresu inwestycji, ilość, rodzaj, typ, główne parametry, rozmieszczenie kupowanego wyposażenia);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>
                <a:latin typeface="Open Sans"/>
                <a:ea typeface="Open Sans"/>
                <a:cs typeface="Open Sans"/>
              </a:rPr>
              <a:t>Informacja o prawie do dysponowania nieruchomością;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 b="0">
                <a:latin typeface="Open Sans"/>
                <a:ea typeface="Open Sans"/>
                <a:cs typeface="Open Sans"/>
              </a:rPr>
              <a:t>Informacja </a:t>
            </a:r>
            <a:r>
              <a:rPr lang="pl-PL" sz="1800">
                <a:latin typeface="Open Sans"/>
                <a:ea typeface="Open Sans"/>
                <a:cs typeface="Open Sans"/>
              </a:rPr>
              <a:t>dot. NFZ;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>
                <a:latin typeface="Open Sans"/>
                <a:ea typeface="Open Sans"/>
                <a:cs typeface="Open Sans"/>
              </a:rPr>
              <a:t>Opinia o celowości inwestycji w sektorze zdrowia </a:t>
            </a:r>
            <a:r>
              <a:rPr lang="pl-PL" sz="1800" b="0">
                <a:latin typeface="Open Sans"/>
                <a:ea typeface="Open Sans"/>
                <a:cs typeface="Open Sans"/>
              </a:rPr>
              <a:t>(tzw. OCI) - jeśli dotyczy;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l-PL" sz="1800">
                <a:latin typeface="Open Sans"/>
                <a:ea typeface="Open Sans"/>
                <a:cs typeface="Open Sans"/>
              </a:rPr>
              <a:t>Opinia MZ </a:t>
            </a:r>
            <a:r>
              <a:rPr lang="pl-PL" sz="1800" b="0">
                <a:latin typeface="Open Sans"/>
                <a:ea typeface="Open Sans"/>
                <a:cs typeface="Open Sans"/>
              </a:rPr>
              <a:t>w zakresie e-zdrowia – jeśli dotyczy;</a:t>
            </a:r>
          </a:p>
          <a:p>
            <a:endParaRPr lang="pl-PL" sz="1800">
              <a:latin typeface="Arial"/>
              <a:ea typeface="Open Sans"/>
              <a:cs typeface="Open Sans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6C972DE-0F66-4AA9-83AE-9A53330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2025-11-26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496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7" ma:contentTypeDescription="Utwórz nowy dokument." ma:contentTypeScope="" ma:versionID="76c79530225e68506ef7caf80948cc64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c8d0aab887a68200aa5dd5b1e49586ce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dfd8ecb-48ca-46b4-a91b-7d92686a607b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852e5d6-3164-4114-9510-1696955387a4">
      <UserInfo>
        <DisplayName>Rojek Patrycja</DisplayName>
        <AccountId>53</AccountId>
        <AccountType/>
      </UserInfo>
      <UserInfo>
        <DisplayName>Niemyjski Michał</DisplayName>
        <AccountId>23</AccountId>
        <AccountType/>
      </UserInfo>
      <UserInfo>
        <DisplayName>Kolarczyk-Niezgoda Małgorzata</DisplayName>
        <AccountId>19</AccountId>
        <AccountType/>
      </UserInfo>
      <UserInfo>
        <DisplayName>Dańszczyk Daniel</DisplayName>
        <AccountId>12</AccountId>
        <AccountType/>
      </UserInfo>
    </SharedWithUsers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Props1.xml><?xml version="1.0" encoding="utf-8"?>
<ds:datastoreItem xmlns:ds="http://schemas.openxmlformats.org/officeDocument/2006/customXml" ds:itemID="{3BF02CB1-1427-4711-A97C-4BEA0AB0D7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2AAAB6-C606-4262-8AAB-A289D11A6E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6470E4-38B4-4043-87FE-9820A2779581}">
  <ds:schemaRefs>
    <ds:schemaRef ds:uri="9ebde75c-c695-442a-80d4-61b034fbba81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6852e5d6-3164-4114-9510-1696955387a4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2374</Words>
  <Application>Microsoft Office PowerPoint</Application>
  <PresentationFormat>Niestandardowy</PresentationFormat>
  <Paragraphs>249</Paragraphs>
  <Slides>31</Slides>
  <Notes>31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8" baseType="lpstr">
      <vt:lpstr>Arial</vt:lpstr>
      <vt:lpstr>Calibri</vt:lpstr>
      <vt:lpstr>Open Sans</vt:lpstr>
      <vt:lpstr>Times New Roman</vt:lpstr>
      <vt:lpstr>Wingdings</vt:lpstr>
      <vt:lpstr>Wingdings,Sans-Serif</vt:lpstr>
      <vt:lpstr>Motyw pakietu Office</vt:lpstr>
      <vt:lpstr>Spotkanie informacyjne  dla potencjalnych beneficjentów   Działanie 8.5. e-Zdrowie      21.11.2025 r. Katowice</vt:lpstr>
      <vt:lpstr>Ogłoszony nabór  - podstawowe informacje</vt:lpstr>
      <vt:lpstr>Terminy</vt:lpstr>
      <vt:lpstr>Typ projektu:</vt:lpstr>
      <vt:lpstr>Warunki wsparcia -1-</vt:lpstr>
      <vt:lpstr>Warunki wsparcia -2-</vt:lpstr>
      <vt:lpstr>Warunki wsparcia -3-</vt:lpstr>
      <vt:lpstr>Typy beneficjentów:</vt:lpstr>
      <vt:lpstr>Wymagane załączniki (1)</vt:lpstr>
      <vt:lpstr>Wymagane załączniki (2)</vt:lpstr>
      <vt:lpstr>Załączniki dodatkowe wymagane, jeśli dotyczą projektu (1)</vt:lpstr>
      <vt:lpstr>Załączniki dodatkowe wymagane, jeśli dotyczą projektu (2)</vt:lpstr>
      <vt:lpstr>Metodyka wyboru projektów  </vt:lpstr>
      <vt:lpstr>Metodyka wyboru projektów  </vt:lpstr>
      <vt:lpstr>Metodyka wyboru projektów 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wyboru dla Działania 8.5</vt:lpstr>
      <vt:lpstr>Kryteria rozstrzygające</vt:lpstr>
      <vt:lpstr>Kwalifikowalność wydatków</vt:lpstr>
      <vt:lpstr>Kwalifikowalność wydatków</vt:lpstr>
      <vt:lpstr>Kwalifikowalność wydatków</vt:lpstr>
      <vt:lpstr>Wskaźniki produktu</vt:lpstr>
      <vt:lpstr>Wskaźniki rezultatu</vt:lpstr>
      <vt:lpstr>DZIĘKUJEMY ZA UWAGĘ Pracownicy referatu oceny projektów 1 Departament Europejskiego Funduszu Rozwoju Regionalnego Urząd Marszałkowski Województwa Śląskiego e_zdrowie@slaskie.pl    32 77 40 712, 32 77 44 283, 32 77 44 302, 32 77 44 163, 32 77 44 294.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Marciniak-Kleszcz Aleksandra</cp:lastModifiedBy>
  <cp:revision>61</cp:revision>
  <cp:lastPrinted>2025-11-21T07:04:38Z</cp:lastPrinted>
  <dcterms:created xsi:type="dcterms:W3CDTF">2022-06-22T09:40:44Z</dcterms:created>
  <dcterms:modified xsi:type="dcterms:W3CDTF">2025-11-26T07:54:35Z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