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25"/>
  </p:notesMasterIdLst>
  <p:sldIdLst>
    <p:sldId id="256" r:id="rId5"/>
    <p:sldId id="288" r:id="rId6"/>
    <p:sldId id="289" r:id="rId7"/>
    <p:sldId id="301" r:id="rId8"/>
    <p:sldId id="290" r:id="rId9"/>
    <p:sldId id="291" r:id="rId10"/>
    <p:sldId id="292" r:id="rId11"/>
    <p:sldId id="294" r:id="rId12"/>
    <p:sldId id="281" r:id="rId13"/>
    <p:sldId id="282" r:id="rId14"/>
    <p:sldId id="283" r:id="rId15"/>
    <p:sldId id="284" r:id="rId16"/>
    <p:sldId id="278" r:id="rId17"/>
    <p:sldId id="293" r:id="rId18"/>
    <p:sldId id="296" r:id="rId19"/>
    <p:sldId id="297" r:id="rId20"/>
    <p:sldId id="299" r:id="rId21"/>
    <p:sldId id="302" r:id="rId22"/>
    <p:sldId id="300" r:id="rId23"/>
    <p:sldId id="260" r:id="rId24"/>
  </p:sldIdLst>
  <p:sldSz cx="10691813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kcja domyślna" id="{61FB4853-5248-4369-8E1C-F1235BCE6E54}">
          <p14:sldIdLst>
            <p14:sldId id="256"/>
            <p14:sldId id="288"/>
            <p14:sldId id="289"/>
            <p14:sldId id="301"/>
            <p14:sldId id="290"/>
            <p14:sldId id="291"/>
            <p14:sldId id="292"/>
            <p14:sldId id="294"/>
            <p14:sldId id="281"/>
            <p14:sldId id="282"/>
            <p14:sldId id="283"/>
            <p14:sldId id="284"/>
            <p14:sldId id="278"/>
            <p14:sldId id="293"/>
            <p14:sldId id="296"/>
            <p14:sldId id="297"/>
            <p14:sldId id="299"/>
            <p14:sldId id="302"/>
            <p14:sldId id="300"/>
            <p14:sldId id="26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lenik Agnieszka" initials="PA" lastIdx="1" clrIdx="0">
    <p:extLst>
      <p:ext uri="{19B8F6BF-5375-455C-9EA6-DF929625EA0E}">
        <p15:presenceInfo xmlns:p15="http://schemas.microsoft.com/office/powerpoint/2012/main" userId="S::Agnieszka.Palenik@mfipr.gov.pl::6a0c958d-6557-4bbd-8aa6-03360055b1e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00A15C55-8517-42AA-B614-E9B94910E393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77" autoAdjust="0"/>
    <p:restoredTop sz="94660"/>
  </p:normalViewPr>
  <p:slideViewPr>
    <p:cSldViewPr showGuides="1">
      <p:cViewPr varScale="1">
        <p:scale>
          <a:sx n="90" d="100"/>
          <a:sy n="90" d="100"/>
        </p:scale>
        <p:origin x="845" y="5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88" d="100"/>
          <a:sy n="88" d="100"/>
        </p:scale>
        <p:origin x="382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masz" userId="cef06d09-1867-4cf0-b70a-4da5b1771de0" providerId="ADAL" clId="{ED3B2DF5-5D46-4192-976D-F662F9A59C29}"/>
    <pc:docChg chg="custSel modSld">
      <pc:chgData name="Tomasz" userId="cef06d09-1867-4cf0-b70a-4da5b1771de0" providerId="ADAL" clId="{ED3B2DF5-5D46-4192-976D-F662F9A59C29}" dt="2025-05-05T06:56:27.004" v="7" actId="20577"/>
      <pc:docMkLst>
        <pc:docMk/>
      </pc:docMkLst>
      <pc:sldChg chg="addSp delSp modSp mod">
        <pc:chgData name="Tomasz" userId="cef06d09-1867-4cf0-b70a-4da5b1771de0" providerId="ADAL" clId="{ED3B2DF5-5D46-4192-976D-F662F9A59C29}" dt="2025-05-05T06:56:27.004" v="7" actId="20577"/>
        <pc:sldMkLst>
          <pc:docMk/>
          <pc:sldMk cId="1526753265" sldId="302"/>
        </pc:sldMkLst>
        <pc:spChg chg="mod">
          <ac:chgData name="Tomasz" userId="cef06d09-1867-4cf0-b70a-4da5b1771de0" providerId="ADAL" clId="{ED3B2DF5-5D46-4192-976D-F662F9A59C29}" dt="2025-05-05T06:56:27.004" v="7" actId="20577"/>
          <ac:spMkLst>
            <pc:docMk/>
            <pc:sldMk cId="1526753265" sldId="302"/>
            <ac:spMk id="2" creationId="{8C00DEBB-F3BC-4DE0-A967-A51E96EA040C}"/>
          </ac:spMkLst>
        </pc:spChg>
        <pc:picChg chg="add mod">
          <ac:chgData name="Tomasz" userId="cef06d09-1867-4cf0-b70a-4da5b1771de0" providerId="ADAL" clId="{ED3B2DF5-5D46-4192-976D-F662F9A59C29}" dt="2025-05-05T06:56:19.633" v="2" actId="1076"/>
          <ac:picMkLst>
            <pc:docMk/>
            <pc:sldMk cId="1526753265" sldId="302"/>
            <ac:picMk id="6" creationId="{5DBDF1E5-261E-48CF-A0E4-43D28F8744BC}"/>
          </ac:picMkLst>
        </pc:picChg>
        <pc:picChg chg="del">
          <ac:chgData name="Tomasz" userId="cef06d09-1867-4cf0-b70a-4da5b1771de0" providerId="ADAL" clId="{ED3B2DF5-5D46-4192-976D-F662F9A59C29}" dt="2025-05-05T06:56:14.404" v="0" actId="478"/>
          <ac:picMkLst>
            <pc:docMk/>
            <pc:sldMk cId="1526753265" sldId="302"/>
            <ac:picMk id="7" creationId="{921538FF-F0E3-4EAF-8604-215698181A5D}"/>
          </ac:picMkLst>
        </pc:picChg>
      </pc:sldChg>
    </pc:docChg>
  </pc:docChgLst>
  <pc:docChgLst>
    <pc:chgData name="Ginter Tomasz" userId="cef06d09-1867-4cf0-b70a-4da5b1771de0" providerId="ADAL" clId="{49247D91-00D1-42C5-800D-8A14785A84C3}"/>
    <pc:docChg chg="custSel addSld modSld">
      <pc:chgData name="Ginter Tomasz" userId="cef06d09-1867-4cf0-b70a-4da5b1771de0" providerId="ADAL" clId="{49247D91-00D1-42C5-800D-8A14785A84C3}" dt="2025-02-02T10:47:28.245" v="47" actId="1076"/>
      <pc:docMkLst>
        <pc:docMk/>
      </pc:docMkLst>
      <pc:sldChg chg="modSp mod">
        <pc:chgData name="Ginter Tomasz" userId="cef06d09-1867-4cf0-b70a-4da5b1771de0" providerId="ADAL" clId="{49247D91-00D1-42C5-800D-8A14785A84C3}" dt="2025-02-02T10:45:59.844" v="43" actId="27636"/>
        <pc:sldMkLst>
          <pc:docMk/>
          <pc:sldMk cId="1061682294" sldId="256"/>
        </pc:sldMkLst>
        <pc:spChg chg="mod">
          <ac:chgData name="Ginter Tomasz" userId="cef06d09-1867-4cf0-b70a-4da5b1771de0" providerId="ADAL" clId="{49247D91-00D1-42C5-800D-8A14785A84C3}" dt="2025-02-02T10:45:59.844" v="43" actId="27636"/>
          <ac:spMkLst>
            <pc:docMk/>
            <pc:sldMk cId="1061682294" sldId="256"/>
            <ac:spMk id="4" creationId="{2726208F-D6F7-1381-5132-3B60A6BFE74B}"/>
          </ac:spMkLst>
        </pc:spChg>
      </pc:sldChg>
      <pc:sldChg chg="add">
        <pc:chgData name="Ginter Tomasz" userId="cef06d09-1867-4cf0-b70a-4da5b1771de0" providerId="ADAL" clId="{49247D91-00D1-42C5-800D-8A14785A84C3}" dt="2025-02-02T10:45:59.761" v="42"/>
        <pc:sldMkLst>
          <pc:docMk/>
          <pc:sldMk cId="3325994817" sldId="260"/>
        </pc:sldMkLst>
      </pc:sldChg>
      <pc:sldChg chg="modSp mod">
        <pc:chgData name="Ginter Tomasz" userId="cef06d09-1867-4cf0-b70a-4da5b1771de0" providerId="ADAL" clId="{49247D91-00D1-42C5-800D-8A14785A84C3}" dt="2025-02-02T10:45:59.898" v="45" actId="27636"/>
        <pc:sldMkLst>
          <pc:docMk/>
          <pc:sldMk cId="3911451002" sldId="281"/>
        </pc:sldMkLst>
        <pc:spChg chg="mod">
          <ac:chgData name="Ginter Tomasz" userId="cef06d09-1867-4cf0-b70a-4da5b1771de0" providerId="ADAL" clId="{49247D91-00D1-42C5-800D-8A14785A84C3}" dt="2025-02-02T10:45:59.898" v="45" actId="27636"/>
          <ac:spMkLst>
            <pc:docMk/>
            <pc:sldMk cId="3911451002" sldId="281"/>
            <ac:spMk id="2" creationId="{00000000-0000-0000-0000-000000000000}"/>
          </ac:spMkLst>
        </pc:spChg>
      </pc:sldChg>
      <pc:sldChg chg="modSp mod">
        <pc:chgData name="Ginter Tomasz" userId="cef06d09-1867-4cf0-b70a-4da5b1771de0" providerId="ADAL" clId="{49247D91-00D1-42C5-800D-8A14785A84C3}" dt="2025-02-02T10:47:28.245" v="47" actId="1076"/>
        <pc:sldMkLst>
          <pc:docMk/>
          <pc:sldMk cId="147307043" sldId="289"/>
        </pc:sldMkLst>
        <pc:spChg chg="mod">
          <ac:chgData name="Ginter Tomasz" userId="cef06d09-1867-4cf0-b70a-4da5b1771de0" providerId="ADAL" clId="{49247D91-00D1-42C5-800D-8A14785A84C3}" dt="2025-02-02T10:45:59.860" v="44" actId="27636"/>
          <ac:spMkLst>
            <pc:docMk/>
            <pc:sldMk cId="147307043" sldId="289"/>
            <ac:spMk id="10" creationId="{00000000-0000-0000-0000-000000000000}"/>
          </ac:spMkLst>
        </pc:spChg>
        <pc:graphicFrameChg chg="mod">
          <ac:chgData name="Ginter Tomasz" userId="cef06d09-1867-4cf0-b70a-4da5b1771de0" providerId="ADAL" clId="{49247D91-00D1-42C5-800D-8A14785A84C3}" dt="2025-02-02T10:47:28.245" v="47" actId="1076"/>
          <ac:graphicFrameMkLst>
            <pc:docMk/>
            <pc:sldMk cId="147307043" sldId="289"/>
            <ac:graphicFrameMk id="15" creationId="{00000000-0000-0000-0000-000000000000}"/>
          </ac:graphicFrameMkLst>
        </pc:graphicFrameChg>
      </pc:sldChg>
      <pc:sldChg chg="modSp mod">
        <pc:chgData name="Ginter Tomasz" userId="cef06d09-1867-4cf0-b70a-4da5b1771de0" providerId="ADAL" clId="{49247D91-00D1-42C5-800D-8A14785A84C3}" dt="2025-02-02T10:45:59.921" v="46" actId="27636"/>
        <pc:sldMkLst>
          <pc:docMk/>
          <pc:sldMk cId="2817011903" sldId="293"/>
        </pc:sldMkLst>
        <pc:spChg chg="mod">
          <ac:chgData name="Ginter Tomasz" userId="cef06d09-1867-4cf0-b70a-4da5b1771de0" providerId="ADAL" clId="{49247D91-00D1-42C5-800D-8A14785A84C3}" dt="2025-02-02T10:45:59.921" v="46" actId="27636"/>
          <ac:spMkLst>
            <pc:docMk/>
            <pc:sldMk cId="2817011903" sldId="293"/>
            <ac:spMk id="3" creationId="{2F03BB41-77EB-40BA-BCF2-B724C325CC50}"/>
          </ac:spMkLst>
        </pc:spChg>
      </pc:sldChg>
      <pc:sldChg chg="modSp mod">
        <pc:chgData name="Ginter Tomasz" userId="cef06d09-1867-4cf0-b70a-4da5b1771de0" providerId="ADAL" clId="{49247D91-00D1-42C5-800D-8A14785A84C3}" dt="2025-02-02T10:45:30.483" v="41" actId="1076"/>
        <pc:sldMkLst>
          <pc:docMk/>
          <pc:sldMk cId="310435829" sldId="300"/>
        </pc:sldMkLst>
        <pc:spChg chg="mod">
          <ac:chgData name="Ginter Tomasz" userId="cef06d09-1867-4cf0-b70a-4da5b1771de0" providerId="ADAL" clId="{49247D91-00D1-42C5-800D-8A14785A84C3}" dt="2025-02-02T10:45:30.483" v="41" actId="1076"/>
          <ac:spMkLst>
            <pc:docMk/>
            <pc:sldMk cId="310435829" sldId="300"/>
            <ac:spMk id="6" creationId="{0CD17717-5751-F730-50BD-CBB39F57635A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EFF2B-0721-7148-92D1-1650B5B78E9F}" type="datetimeFigureOut">
              <a:rPr lang="pl-PL" smtClean="0"/>
              <a:t>2025-05-05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246188" y="1143000"/>
            <a:ext cx="43656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02B4DB-5212-AD42-B2C1-BD19AC94D45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927739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C02B4DB-5212-AD42-B2C1-BD19AC94D45E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099973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13" Type="http://schemas.openxmlformats.org/officeDocument/2006/relationships/image" Target="../media/image18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12" Type="http://schemas.openxmlformats.org/officeDocument/2006/relationships/image" Target="../media/image17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11" Type="http://schemas.openxmlformats.org/officeDocument/2006/relationships/image" Target="../media/image16.png"/><Relationship Id="rId5" Type="http://schemas.openxmlformats.org/officeDocument/2006/relationships/image" Target="../media/image10.png"/><Relationship Id="rId10" Type="http://schemas.openxmlformats.org/officeDocument/2006/relationships/image" Target="../media/image15.png"/><Relationship Id="rId4" Type="http://schemas.openxmlformats.org/officeDocument/2006/relationships/image" Target="../media/image9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6613" y="1973818"/>
            <a:ext cx="8639675" cy="4326381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760" y="1973818"/>
            <a:ext cx="3959225" cy="720090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2B41AD81-079D-B212-C8B7-9A9D3BEE517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632" y="540402"/>
            <a:ext cx="1080000" cy="1080000"/>
          </a:xfrm>
          <a:prstGeom prst="rect">
            <a:avLst/>
          </a:prstGeom>
        </p:spPr>
      </p:pic>
      <p:pic>
        <p:nvPicPr>
          <p:cNvPr id="15" name="Obraz 14">
            <a:extLst>
              <a:ext uri="{FF2B5EF4-FFF2-40B4-BE49-F238E27FC236}">
                <a16:creationId xmlns:a16="http://schemas.microsoft.com/office/drawing/2014/main" id="{0A433181-6EED-44B3-4822-4AF9E6BA906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5788" y="540402"/>
            <a:ext cx="1080000" cy="1080000"/>
          </a:xfrm>
          <a:prstGeom prst="rect">
            <a:avLst/>
          </a:prstGeom>
        </p:spPr>
      </p:pic>
      <p:pic>
        <p:nvPicPr>
          <p:cNvPr id="16" name="Obraz 15">
            <a:extLst>
              <a:ext uri="{FF2B5EF4-FFF2-40B4-BE49-F238E27FC236}">
                <a16:creationId xmlns:a16="http://schemas.microsoft.com/office/drawing/2014/main" id="{276322E5-6025-7EA2-67FB-9F57E921005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3944" y="540402"/>
            <a:ext cx="1080000" cy="1080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59113"/>
            <a:ext cx="7920115" cy="1107677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2A3D249-6366-4532-95C2-9DDC07D17B44}" type="datetime1">
              <a:rPr lang="pl-PL" smtClean="0"/>
              <a:t>2025-05-05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557672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końc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rostokąt 11">
            <a:extLst>
              <a:ext uri="{FF2B5EF4-FFF2-40B4-BE49-F238E27FC236}">
                <a16:creationId xmlns:a16="http://schemas.microsoft.com/office/drawing/2014/main" id="{F8E39A3A-22D6-B8ED-2F58-16F69704FFAA}"/>
              </a:ext>
            </a:extLst>
          </p:cNvPr>
          <p:cNvSpPr/>
          <p:nvPr userDrawn="1"/>
        </p:nvSpPr>
        <p:spPr>
          <a:xfrm>
            <a:off x="2465388" y="4500563"/>
            <a:ext cx="8226426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Symbol zastępczy obrazu 10">
            <a:extLst>
              <a:ext uri="{FF2B5EF4-FFF2-40B4-BE49-F238E27FC236}">
                <a16:creationId xmlns:a16="http://schemas.microsoft.com/office/drawing/2014/main" id="{A760FD32-D539-3290-0E5F-1B5EF08EB2F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025525" y="0"/>
            <a:ext cx="8640763" cy="5221288"/>
          </a:xfrm>
          <a:custGeom>
            <a:avLst/>
            <a:gdLst>
              <a:gd name="connsiteX0" fmla="*/ 0 w 8640763"/>
              <a:gd name="connsiteY0" fmla="*/ 0 h 5221288"/>
              <a:gd name="connsiteX1" fmla="*/ 8640763 w 8640763"/>
              <a:gd name="connsiteY1" fmla="*/ 0 h 5221288"/>
              <a:gd name="connsiteX2" fmla="*/ 8640763 w 8640763"/>
              <a:gd name="connsiteY2" fmla="*/ 4500563 h 5221288"/>
              <a:gd name="connsiteX3" fmla="*/ 1439863 w 8640763"/>
              <a:gd name="connsiteY3" fmla="*/ 4500563 h 5221288"/>
              <a:gd name="connsiteX4" fmla="*/ 1439863 w 8640763"/>
              <a:gd name="connsiteY4" fmla="*/ 5221288 h 5221288"/>
              <a:gd name="connsiteX5" fmla="*/ 0 w 8640763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640763" h="5221288">
                <a:moveTo>
                  <a:pt x="0" y="0"/>
                </a:moveTo>
                <a:lnTo>
                  <a:pt x="8640763" y="0"/>
                </a:lnTo>
                <a:lnTo>
                  <a:pt x="8640763" y="4500563"/>
                </a:lnTo>
                <a:lnTo>
                  <a:pt x="1439863" y="4500563"/>
                </a:lnTo>
                <a:lnTo>
                  <a:pt x="1439863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pic>
        <p:nvPicPr>
          <p:cNvPr id="7" name="Obraz 6" descr="Obraz zawierający tekst&#10;&#10;Opis wygenerowany automatycznie">
            <a:extLst>
              <a:ext uri="{FF2B5EF4-FFF2-40B4-BE49-F238E27FC236}">
                <a16:creationId xmlns:a16="http://schemas.microsoft.com/office/drawing/2014/main" id="{3B4B8A84-3D08-244B-BF5B-6E361D1A74B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66975" y="4500563"/>
            <a:ext cx="3959225" cy="7200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C3C397EF-E780-3941-A190-8FF660EE90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25750" y="5593629"/>
            <a:ext cx="7559675" cy="705572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85084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Slajd tytułowy (dług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>
            <a:extLst>
              <a:ext uri="{FF2B5EF4-FFF2-40B4-BE49-F238E27FC236}">
                <a16:creationId xmlns:a16="http://schemas.microsoft.com/office/drawing/2014/main" id="{A63EBD56-4A88-4F5C-BEAF-A33740721C44}"/>
              </a:ext>
            </a:extLst>
          </p:cNvPr>
          <p:cNvSpPr/>
          <p:nvPr userDrawn="1"/>
        </p:nvSpPr>
        <p:spPr>
          <a:xfrm>
            <a:off x="1025525" y="1983572"/>
            <a:ext cx="8640763" cy="4316627"/>
          </a:xfrm>
          <a:prstGeom prst="rect">
            <a:avLst/>
          </a:prstGeom>
          <a:solidFill>
            <a:srgbClr val="A6D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Prostokąt 10">
            <a:extLst>
              <a:ext uri="{FF2B5EF4-FFF2-40B4-BE49-F238E27FC236}">
                <a16:creationId xmlns:a16="http://schemas.microsoft.com/office/drawing/2014/main" id="{48CDFE25-4437-7188-EA7B-7D9DAD5022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1" y="0"/>
            <a:ext cx="4986337" cy="269390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pic>
        <p:nvPicPr>
          <p:cNvPr id="13" name="Obraz 12" descr="Obraz zawierający tekst&#10;&#10;Opis wygenerowany automatycznie">
            <a:extLst>
              <a:ext uri="{FF2B5EF4-FFF2-40B4-BE49-F238E27FC236}">
                <a16:creationId xmlns:a16="http://schemas.microsoft.com/office/drawing/2014/main" id="{49D1ECBE-9DB2-9B2A-CE8F-84EF95EA484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525" y="1983572"/>
            <a:ext cx="3959225" cy="7200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877" y="3070227"/>
            <a:ext cx="7920115" cy="1087764"/>
          </a:xfrm>
        </p:spPr>
        <p:txBody>
          <a:bodyPr anchor="t" anchorCtr="0">
            <a:normAutofit/>
          </a:bodyPr>
          <a:lstStyle>
            <a:lvl1pPr algn="l">
              <a:lnSpc>
                <a:spcPts val="4000"/>
              </a:lnSpc>
              <a:defRPr sz="32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888" y="4861794"/>
            <a:ext cx="7920037" cy="1080000"/>
          </a:xfrm>
        </p:spPr>
        <p:txBody>
          <a:bodyPr>
            <a:normAutofit/>
          </a:bodyPr>
          <a:lstStyle>
            <a:lvl1pPr marL="0" indent="0" algn="l">
              <a:lnSpc>
                <a:spcPts val="3500"/>
              </a:lnSpc>
              <a:buNone/>
              <a:defRPr sz="2800" b="1">
                <a:solidFill>
                  <a:schemeClr val="tx2"/>
                </a:solidFill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5356" y="540402"/>
            <a:ext cx="1799844" cy="349114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68EEE8EE-D7CF-4F1D-849B-3E54D1DD80B0}" type="datetime1">
              <a:rPr lang="pl-PL" smtClean="0"/>
              <a:t>2025-05-05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039E0742-6ADE-F448-8437-7F591E1D07F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757" y="1244366"/>
            <a:ext cx="381000" cy="381000"/>
          </a:xfrm>
          <a:prstGeom prst="rect">
            <a:avLst/>
          </a:prstGeom>
        </p:spPr>
      </p:pic>
      <p:pic>
        <p:nvPicPr>
          <p:cNvPr id="17" name="Obraz 16">
            <a:extLst>
              <a:ext uri="{FF2B5EF4-FFF2-40B4-BE49-F238E27FC236}">
                <a16:creationId xmlns:a16="http://schemas.microsoft.com/office/drawing/2014/main" id="{F60567DB-D582-D44E-A6AD-12B2B5F1FE7B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250" y="545866"/>
            <a:ext cx="381000" cy="381000"/>
          </a:xfrm>
          <a:prstGeom prst="rect">
            <a:avLst/>
          </a:prstGeom>
        </p:spPr>
      </p:pic>
      <p:pic>
        <p:nvPicPr>
          <p:cNvPr id="19" name="Obraz 18">
            <a:extLst>
              <a:ext uri="{FF2B5EF4-FFF2-40B4-BE49-F238E27FC236}">
                <a16:creationId xmlns:a16="http://schemas.microsoft.com/office/drawing/2014/main" id="{39EEE39C-033E-F640-8C4C-E23D91BEA336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511" y="1244366"/>
            <a:ext cx="381000" cy="381000"/>
          </a:xfrm>
          <a:prstGeom prst="rect">
            <a:avLst/>
          </a:prstGeom>
        </p:spPr>
      </p:pic>
      <p:pic>
        <p:nvPicPr>
          <p:cNvPr id="21" name="Obraz 20">
            <a:extLst>
              <a:ext uri="{FF2B5EF4-FFF2-40B4-BE49-F238E27FC236}">
                <a16:creationId xmlns:a16="http://schemas.microsoft.com/office/drawing/2014/main" id="{C169AC8E-96EA-1048-803E-97D6CEE5E102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786" y="538288"/>
            <a:ext cx="381000" cy="381000"/>
          </a:xfrm>
          <a:prstGeom prst="rect">
            <a:avLst/>
          </a:prstGeom>
        </p:spPr>
      </p:pic>
      <p:pic>
        <p:nvPicPr>
          <p:cNvPr id="23" name="Obraz 22">
            <a:extLst>
              <a:ext uri="{FF2B5EF4-FFF2-40B4-BE49-F238E27FC236}">
                <a16:creationId xmlns:a16="http://schemas.microsoft.com/office/drawing/2014/main" id="{D5D90F56-CFD2-1A40-B479-B556FC2D370D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525" y="545866"/>
            <a:ext cx="381000" cy="381000"/>
          </a:xfrm>
          <a:prstGeom prst="rect">
            <a:avLst/>
          </a:prstGeom>
        </p:spPr>
      </p:pic>
      <p:pic>
        <p:nvPicPr>
          <p:cNvPr id="25" name="Obraz 24">
            <a:extLst>
              <a:ext uri="{FF2B5EF4-FFF2-40B4-BE49-F238E27FC236}">
                <a16:creationId xmlns:a16="http://schemas.microsoft.com/office/drawing/2014/main" id="{48E96C1A-FA5C-A24F-9872-8608B9B3BC4F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4293" y="1254829"/>
            <a:ext cx="381000" cy="381000"/>
          </a:xfrm>
          <a:prstGeom prst="rect">
            <a:avLst/>
          </a:prstGeom>
        </p:spPr>
      </p:pic>
      <p:pic>
        <p:nvPicPr>
          <p:cNvPr id="27" name="Obraz 26">
            <a:extLst>
              <a:ext uri="{FF2B5EF4-FFF2-40B4-BE49-F238E27FC236}">
                <a16:creationId xmlns:a16="http://schemas.microsoft.com/office/drawing/2014/main" id="{28B2440F-CBE5-784D-ADC8-E797F64F472B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543567"/>
            <a:ext cx="381000" cy="381000"/>
          </a:xfrm>
          <a:prstGeom prst="rect">
            <a:avLst/>
          </a:prstGeom>
        </p:spPr>
      </p:pic>
      <p:pic>
        <p:nvPicPr>
          <p:cNvPr id="29" name="Obraz 28">
            <a:extLst>
              <a:ext uri="{FF2B5EF4-FFF2-40B4-BE49-F238E27FC236}">
                <a16:creationId xmlns:a16="http://schemas.microsoft.com/office/drawing/2014/main" id="{1C717A0E-10D0-FA43-BF65-49909BDCEAFA}"/>
              </a:ext>
            </a:extLst>
          </p:cNvPr>
          <p:cNvPicPr>
            <a:picLocks noChangeAspect="1"/>
          </p:cNvPicPr>
          <p:nvPr userDrawn="1"/>
        </p:nvPicPr>
        <p:blipFill>
          <a:blip r:embed="rId10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7018" y="535269"/>
            <a:ext cx="381000" cy="381000"/>
          </a:xfrm>
          <a:prstGeom prst="rect">
            <a:avLst/>
          </a:prstGeom>
        </p:spPr>
      </p:pic>
      <p:pic>
        <p:nvPicPr>
          <p:cNvPr id="31" name="Obraz 30">
            <a:extLst>
              <a:ext uri="{FF2B5EF4-FFF2-40B4-BE49-F238E27FC236}">
                <a16:creationId xmlns:a16="http://schemas.microsoft.com/office/drawing/2014/main" id="{A2891D6F-956C-9342-B2BB-C701A5BC5154}"/>
              </a:ext>
            </a:extLst>
          </p:cNvPr>
          <p:cNvPicPr>
            <a:picLocks noChangeAspect="1"/>
          </p:cNvPicPr>
          <p:nvPr userDrawn="1"/>
        </p:nvPicPr>
        <p:blipFill>
          <a:blip r:embed="rId11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2256" y="531095"/>
            <a:ext cx="381000" cy="381000"/>
          </a:xfrm>
          <a:prstGeom prst="rect">
            <a:avLst/>
          </a:prstGeom>
        </p:spPr>
      </p:pic>
      <p:pic>
        <p:nvPicPr>
          <p:cNvPr id="33" name="Obraz 32">
            <a:extLst>
              <a:ext uri="{FF2B5EF4-FFF2-40B4-BE49-F238E27FC236}">
                <a16:creationId xmlns:a16="http://schemas.microsoft.com/office/drawing/2014/main" id="{7DE0C268-A93E-1C47-9AA3-10F1F10D0971}"/>
              </a:ext>
            </a:extLst>
          </p:cNvPr>
          <p:cNvPicPr>
            <a:picLocks noChangeAspect="1"/>
          </p:cNvPicPr>
          <p:nvPr userDrawn="1"/>
        </p:nvPicPr>
        <p:blipFill>
          <a:blip r:embed="rId12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34802" y="1251987"/>
            <a:ext cx="381000" cy="381000"/>
          </a:xfrm>
          <a:prstGeom prst="rect">
            <a:avLst/>
          </a:prstGeom>
        </p:spPr>
      </p:pic>
      <p:pic>
        <p:nvPicPr>
          <p:cNvPr id="35" name="Obraz 34">
            <a:extLst>
              <a:ext uri="{FF2B5EF4-FFF2-40B4-BE49-F238E27FC236}">
                <a16:creationId xmlns:a16="http://schemas.microsoft.com/office/drawing/2014/main" id="{45508241-FE91-D847-8686-4F72BD314220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613" y="1250549"/>
            <a:ext cx="381000" cy="381000"/>
          </a:xfrm>
          <a:prstGeom prst="rect">
            <a:avLst/>
          </a:prstGeom>
        </p:spPr>
      </p:pic>
      <p:pic>
        <p:nvPicPr>
          <p:cNvPr id="37" name="Obraz 36">
            <a:extLst>
              <a:ext uri="{FF2B5EF4-FFF2-40B4-BE49-F238E27FC236}">
                <a16:creationId xmlns:a16="http://schemas.microsoft.com/office/drawing/2014/main" id="{EB9A3203-260A-FA4A-9526-A6276A5756DA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hqprint">
            <a:alphaModFix amt="5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637" y="1250549"/>
            <a:ext cx="381000" cy="38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60260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owy (krótki tytuł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ymbol zastępczy obrazu 16">
            <a:extLst>
              <a:ext uri="{FF2B5EF4-FFF2-40B4-BE49-F238E27FC236}">
                <a16:creationId xmlns:a16="http://schemas.microsoft.com/office/drawing/2014/main" id="{69383BDA-94B1-6FB6-27E3-0CC3DEDF5AF5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6784975" cy="5221288"/>
          </a:xfrm>
          <a:custGeom>
            <a:avLst/>
            <a:gdLst>
              <a:gd name="connsiteX0" fmla="*/ 0 w 6784975"/>
              <a:gd name="connsiteY0" fmla="*/ 0 h 5221288"/>
              <a:gd name="connsiteX1" fmla="*/ 6784975 w 6784975"/>
              <a:gd name="connsiteY1" fmla="*/ 0 h 5221288"/>
              <a:gd name="connsiteX2" fmla="*/ 6784975 w 6784975"/>
              <a:gd name="connsiteY2" fmla="*/ 4500563 h 5221288"/>
              <a:gd name="connsiteX3" fmla="*/ 2825750 w 6784975"/>
              <a:gd name="connsiteY3" fmla="*/ 4500563 h 5221288"/>
              <a:gd name="connsiteX4" fmla="*/ 2825750 w 6784975"/>
              <a:gd name="connsiteY4" fmla="*/ 5221288 h 5221288"/>
              <a:gd name="connsiteX5" fmla="*/ 0 w 6784975"/>
              <a:gd name="connsiteY5" fmla="*/ 5221288 h 5221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784975" h="5221288">
                <a:moveTo>
                  <a:pt x="0" y="0"/>
                </a:moveTo>
                <a:lnTo>
                  <a:pt x="6784975" y="0"/>
                </a:lnTo>
                <a:lnTo>
                  <a:pt x="6784975" y="4500563"/>
                </a:lnTo>
                <a:lnTo>
                  <a:pt x="2825750" y="4500563"/>
                </a:lnTo>
                <a:lnTo>
                  <a:pt x="2825750" y="5221288"/>
                </a:lnTo>
                <a:lnTo>
                  <a:pt x="0" y="522128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 dirty="0"/>
              <a:t>Kliknij ikonę, aby dodać obraz</a:t>
            </a:r>
          </a:p>
        </p:txBody>
      </p:sp>
      <p:sp>
        <p:nvSpPr>
          <p:cNvPr id="13" name="Prostokąt 12">
            <a:extLst>
              <a:ext uri="{FF2B5EF4-FFF2-40B4-BE49-F238E27FC236}">
                <a16:creationId xmlns:a16="http://schemas.microsoft.com/office/drawing/2014/main" id="{38965D1A-9BC8-2AB7-6B73-C2BBDA5D66AA}"/>
              </a:ext>
            </a:extLst>
          </p:cNvPr>
          <p:cNvSpPr/>
          <p:nvPr userDrawn="1"/>
        </p:nvSpPr>
        <p:spPr>
          <a:xfrm>
            <a:off x="2825750" y="4500563"/>
            <a:ext cx="6840538" cy="17996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2808" y="5579563"/>
            <a:ext cx="6133117" cy="648546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66444" y="539750"/>
            <a:ext cx="1799844" cy="366725"/>
          </a:xfrm>
          <a:prstGeom prst="rect">
            <a:avLst/>
          </a:prstGeom>
        </p:spPr>
        <p:txBody>
          <a:bodyPr lIns="0" tIns="0" rIns="0" bIns="0"/>
          <a:lstStyle>
            <a:lvl1pPr algn="r">
              <a:lnSpc>
                <a:spcPts val="1800"/>
              </a:lnSpc>
              <a:defRPr sz="14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D857886D-A165-4D54-8DB0-CE6586ECA8EC}" type="datetime1">
              <a:rPr lang="pl-PL" smtClean="0"/>
              <a:t>2025-05-05</a:t>
            </a:fld>
            <a:endParaRPr lang="pl-PL" dirty="0"/>
          </a:p>
        </p:txBody>
      </p:sp>
      <p:pic>
        <p:nvPicPr>
          <p:cNvPr id="18" name="Obraz 17" descr="Obraz zawierający tekst&#10;&#10;Opis wygenerowany automatycznie">
            <a:extLst>
              <a:ext uri="{FF2B5EF4-FFF2-40B4-BE49-F238E27FC236}">
                <a16:creationId xmlns:a16="http://schemas.microsoft.com/office/drawing/2014/main" id="{EB4DB370-BCB9-D1E9-5613-5A9DCA5F311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5750" y="4500563"/>
            <a:ext cx="3959225" cy="72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35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2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ajd tytuł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ostokąt 9">
            <a:extLst>
              <a:ext uri="{FF2B5EF4-FFF2-40B4-BE49-F238E27FC236}">
                <a16:creationId xmlns:a16="http://schemas.microsoft.com/office/drawing/2014/main" id="{0D1F565A-4734-6B49-4F72-233C397DE031}"/>
              </a:ext>
            </a:extLst>
          </p:cNvPr>
          <p:cNvSpPr/>
          <p:nvPr userDrawn="1"/>
        </p:nvSpPr>
        <p:spPr>
          <a:xfrm>
            <a:off x="2825749" y="4500563"/>
            <a:ext cx="7196139" cy="215959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ymbol zastępczy obrazu 8">
            <a:extLst>
              <a:ext uri="{FF2B5EF4-FFF2-40B4-BE49-F238E27FC236}">
                <a16:creationId xmlns:a16="http://schemas.microsoft.com/office/drawing/2014/main" id="{12E8330A-FFD8-2BBA-E745-7200C0738BE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69925" y="0"/>
            <a:ext cx="6835775" cy="4859338"/>
          </a:xfrm>
          <a:custGeom>
            <a:avLst/>
            <a:gdLst>
              <a:gd name="connsiteX0" fmla="*/ 0 w 6835775"/>
              <a:gd name="connsiteY0" fmla="*/ 0 h 4859338"/>
              <a:gd name="connsiteX1" fmla="*/ 6835775 w 6835775"/>
              <a:gd name="connsiteY1" fmla="*/ 0 h 4859338"/>
              <a:gd name="connsiteX2" fmla="*/ 6835775 w 6835775"/>
              <a:gd name="connsiteY2" fmla="*/ 4500563 h 4859338"/>
              <a:gd name="connsiteX3" fmla="*/ 2155824 w 6835775"/>
              <a:gd name="connsiteY3" fmla="*/ 4500563 h 4859338"/>
              <a:gd name="connsiteX4" fmla="*/ 2155824 w 6835775"/>
              <a:gd name="connsiteY4" fmla="*/ 4859338 h 4859338"/>
              <a:gd name="connsiteX5" fmla="*/ 0 w 6835775"/>
              <a:gd name="connsiteY5" fmla="*/ 4859338 h 48593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835775" h="4859338">
                <a:moveTo>
                  <a:pt x="0" y="0"/>
                </a:moveTo>
                <a:lnTo>
                  <a:pt x="6835775" y="0"/>
                </a:lnTo>
                <a:lnTo>
                  <a:pt x="6835775" y="4500563"/>
                </a:lnTo>
                <a:lnTo>
                  <a:pt x="2155824" y="4500563"/>
                </a:lnTo>
                <a:lnTo>
                  <a:pt x="2155824" y="4859338"/>
                </a:lnTo>
                <a:lnTo>
                  <a:pt x="0" y="4859338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 anchorCtr="0">
            <a:noAutofit/>
          </a:bodyPr>
          <a:lstStyle>
            <a:lvl1pPr marL="0" indent="0"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  <p:sp>
        <p:nvSpPr>
          <p:cNvPr id="5" name="Prostokąt 4">
            <a:extLst>
              <a:ext uri="{FF2B5EF4-FFF2-40B4-BE49-F238E27FC236}">
                <a16:creationId xmlns:a16="http://schemas.microsoft.com/office/drawing/2014/main" id="{7BF7E1EF-0AB1-F3B1-F5CD-6A2AA3056193}"/>
              </a:ext>
            </a:extLst>
          </p:cNvPr>
          <p:cNvSpPr/>
          <p:nvPr userDrawn="1"/>
        </p:nvSpPr>
        <p:spPr>
          <a:xfrm>
            <a:off x="3905250" y="4500562"/>
            <a:ext cx="3600449" cy="359395"/>
          </a:xfrm>
          <a:prstGeom prst="rect">
            <a:avLst/>
          </a:prstGeom>
          <a:solidFill>
            <a:srgbClr val="0052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03E2C530-5988-0861-50D8-1C7FE1662A60}"/>
              </a:ext>
            </a:extLst>
          </p:cNvPr>
          <p:cNvSpPr/>
          <p:nvPr userDrawn="1"/>
        </p:nvSpPr>
        <p:spPr>
          <a:xfrm>
            <a:off x="2825751" y="4500561"/>
            <a:ext cx="1079500" cy="35877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86113" y="5195719"/>
            <a:ext cx="6480176" cy="1320421"/>
          </a:xfrm>
        </p:spPr>
        <p:txBody>
          <a:bodyPr anchor="t" anchorCtr="0">
            <a:normAutofit/>
          </a:bodyPr>
          <a:lstStyle>
            <a:lvl1pPr algn="l">
              <a:lnSpc>
                <a:spcPts val="3500"/>
              </a:lnSpc>
              <a:defRPr sz="28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901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193" userDrawn="1">
          <p15:clr>
            <a:srgbClr val="FBAE40"/>
          </p15:clr>
        </p15:guide>
        <p15:guide id="2" orient="horz" pos="113" userDrawn="1">
          <p15:clr>
            <a:srgbClr val="FBAE40"/>
          </p15:clr>
        </p15:guide>
        <p15:guide id="3" orient="horz" pos="2381" userDrawn="1">
          <p15:clr>
            <a:srgbClr val="FBAE40"/>
          </p15:clr>
        </p15:guide>
        <p15:guide id="4" orient="horz" pos="340" userDrawn="1">
          <p15:clr>
            <a:srgbClr val="FBAE40"/>
          </p15:clr>
        </p15:guide>
        <p15:guide id="5" orient="horz" pos="567" userDrawn="1">
          <p15:clr>
            <a:srgbClr val="FBAE40"/>
          </p15:clr>
        </p15:guide>
        <p15:guide id="6" orient="horz" pos="794" userDrawn="1">
          <p15:clr>
            <a:srgbClr val="FBAE40"/>
          </p15:clr>
        </p15:guide>
        <p15:guide id="7" orient="horz" pos="1020" userDrawn="1">
          <p15:clr>
            <a:srgbClr val="FBAE40"/>
          </p15:clr>
        </p15:guide>
        <p15:guide id="8" orient="horz" pos="1247" userDrawn="1">
          <p15:clr>
            <a:srgbClr val="FBAE40"/>
          </p15:clr>
        </p15:guide>
        <p15:guide id="9" orient="horz" pos="1474" userDrawn="1">
          <p15:clr>
            <a:srgbClr val="FBAE40"/>
          </p15:clr>
        </p15:guide>
        <p15:guide id="10" orient="horz" pos="1701" userDrawn="1">
          <p15:clr>
            <a:srgbClr val="FBAE40"/>
          </p15:clr>
        </p15:guide>
        <p15:guide id="11" orient="horz" pos="1927" userDrawn="1">
          <p15:clr>
            <a:srgbClr val="FBAE40"/>
          </p15:clr>
        </p15:guide>
        <p15:guide id="12" orient="horz" pos="2154" userDrawn="1">
          <p15:clr>
            <a:srgbClr val="FBAE40"/>
          </p15:clr>
        </p15:guide>
        <p15:guide id="13" orient="horz" pos="2608" userDrawn="1">
          <p15:clr>
            <a:srgbClr val="FBAE40"/>
          </p15:clr>
        </p15:guide>
        <p15:guide id="14" orient="horz" pos="2835" userDrawn="1">
          <p15:clr>
            <a:srgbClr val="FBAE40"/>
          </p15:clr>
        </p15:guide>
        <p15:guide id="15" orient="horz" pos="3061" userDrawn="1">
          <p15:clr>
            <a:srgbClr val="FBAE40"/>
          </p15:clr>
        </p15:guide>
        <p15:guide id="16" orient="horz" pos="3288" userDrawn="1">
          <p15:clr>
            <a:srgbClr val="FBAE40"/>
          </p15:clr>
        </p15:guide>
        <p15:guide id="17" orient="horz" pos="3515" userDrawn="1">
          <p15:clr>
            <a:srgbClr val="FBAE40"/>
          </p15:clr>
        </p15:guide>
        <p15:guide id="18" orient="horz" pos="3742" userDrawn="1">
          <p15:clr>
            <a:srgbClr val="FBAE40"/>
          </p15:clr>
        </p15:guide>
        <p15:guide id="19" orient="horz" pos="3968" userDrawn="1">
          <p15:clr>
            <a:srgbClr val="FBAE40"/>
          </p15:clr>
        </p15:guide>
        <p15:guide id="20" orient="horz" pos="4195" userDrawn="1">
          <p15:clr>
            <a:srgbClr val="FBAE40"/>
          </p15:clr>
        </p15:guide>
        <p15:guide id="21" orient="horz" pos="4422" userDrawn="1">
          <p15:clr>
            <a:srgbClr val="FBAE40"/>
          </p15:clr>
        </p15:guide>
        <p15:guide id="22" orient="horz" pos="4649" userDrawn="1">
          <p15:clr>
            <a:srgbClr val="FBAE40"/>
          </p15:clr>
        </p15:guide>
        <p15:guide id="23" pos="419" userDrawn="1">
          <p15:clr>
            <a:srgbClr val="FBAE40"/>
          </p15:clr>
        </p15:guide>
        <p15:guide id="24" pos="646" userDrawn="1">
          <p15:clr>
            <a:srgbClr val="FBAE40"/>
          </p15:clr>
        </p15:guide>
        <p15:guide id="25" pos="873" userDrawn="1">
          <p15:clr>
            <a:srgbClr val="FBAE40"/>
          </p15:clr>
        </p15:guide>
        <p15:guide id="26" pos="1100" userDrawn="1">
          <p15:clr>
            <a:srgbClr val="FBAE40"/>
          </p15:clr>
        </p15:guide>
        <p15:guide id="27" pos="1327" userDrawn="1">
          <p15:clr>
            <a:srgbClr val="FBAE40"/>
          </p15:clr>
        </p15:guide>
        <p15:guide id="28" pos="1553" userDrawn="1">
          <p15:clr>
            <a:srgbClr val="FBAE40"/>
          </p15:clr>
        </p15:guide>
        <p15:guide id="29" pos="1780" userDrawn="1">
          <p15:clr>
            <a:srgbClr val="FBAE40"/>
          </p15:clr>
        </p15:guide>
        <p15:guide id="30" pos="2007" userDrawn="1">
          <p15:clr>
            <a:srgbClr val="FBAE40"/>
          </p15:clr>
        </p15:guide>
        <p15:guide id="31" pos="2234" userDrawn="1">
          <p15:clr>
            <a:srgbClr val="FBAE40"/>
          </p15:clr>
        </p15:guide>
        <p15:guide id="32" pos="2460" userDrawn="1">
          <p15:clr>
            <a:srgbClr val="FBAE40"/>
          </p15:clr>
        </p15:guide>
        <p15:guide id="33" pos="2687" userDrawn="1">
          <p15:clr>
            <a:srgbClr val="FBAE40"/>
          </p15:clr>
        </p15:guide>
        <p15:guide id="34" pos="2914" userDrawn="1">
          <p15:clr>
            <a:srgbClr val="FBAE40"/>
          </p15:clr>
        </p15:guide>
        <p15:guide id="35" pos="3141" userDrawn="1">
          <p15:clr>
            <a:srgbClr val="FBAE40"/>
          </p15:clr>
        </p15:guide>
        <p15:guide id="36" pos="3368" userDrawn="1">
          <p15:clr>
            <a:srgbClr val="FBAE40"/>
          </p15:clr>
        </p15:guide>
        <p15:guide id="37" pos="3594" userDrawn="1">
          <p15:clr>
            <a:srgbClr val="FBAE40"/>
          </p15:clr>
        </p15:guide>
        <p15:guide id="38" pos="3821" userDrawn="1">
          <p15:clr>
            <a:srgbClr val="FBAE40"/>
          </p15:clr>
        </p15:guide>
        <p15:guide id="39" pos="4048" userDrawn="1">
          <p15:clr>
            <a:srgbClr val="FBAE40"/>
          </p15:clr>
        </p15:guide>
        <p15:guide id="40" pos="4275" userDrawn="1">
          <p15:clr>
            <a:srgbClr val="FBAE40"/>
          </p15:clr>
        </p15:guide>
        <p15:guide id="41" pos="4501" userDrawn="1">
          <p15:clr>
            <a:srgbClr val="FBAE40"/>
          </p15:clr>
        </p15:guide>
        <p15:guide id="42" pos="4728" userDrawn="1">
          <p15:clr>
            <a:srgbClr val="FBAE40"/>
          </p15:clr>
        </p15:guide>
        <p15:guide id="43" pos="4955" userDrawn="1">
          <p15:clr>
            <a:srgbClr val="FBAE40"/>
          </p15:clr>
        </p15:guide>
        <p15:guide id="44" pos="5182" userDrawn="1">
          <p15:clr>
            <a:srgbClr val="FBAE40"/>
          </p15:clr>
        </p15:guide>
        <p15:guide id="45" pos="5408" userDrawn="1">
          <p15:clr>
            <a:srgbClr val="FBAE40"/>
          </p15:clr>
        </p15:guide>
        <p15:guide id="46" pos="5635" userDrawn="1">
          <p15:clr>
            <a:srgbClr val="FBAE40"/>
          </p15:clr>
        </p15:guide>
        <p15:guide id="47" pos="5862" userDrawn="1">
          <p15:clr>
            <a:srgbClr val="FBAE40"/>
          </p15:clr>
        </p15:guide>
        <p15:guide id="48" pos="6089" userDrawn="1">
          <p15:clr>
            <a:srgbClr val="FBAE40"/>
          </p15:clr>
        </p15:guide>
        <p15:guide id="49" pos="6316" userDrawn="1">
          <p15:clr>
            <a:srgbClr val="FBAE40"/>
          </p15:clr>
        </p15:guide>
        <p15:guide id="50" pos="65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Slajd - tytuł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05279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Slajd - tytuł + 2 elementy zawartości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3400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ajd - tytuł + zdjęcie + zawartość z paski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906" y="899836"/>
            <a:ext cx="4320000" cy="1080001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906" y="1979837"/>
            <a:ext cx="4320382" cy="468000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1AAA0E-45E9-08FB-9373-71A084B8884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Symbol zastępczy obrazu 6">
            <a:extLst>
              <a:ext uri="{FF2B5EF4-FFF2-40B4-BE49-F238E27FC236}">
                <a16:creationId xmlns:a16="http://schemas.microsoft.com/office/drawing/2014/main" id="{E681B9F9-7BA5-2D43-A1BD-8AF5D025063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0" y="900113"/>
            <a:ext cx="4986338" cy="5759726"/>
          </a:xfrm>
          <a:solidFill>
            <a:schemeClr val="bg1">
              <a:lumMod val="95000"/>
            </a:schemeClr>
          </a:solidFill>
        </p:spPr>
        <p:txBody>
          <a:bodyPr anchor="ctr" anchorCtr="0"/>
          <a:lstStyle>
            <a:lvl1pPr algn="ctr">
              <a:buFont typeface="Arial" panose="020B0604020202020204" pitchFamily="34" charset="0"/>
              <a:buNone/>
              <a:defRPr sz="1000"/>
            </a:lvl1pPr>
          </a:lstStyle>
          <a:p>
            <a:r>
              <a:rPr lang="pl-PL"/>
              <a:t>Kliknij ikonę, aby dodać obraz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53987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1_Slajd - tytuł + zawartość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6BE561E-99B3-4335-3AEE-43699306B9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630E28BA-19A4-6182-CE10-65107EDF6B75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69991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1_Slajd - tytuł + 2 elementy zawartości bez pas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5906" y="1979837"/>
            <a:ext cx="4140000" cy="4680018"/>
          </a:xfrm>
        </p:spPr>
        <p:txBody>
          <a:bodyPr/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5906" y="1979613"/>
            <a:ext cx="4140000" cy="4680226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9A72189C-757E-47DF-313E-E0F36399C09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6" name="Prostokąt 5">
            <a:extLst>
              <a:ext uri="{FF2B5EF4-FFF2-40B4-BE49-F238E27FC236}">
                <a16:creationId xmlns:a16="http://schemas.microsoft.com/office/drawing/2014/main" id="{E363107C-97A9-9A5D-A2A2-E6ABB7ED4C62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959707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5525" y="899836"/>
            <a:ext cx="8640381" cy="108000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pl-PL" dirty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907" y="1979837"/>
            <a:ext cx="8640382" cy="468000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  <a:endParaRPr lang="en-US" dirty="0"/>
          </a:p>
        </p:txBody>
      </p:sp>
      <p:sp>
        <p:nvSpPr>
          <p:cNvPr id="10" name="Prostokąt 9">
            <a:extLst>
              <a:ext uri="{FF2B5EF4-FFF2-40B4-BE49-F238E27FC236}">
                <a16:creationId xmlns:a16="http://schemas.microsoft.com/office/drawing/2014/main" id="{617E16B8-2BD0-D12E-978E-94E428DF9717}"/>
              </a:ext>
            </a:extLst>
          </p:cNvPr>
          <p:cNvSpPr/>
          <p:nvPr userDrawn="1"/>
        </p:nvSpPr>
        <p:spPr>
          <a:xfrm>
            <a:off x="1025870" y="0"/>
            <a:ext cx="1080742" cy="17938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Prostokąt 11">
            <a:extLst>
              <a:ext uri="{FF2B5EF4-FFF2-40B4-BE49-F238E27FC236}">
                <a16:creationId xmlns:a16="http://schemas.microsoft.com/office/drawing/2014/main" id="{662915FD-1FF3-5CF3-5C57-034114B5E6A2}"/>
              </a:ext>
            </a:extLst>
          </p:cNvPr>
          <p:cNvSpPr/>
          <p:nvPr userDrawn="1"/>
        </p:nvSpPr>
        <p:spPr>
          <a:xfrm>
            <a:off x="2106612" y="0"/>
            <a:ext cx="7559293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026AD61-FC69-65FC-05E3-06AA14C8930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85200" y="7019837"/>
            <a:ext cx="1080000" cy="180000"/>
          </a:xfrm>
          <a:prstGeom prst="rect">
            <a:avLst/>
          </a:prstGeom>
          <a:noFill/>
        </p:spPr>
        <p:txBody>
          <a:bodyPr vert="horz" lIns="0" tIns="72000" rIns="0" bIns="72000" rtlCol="0" anchor="ctr" anchorCtr="0"/>
          <a:lstStyle>
            <a:lvl1pPr algn="r">
              <a:defRPr sz="1000">
                <a:solidFill>
                  <a:schemeClr val="tx2"/>
                </a:solidFill>
                <a:latin typeface="Open Sans" pitchFamily="2" charset="0"/>
                <a:ea typeface="Open Sans" pitchFamily="2" charset="0"/>
                <a:cs typeface="Open Sans" pitchFamily="2" charset="0"/>
              </a:defRPr>
            </a:lvl1pPr>
          </a:lstStyle>
          <a:p>
            <a:fld id="{EB4015AA-59F6-416B-87A6-8E3D940284E2}" type="slidenum">
              <a:rPr lang="pl-PL" smtClean="0"/>
              <a:pPr/>
              <a:t>‹#›</a:t>
            </a:fld>
            <a:endParaRPr lang="pl-PL" dirty="0"/>
          </a:p>
        </p:txBody>
      </p:sp>
      <p:sp>
        <p:nvSpPr>
          <p:cNvPr id="7" name="Prostokąt 6">
            <a:extLst>
              <a:ext uri="{FF2B5EF4-FFF2-40B4-BE49-F238E27FC236}">
                <a16:creationId xmlns:a16="http://schemas.microsoft.com/office/drawing/2014/main" id="{4C2A84FB-402E-BB6C-632B-D1ADD49B7D8C}"/>
              </a:ext>
            </a:extLst>
          </p:cNvPr>
          <p:cNvSpPr/>
          <p:nvPr userDrawn="1"/>
        </p:nvSpPr>
        <p:spPr>
          <a:xfrm>
            <a:off x="8585546" y="7380288"/>
            <a:ext cx="1080742" cy="1793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86163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25" r:id="rId2"/>
    <p:sldLayoutId id="2147483720" r:id="rId3"/>
    <p:sldLayoutId id="2147483721" r:id="rId4"/>
    <p:sldLayoutId id="2147483710" r:id="rId5"/>
    <p:sldLayoutId id="2147483712" r:id="rId6"/>
    <p:sldLayoutId id="2147483726" r:id="rId7"/>
    <p:sldLayoutId id="2147483740" r:id="rId8"/>
    <p:sldLayoutId id="2147483723" r:id="rId9"/>
    <p:sldLayoutId id="2147483728" r:id="rId10"/>
  </p:sldLayoutIdLst>
  <p:hf hdr="0" ftr="0"/>
  <p:txStyles>
    <p:titleStyle>
      <a:lvl1pPr algn="l" defTabSz="1007943" rtl="0" eaLnBrk="1" latinLnBrk="0" hangingPunct="1">
        <a:lnSpc>
          <a:spcPts val="3600"/>
        </a:lnSpc>
        <a:spcBef>
          <a:spcPct val="0"/>
        </a:spcBef>
        <a:buNone/>
        <a:defRPr sz="2800" b="1" kern="1200">
          <a:solidFill>
            <a:schemeClr val="tx2"/>
          </a:solidFill>
          <a:latin typeface="Open Sans" pitchFamily="2" charset="0"/>
          <a:ea typeface="Open Sans" pitchFamily="2" charset="0"/>
          <a:cs typeface="Open Sans" pitchFamily="2" charset="0"/>
        </a:defRPr>
      </a:lvl1pPr>
    </p:titleStyle>
    <p:bodyStyle>
      <a:lvl1pPr marL="251986" indent="-251986" algn="l" defTabSz="1007943" rtl="0" eaLnBrk="1" latinLnBrk="0" hangingPunct="1">
        <a:lnSpc>
          <a:spcPts val="2400"/>
        </a:lnSpc>
        <a:spcBef>
          <a:spcPts val="1102"/>
        </a:spcBef>
        <a:buClr>
          <a:schemeClr val="accent1"/>
        </a:buClr>
        <a:buFontTx/>
        <a:buBlip>
          <a:blip r:embed="rId12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1pPr>
      <a:lvl2pPr marL="755957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3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2pPr>
      <a:lvl3pPr marL="1259929" indent="-251986" algn="l" defTabSz="1007943" rtl="0" eaLnBrk="1" latinLnBrk="0" hangingPunct="1">
        <a:lnSpc>
          <a:spcPts val="2400"/>
        </a:lnSpc>
        <a:spcBef>
          <a:spcPts val="551"/>
        </a:spcBef>
        <a:buFontTx/>
        <a:buBlip>
          <a:blip r:embed="rId14"/>
        </a:buBlip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3pPr>
      <a:lvl4pPr marL="1763900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4pPr>
      <a:lvl5pPr marL="2267872" indent="-251986" algn="l" defTabSz="1007943" rtl="0" eaLnBrk="1" latinLnBrk="0" hangingPunct="1">
        <a:lnSpc>
          <a:spcPts val="2400"/>
        </a:lnSpc>
        <a:spcBef>
          <a:spcPts val="551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en Sans" pitchFamily="2" charset="0"/>
          <a:ea typeface="Open Sans" pitchFamily="2" charset="0"/>
          <a:cs typeface="Open Sans" pitchFamily="2" charset="0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93" userDrawn="1">
          <p15:clr>
            <a:srgbClr val="F26B43"/>
          </p15:clr>
        </p15:guide>
        <p15:guide id="2" pos="419" userDrawn="1">
          <p15:clr>
            <a:srgbClr val="F26B43"/>
          </p15:clr>
        </p15:guide>
        <p15:guide id="3" pos="646" userDrawn="1">
          <p15:clr>
            <a:srgbClr val="F26B43"/>
          </p15:clr>
        </p15:guide>
        <p15:guide id="4" pos="873" userDrawn="1">
          <p15:clr>
            <a:srgbClr val="F26B43"/>
          </p15:clr>
        </p15:guide>
        <p15:guide id="5" pos="1100" userDrawn="1">
          <p15:clr>
            <a:srgbClr val="F26B43"/>
          </p15:clr>
        </p15:guide>
        <p15:guide id="6" pos="1327" userDrawn="1">
          <p15:clr>
            <a:srgbClr val="F26B43"/>
          </p15:clr>
        </p15:guide>
        <p15:guide id="7" pos="1553" userDrawn="1">
          <p15:clr>
            <a:srgbClr val="F26B43"/>
          </p15:clr>
        </p15:guide>
        <p15:guide id="8" pos="1780" userDrawn="1">
          <p15:clr>
            <a:srgbClr val="F26B43"/>
          </p15:clr>
        </p15:guide>
        <p15:guide id="9" pos="2007" userDrawn="1">
          <p15:clr>
            <a:srgbClr val="F26B43"/>
          </p15:clr>
        </p15:guide>
        <p15:guide id="10" pos="2234" userDrawn="1">
          <p15:clr>
            <a:srgbClr val="F26B43"/>
          </p15:clr>
        </p15:guide>
        <p15:guide id="11" pos="2460" userDrawn="1">
          <p15:clr>
            <a:srgbClr val="F26B43"/>
          </p15:clr>
        </p15:guide>
        <p15:guide id="12" pos="2687" userDrawn="1">
          <p15:clr>
            <a:srgbClr val="F26B43"/>
          </p15:clr>
        </p15:guide>
        <p15:guide id="13" pos="2914" userDrawn="1">
          <p15:clr>
            <a:srgbClr val="F26B43"/>
          </p15:clr>
        </p15:guide>
        <p15:guide id="14" pos="3141" userDrawn="1">
          <p15:clr>
            <a:srgbClr val="F26B43"/>
          </p15:clr>
        </p15:guide>
        <p15:guide id="15" pos="3368" userDrawn="1">
          <p15:clr>
            <a:srgbClr val="F26B43"/>
          </p15:clr>
        </p15:guide>
        <p15:guide id="16" pos="3594" userDrawn="1">
          <p15:clr>
            <a:srgbClr val="F26B43"/>
          </p15:clr>
        </p15:guide>
        <p15:guide id="17" pos="3821" userDrawn="1">
          <p15:clr>
            <a:srgbClr val="F26B43"/>
          </p15:clr>
        </p15:guide>
        <p15:guide id="18" pos="4048" userDrawn="1">
          <p15:clr>
            <a:srgbClr val="F26B43"/>
          </p15:clr>
        </p15:guide>
        <p15:guide id="19" pos="4275" userDrawn="1">
          <p15:clr>
            <a:srgbClr val="F26B43"/>
          </p15:clr>
        </p15:guide>
        <p15:guide id="20" pos="4501" userDrawn="1">
          <p15:clr>
            <a:srgbClr val="F26B43"/>
          </p15:clr>
        </p15:guide>
        <p15:guide id="21" pos="4728" userDrawn="1">
          <p15:clr>
            <a:srgbClr val="F26B43"/>
          </p15:clr>
        </p15:guide>
        <p15:guide id="22" pos="4955" userDrawn="1">
          <p15:clr>
            <a:srgbClr val="F26B43"/>
          </p15:clr>
        </p15:guide>
        <p15:guide id="23" pos="5182" userDrawn="1">
          <p15:clr>
            <a:srgbClr val="F26B43"/>
          </p15:clr>
        </p15:guide>
        <p15:guide id="24" pos="5408" userDrawn="1">
          <p15:clr>
            <a:srgbClr val="F26B43"/>
          </p15:clr>
        </p15:guide>
        <p15:guide id="25" pos="5635" userDrawn="1">
          <p15:clr>
            <a:srgbClr val="F26B43"/>
          </p15:clr>
        </p15:guide>
        <p15:guide id="26" pos="5862" userDrawn="1">
          <p15:clr>
            <a:srgbClr val="F26B43"/>
          </p15:clr>
        </p15:guide>
        <p15:guide id="27" pos="6089" userDrawn="1">
          <p15:clr>
            <a:srgbClr val="F26B43"/>
          </p15:clr>
        </p15:guide>
        <p15:guide id="28" pos="6316" userDrawn="1">
          <p15:clr>
            <a:srgbClr val="F26B43"/>
          </p15:clr>
        </p15:guide>
        <p15:guide id="29" pos="6542" userDrawn="1">
          <p15:clr>
            <a:srgbClr val="F26B43"/>
          </p15:clr>
        </p15:guide>
        <p15:guide id="30" orient="horz" pos="113" userDrawn="1">
          <p15:clr>
            <a:srgbClr val="F26B43"/>
          </p15:clr>
        </p15:guide>
        <p15:guide id="31" orient="horz" pos="340" userDrawn="1">
          <p15:clr>
            <a:srgbClr val="F26B43"/>
          </p15:clr>
        </p15:guide>
        <p15:guide id="32" orient="horz" pos="567" userDrawn="1">
          <p15:clr>
            <a:srgbClr val="F26B43"/>
          </p15:clr>
        </p15:guide>
        <p15:guide id="33" orient="horz" pos="794" userDrawn="1">
          <p15:clr>
            <a:srgbClr val="F26B43"/>
          </p15:clr>
        </p15:guide>
        <p15:guide id="34" orient="horz" pos="1020" userDrawn="1">
          <p15:clr>
            <a:srgbClr val="F26B43"/>
          </p15:clr>
        </p15:guide>
        <p15:guide id="35" orient="horz" pos="1247" userDrawn="1">
          <p15:clr>
            <a:srgbClr val="F26B43"/>
          </p15:clr>
        </p15:guide>
        <p15:guide id="36" orient="horz" pos="1474" userDrawn="1">
          <p15:clr>
            <a:srgbClr val="F26B43"/>
          </p15:clr>
        </p15:guide>
        <p15:guide id="37" orient="horz" pos="1701" userDrawn="1">
          <p15:clr>
            <a:srgbClr val="F26B43"/>
          </p15:clr>
        </p15:guide>
        <p15:guide id="38" orient="horz" pos="1927" userDrawn="1">
          <p15:clr>
            <a:srgbClr val="F26B43"/>
          </p15:clr>
        </p15:guide>
        <p15:guide id="39" orient="horz" pos="2154" userDrawn="1">
          <p15:clr>
            <a:srgbClr val="F26B43"/>
          </p15:clr>
        </p15:guide>
        <p15:guide id="40" orient="horz" pos="2381" userDrawn="1">
          <p15:clr>
            <a:srgbClr val="F26B43"/>
          </p15:clr>
        </p15:guide>
        <p15:guide id="41" orient="horz" pos="2608" userDrawn="1">
          <p15:clr>
            <a:srgbClr val="F26B43"/>
          </p15:clr>
        </p15:guide>
        <p15:guide id="42" orient="horz" pos="2835" userDrawn="1">
          <p15:clr>
            <a:srgbClr val="F26B43"/>
          </p15:clr>
        </p15:guide>
        <p15:guide id="43" orient="horz" pos="3061" userDrawn="1">
          <p15:clr>
            <a:srgbClr val="F26B43"/>
          </p15:clr>
        </p15:guide>
        <p15:guide id="44" orient="horz" pos="3288" userDrawn="1">
          <p15:clr>
            <a:srgbClr val="F26B43"/>
          </p15:clr>
        </p15:guide>
        <p15:guide id="45" orient="horz" pos="3515" userDrawn="1">
          <p15:clr>
            <a:srgbClr val="F26B43"/>
          </p15:clr>
        </p15:guide>
        <p15:guide id="46" orient="horz" pos="3742" userDrawn="1">
          <p15:clr>
            <a:srgbClr val="F26B43"/>
          </p15:clr>
        </p15:guide>
        <p15:guide id="47" orient="horz" pos="3968" userDrawn="1">
          <p15:clr>
            <a:srgbClr val="F26B43"/>
          </p15:clr>
        </p15:guide>
        <p15:guide id="48" orient="horz" pos="4195" userDrawn="1">
          <p15:clr>
            <a:srgbClr val="F26B43"/>
          </p15:clr>
        </p15:guide>
        <p15:guide id="49" orient="horz" pos="4422" userDrawn="1">
          <p15:clr>
            <a:srgbClr val="F26B43"/>
          </p15:clr>
        </p15:guide>
        <p15:guide id="50" orient="horz" pos="464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unduszeeuropejskie.gov.pl/media/126805/podrecznik_trwalosci_2021-2027_XII_2023.pdf" TargetMode="Externa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sv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9" Type="http://schemas.openxmlformats.org/officeDocument/2006/relationships/image" Target="../media/image2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>
            <a:extLst>
              <a:ext uri="{FF2B5EF4-FFF2-40B4-BE49-F238E27FC236}">
                <a16:creationId xmlns:a16="http://schemas.microsoft.com/office/drawing/2014/main" id="{2726208F-D6F7-1381-5132-3B60A6BFE74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sz="3600" dirty="0"/>
              <a:t>Rozliczanie wskaźników oraz trwałość projektów FE SL 2021-2027 </a:t>
            </a:r>
          </a:p>
        </p:txBody>
      </p:sp>
      <p:sp>
        <p:nvSpPr>
          <p:cNvPr id="5" name="Podtytuł 4">
            <a:extLst>
              <a:ext uri="{FF2B5EF4-FFF2-40B4-BE49-F238E27FC236}">
                <a16:creationId xmlns:a16="http://schemas.microsoft.com/office/drawing/2014/main" id="{0F4B11A1-2445-C731-5567-0EBA6FAF89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pl-PL" dirty="0"/>
              <a:t>Podstawy prawne, wytyczne, zakres, terminy oraz obowiązki beneficjenta</a:t>
            </a:r>
          </a:p>
        </p:txBody>
      </p:sp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01A395D3-35E7-4FC6-9F13-A51704F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883716" y="539750"/>
            <a:ext cx="1799844" cy="349114"/>
          </a:xfrm>
        </p:spPr>
        <p:txBody>
          <a:bodyPr/>
          <a:lstStyle/>
          <a:p>
            <a:fld id="{A83385F5-A64F-428D-9CAC-5D502640F501}" type="datetime1">
              <a:rPr lang="pl-PL" smtClean="0"/>
              <a:t>2025-05-05</a:t>
            </a:fld>
            <a:endParaRPr lang="pl-PL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6822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97485" y="539477"/>
            <a:ext cx="8640381" cy="50405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Naruszenie trwałości projektu c.d.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7" y="1187549"/>
            <a:ext cx="8640382" cy="601228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b="1" dirty="0"/>
              <a:t>Zmiana własności elementu infrastruktury, która daje przedsiębiorstwu lub podmiotowi publicznemu nienależną korzyść: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1500" i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pl-PL" sz="1600" i="1" dirty="0"/>
              <a:t>Uwaga! Sama zmiana własności nie przesądza automatycznie o naruszeniu zasady trwałości. Z naruszeniem trwałości mamy do czynienia wówczas, gdy zmiana własności skutkuje uzyskaniem nienależnej korzyści przez beneficjenta lub inny podmiot publiczny albo prywatny.</a:t>
            </a:r>
            <a:endParaRPr lang="pl-PL" sz="1600" dirty="0"/>
          </a:p>
          <a:p>
            <a:pPr marL="0" indent="0">
              <a:buNone/>
            </a:pPr>
            <a:r>
              <a:rPr lang="pl-PL" b="1" dirty="0"/>
              <a:t>a) Zmiana własności: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Każda podmiotowa zmiana własności wytworzonego majątku, także zmiana własności elementu projektu.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Przeniesienie własności na mocy umowy sprzedaży, zamiany, darowizny, przekazania lub innej umowy służącej </a:t>
            </a:r>
            <a:r>
              <a:rPr lang="pl-PL" b="1" dirty="0"/>
              <a:t>przeniesieniu własności rzeczy </a:t>
            </a:r>
            <a:r>
              <a:rPr lang="pl-PL" dirty="0"/>
              <a:t>np. sprzedaż infrastruktury nawet jeśli zarówno zbywcą jak i nabywcą jest podmiot publiczny.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Nie ma znaczenia, czy przeniesienie własności następuje w obrębie tylko podmiotów publicznych, tylko prywatnych czy też z podmiotu publicznego na prywatny albo odwrotnie.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Zmiana w strukturze własnościowej określonego podmiotu (w tym zmiany struktury udziałów w spółce z o.o. i akcjonariatu w spółce akcyjnej).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Uwzględnienie we wniosku o dofinansowanie planowanych docelowych przekształceń podmiotowych w projekcie wyłącza zarzut znaczącej modyfikacji projektu.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sz="1600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10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647010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611485"/>
            <a:ext cx="8640381" cy="792088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Naruszenie trwałości projektu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6" y="1475581"/>
            <a:ext cx="8784495" cy="5904656"/>
          </a:xfrm>
        </p:spPr>
        <p:txBody>
          <a:bodyPr>
            <a:normAutofit/>
          </a:bodyPr>
          <a:lstStyle/>
          <a:p>
            <a:r>
              <a:rPr lang="pl-PL" b="1" dirty="0"/>
              <a:t>Zmiana własności elementu infrastruktury, która daje przedsiębiorstwu lub podmiotowi publicznemu nienależną korzyść c.d.:</a:t>
            </a:r>
          </a:p>
          <a:p>
            <a:pPr marL="0" indent="0">
              <a:buNone/>
            </a:pPr>
            <a:br>
              <a:rPr lang="pl-PL" dirty="0"/>
            </a:br>
            <a:r>
              <a:rPr lang="pl-PL" b="1" dirty="0"/>
              <a:t>b) Nienależna (nieuzasadniona) korzyść:</a:t>
            </a:r>
            <a:endParaRPr lang="pl-PL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To korzyść która jest nie do pogodzenia z celami pomocy realizowanej przez zaangażowanie Funduszy UE oraz celami dofinansowania danego działania Programu, np. wejście w posiadanie infrastruktury przez podmiot, który nie uzyskałby wsparcia w ramach danego działania, ponieważ nie spełniał kryteriów dostępu.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Pojęcie to ma szerokie znaczenie w zależności od warunków, w których działa dany podmiot. Przykłady – przysporzenie majątkowe (w tym uzyskanie przychodu, zwolnienie z długu, uniknięcie straty) albo uzyskanie pozycji ekonomicznie lepszej niż możliwa do uzyskania przez inne podmioty w tych samych warunkach.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Może dotyczyć zarówno beneficjenta jak i jakiegokolwiek innego podmiotu publicznego albo prywatnego.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dirty="0"/>
              <a:t>Analizie podlegają np. kryteria udzielenia dofinansowania, ograniczenia konkurencyjności, przeniesienie pomocy do innego regionu, zatrudnienie, zasady dot. pomocy publicznej.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11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914215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611485"/>
            <a:ext cx="8640381" cy="72008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Naruszenie trwałości projektu c.d.</a:t>
            </a:r>
            <a:br>
              <a:rPr lang="pl-PL" dirty="0"/>
            </a:b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6" y="1475581"/>
            <a:ext cx="8784495" cy="5112568"/>
          </a:xfrm>
        </p:spPr>
        <p:txBody>
          <a:bodyPr>
            <a:normAutofit lnSpcReduction="10000"/>
          </a:bodyPr>
          <a:lstStyle/>
          <a:p>
            <a:r>
              <a:rPr lang="pl-PL" b="1" dirty="0"/>
              <a:t>Istotna zmiana wpływająca na charakter operacji, jej cele lub warunki wdrażania, mogąca doprowadzić do naruszenia pierwotnych celów operacji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sz="1500" i="1" dirty="0"/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pl-PL" sz="1600" i="1" dirty="0"/>
              <a:t>Uwaga! Sama zmiana nie przesądza automatycznie o naruszeniu zasady trwałości. Z naruszeniem trwałości mamy do czynienia wówczas, gdy zaistnienie zmian</a:t>
            </a:r>
            <a:r>
              <a:rPr lang="pl-PL" sz="1600" dirty="0"/>
              <a:t>a</a:t>
            </a:r>
            <a:r>
              <a:rPr lang="pl-PL" sz="1600" i="1" dirty="0"/>
              <a:t> ta doprowadzi do naruszenia pierwotnych (podstawowych) celów projektu.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pl-PL" sz="1500" b="1" i="1" dirty="0"/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b="1" dirty="0"/>
              <a:t>Charakter projektu – </a:t>
            </a:r>
            <a:r>
              <a:rPr lang="pl-PL" dirty="0"/>
              <a:t>rozumiany jako zespół cech, które odróżniają go od innych projektów tego samego rodzaju. Do określenia charakteru inwestycji w infrastrukturę stosuje się obiektywne kryteria, np. parametry techniczne proponowanych rozwiązań czy dane statystyczne. Determinują go najważniejsze działania podejmowane w ramach danego przedsięwzięcia.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b="1" dirty="0"/>
              <a:t>Cele projektu – </a:t>
            </a:r>
            <a:r>
              <a:rPr lang="pl-PL" dirty="0"/>
              <a:t>najczęściej</a:t>
            </a:r>
            <a:r>
              <a:rPr lang="pl-PL" b="1" dirty="0"/>
              <a:t> </a:t>
            </a:r>
            <a:r>
              <a:rPr lang="pl-PL" dirty="0"/>
              <a:t>oceniane przez pryzmat założeń projektu, osiągnięcia zakładanych  we wniosku o dofinansowanie wskaźników produktu oraz rezultatu oraz efektywności realizacji projektu.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b="1" dirty="0"/>
              <a:t>Warunki wdrażania - </a:t>
            </a:r>
            <a:r>
              <a:rPr lang="pl-PL" dirty="0"/>
              <a:t>dotyczą okoliczności, w których projekt jest realizowany, a także tego, jakimi kompetencjami dysponuje podmiot prowadzący przedsięwzięcie lub świadczący usługi w ramach projektu.</a:t>
            </a:r>
          </a:p>
          <a:p>
            <a:endParaRPr lang="pl-PL" b="1" dirty="0"/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pl-PL" b="1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207693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467470"/>
            <a:ext cx="8640381" cy="648072"/>
          </a:xfrm>
        </p:spPr>
        <p:txBody>
          <a:bodyPr>
            <a:normAutofit/>
          </a:bodyPr>
          <a:lstStyle/>
          <a:p>
            <a:pPr algn="ctr"/>
            <a:r>
              <a:rPr lang="pl-PL" dirty="0"/>
              <a:t>Okres trwałości projektu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7" y="1331566"/>
            <a:ext cx="8640382" cy="5616623"/>
          </a:xfrm>
        </p:spPr>
        <p:txBody>
          <a:bodyPr>
            <a:normAutofit/>
          </a:bodyPr>
          <a:lstStyle/>
          <a:p>
            <a:r>
              <a:rPr lang="pl-PL" sz="2000" b="1" dirty="0"/>
              <a:t>5 lat od daty płatności końcowej na rzecz beneficjenta </a:t>
            </a:r>
            <a:r>
              <a:rPr lang="pl-PL" sz="2000" dirty="0"/>
              <a:t>lub</a:t>
            </a:r>
          </a:p>
          <a:p>
            <a:r>
              <a:rPr lang="pl-PL" sz="2000" b="1" dirty="0"/>
              <a:t>3 lata w przypadku MŚP </a:t>
            </a:r>
            <a:r>
              <a:rPr lang="pl-PL" sz="2000" dirty="0"/>
              <a:t>- w odniesieniu do projektów, z którymi związany jest wymóg utrzymania inwestycji lub miejsc pracy.</a:t>
            </a:r>
          </a:p>
          <a:p>
            <a:pPr marL="0" indent="0">
              <a:buNone/>
            </a:pPr>
            <a:r>
              <a:rPr lang="pl-PL" sz="2000" dirty="0"/>
              <a:t>W przypadku, gdy przepisy regulujące udzielanie pomocy publicznej wprowadzają inne wymogi w tym zakresie, wówczas stosuje się okres ustalony zgodnie z tymi przepisami.</a:t>
            </a:r>
          </a:p>
          <a:p>
            <a:pPr marL="0" indent="0">
              <a:buNone/>
            </a:pPr>
            <a:endParaRPr lang="pl-PL" sz="2000" dirty="0"/>
          </a:p>
          <a:p>
            <a:pPr marL="0" indent="0">
              <a:buNone/>
            </a:pPr>
            <a:r>
              <a:rPr lang="pl-PL" sz="2000" b="1" dirty="0">
                <a:solidFill>
                  <a:schemeClr val="tx2"/>
                </a:solidFill>
              </a:rPr>
              <a:t>Za datę płatności końcowej uznaje się: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/>
              <a:t>datę przelewu na rachunek bankowy beneficjenta - w przypadku, gdy w ramach rozliczenia wniosku o płatność końcową beneficjentowi przekazywane są środki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pl-PL" sz="2000" dirty="0"/>
              <a:t>datę zatwierdzenia wniosku o płatność końcową - w pozostałych przypadkach.</a:t>
            </a:r>
          </a:p>
          <a:p>
            <a:pPr marL="342900" indent="-342900">
              <a:buAutoNum type="alphaLcParenR"/>
            </a:pPr>
            <a:endParaRPr lang="pl-PL" sz="2000" dirty="0"/>
          </a:p>
          <a:p>
            <a:pPr marL="0" indent="0">
              <a:buNone/>
            </a:pPr>
            <a:endParaRPr lang="pl-PL" sz="200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13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128871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00DEBB-F3BC-4DE0-A967-A51E96EA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648072"/>
          </a:xfrm>
        </p:spPr>
        <p:txBody>
          <a:bodyPr/>
          <a:lstStyle/>
          <a:p>
            <a:pPr algn="ctr"/>
            <a:r>
              <a:rPr lang="pl-PL" dirty="0"/>
              <a:t>Trwałość projektu – istotne aspekty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03BB41-77EB-40BA-BCF2-B724C325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331565"/>
            <a:ext cx="8784496" cy="576064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pl-PL" sz="2000" b="1" dirty="0"/>
              <a:t>Obowiązek zachowania trwałości projektów dotyczy projektów infrastrukturalnych oraz inwestycyjnych, </a:t>
            </a:r>
            <a:r>
              <a:rPr lang="pl-PL" sz="2000" dirty="0"/>
              <a:t>w których kupujesz sprzęt lub wyposażenie.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pl-PL" sz="2000" b="1" dirty="0"/>
              <a:t>To czas, w którym należy zachować w niezmienionej formie i wymiarze efekty projektu</a:t>
            </a:r>
            <a:r>
              <a:rPr lang="pl-PL" sz="2000" dirty="0"/>
              <a:t>. Ich osiągnięcie zadeklarowałeś we wniosku o dofinansowanie (dotyczy to np. zakupionych środków trwałych i stworzonych miejsc pracy). 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pl-PL" sz="2000" dirty="0"/>
              <a:t>Obowiązek ten jest uchylany jest w sytuacji, gdy </a:t>
            </a:r>
            <a:r>
              <a:rPr lang="pl-PL" sz="2000" b="1" dirty="0"/>
              <a:t>zaprzestałeś działalności z powodu ogłoszenia upadłości</a:t>
            </a:r>
            <a:r>
              <a:rPr lang="pl-PL" sz="2000" dirty="0"/>
              <a:t>, niewynikającej z oszukańczego bankructwa.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pl-PL" sz="2000" dirty="0"/>
              <a:t>Zawsze obowiązują </a:t>
            </a:r>
            <a:r>
              <a:rPr lang="pl-PL" sz="2000" b="1" dirty="0"/>
              <a:t>zasady pomocy publicznej</a:t>
            </a:r>
            <a:r>
              <a:rPr lang="pl-PL" sz="2000" dirty="0"/>
              <a:t>.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pl-PL" sz="2000" dirty="0"/>
              <a:t>Monitoring trwałości projektu – </a:t>
            </a:r>
            <a:r>
              <a:rPr lang="pl-PL" sz="2000" b="1" dirty="0"/>
              <a:t>ankiety i kontrole trwałości</a:t>
            </a:r>
          </a:p>
          <a:p>
            <a:pPr>
              <a:lnSpc>
                <a:spcPct val="130000"/>
              </a:lnSpc>
              <a:spcBef>
                <a:spcPts val="0"/>
              </a:spcBef>
            </a:pPr>
            <a:r>
              <a:rPr lang="pl-PL" sz="2000" b="1" dirty="0"/>
              <a:t>Trwałość nie dotyczy „miękkich” elementów </a:t>
            </a:r>
            <a:r>
              <a:rPr lang="pl-PL" sz="2000" dirty="0"/>
              <a:t>projektu m.in.: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promocji inwestycyjnej, gospodarczej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promocji turystyki, kultury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udziału w targach zagranicznych lub misjach gospodarczych</a:t>
            </a:r>
          </a:p>
          <a:p>
            <a:pPr>
              <a:lnSpc>
                <a:spcPct val="13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pl-PL" sz="2000" dirty="0"/>
              <a:t>szkoleń</a:t>
            </a: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13EFE6F-B74C-4AA6-84B0-19C7289BC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14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170119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00DEBB-F3BC-4DE0-A967-A51E96EA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648072"/>
          </a:xfrm>
        </p:spPr>
        <p:txBody>
          <a:bodyPr/>
          <a:lstStyle/>
          <a:p>
            <a:pPr algn="ctr"/>
            <a:r>
              <a:rPr lang="pl-PL" dirty="0"/>
              <a:t>Trwałość projektu – procedury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03BB41-77EB-40BA-BCF2-B724C325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403573"/>
            <a:ext cx="8640382" cy="5256266"/>
          </a:xfrm>
        </p:spPr>
        <p:txBody>
          <a:bodyPr>
            <a:normAutofit/>
          </a:bodyPr>
          <a:lstStyle/>
          <a:p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Zachowanie trwałości projektu monitoruje się najczęściej na bazie wypełnianej ankiety trwałości, część projektów podlega kontroli w miejscu ich realizacji.</a:t>
            </a:r>
          </a:p>
          <a:p>
            <a:pPr fontAlgn="base"/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Jesteś zobowiązany do niezwłocznego pisemnego poinformowania nas o wszelkich okolicznościach, które spowodowały lub mogą spowodować nieutrzymanie trwałości projektu, zmianę kwalifikowalności wydatków w okresie trwałości projektu. </a:t>
            </a:r>
          </a:p>
          <a:p>
            <a:pPr fontAlgn="base"/>
            <a:r>
              <a:rPr lang="pl-PL" sz="20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Na wezwanie Instytucji Zarządzającej FE SL uzupełnij ankietę trwałości oraz dostarcz ją w wyznaczonym terminie.</a:t>
            </a: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Brak przedstawiania przez Ciebie ankiety trwałości może stanowić podstawę do przeprowadzenia kontroli trwałości projektu. </a:t>
            </a:r>
          </a:p>
          <a:p>
            <a:pPr fontAlgn="base"/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Losowanie projektów do kontroli trwałości.</a:t>
            </a:r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13EFE6F-B74C-4AA6-84B0-19C7289BC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7192624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00DEBB-F3BC-4DE0-A967-A51E96EA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648072"/>
          </a:xfrm>
        </p:spPr>
        <p:txBody>
          <a:bodyPr/>
          <a:lstStyle/>
          <a:p>
            <a:pPr algn="ctr"/>
            <a:r>
              <a:rPr lang="pl-PL" dirty="0"/>
              <a:t>Naruszenie trwałości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03BB41-77EB-40BA-BCF2-B724C325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187550"/>
            <a:ext cx="8640382" cy="5832287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900" dirty="0"/>
              <a:t>Beneficjent jest zobowiązany zwrócić dofinansowanie w przypadku gdy w okresie trwałości projektu wystąpią przesłanki wskazane w artykule 65 rozporządzenia ogólnego.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900" b="1" dirty="0"/>
              <a:t>Stwierdzenie naruszenia zasady trwałości </a:t>
            </a:r>
            <a:r>
              <a:rPr lang="pl-PL" sz="2900" dirty="0"/>
              <a:t>oznacza konieczność zwrotu środków otrzymanych na realizację projektu, wraz z odsetkami liczonymi jak dla zaległości podatkowych, </a:t>
            </a:r>
            <a:r>
              <a:rPr lang="pl-PL" sz="2900" b="1" u="sng" dirty="0"/>
              <a:t>proporcjonalnie do okresu nieutrzymania trwałości projektu </a:t>
            </a:r>
            <a:r>
              <a:rPr lang="pl-PL" sz="2900" dirty="0"/>
              <a:t>– w trybie określonym w art. 207 ustawy z dnia 27 sierpnia 2009 r. o finansach publicznych, chyba że przepisy regulujące udzielanie pomocy publicznej stanowią inaczej.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pl-PL" sz="2900" dirty="0"/>
              <a:t>IZ FE SL może </a:t>
            </a:r>
            <a:r>
              <a:rPr lang="pl-PL" sz="2900" b="1" dirty="0"/>
              <a:t>rozwiązać umowę ze skutkiem natychmiastowym</a:t>
            </a:r>
            <a:r>
              <a:rPr lang="pl-PL" sz="2900" dirty="0"/>
              <a:t>, o czym informuje beneficjenta w formie pisemnej wraz z uzasadnieniem, w przypadku, gdy </a:t>
            </a:r>
            <a:r>
              <a:rPr lang="pl-PL" sz="2900" b="1" dirty="0"/>
              <a:t>beneficjent nie realizuje projektu na warunkach określonych w umowie</a:t>
            </a:r>
            <a:r>
              <a:rPr lang="pl-PL" sz="2900" dirty="0"/>
              <a:t>, a w szczególności gdy: 1) beneficjent nie wywiązuje się z obowiązków nałożonych na niego w umowie;  2) beneficjent realizuje projekt w sposób niezgodny z umową, przepisami prawa unijnego lub krajowego, wytycznymi lub „zasadami realizacji FE SL 2021-2027”; (…) 8) beneficjent z przyczyn leżących po jego stronie nie zrealizował lub nie utrzymał celów i wskaźników projektu; (…) 20) w momencie zakończenia realizacji projektu – projekt nie funkcjonował a beneficjent nie jest w stanie uruchomić projektu w terminie wskazanym przez IZ FE SL.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2900" dirty="0"/>
          </a:p>
          <a:p>
            <a:endParaRPr lang="pl-PL" dirty="0"/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13EFE6F-B74C-4AA6-84B0-19C7289BC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7343456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00DEBB-F3BC-4DE0-A967-A51E96EA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720080"/>
          </a:xfrm>
        </p:spPr>
        <p:txBody>
          <a:bodyPr/>
          <a:lstStyle/>
          <a:p>
            <a:pPr algn="ctr"/>
            <a:r>
              <a:rPr lang="pl-PL" dirty="0"/>
              <a:t>Dodatkowe informacje dot. trwałości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03BB41-77EB-40BA-BCF2-B724C325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475581"/>
            <a:ext cx="8568471" cy="316835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/>
              <a:t>Dodatkowe informacje dotyczące trwałości projektów znajdziesz w materiale Ministerstwa Funduszy i Polityki Regionalnej, Departamentu Koordynacji Wdrażania Funduszy UE pn.: TRWAŁOŚĆ W PROJEKTACH WSPÓŁFINANSOWANYCH Z FUNDUSZY UE Komentarz do przepisów, pod adresem: </a:t>
            </a:r>
            <a:r>
              <a:rPr lang="pl-PL" sz="2000" dirty="0">
                <a:hlinkClick r:id="rId2"/>
              </a:rPr>
              <a:t>https://www.funduszeeuropejskie.gov.pl/media/126805/podrecznik_trwalosci_2021-2027_XII_2023.pdf</a:t>
            </a:r>
            <a:endParaRPr lang="pl-PL" sz="20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13EFE6F-B74C-4AA6-84B0-19C7289BC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226497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00DEBB-F3BC-4DE0-A967-A51E96EA0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720080"/>
          </a:xfrm>
        </p:spPr>
        <p:txBody>
          <a:bodyPr/>
          <a:lstStyle/>
          <a:p>
            <a:pPr algn="ctr"/>
            <a:r>
              <a:rPr lang="pl-PL" dirty="0"/>
              <a:t>Ankieta ewaluacyjna: do 8 maja 2025 r.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F03BB41-77EB-40BA-BCF2-B724C325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475581"/>
            <a:ext cx="8568471" cy="31683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Bardzo prosimy o wypełnienie ankiety ewaluacyjnej i przekazanie swoich uwag na temat jakości szkolenia, jego przebiegu oraz wszelkich kwestii, które uważacie Państwo za istotne. Przekazane przez Państwa informacje będą dla nas niezwykle cenne i niezbędne dla oceny jakości i efektywności szkolenia.</a:t>
            </a:r>
            <a:br>
              <a:rPr lang="pl-PL" sz="2400" dirty="0"/>
            </a:br>
            <a:r>
              <a:rPr lang="pl-PL" sz="2400" dirty="0"/>
              <a:t>Wypełnienie ankiety jest oczywiście anonimowe.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13EFE6F-B74C-4AA6-84B0-19C7289BC94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18</a:t>
            </a:fld>
            <a:endParaRPr lang="pl-PL" dirty="0"/>
          </a:p>
        </p:txBody>
      </p:sp>
      <p:pic>
        <p:nvPicPr>
          <p:cNvPr id="6" name="Obraz 5">
            <a:extLst>
              <a:ext uri="{FF2B5EF4-FFF2-40B4-BE49-F238E27FC236}">
                <a16:creationId xmlns:a16="http://schemas.microsoft.com/office/drawing/2014/main" id="{5DBDF1E5-261E-48CF-A0E4-43D28F8744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9402" y="3779597"/>
            <a:ext cx="3839111" cy="3734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7532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56285" y="5538319"/>
            <a:ext cx="6210003" cy="748643"/>
          </a:xfrm>
        </p:spPr>
        <p:txBody>
          <a:bodyPr>
            <a:normAutofit/>
          </a:bodyPr>
          <a:lstStyle/>
          <a:p>
            <a:r>
              <a:rPr lang="pl-PL" dirty="0">
                <a:solidFill>
                  <a:schemeClr val="tx1"/>
                </a:solidFill>
              </a:rPr>
              <a:t>Więcej informacji na stronie www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4721" y="6299200"/>
            <a:ext cx="9522371" cy="1006083"/>
          </a:xfrm>
          <a:prstGeom prst="rect">
            <a:avLst/>
          </a:prstGeom>
        </p:spPr>
      </p:pic>
      <p:pic>
        <p:nvPicPr>
          <p:cNvPr id="5" name="Symbol zastępczy obrazu 4"/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1" r="12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10435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525" y="539478"/>
            <a:ext cx="8640381" cy="576063"/>
          </a:xfrm>
        </p:spPr>
        <p:txBody>
          <a:bodyPr/>
          <a:lstStyle/>
          <a:p>
            <a:pPr algn="ctr"/>
            <a:r>
              <a:rPr lang="pl-PL" dirty="0"/>
              <a:t>Rozliczanie wskaźników produktu oraz rezultatu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5907" y="1547589"/>
            <a:ext cx="8640382" cy="5112250"/>
          </a:xfrm>
        </p:spPr>
        <p:txBody>
          <a:bodyPr/>
          <a:lstStyle/>
          <a:p>
            <a:pPr fontAlgn="base"/>
            <a:r>
              <a:rPr lang="pl-PL" sz="2000" b="1" dirty="0"/>
              <a:t>Wskaźniki produktu </a:t>
            </a:r>
            <a:r>
              <a:rPr lang="pl-PL" sz="2000" dirty="0"/>
              <a:t>– rozliczenie najpóźniej na etapie wniosku o płatność końcową, na podstawie dokumentów wskazanych we wniosku o dofinansowanie.</a:t>
            </a:r>
            <a:endParaRPr lang="en-US" sz="2000" dirty="0"/>
          </a:p>
          <a:p>
            <a:pPr fontAlgn="base"/>
            <a:r>
              <a:rPr lang="pl-PL" sz="2000" b="1" dirty="0"/>
              <a:t>Wskaźniki rezultatu </a:t>
            </a:r>
            <a:r>
              <a:rPr lang="pl-PL" sz="2000" dirty="0"/>
              <a:t>– efekty projektu rozliczane co do zasady maksymalnie do 12 miesięcy od zakończenia realizacji projektu na podstawie dokumentów wskazanych we wniosku o dofinansowanie.</a:t>
            </a:r>
            <a:endParaRPr lang="en-US" sz="2000" dirty="0"/>
          </a:p>
          <a:p>
            <a:pPr fontAlgn="base"/>
            <a:r>
              <a:rPr lang="pl-PL" sz="2000" dirty="0"/>
              <a:t>Dopuszczalne nieznaczne odstępstwa od założonych wartości wskaźników niewynikające ze zmiany zakresu rzeczowego projektu (produkty do 5%, rezultaty do 20%)​.</a:t>
            </a:r>
          </a:p>
          <a:p>
            <a:r>
              <a:rPr lang="pl-PL" sz="2000" dirty="0"/>
              <a:t>Monitorowanie poziomu utrzymania wskaźników w okresie trwałości.</a:t>
            </a:r>
          </a:p>
          <a:p>
            <a:r>
              <a:rPr lang="pl-PL" sz="2000" dirty="0"/>
              <a:t>Proporcjonalne korekty finansowe – za niezrealizowanie, nieosiągnięcie oraz nieutrzymanie wskaźników w okresie trwałości.</a:t>
            </a:r>
          </a:p>
          <a:p>
            <a:pPr fontAlgn="base"/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2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00262468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>
            <a:extLst>
              <a:ext uri="{FF2B5EF4-FFF2-40B4-BE49-F238E27FC236}">
                <a16:creationId xmlns:a16="http://schemas.microsoft.com/office/drawing/2014/main" id="{0CD17717-5751-F730-50BD-CBB39F576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95714" y="2326507"/>
            <a:ext cx="6196099" cy="2110871"/>
          </a:xfrm>
        </p:spPr>
        <p:txBody>
          <a:bodyPr>
            <a:normAutofit/>
          </a:bodyPr>
          <a:lstStyle/>
          <a:p>
            <a:pPr lvl="0" defTabSz="91440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pl-PL" altLang="pl-PL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Tomasz Ginter</a:t>
            </a:r>
            <a:br>
              <a:rPr lang="pl-PL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Kierownik Referatu monitoringu i kontroli trwałości</a:t>
            </a:r>
            <a:br>
              <a:rPr lang="pl-PL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Urząd Marszałkowski Województwa Śląskiego</a:t>
            </a:r>
            <a:br>
              <a:rPr lang="pl-PL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Funduszu Rozwoju Regionalnego</a:t>
            </a:r>
            <a:br>
              <a:rPr lang="pl-PL" altLang="pl-PL" sz="20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altLang="pl-PL" sz="2000" b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tomasz.ginter@slaskie.pl</a:t>
            </a:r>
            <a:endParaRPr lang="pl-P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upa 3">
            <a:extLst>
              <a:ext uri="{FF2B5EF4-FFF2-40B4-BE49-F238E27FC236}">
                <a16:creationId xmlns:a16="http://schemas.microsoft.com/office/drawing/2014/main" id="{8BD29868-21BA-4C85-B33B-626BEE339E1A}"/>
              </a:ext>
            </a:extLst>
          </p:cNvPr>
          <p:cNvGrpSpPr/>
          <p:nvPr/>
        </p:nvGrpSpPr>
        <p:grpSpPr>
          <a:xfrm>
            <a:off x="89324" y="6423017"/>
            <a:ext cx="10602489" cy="1115542"/>
            <a:chOff x="153899" y="6417375"/>
            <a:chExt cx="10492198" cy="1192200"/>
          </a:xfrm>
        </p:grpSpPr>
        <p:pic>
          <p:nvPicPr>
            <p:cNvPr id="5" name="Obraz 4">
              <a:extLst>
                <a:ext uri="{FF2B5EF4-FFF2-40B4-BE49-F238E27FC236}">
                  <a16:creationId xmlns:a16="http://schemas.microsoft.com/office/drawing/2014/main" id="{FAD900B4-6AC2-439C-9392-70E3D642AEC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550" y="6544452"/>
              <a:ext cx="2497838" cy="950945"/>
            </a:xfrm>
            <a:prstGeom prst="rect">
              <a:avLst/>
            </a:prstGeom>
          </p:spPr>
        </p:pic>
        <p:pic>
          <p:nvPicPr>
            <p:cNvPr id="7" name="Obraz 6">
              <a:extLst>
                <a:ext uri="{FF2B5EF4-FFF2-40B4-BE49-F238E27FC236}">
                  <a16:creationId xmlns:a16="http://schemas.microsoft.com/office/drawing/2014/main" id="{537F6D25-2268-4358-91E0-A28EC39741C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53899" y="6433030"/>
              <a:ext cx="2463956" cy="1117120"/>
            </a:xfrm>
            <a:prstGeom prst="rect">
              <a:avLst/>
            </a:prstGeom>
          </p:spPr>
        </p:pic>
        <p:pic>
          <p:nvPicPr>
            <p:cNvPr id="8" name="Obraz 7">
              <a:extLst>
                <a:ext uri="{FF2B5EF4-FFF2-40B4-BE49-F238E27FC236}">
                  <a16:creationId xmlns:a16="http://schemas.microsoft.com/office/drawing/2014/main" id="{D862AD94-BDDA-4CF3-A95F-5087D24FFCB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65351" y="6544452"/>
              <a:ext cx="2929811" cy="938047"/>
            </a:xfrm>
            <a:prstGeom prst="rect">
              <a:avLst/>
            </a:prstGeom>
          </p:spPr>
        </p:pic>
        <p:pic>
          <p:nvPicPr>
            <p:cNvPr id="9" name="Obraz 8">
              <a:extLst>
                <a:ext uri="{FF2B5EF4-FFF2-40B4-BE49-F238E27FC236}">
                  <a16:creationId xmlns:a16="http://schemas.microsoft.com/office/drawing/2014/main" id="{AD9431F5-949C-4612-8C8B-9445AFB72C4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70242" y="6417375"/>
              <a:ext cx="2275855" cy="1192200"/>
            </a:xfrm>
            <a:prstGeom prst="rect">
              <a:avLst/>
            </a:prstGeom>
          </p:spPr>
        </p:pic>
        <p:cxnSp>
          <p:nvCxnSpPr>
            <p:cNvPr id="10" name="Łącznik prosty 9">
              <a:extLst>
                <a:ext uri="{FF2B5EF4-FFF2-40B4-BE49-F238E27FC236}">
                  <a16:creationId xmlns:a16="http://schemas.microsoft.com/office/drawing/2014/main" id="{C6F945A1-2B76-4421-8CF3-F9DEA8CDEB79}"/>
                </a:ext>
              </a:extLst>
            </p:cNvPr>
            <p:cNvCxnSpPr/>
            <p:nvPr userDrawn="1"/>
          </p:nvCxnSpPr>
          <p:spPr>
            <a:xfrm>
              <a:off x="8239050" y="6686847"/>
              <a:ext cx="0" cy="609485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pole tekstowe 11">
            <a:extLst>
              <a:ext uri="{FF2B5EF4-FFF2-40B4-BE49-F238E27FC236}">
                <a16:creationId xmlns:a16="http://schemas.microsoft.com/office/drawing/2014/main" id="{20D15C57-6318-468B-8420-59416F315FF6}"/>
              </a:ext>
            </a:extLst>
          </p:cNvPr>
          <p:cNvSpPr txBox="1"/>
          <p:nvPr/>
        </p:nvSpPr>
        <p:spPr>
          <a:xfrm>
            <a:off x="3041650" y="1165759"/>
            <a:ext cx="69847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4800" dirty="0"/>
              <a:t>DZIĘKUJĘ ZA UWAGĘ</a:t>
            </a:r>
          </a:p>
        </p:txBody>
      </p:sp>
      <p:pic>
        <p:nvPicPr>
          <p:cNvPr id="13" name="Obraz 12" descr="Uścisk dłoni">
            <a:extLst>
              <a:ext uri="{FF2B5EF4-FFF2-40B4-BE49-F238E27FC236}">
                <a16:creationId xmlns:a16="http://schemas.microsoft.com/office/drawing/2014/main" id="{780AA065-338A-41C0-937B-8677EF85F0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1129" y="1428743"/>
            <a:ext cx="3333897" cy="333389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D964B2CB-7627-4A45-AF50-030A73A83C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32"/>
            <a:ext cx="65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pl-PL" altLang="pl-PL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tos"/>
              </a:rPr>
            </a:br>
            <a:endParaRPr kumimoji="0" lang="pl-PL" altLang="pl-PL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8A80F24C-11F6-4D7D-9C84-09B8191930B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50" y="-1020763"/>
            <a:ext cx="1771650" cy="609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259948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1025525" y="467470"/>
            <a:ext cx="8856885" cy="5760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cap="all" dirty="0"/>
              <a:t>wzór do rozliczenia wskaźników</a:t>
            </a:r>
            <a:br>
              <a:rPr lang="pl-PL" cap="all" dirty="0"/>
            </a:br>
            <a:endParaRPr lang="pl-PL" dirty="0"/>
          </a:p>
        </p:txBody>
      </p:sp>
      <p:sp>
        <p:nvSpPr>
          <p:cNvPr id="10" name="Symbol zastępczy zawartości 9"/>
          <p:cNvSpPr>
            <a:spLocks noGrp="1"/>
          </p:cNvSpPr>
          <p:nvPr>
            <p:ph idx="1"/>
          </p:nvPr>
        </p:nvSpPr>
        <p:spPr>
          <a:xfrm>
            <a:off x="1025907" y="899517"/>
            <a:ext cx="8640382" cy="6120320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endParaRPr lang="pl-PL" sz="2900" b="1" dirty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3700" b="1" dirty="0"/>
              <a:t>INFORMACJA O ROZLICZENIU WSKAŹNIKÓW</a:t>
            </a:r>
            <a:endParaRPr lang="pl-PL" sz="3700" dirty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3700" b="1" dirty="0"/>
              <a:t>PROGRAM: FUNDUSZE EUROPEJSKIE DLA ŚLĄSKIEGO 2021-2027</a:t>
            </a:r>
            <a:endParaRPr lang="pl-PL" sz="3700" dirty="0"/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3700" b="1" dirty="0"/>
              <a:t>EUROPEJSKI FUNDUSZ ROZWOJU REGIONALNEGO</a:t>
            </a:r>
          </a:p>
          <a:p>
            <a:pPr marL="0" indent="0" algn="ctr">
              <a:lnSpc>
                <a:spcPct val="170000"/>
              </a:lnSpc>
              <a:spcBef>
                <a:spcPts val="0"/>
              </a:spcBef>
              <a:buNone/>
            </a:pPr>
            <a:endParaRPr lang="pl-PL" sz="37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3700" b="1" dirty="0"/>
              <a:t>  TYTYUŁ PROJEKTU: &lt;do uzupełnienia&gt;</a:t>
            </a:r>
            <a:endParaRPr lang="pl-PL" sz="37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3700" b="1" dirty="0"/>
              <a:t>  NUMER UMOWY: &lt;do uzupełnienia&gt;	</a:t>
            </a:r>
            <a:endParaRPr lang="pl-PL" sz="3700" dirty="0"/>
          </a:p>
          <a:p>
            <a:pPr marL="0" indent="0">
              <a:lnSpc>
                <a:spcPct val="170000"/>
              </a:lnSpc>
              <a:spcBef>
                <a:spcPts val="0"/>
              </a:spcBef>
              <a:buNone/>
            </a:pPr>
            <a:r>
              <a:rPr lang="pl-PL" sz="3700" b="1" dirty="0"/>
              <a:t>  NAZWA BENEFICJENTA: &lt;do uzupełnienia&gt;</a:t>
            </a:r>
            <a:r>
              <a:rPr lang="pl-PL" sz="3100" b="1" dirty="0"/>
              <a:t>	</a:t>
            </a:r>
            <a:endParaRPr lang="pl-PL" sz="3100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sz="3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3400" i="1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3400" i="1" dirty="0"/>
              <a:t>         * W przypadku wystąpienia nieznacznych odstępstw od założonej wartości wskaźników (do 5 % w produktach i do 20% w rezultatach), które nie wynikają ze zmiany zakresu rzeczowego beneficjent powinien dołączyć oświadczenie, wg wzoru przedstawionego w załączniku nr 2.</a:t>
            </a:r>
            <a:endParaRPr lang="pl-PL" sz="34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2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40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800" dirty="0"/>
              <a:t>Załączniki (należy załączyć dokumenty zgodnie z fiszkami wskaźnikowymi): &lt;wymienić&gt;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pl-PL" sz="4800" dirty="0"/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pl-PL" sz="4800" dirty="0"/>
              <a:t>Osoba do kontaktu w sprawie: W module kontakty, w systemie LSI2021 wpisz dane osób, z którymi będziemy kontaktować się weryfikując rozliczenie wskaźników w projekcie.</a:t>
            </a: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3</a:t>
            </a:fld>
            <a:endParaRPr lang="pl-PL" dirty="0"/>
          </a:p>
        </p:txBody>
      </p:sp>
      <p:graphicFrame>
        <p:nvGraphicFramePr>
          <p:cNvPr id="15" name="Tabela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8598999"/>
              </p:ext>
            </p:extLst>
          </p:nvPr>
        </p:nvGraphicFramePr>
        <p:xfrm>
          <a:off x="809786" y="3013783"/>
          <a:ext cx="8352928" cy="2084139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736748">
                  <a:extLst>
                    <a:ext uri="{9D8B030D-6E8A-4147-A177-3AD203B41FA5}">
                      <a16:colId xmlns:a16="http://schemas.microsoft.com/office/drawing/2014/main" val="1832738229"/>
                    </a:ext>
                  </a:extLst>
                </a:gridCol>
                <a:gridCol w="827022">
                  <a:extLst>
                    <a:ext uri="{9D8B030D-6E8A-4147-A177-3AD203B41FA5}">
                      <a16:colId xmlns:a16="http://schemas.microsoft.com/office/drawing/2014/main" val="1712510386"/>
                    </a:ext>
                  </a:extLst>
                </a:gridCol>
                <a:gridCol w="827022">
                  <a:extLst>
                    <a:ext uri="{9D8B030D-6E8A-4147-A177-3AD203B41FA5}">
                      <a16:colId xmlns:a16="http://schemas.microsoft.com/office/drawing/2014/main" val="388860783"/>
                    </a:ext>
                  </a:extLst>
                </a:gridCol>
                <a:gridCol w="909726">
                  <a:extLst>
                    <a:ext uri="{9D8B030D-6E8A-4147-A177-3AD203B41FA5}">
                      <a16:colId xmlns:a16="http://schemas.microsoft.com/office/drawing/2014/main" val="279018003"/>
                    </a:ext>
                  </a:extLst>
                </a:gridCol>
                <a:gridCol w="827022">
                  <a:extLst>
                    <a:ext uri="{9D8B030D-6E8A-4147-A177-3AD203B41FA5}">
                      <a16:colId xmlns:a16="http://schemas.microsoft.com/office/drawing/2014/main" val="3201782555"/>
                    </a:ext>
                  </a:extLst>
                </a:gridCol>
                <a:gridCol w="1571343">
                  <a:extLst>
                    <a:ext uri="{9D8B030D-6E8A-4147-A177-3AD203B41FA5}">
                      <a16:colId xmlns:a16="http://schemas.microsoft.com/office/drawing/2014/main" val="3104766429"/>
                    </a:ext>
                  </a:extLst>
                </a:gridCol>
                <a:gridCol w="1654045">
                  <a:extLst>
                    <a:ext uri="{9D8B030D-6E8A-4147-A177-3AD203B41FA5}">
                      <a16:colId xmlns:a16="http://schemas.microsoft.com/office/drawing/2014/main" val="944725964"/>
                    </a:ext>
                  </a:extLst>
                </a:gridCol>
              </a:tblGrid>
              <a:tr h="1452435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Nazwa wskaźnika, jednostka miary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Wartość bazowa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Wartość docelowa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Wartość osiągnięta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Stopień realizacji [%]*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Dokument potwierdzający osiągnięcie wskaźnika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Informacja o sposobie wyliczenia wartości osiągniętej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5774195"/>
                  </a:ext>
                </a:extLst>
              </a:tr>
              <a:tr h="20374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15566772"/>
                  </a:ext>
                </a:extLst>
              </a:tr>
              <a:tr h="21602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7622481"/>
                  </a:ext>
                </a:extLst>
              </a:tr>
              <a:tr h="211932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Bef>
                          <a:spcPts val="500"/>
                        </a:spcBef>
                        <a:spcAft>
                          <a:spcPts val="1000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 </a:t>
                      </a:r>
                      <a:endParaRPr lang="pl-PL" sz="10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27445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070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ytuł 8"/>
          <p:cNvSpPr>
            <a:spLocks noGrp="1"/>
          </p:cNvSpPr>
          <p:nvPr>
            <p:ph type="title"/>
          </p:nvPr>
        </p:nvSpPr>
        <p:spPr>
          <a:xfrm>
            <a:off x="1025525" y="467470"/>
            <a:ext cx="8856885" cy="576063"/>
          </a:xfrm>
        </p:spPr>
        <p:txBody>
          <a:bodyPr>
            <a:normAutofit fontScale="90000"/>
          </a:bodyPr>
          <a:lstStyle/>
          <a:p>
            <a:pPr algn="ctr"/>
            <a:r>
              <a:rPr lang="pl-PL" sz="2200" cap="all" dirty="0"/>
              <a:t>Utrzymanie wskaźników w okresie trwałości</a:t>
            </a:r>
            <a:br>
              <a:rPr lang="pl-PL" cap="all" dirty="0"/>
            </a:b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4</a:t>
            </a:fld>
            <a:endParaRPr lang="pl-PL" dirty="0"/>
          </a:p>
        </p:txBody>
      </p:sp>
      <p:sp>
        <p:nvSpPr>
          <p:cNvPr id="8" name="Symbol zastępczy zawartości 2">
            <a:extLst>
              <a:ext uri="{FF2B5EF4-FFF2-40B4-BE49-F238E27FC236}">
                <a16:creationId xmlns:a16="http://schemas.microsoft.com/office/drawing/2014/main" id="{B826BE89-3AE8-4819-A79E-EA0A25A59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19597"/>
            <a:ext cx="8208431" cy="5040242"/>
          </a:xfrm>
        </p:spPr>
        <p:txBody>
          <a:bodyPr>
            <a:normAutofit/>
          </a:bodyPr>
          <a:lstStyle/>
          <a:p>
            <a:pPr marL="0" indent="0">
              <a:lnSpc>
                <a:spcPct val="114000"/>
              </a:lnSpc>
              <a:buNone/>
            </a:pPr>
            <a:r>
              <a:rPr lang="pl-PL" sz="2000" dirty="0"/>
              <a:t>Beneficjent zobowiązuje się do realizacji projektu w sposób, który zapewni prawidłową i terminową jego realizację oraz osiągnięcie i </a:t>
            </a:r>
            <a:r>
              <a:rPr lang="pl-PL" sz="2000" b="1" u="sng" dirty="0"/>
              <a:t>utrzymanie celów, w tym wskaźników produktów i rezultatów </a:t>
            </a:r>
            <a:r>
              <a:rPr lang="pl-PL" sz="2000" dirty="0"/>
              <a:t>zakładanych we wniosku o dofinansowanie w trakcie realizacji </a:t>
            </a:r>
            <a:r>
              <a:rPr lang="pl-PL" sz="2000" b="1" u="sng" dirty="0"/>
              <a:t>oraz w okresie trwałości </a:t>
            </a:r>
            <a:r>
              <a:rPr lang="pl-PL" sz="2000" dirty="0"/>
              <a:t>projektu zgodnie z obowiązującymi „zasadami realizacji FE SL 2021-2027” i postanowieniami wynikającymi z programu, SZOP FE SL 2021-2027, właściwych przepisów prawa krajowego, prawa unijnego oraz wytycznych.</a:t>
            </a:r>
          </a:p>
        </p:txBody>
      </p:sp>
    </p:spTree>
    <p:extLst>
      <p:ext uri="{BB962C8B-B14F-4D97-AF65-F5344CB8AC3E}">
        <p14:creationId xmlns:p14="http://schemas.microsoft.com/office/powerpoint/2010/main" val="3297609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E43C324-C985-4D1F-B4F4-33BE494F3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683493"/>
            <a:ext cx="8640381" cy="648072"/>
          </a:xfrm>
        </p:spPr>
        <p:txBody>
          <a:bodyPr/>
          <a:lstStyle/>
          <a:p>
            <a:pPr algn="ctr"/>
            <a:r>
              <a:rPr lang="pl-PL" dirty="0"/>
              <a:t>Trwałość projektu - podstawy prawne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77D067F-D0A9-431A-8837-918634EF8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763613"/>
            <a:ext cx="8639294" cy="4896226"/>
          </a:xfrm>
        </p:spPr>
        <p:txBody>
          <a:bodyPr/>
          <a:lstStyle/>
          <a:p>
            <a:pPr marL="0" indent="0">
              <a:lnSpc>
                <a:spcPct val="114000"/>
              </a:lnSpc>
              <a:buNone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1. Rozporządzenie Parlamentu Europejskiego i Rady (UE) nr 2021/1060 z dnia 24 czerwca 2021 r.</a:t>
            </a:r>
          </a:p>
          <a:p>
            <a:pPr marL="0" indent="0">
              <a:lnSpc>
                <a:spcPct val="114000"/>
              </a:lnSpc>
              <a:buNone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2. Umowa o dofinansowanie projektu.</a:t>
            </a:r>
          </a:p>
          <a:p>
            <a:pPr marL="0" indent="0">
              <a:lnSpc>
                <a:spcPct val="114000"/>
              </a:lnSpc>
              <a:buNone/>
              <a:tabLst>
                <a:tab pos="491723" algn="l"/>
                <a:tab pos="867951" algn="l"/>
                <a:tab pos="1363174" algn="l"/>
                <a:tab pos="1858395" algn="l"/>
                <a:tab pos="2353618" algn="l"/>
                <a:tab pos="2848839" algn="l"/>
                <a:tab pos="3344062" algn="l"/>
                <a:tab pos="3839283" algn="l"/>
                <a:tab pos="4334506" algn="l"/>
                <a:tab pos="4829727" algn="l"/>
                <a:tab pos="5324950" algn="l"/>
                <a:tab pos="5820172" algn="l"/>
                <a:tab pos="6315394" algn="l"/>
                <a:tab pos="6810616" algn="l"/>
                <a:tab pos="7305838" algn="l"/>
                <a:tab pos="7801060" algn="l"/>
                <a:tab pos="8296282" algn="l"/>
                <a:tab pos="8791504" algn="l"/>
                <a:tab pos="9286726" algn="l"/>
                <a:tab pos="9781948" algn="l"/>
                <a:tab pos="10277171" algn="l"/>
              </a:tabLst>
              <a:defRPr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3. Wytyczne dotyczące kwalifikowalności wydatków na lata 2021-2027.</a:t>
            </a:r>
          </a:p>
          <a:p>
            <a:pPr marL="0" indent="0">
              <a:lnSpc>
                <a:spcPct val="114000"/>
              </a:lnSpc>
              <a:buNone/>
              <a:tabLst>
                <a:tab pos="491723" algn="l"/>
                <a:tab pos="867951" algn="l"/>
                <a:tab pos="1363174" algn="l"/>
                <a:tab pos="1858395" algn="l"/>
                <a:tab pos="2353618" algn="l"/>
                <a:tab pos="2848839" algn="l"/>
                <a:tab pos="3344062" algn="l"/>
                <a:tab pos="3839283" algn="l"/>
                <a:tab pos="4334506" algn="l"/>
                <a:tab pos="4829727" algn="l"/>
                <a:tab pos="5324950" algn="l"/>
                <a:tab pos="5820172" algn="l"/>
                <a:tab pos="6315394" algn="l"/>
                <a:tab pos="6810616" algn="l"/>
                <a:tab pos="7305838" algn="l"/>
                <a:tab pos="7801060" algn="l"/>
                <a:tab pos="8296282" algn="l"/>
                <a:tab pos="8791504" algn="l"/>
                <a:tab pos="9286726" algn="l"/>
                <a:tab pos="9781948" algn="l"/>
                <a:tab pos="10277171" algn="l"/>
              </a:tabLst>
              <a:defRPr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4. Wytyczne dotyczące kontroli realizacji programów polityki spójności na lata 2021-2027.</a:t>
            </a:r>
          </a:p>
          <a:p>
            <a:pPr marL="0" indent="0">
              <a:lnSpc>
                <a:spcPct val="114000"/>
              </a:lnSpc>
              <a:buNone/>
              <a:tabLst>
                <a:tab pos="491723" algn="l"/>
                <a:tab pos="867951" algn="l"/>
                <a:tab pos="1363174" algn="l"/>
                <a:tab pos="1858395" algn="l"/>
                <a:tab pos="2353618" algn="l"/>
                <a:tab pos="2848839" algn="l"/>
                <a:tab pos="3344062" algn="l"/>
                <a:tab pos="3839283" algn="l"/>
                <a:tab pos="4334506" algn="l"/>
                <a:tab pos="4829727" algn="l"/>
                <a:tab pos="5324950" algn="l"/>
                <a:tab pos="5820172" algn="l"/>
                <a:tab pos="6315394" algn="l"/>
                <a:tab pos="6810616" algn="l"/>
                <a:tab pos="7305838" algn="l"/>
                <a:tab pos="7801060" algn="l"/>
                <a:tab pos="8296282" algn="l"/>
                <a:tab pos="8791504" algn="l"/>
                <a:tab pos="9286726" algn="l"/>
                <a:tab pos="9781948" algn="l"/>
                <a:tab pos="10277171" algn="l"/>
              </a:tabLst>
              <a:defRPr/>
            </a:pPr>
            <a:r>
              <a:rPr lang="pl-PL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5. Rozporządzenia dot. pomocy publicznej.</a:t>
            </a:r>
          </a:p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0A2B9E5-054F-40FF-A8E5-D79D63C4070A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5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8489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6A2DDE-C60A-4A50-8A6E-3F77E570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467470"/>
            <a:ext cx="8640381" cy="1008111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pl-PL" dirty="0"/>
              <a:t>Rozporządzenie Parlamentu Europejskiego i Rady (UE) nr 2021/1060 z dnia 24 czerwca 2021 r.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408D9C-EE53-45CC-87F5-8CFBBEACA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619597"/>
            <a:ext cx="8640382" cy="5040242"/>
          </a:xfrm>
        </p:spPr>
        <p:txBody>
          <a:bodyPr/>
          <a:lstStyle/>
          <a:p>
            <a:pPr marL="0" indent="0">
              <a:buNone/>
            </a:pPr>
            <a:r>
              <a:rPr lang="pl-PL" sz="2000" dirty="0"/>
              <a:t>Art. 65. 1.  Państwo członkowskie dokonuje zwrotu wkładu z Funduszy przeznaczonego na operację obejmującą inwestycje w infrastrukturę lub inwestycje produkcyjne, jeżeli w okresie pięciu lat od płatności końcowej na rzecz beneficjenta lub w okresie ustalonym zgodnie z zasadami pomocy państwa, w stosownych przypadkach, zajdzie w odniesieniu do tej operacji dowolna z poniższych okoliczności:</a:t>
            </a:r>
            <a:br>
              <a:rPr lang="pl-PL" sz="2000" dirty="0"/>
            </a:br>
            <a:r>
              <a:rPr lang="pl-PL" sz="2000" dirty="0"/>
              <a:t>a) zaprzestanie lub przeniesienie działalności produkcyjnej poza region na poziomie NUTS 2, w którym dana operacja otrzymała wsparcie;</a:t>
            </a:r>
            <a:br>
              <a:rPr lang="pl-PL" sz="2000" dirty="0"/>
            </a:br>
            <a:r>
              <a:rPr lang="pl-PL" sz="2000" dirty="0"/>
              <a:t>b) zmiana własności elementu infrastruktury, która daje przedsiębiorstwu lub podmiotowi publicznemu nienależną korzyść;</a:t>
            </a:r>
            <a:br>
              <a:rPr lang="pl-PL" sz="2000" dirty="0"/>
            </a:br>
            <a:r>
              <a:rPr lang="pl-PL" sz="2000" dirty="0"/>
              <a:t>c) istotna zmiana wpływająca na charakter operacji, jej cele lub warunki wdrażania, mogąca doprowadzić do naruszenia pierwotnych celów operacji.</a:t>
            </a:r>
          </a:p>
          <a:p>
            <a:pPr marL="0" indent="0">
              <a:buNone/>
            </a:pPr>
            <a:r>
              <a:rPr lang="pl-PL" sz="2000" dirty="0"/>
              <a:t>Państwo członkowskie może skrócić okres ustalony w akapicie pierwszym do trzech lat w przypadkach dotyczących utrzymania inwestycji lub miejsc pracy stworzonych przez MŚP.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BED03E-BF41-4E2A-9B98-CB8D81F7C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6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57681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6A2DDE-C60A-4A50-8A6E-3F77E570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467470"/>
            <a:ext cx="8640381" cy="792129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Umowa o dofinansowanie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408D9C-EE53-45CC-87F5-8CFBBEACA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7" y="1259599"/>
            <a:ext cx="8640382" cy="5040518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0000"/>
              </a:lnSpc>
              <a:buNone/>
            </a:pPr>
            <a:r>
              <a:rPr lang="pl-PL" sz="2000" dirty="0"/>
              <a:t>1. Beneficjent zobowiązuje się zgodnie z </a:t>
            </a:r>
            <a:r>
              <a:rPr lang="pl-PL" sz="2000" b="1" dirty="0"/>
              <a:t>artykułem 65 Rozporządzenia ogólnego </a:t>
            </a:r>
            <a:r>
              <a:rPr lang="pl-PL" sz="2000" dirty="0"/>
              <a:t>do utrzymania trwałości projektu.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pl-PL" sz="2000" dirty="0"/>
              <a:t>2. Beneficjent jest zobowiązany do </a:t>
            </a:r>
            <a:r>
              <a:rPr lang="pl-PL" sz="2000" b="1" dirty="0"/>
              <a:t>niezwłocznego pisemnego poinformowania IZ FE SL </a:t>
            </a:r>
            <a:r>
              <a:rPr lang="pl-PL" sz="2000" dirty="0"/>
              <a:t>o wszelkich okolicznościach, które spowodowały lub mogą spowodować nieutrzymanie trwałości projektu, zmianę kwalifikowalności wydatków w okresie trwałości projektu.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pl-PL" sz="2000" dirty="0"/>
              <a:t>3. W przypadku zakupu w ramach projektu rzeczy ruchomych beneficjent oświadcza, że:</a:t>
            </a:r>
          </a:p>
          <a:p>
            <a:pPr marL="503971" lvl="1" indent="0">
              <a:lnSpc>
                <a:spcPct val="100000"/>
              </a:lnSpc>
              <a:buNone/>
            </a:pPr>
            <a:r>
              <a:rPr lang="pl-PL" sz="2000" dirty="0"/>
              <a:t>1) będą one użytkowane zgodnie z celem oraz obszarem geograficznym określonym we wniosku o dofinansowanie;</a:t>
            </a:r>
          </a:p>
          <a:p>
            <a:pPr marL="503971" lvl="1" indent="0">
              <a:lnSpc>
                <a:spcPct val="100000"/>
              </a:lnSpc>
              <a:buNone/>
            </a:pPr>
            <a:r>
              <a:rPr lang="pl-PL" sz="2000" dirty="0"/>
              <a:t>2) będą użytkowane przez cały okres trwałości projektu lub okres związany </a:t>
            </a:r>
            <a:br>
              <a:rPr lang="pl-PL" sz="2000" dirty="0"/>
            </a:br>
            <a:r>
              <a:rPr lang="pl-PL" sz="2000" dirty="0"/>
              <a:t>z amortyzacją danego sprzętu ruchomego. </a:t>
            </a:r>
          </a:p>
          <a:p>
            <a:pPr marL="0" lvl="0" indent="0">
              <a:lnSpc>
                <a:spcPct val="100000"/>
              </a:lnSpc>
              <a:buNone/>
            </a:pPr>
            <a:r>
              <a:rPr lang="pl-PL" sz="2000" dirty="0"/>
              <a:t>4. Wymiana ruchomych rzeczy w tym okresie jest możliwa na inne rzeczy, o podobnych parametrach/funkcjach.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BED03E-BF41-4E2A-9B98-CB8D81F7C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7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193629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06A2DDE-C60A-4A50-8A6E-3F77E5704A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5525" y="467470"/>
            <a:ext cx="8640381" cy="648071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Umowa o dofinansowanie projektu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5408D9C-EE53-45CC-87F5-8CFBBEACA3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5906" y="1403573"/>
            <a:ext cx="9144536" cy="554461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30000"/>
              </a:lnSpc>
              <a:buFont typeface="Wingdings" panose="05000000000000000000" pitchFamily="2" charset="2"/>
              <a:buChar char="q"/>
              <a:tabLst>
                <a:tab pos="374479" algn="l"/>
                <a:tab pos="867951" algn="l"/>
                <a:tab pos="1363174" algn="l"/>
                <a:tab pos="1858395" algn="l"/>
                <a:tab pos="2353618" algn="l"/>
                <a:tab pos="2848839" algn="l"/>
                <a:tab pos="3344062" algn="l"/>
                <a:tab pos="3839283" algn="l"/>
                <a:tab pos="4334506" algn="l"/>
                <a:tab pos="4829727" algn="l"/>
                <a:tab pos="5324950" algn="l"/>
                <a:tab pos="5820172" algn="l"/>
                <a:tab pos="6315394" algn="l"/>
                <a:tab pos="6810616" algn="l"/>
                <a:tab pos="7305838" algn="l"/>
                <a:tab pos="7801060" algn="l"/>
                <a:tab pos="8296282" algn="l"/>
                <a:tab pos="8791504" algn="l"/>
                <a:tab pos="9286726" algn="l"/>
                <a:tab pos="9781948" algn="l"/>
                <a:tab pos="10277171" algn="l"/>
              </a:tabLst>
              <a:defRPr/>
            </a:pPr>
            <a:r>
              <a:rPr lang="pl-PL" sz="2400" dirty="0"/>
              <a:t>Beneficjent zobowiązuje się do realizacji projektu w sposób, który zapewni prawidłową i terminową jego realizację oraz osiągnięcie i utrzymanie celów, w tym wskaźników produktów i rezultatów zakładanych we wniosku o dofinansowanie w trakcie realizacji oraz w okresie trwałości projektu zgodnie z obowiązującymi „zasadami realizacji FE SL 2021-2027” i postanowieniami wynikającymi z programu, SZOP FE SL 2021-2027, właściwych przepisów prawa krajowego, prawa unijnego oraz wytycznych.</a:t>
            </a:r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q"/>
              <a:tabLst>
                <a:tab pos="374479" algn="l"/>
                <a:tab pos="867951" algn="l"/>
                <a:tab pos="1363174" algn="l"/>
                <a:tab pos="1858395" algn="l"/>
                <a:tab pos="2353618" algn="l"/>
                <a:tab pos="2848839" algn="l"/>
                <a:tab pos="3344062" algn="l"/>
                <a:tab pos="3839283" algn="l"/>
                <a:tab pos="4334506" algn="l"/>
                <a:tab pos="4829727" algn="l"/>
                <a:tab pos="5324950" algn="l"/>
                <a:tab pos="5820172" algn="l"/>
                <a:tab pos="6315394" algn="l"/>
                <a:tab pos="6810616" algn="l"/>
                <a:tab pos="7305838" algn="l"/>
                <a:tab pos="7801060" algn="l"/>
                <a:tab pos="8296282" algn="l"/>
                <a:tab pos="8791504" algn="l"/>
                <a:tab pos="9286726" algn="l"/>
                <a:tab pos="9781948" algn="l"/>
                <a:tab pos="10277171" algn="l"/>
              </a:tabLst>
              <a:defRPr/>
            </a:pPr>
            <a:r>
              <a:rPr lang="pl-PL" sz="2400" dirty="0"/>
              <a:t>Beneficjent zobowiązuje się do zapewnienia niezbędnych zasobów i mechanizmów finansowych na pokrycie kosztów eksploatacji i utrzymania projektu obejmującego inwestycje w infrastrukturę i/lub inwestycję produkcyjną, tak aby zapewnić stabilność ich finansowania.</a:t>
            </a:r>
          </a:p>
          <a:p>
            <a:pPr algn="just">
              <a:lnSpc>
                <a:spcPct val="130000"/>
              </a:lnSpc>
              <a:buFont typeface="Wingdings" panose="05000000000000000000" pitchFamily="2" charset="2"/>
              <a:buChar char="q"/>
              <a:tabLst>
                <a:tab pos="374479" algn="l"/>
                <a:tab pos="867951" algn="l"/>
                <a:tab pos="1363174" algn="l"/>
                <a:tab pos="1858395" algn="l"/>
                <a:tab pos="2353618" algn="l"/>
                <a:tab pos="2848839" algn="l"/>
                <a:tab pos="3344062" algn="l"/>
                <a:tab pos="3839283" algn="l"/>
                <a:tab pos="4334506" algn="l"/>
                <a:tab pos="4829727" algn="l"/>
                <a:tab pos="5324950" algn="l"/>
                <a:tab pos="5820172" algn="l"/>
                <a:tab pos="6315394" algn="l"/>
                <a:tab pos="6810616" algn="l"/>
                <a:tab pos="7305838" algn="l"/>
                <a:tab pos="7801060" algn="l"/>
                <a:tab pos="8296282" algn="l"/>
                <a:tab pos="8791504" algn="l"/>
                <a:tab pos="9286726" algn="l"/>
                <a:tab pos="9781948" algn="l"/>
                <a:tab pos="10277171" algn="l"/>
              </a:tabLst>
              <a:defRPr/>
            </a:pPr>
            <a:r>
              <a:rPr lang="pl-PL" sz="2400" dirty="0"/>
              <a:t>Nieutrzymanie w okresie trwałości wskaźników projektu istotnych dla realizacji celów może stanowić przesłankę do stwierdzenia nieprawidłowości indywidualnej oraz skutkować nałożeniem korekty finansowej, uwzględniającej okres nieutrzymania wskaźników.</a:t>
            </a:r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BED03E-BF41-4E2A-9B98-CB8D81F7CE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8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0037377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25907" y="539477"/>
            <a:ext cx="8640381" cy="864138"/>
          </a:xfrm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pl-PL" dirty="0"/>
              <a:t>Naruszenie trwałości projektu – </a:t>
            </a:r>
            <a:br>
              <a:rPr lang="pl-PL" dirty="0"/>
            </a:br>
            <a:r>
              <a:rPr lang="pl-PL" dirty="0"/>
              <a:t>co najmniej jedna z trzech poniższych przesłanek: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1027445" y="1763613"/>
            <a:ext cx="8834458" cy="51122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000" dirty="0"/>
          </a:p>
          <a:p>
            <a:r>
              <a:rPr lang="pl-PL" sz="2000" b="1" dirty="0"/>
              <a:t>Zaprzestanie działalności produkcyjnej lub przeniesienie działalności produkcyjnej poza region na poziomie NUTS 2, w którym dany projekt otrzymał wsparcie: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Zaprzestanie/zawieszenie działalności działań prowadzonych w ramach projektu, a nie ogólnej działalności beneficjenta.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Produkcja sezonowa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Zmiana profilu produkcji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l-PL" sz="2000" dirty="0"/>
              <a:t>Przeniesienie działalności produkcyjnej poza region na poziomie NUTS 2</a:t>
            </a:r>
          </a:p>
          <a:p>
            <a:pPr>
              <a:buFont typeface="Wingdings" panose="05000000000000000000" pitchFamily="2" charset="2"/>
              <a:buChar char="Ø"/>
            </a:pPr>
            <a:endParaRPr lang="pl-PL" dirty="0"/>
          </a:p>
          <a:p>
            <a:pPr marL="342900" indent="-342900">
              <a:buAutoNum type="alphaLcParenR"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4015AA-59F6-416B-87A6-8E3D940284E2}" type="slidenum">
              <a:rPr lang="pl-PL" smtClean="0"/>
              <a:pPr/>
              <a:t>9</a:t>
            </a:fld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11451002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Niestandardowy 8">
      <a:dk1>
        <a:srgbClr val="000000"/>
      </a:dk1>
      <a:lt1>
        <a:srgbClr val="FFFFFF"/>
      </a:lt1>
      <a:dk2>
        <a:srgbClr val="002073"/>
      </a:dk2>
      <a:lt2>
        <a:srgbClr val="FFFFFF"/>
      </a:lt2>
      <a:accent1>
        <a:srgbClr val="003399"/>
      </a:accent1>
      <a:accent2>
        <a:srgbClr val="A6D3FF"/>
      </a:accent2>
      <a:accent3>
        <a:srgbClr val="FFD618"/>
      </a:accent3>
      <a:accent4>
        <a:srgbClr val="0051B0"/>
      </a:accent4>
      <a:accent5>
        <a:srgbClr val="6BB1E2"/>
      </a:accent5>
      <a:accent6>
        <a:srgbClr val="FFE60B"/>
      </a:accent6>
      <a:hlink>
        <a:srgbClr val="0563C1"/>
      </a:hlink>
      <a:folHlink>
        <a:srgbClr val="954F72"/>
      </a:folHlink>
    </a:clrScheme>
    <a:fontScheme name="Motyw pakietu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1" id="{436F5452-C95B-4D43-A1C6-1CA5BE69C951}" vid="{ABE25C27-1E66-47F3-AA86-B88226738C33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Niestandardowy 8">
    <a:dk1>
      <a:srgbClr val="000000"/>
    </a:dk1>
    <a:lt1>
      <a:srgbClr val="FFFFFF"/>
    </a:lt1>
    <a:dk2>
      <a:srgbClr val="002073"/>
    </a:dk2>
    <a:lt2>
      <a:srgbClr val="FFFFFF"/>
    </a:lt2>
    <a:accent1>
      <a:srgbClr val="003399"/>
    </a:accent1>
    <a:accent2>
      <a:srgbClr val="A6D3FF"/>
    </a:accent2>
    <a:accent3>
      <a:srgbClr val="FFD618"/>
    </a:accent3>
    <a:accent4>
      <a:srgbClr val="0051B0"/>
    </a:accent4>
    <a:accent5>
      <a:srgbClr val="6BB1E2"/>
    </a:accent5>
    <a:accent6>
      <a:srgbClr val="FFE60B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14" ma:contentTypeDescription="Utwórz nowy dokument." ma:contentTypeScope="" ma:versionID="3b8d1f156b98b844c2179feaf6fb49f8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9f70f3c22ece0843ccea75003f12c394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9266E9-47D5-4BEA-96BB-91834E0157E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0734B14-AD9C-4F5D-B1E5-B1777D81BF07}">
  <ds:schemaRefs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d47a4560-aee9-43e8-973f-2abd655c26a0"/>
    <ds:schemaRef ds:uri="d4f64a22-a125-4b7a-afce-4a30c86a8f7c"/>
  </ds:schemaRefs>
</ds:datastoreItem>
</file>

<file path=customXml/itemProps3.xml><?xml version="1.0" encoding="utf-8"?>
<ds:datastoreItem xmlns:ds="http://schemas.openxmlformats.org/officeDocument/2006/customXml" ds:itemID="{EEAE707B-CAB2-4EF2-9059-DA173A9CEE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825</TotalTime>
  <Words>2138</Words>
  <Application>Microsoft Office PowerPoint</Application>
  <PresentationFormat>Niestandardowy</PresentationFormat>
  <Paragraphs>171</Paragraphs>
  <Slides>20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20</vt:i4>
      </vt:variant>
    </vt:vector>
  </HeadingPairs>
  <TitlesOfParts>
    <vt:vector size="26" baseType="lpstr">
      <vt:lpstr>Aptos</vt:lpstr>
      <vt:lpstr>Arial</vt:lpstr>
      <vt:lpstr>Calibri</vt:lpstr>
      <vt:lpstr>Open Sans</vt:lpstr>
      <vt:lpstr>Wingdings</vt:lpstr>
      <vt:lpstr>Motyw pakietu Office</vt:lpstr>
      <vt:lpstr>Rozliczanie wskaźników oraz trwałość projektów FE SL 2021-2027 </vt:lpstr>
      <vt:lpstr>Rozliczanie wskaźników produktu oraz rezultatu</vt:lpstr>
      <vt:lpstr>wzór do rozliczenia wskaźników </vt:lpstr>
      <vt:lpstr>Utrzymanie wskaźników w okresie trwałości </vt:lpstr>
      <vt:lpstr>Trwałość projektu - podstawy prawne</vt:lpstr>
      <vt:lpstr>Rozporządzenie Parlamentu Europejskiego i Rady (UE) nr 2021/1060 z dnia 24 czerwca 2021 r. </vt:lpstr>
      <vt:lpstr>Umowa o dofinansowanie projektu</vt:lpstr>
      <vt:lpstr>Umowa o dofinansowanie projektu</vt:lpstr>
      <vt:lpstr>Naruszenie trwałości projektu –  co najmniej jedna z trzech poniższych przesłanek:</vt:lpstr>
      <vt:lpstr>Naruszenie trwałości projektu c.d. </vt:lpstr>
      <vt:lpstr>Naruszenie trwałości projektu c.d.</vt:lpstr>
      <vt:lpstr>Naruszenie trwałości projektu c.d. </vt:lpstr>
      <vt:lpstr>Okres trwałości projektu</vt:lpstr>
      <vt:lpstr>Trwałość projektu – istotne aspekty</vt:lpstr>
      <vt:lpstr>Trwałość projektu – procedury</vt:lpstr>
      <vt:lpstr>Naruszenie trwałości projektu</vt:lpstr>
      <vt:lpstr>Dodatkowe informacje dot. trwałości</vt:lpstr>
      <vt:lpstr>Ankieta ewaluacyjna: do 8 maja 2025 r.</vt:lpstr>
      <vt:lpstr>Więcej informacji na stronie www</vt:lpstr>
      <vt:lpstr>Tomasz Ginter Kierownik Referatu monitoringu i kontroli trwałości Urząd Marszałkowski Województwa Śląskiego Departament Europejskiego Funduszu Rozwoju Regionalnego tomasz.ginter@slaskie.pl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"Ginter Tomasz" &lt;tomasz.ginter@slaskie.pl&gt;</dc:creator>
  <cp:lastModifiedBy>Tomasz</cp:lastModifiedBy>
  <cp:revision>78</cp:revision>
  <dcterms:created xsi:type="dcterms:W3CDTF">2022-06-22T09:40:44Z</dcterms:created>
  <dcterms:modified xsi:type="dcterms:W3CDTF">2025-05-05T06:56:31Z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