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26"/>
  </p:notesMasterIdLst>
  <p:sldIdLst>
    <p:sldId id="256" r:id="rId5"/>
    <p:sldId id="288" r:id="rId6"/>
    <p:sldId id="303" r:id="rId7"/>
    <p:sldId id="289" r:id="rId8"/>
    <p:sldId id="301" r:id="rId9"/>
    <p:sldId id="290" r:id="rId10"/>
    <p:sldId id="291" r:id="rId11"/>
    <p:sldId id="292" r:id="rId12"/>
    <p:sldId id="294" r:id="rId13"/>
    <p:sldId id="281" r:id="rId14"/>
    <p:sldId id="282" r:id="rId15"/>
    <p:sldId id="283" r:id="rId16"/>
    <p:sldId id="284" r:id="rId17"/>
    <p:sldId id="278" r:id="rId18"/>
    <p:sldId id="293" r:id="rId19"/>
    <p:sldId id="296" r:id="rId20"/>
    <p:sldId id="297" r:id="rId21"/>
    <p:sldId id="299" r:id="rId22"/>
    <p:sldId id="302" r:id="rId23"/>
    <p:sldId id="300" r:id="rId24"/>
    <p:sldId id="304" r:id="rId25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61FB4853-5248-4369-8E1C-F1235BCE6E54}">
          <p14:sldIdLst>
            <p14:sldId id="256"/>
            <p14:sldId id="288"/>
            <p14:sldId id="303"/>
            <p14:sldId id="289"/>
            <p14:sldId id="301"/>
            <p14:sldId id="290"/>
            <p14:sldId id="291"/>
            <p14:sldId id="292"/>
            <p14:sldId id="294"/>
            <p14:sldId id="281"/>
            <p14:sldId id="282"/>
            <p14:sldId id="283"/>
            <p14:sldId id="284"/>
            <p14:sldId id="278"/>
            <p14:sldId id="293"/>
            <p14:sldId id="296"/>
            <p14:sldId id="297"/>
            <p14:sldId id="299"/>
            <p14:sldId id="302"/>
            <p14:sldId id="300"/>
            <p14:sldId id="30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7" autoAdjust="0"/>
    <p:restoredTop sz="94660"/>
  </p:normalViewPr>
  <p:slideViewPr>
    <p:cSldViewPr showGuides="1">
      <p:cViewPr varScale="1">
        <p:scale>
          <a:sx n="103" d="100"/>
          <a:sy n="103" d="100"/>
        </p:scale>
        <p:origin x="1416" y="102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asz" userId="cef06d09-1867-4cf0-b70a-4da5b1771de0" providerId="ADAL" clId="{ED3B2DF5-5D46-4192-976D-F662F9A59C29}"/>
    <pc:docChg chg="custSel modSld">
      <pc:chgData name="Tomasz" userId="cef06d09-1867-4cf0-b70a-4da5b1771de0" providerId="ADAL" clId="{ED3B2DF5-5D46-4192-976D-F662F9A59C29}" dt="2025-05-05T06:56:27.004" v="7" actId="20577"/>
      <pc:docMkLst>
        <pc:docMk/>
      </pc:docMkLst>
      <pc:sldChg chg="addSp delSp modSp mod">
        <pc:chgData name="Tomasz" userId="cef06d09-1867-4cf0-b70a-4da5b1771de0" providerId="ADAL" clId="{ED3B2DF5-5D46-4192-976D-F662F9A59C29}" dt="2025-05-05T06:56:27.004" v="7" actId="20577"/>
        <pc:sldMkLst>
          <pc:docMk/>
          <pc:sldMk cId="1526753265" sldId="302"/>
        </pc:sldMkLst>
        <pc:spChg chg="mod">
          <ac:chgData name="Tomasz" userId="cef06d09-1867-4cf0-b70a-4da5b1771de0" providerId="ADAL" clId="{ED3B2DF5-5D46-4192-976D-F662F9A59C29}" dt="2025-05-05T06:56:27.004" v="7" actId="20577"/>
          <ac:spMkLst>
            <pc:docMk/>
            <pc:sldMk cId="1526753265" sldId="302"/>
            <ac:spMk id="2" creationId="{8C00DEBB-F3BC-4DE0-A967-A51E96EA040C}"/>
          </ac:spMkLst>
        </pc:spChg>
        <pc:picChg chg="add mod">
          <ac:chgData name="Tomasz" userId="cef06d09-1867-4cf0-b70a-4da5b1771de0" providerId="ADAL" clId="{ED3B2DF5-5D46-4192-976D-F662F9A59C29}" dt="2025-05-05T06:56:19.633" v="2" actId="1076"/>
          <ac:picMkLst>
            <pc:docMk/>
            <pc:sldMk cId="1526753265" sldId="302"/>
            <ac:picMk id="6" creationId="{5DBDF1E5-261E-48CF-A0E4-43D28F8744BC}"/>
          </ac:picMkLst>
        </pc:picChg>
        <pc:picChg chg="del">
          <ac:chgData name="Tomasz" userId="cef06d09-1867-4cf0-b70a-4da5b1771de0" providerId="ADAL" clId="{ED3B2DF5-5D46-4192-976D-F662F9A59C29}" dt="2025-05-05T06:56:14.404" v="0" actId="478"/>
          <ac:picMkLst>
            <pc:docMk/>
            <pc:sldMk cId="1526753265" sldId="302"/>
            <ac:picMk id="7" creationId="{921538FF-F0E3-4EAF-8604-215698181A5D}"/>
          </ac:picMkLst>
        </pc:picChg>
      </pc:sldChg>
    </pc:docChg>
  </pc:docChgLst>
  <pc:docChgLst>
    <pc:chgData name="Ginter Tomasz" userId="cef06d09-1867-4cf0-b70a-4da5b1771de0" providerId="ADAL" clId="{49247D91-00D1-42C5-800D-8A14785A84C3}"/>
    <pc:docChg chg="custSel addSld modSld">
      <pc:chgData name="Ginter Tomasz" userId="cef06d09-1867-4cf0-b70a-4da5b1771de0" providerId="ADAL" clId="{49247D91-00D1-42C5-800D-8A14785A84C3}" dt="2025-02-02T10:47:28.245" v="47" actId="1076"/>
      <pc:docMkLst>
        <pc:docMk/>
      </pc:docMkLst>
      <pc:sldChg chg="modSp mod">
        <pc:chgData name="Ginter Tomasz" userId="cef06d09-1867-4cf0-b70a-4da5b1771de0" providerId="ADAL" clId="{49247D91-00D1-42C5-800D-8A14785A84C3}" dt="2025-02-02T10:45:59.844" v="43" actId="27636"/>
        <pc:sldMkLst>
          <pc:docMk/>
          <pc:sldMk cId="1061682294" sldId="256"/>
        </pc:sldMkLst>
        <pc:spChg chg="mod">
          <ac:chgData name="Ginter Tomasz" userId="cef06d09-1867-4cf0-b70a-4da5b1771de0" providerId="ADAL" clId="{49247D91-00D1-42C5-800D-8A14785A84C3}" dt="2025-02-02T10:45:59.844" v="43" actId="27636"/>
          <ac:spMkLst>
            <pc:docMk/>
            <pc:sldMk cId="1061682294" sldId="256"/>
            <ac:spMk id="4" creationId="{2726208F-D6F7-1381-5132-3B60A6BFE74B}"/>
          </ac:spMkLst>
        </pc:spChg>
      </pc:sldChg>
      <pc:sldChg chg="add">
        <pc:chgData name="Ginter Tomasz" userId="cef06d09-1867-4cf0-b70a-4da5b1771de0" providerId="ADAL" clId="{49247D91-00D1-42C5-800D-8A14785A84C3}" dt="2025-02-02T10:45:59.761" v="42"/>
        <pc:sldMkLst>
          <pc:docMk/>
          <pc:sldMk cId="3325994817" sldId="260"/>
        </pc:sldMkLst>
      </pc:sldChg>
      <pc:sldChg chg="modSp mod">
        <pc:chgData name="Ginter Tomasz" userId="cef06d09-1867-4cf0-b70a-4da5b1771de0" providerId="ADAL" clId="{49247D91-00D1-42C5-800D-8A14785A84C3}" dt="2025-02-02T10:45:59.898" v="45" actId="27636"/>
        <pc:sldMkLst>
          <pc:docMk/>
          <pc:sldMk cId="3911451002" sldId="281"/>
        </pc:sldMkLst>
        <pc:spChg chg="mod">
          <ac:chgData name="Ginter Tomasz" userId="cef06d09-1867-4cf0-b70a-4da5b1771de0" providerId="ADAL" clId="{49247D91-00D1-42C5-800D-8A14785A84C3}" dt="2025-02-02T10:45:59.898" v="45" actId="27636"/>
          <ac:spMkLst>
            <pc:docMk/>
            <pc:sldMk cId="3911451002" sldId="281"/>
            <ac:spMk id="2" creationId="{00000000-0000-0000-0000-000000000000}"/>
          </ac:spMkLst>
        </pc:spChg>
      </pc:sldChg>
      <pc:sldChg chg="modSp mod">
        <pc:chgData name="Ginter Tomasz" userId="cef06d09-1867-4cf0-b70a-4da5b1771de0" providerId="ADAL" clId="{49247D91-00D1-42C5-800D-8A14785A84C3}" dt="2025-02-02T10:47:28.245" v="47" actId="1076"/>
        <pc:sldMkLst>
          <pc:docMk/>
          <pc:sldMk cId="147307043" sldId="289"/>
        </pc:sldMkLst>
        <pc:spChg chg="mod">
          <ac:chgData name="Ginter Tomasz" userId="cef06d09-1867-4cf0-b70a-4da5b1771de0" providerId="ADAL" clId="{49247D91-00D1-42C5-800D-8A14785A84C3}" dt="2025-02-02T10:45:59.860" v="44" actId="27636"/>
          <ac:spMkLst>
            <pc:docMk/>
            <pc:sldMk cId="147307043" sldId="289"/>
            <ac:spMk id="10" creationId="{00000000-0000-0000-0000-000000000000}"/>
          </ac:spMkLst>
        </pc:spChg>
        <pc:graphicFrameChg chg="mod">
          <ac:chgData name="Ginter Tomasz" userId="cef06d09-1867-4cf0-b70a-4da5b1771de0" providerId="ADAL" clId="{49247D91-00D1-42C5-800D-8A14785A84C3}" dt="2025-02-02T10:47:28.245" v="47" actId="1076"/>
          <ac:graphicFrameMkLst>
            <pc:docMk/>
            <pc:sldMk cId="147307043" sldId="289"/>
            <ac:graphicFrameMk id="15" creationId="{00000000-0000-0000-0000-000000000000}"/>
          </ac:graphicFrameMkLst>
        </pc:graphicFrameChg>
      </pc:sldChg>
      <pc:sldChg chg="modSp mod">
        <pc:chgData name="Ginter Tomasz" userId="cef06d09-1867-4cf0-b70a-4da5b1771de0" providerId="ADAL" clId="{49247D91-00D1-42C5-800D-8A14785A84C3}" dt="2025-02-02T10:45:59.921" v="46" actId="27636"/>
        <pc:sldMkLst>
          <pc:docMk/>
          <pc:sldMk cId="2817011903" sldId="293"/>
        </pc:sldMkLst>
        <pc:spChg chg="mod">
          <ac:chgData name="Ginter Tomasz" userId="cef06d09-1867-4cf0-b70a-4da5b1771de0" providerId="ADAL" clId="{49247D91-00D1-42C5-800D-8A14785A84C3}" dt="2025-02-02T10:45:59.921" v="46" actId="27636"/>
          <ac:spMkLst>
            <pc:docMk/>
            <pc:sldMk cId="2817011903" sldId="293"/>
            <ac:spMk id="3" creationId="{2F03BB41-77EB-40BA-BCF2-B724C325CC50}"/>
          </ac:spMkLst>
        </pc:spChg>
      </pc:sldChg>
      <pc:sldChg chg="modSp mod">
        <pc:chgData name="Ginter Tomasz" userId="cef06d09-1867-4cf0-b70a-4da5b1771de0" providerId="ADAL" clId="{49247D91-00D1-42C5-800D-8A14785A84C3}" dt="2025-02-02T10:45:30.483" v="41" actId="1076"/>
        <pc:sldMkLst>
          <pc:docMk/>
          <pc:sldMk cId="310435829" sldId="300"/>
        </pc:sldMkLst>
        <pc:spChg chg="mod">
          <ac:chgData name="Ginter Tomasz" userId="cef06d09-1867-4cf0-b70a-4da5b1771de0" providerId="ADAL" clId="{49247D91-00D1-42C5-800D-8A14785A84C3}" dt="2025-02-02T10:45:30.483" v="41" actId="1076"/>
          <ac:spMkLst>
            <pc:docMk/>
            <pc:sldMk cId="310435829" sldId="300"/>
            <ac:spMk id="6" creationId="{0CD17717-5751-F730-50BD-CBB39F57635A}"/>
          </ac:spMkLst>
        </pc:spChg>
      </pc:sldChg>
    </pc:docChg>
  </pc:docChgLst>
  <pc:docChgLst>
    <pc:chgData name="Ginter Tomasz" userId="cef06d09-1867-4cf0-b70a-4da5b1771de0" providerId="ADAL" clId="{16182ADC-954D-4968-BA93-9AF1846E31E1}"/>
    <pc:docChg chg="custSel modSld">
      <pc:chgData name="Ginter Tomasz" userId="cef06d09-1867-4cf0-b70a-4da5b1771de0" providerId="ADAL" clId="{16182ADC-954D-4968-BA93-9AF1846E31E1}" dt="2025-12-04T22:25:15.616" v="21" actId="20577"/>
      <pc:docMkLst>
        <pc:docMk/>
      </pc:docMkLst>
      <pc:sldChg chg="modSp mod">
        <pc:chgData name="Ginter Tomasz" userId="cef06d09-1867-4cf0-b70a-4da5b1771de0" providerId="ADAL" clId="{16182ADC-954D-4968-BA93-9AF1846E31E1}" dt="2025-12-04T22:24:32.465" v="7" actId="20577"/>
        <pc:sldMkLst>
          <pc:docMk/>
          <pc:sldMk cId="1061682294" sldId="256"/>
        </pc:sldMkLst>
        <pc:spChg chg="mod">
          <ac:chgData name="Ginter Tomasz" userId="cef06d09-1867-4cf0-b70a-4da5b1771de0" providerId="ADAL" clId="{16182ADC-954D-4968-BA93-9AF1846E31E1}" dt="2025-12-04T22:24:32.465" v="7" actId="20577"/>
          <ac:spMkLst>
            <pc:docMk/>
            <pc:sldMk cId="1061682294" sldId="256"/>
            <ac:spMk id="6" creationId="{00000000-0000-0000-0000-000000000000}"/>
          </ac:spMkLst>
        </pc:spChg>
      </pc:sldChg>
      <pc:sldChg chg="addSp delSp modSp mod">
        <pc:chgData name="Ginter Tomasz" userId="cef06d09-1867-4cf0-b70a-4da5b1771de0" providerId="ADAL" clId="{16182ADC-954D-4968-BA93-9AF1846E31E1}" dt="2025-12-04T22:25:15.616" v="21" actId="20577"/>
        <pc:sldMkLst>
          <pc:docMk/>
          <pc:sldMk cId="1526753265" sldId="302"/>
        </pc:sldMkLst>
        <pc:spChg chg="mod">
          <ac:chgData name="Ginter Tomasz" userId="cef06d09-1867-4cf0-b70a-4da5b1771de0" providerId="ADAL" clId="{16182ADC-954D-4968-BA93-9AF1846E31E1}" dt="2025-12-04T22:25:15.616" v="21" actId="20577"/>
          <ac:spMkLst>
            <pc:docMk/>
            <pc:sldMk cId="1526753265" sldId="302"/>
            <ac:spMk id="2" creationId="{8C00DEBB-F3BC-4DE0-A967-A51E96EA040C}"/>
          </ac:spMkLst>
        </pc:spChg>
        <pc:picChg chg="add mod">
          <ac:chgData name="Ginter Tomasz" userId="cef06d09-1867-4cf0-b70a-4da5b1771de0" providerId="ADAL" clId="{16182ADC-954D-4968-BA93-9AF1846E31E1}" dt="2025-12-04T22:24:52.824" v="13" actId="1076"/>
          <ac:picMkLst>
            <pc:docMk/>
            <pc:sldMk cId="1526753265" sldId="302"/>
            <ac:picMk id="6" creationId="{86611C35-7CC4-4AAD-A16D-8CB607A9D745}"/>
          </ac:picMkLst>
        </pc:picChg>
        <pc:picChg chg="del">
          <ac:chgData name="Ginter Tomasz" userId="cef06d09-1867-4cf0-b70a-4da5b1771de0" providerId="ADAL" clId="{16182ADC-954D-4968-BA93-9AF1846E31E1}" dt="2025-12-04T22:24:42.641" v="8" actId="478"/>
          <ac:picMkLst>
            <pc:docMk/>
            <pc:sldMk cId="1526753265" sldId="302"/>
            <ac:picMk id="7" creationId="{0B1726C7-A47E-4381-962F-72B3B1F8FC13}"/>
          </ac:picMkLst>
        </pc:picChg>
      </pc:sldChg>
    </pc:docChg>
  </pc:docChgLst>
  <pc:docChgLst>
    <pc:chgData name="Ginter Tomasz" userId="cef06d09-1867-4cf0-b70a-4da5b1771de0" providerId="ADAL" clId="{C6B888EF-12DE-45F7-9F81-D6966C07477B}"/>
    <pc:docChg chg="custSel modSld">
      <pc:chgData name="Ginter Tomasz" userId="cef06d09-1867-4cf0-b70a-4da5b1771de0" providerId="ADAL" clId="{C6B888EF-12DE-45F7-9F81-D6966C07477B}" dt="2025-10-29T20:04:13.220" v="32" actId="6549"/>
      <pc:docMkLst>
        <pc:docMk/>
      </pc:docMkLst>
      <pc:sldChg chg="modSp mod">
        <pc:chgData name="Ginter Tomasz" userId="cef06d09-1867-4cf0-b70a-4da5b1771de0" providerId="ADAL" clId="{C6B888EF-12DE-45F7-9F81-D6966C07477B}" dt="2025-10-29T20:03:42.613" v="3" actId="6549"/>
        <pc:sldMkLst>
          <pc:docMk/>
          <pc:sldMk cId="1061682294" sldId="256"/>
        </pc:sldMkLst>
        <pc:spChg chg="mod">
          <ac:chgData name="Ginter Tomasz" userId="cef06d09-1867-4cf0-b70a-4da5b1771de0" providerId="ADAL" clId="{C6B888EF-12DE-45F7-9F81-D6966C07477B}" dt="2025-10-29T20:03:42.613" v="3" actId="6549"/>
          <ac:spMkLst>
            <pc:docMk/>
            <pc:sldMk cId="1061682294" sldId="256"/>
            <ac:spMk id="6" creationId="{00000000-0000-0000-0000-000000000000}"/>
          </ac:spMkLst>
        </pc:spChg>
      </pc:sldChg>
      <pc:sldChg chg="addSp delSp modSp mod">
        <pc:chgData name="Ginter Tomasz" userId="cef06d09-1867-4cf0-b70a-4da5b1771de0" providerId="ADAL" clId="{C6B888EF-12DE-45F7-9F81-D6966C07477B}" dt="2025-10-29T20:04:13.220" v="32" actId="6549"/>
        <pc:sldMkLst>
          <pc:docMk/>
          <pc:sldMk cId="1526753265" sldId="302"/>
        </pc:sldMkLst>
        <pc:spChg chg="mod">
          <ac:chgData name="Ginter Tomasz" userId="cef06d09-1867-4cf0-b70a-4da5b1771de0" providerId="ADAL" clId="{C6B888EF-12DE-45F7-9F81-D6966C07477B}" dt="2025-10-29T20:04:13.220" v="32" actId="6549"/>
          <ac:spMkLst>
            <pc:docMk/>
            <pc:sldMk cId="1526753265" sldId="302"/>
            <ac:spMk id="2" creationId="{8C00DEBB-F3BC-4DE0-A967-A51E96EA040C}"/>
          </ac:spMkLst>
        </pc:spChg>
        <pc:picChg chg="del">
          <ac:chgData name="Ginter Tomasz" userId="cef06d09-1867-4cf0-b70a-4da5b1771de0" providerId="ADAL" clId="{C6B888EF-12DE-45F7-9F81-D6966C07477B}" dt="2025-10-29T20:03:49.287" v="4" actId="478"/>
          <ac:picMkLst>
            <pc:docMk/>
            <pc:sldMk cId="1526753265" sldId="302"/>
            <ac:picMk id="6" creationId="{00000000-0000-0000-0000-000000000000}"/>
          </ac:picMkLst>
        </pc:picChg>
        <pc:picChg chg="add mod">
          <ac:chgData name="Ginter Tomasz" userId="cef06d09-1867-4cf0-b70a-4da5b1771de0" providerId="ADAL" clId="{C6B888EF-12DE-45F7-9F81-D6966C07477B}" dt="2025-10-29T20:03:54.235" v="6" actId="1076"/>
          <ac:picMkLst>
            <pc:docMk/>
            <pc:sldMk cId="1526753265" sldId="302"/>
            <ac:picMk id="7" creationId="{0B1726C7-A47E-4381-962F-72B3B1F8FC1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2026-03-06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91163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2026-03-06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2026-03-06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2026-03-06</a:t>
            </a:fld>
            <a:endParaRPr lang="pl-PL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unduszeeuropejskie.gov.pl/media/126805/podrecznik_trwalosci_2021-2027_XII_2023.pdf" TargetMode="Externa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sv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25.jpeg"/><Relationship Id="rId9" Type="http://schemas.openxmlformats.org/officeDocument/2006/relationships/image" Target="../media/image3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funduszeue.slaskie.pl/documents/d/guest/informacja-o-rozliczeniu-wskaznikow_wzor" TargetMode="External"/><Relationship Id="rId2" Type="http://schemas.openxmlformats.org/officeDocument/2006/relationships/hyperlink" Target="https://funduszeue.slaskie.pl/pl/web/guest/w/rozliczanie-we-wniosku-o-platnosc-koncowa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funduszeue.slaskie.pl/documents/d/guest/wzor-wyliczenia-wskaznikow-oze" TargetMode="External"/><Relationship Id="rId5" Type="http://schemas.openxmlformats.org/officeDocument/2006/relationships/hyperlink" Target="https://funduszeue.slaskie.pl/documents/d/guest/plik-wg-croef-2-1-2-2-2-3-2-4" TargetMode="External"/><Relationship Id="rId4" Type="http://schemas.openxmlformats.org/officeDocument/2006/relationships/hyperlink" Target="https://funduszeue.slaskie.pl/documents/d/guest/oswiadczenie-do-rozliczenia-wskaznikow_wzor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600" dirty="0"/>
              <a:t>Rozliczanie wskaźników oraz trwałość projektów FE SL 2021-2027 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0F4B11A1-2445-C731-5567-0EBA6FAF89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pl-PL" dirty="0"/>
              <a:t>Podstawy prawne, wytyczne, zakres, terminy oraz obowiązki beneficjenta</a:t>
            </a: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8442250" y="467469"/>
            <a:ext cx="12618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/>
              <a:t>2026-03-11</a:t>
            </a:r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907" y="539477"/>
            <a:ext cx="8640381" cy="86413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l-PL" dirty="0"/>
              <a:t>Naruszenie trwałości projektu – </a:t>
            </a:r>
            <a:br>
              <a:rPr lang="pl-PL" dirty="0"/>
            </a:br>
            <a:r>
              <a:rPr lang="pl-PL" dirty="0"/>
              <a:t>co najmniej jedna z trzech poniższych przesłanek: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7445" y="1763613"/>
            <a:ext cx="8834458" cy="51122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sz="2000" dirty="0"/>
          </a:p>
          <a:p>
            <a:r>
              <a:rPr lang="pl-PL" sz="2000" b="1" dirty="0"/>
              <a:t>Zaprzestanie działalności produkcyjnej lub przeniesienie działalności produkcyjnej poza region na poziomie NUTS 2, w którym dany projekt otrzymał wsparcie: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000" dirty="0"/>
              <a:t>Zaprzestanie/zawieszenie działalności działań prowadzonych w ramach projektu, a nie ogólnej działalności beneficjenta.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000" dirty="0"/>
              <a:t>Produkcja sezonowa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000" dirty="0"/>
              <a:t>Zmiana profilu produkcji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000" dirty="0"/>
              <a:t>Przeniesienie działalności produkcyjnej poza region na poziomie NUTS 2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dirty="0"/>
          </a:p>
          <a:p>
            <a:pPr marL="342900" indent="-342900">
              <a:buAutoNum type="alphaLcParenR"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114510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97485" y="539477"/>
            <a:ext cx="8640381" cy="504056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dirty="0"/>
              <a:t>Naruszenie trwałości projektu c.d.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907" y="1187549"/>
            <a:ext cx="8640382" cy="601228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l-PL" b="1" dirty="0"/>
              <a:t>Zmiana własności elementu infrastruktury, która daje przedsiębiorstwu lub podmiotowi publicznemu nienależną korzyść: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pl-PL" sz="1500" i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1600" i="1" dirty="0"/>
              <a:t>Uwaga! Sama zmiana własności nie przesądza automatycznie o naruszeniu zasady trwałości. Z naruszeniem trwałości mamy do czynienia wówczas, gdy zmiana własności skutkuje uzyskaniem nienależnej korzyści przez beneficjenta lub inny podmiot publiczny albo prywatny.</a:t>
            </a:r>
            <a:endParaRPr lang="pl-PL" sz="1600" dirty="0"/>
          </a:p>
          <a:p>
            <a:pPr marL="0" indent="0">
              <a:buNone/>
            </a:pPr>
            <a:r>
              <a:rPr lang="pl-PL" b="1" dirty="0"/>
              <a:t>a) Zmiana własności: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dirty="0"/>
              <a:t>Każda podmiotowa zmiana własności wytworzonego majątku, także zmiana własności elementu projektu.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dirty="0"/>
              <a:t>Przeniesienie własności na mocy umowy sprzedaży, zamiany, darowizny, przekazania lub innej umowy służącej </a:t>
            </a:r>
            <a:r>
              <a:rPr lang="pl-PL" b="1" dirty="0"/>
              <a:t>przeniesieniu własności rzeczy </a:t>
            </a:r>
            <a:r>
              <a:rPr lang="pl-PL" dirty="0"/>
              <a:t>np. sprzedaż infrastruktury nawet jeśli zarówno zbywcą jak i nabywcą jest podmiot publiczny.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dirty="0"/>
              <a:t>Nie ma znaczenia, czy przeniesienie własności następuje w obrębie tylko podmiotów publicznych, tylko prywatnych czy też z podmiotu publicznego na prywatny albo odwrotnie.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dirty="0"/>
              <a:t>Zmiana w strukturze własnościowej określonego podmiotu (w tym zmiany struktury udziałów w spółce z o.o. i akcjonariatu w spółce akcyjnej).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dirty="0"/>
              <a:t>Uwzględnienie we wniosku o dofinansowanie planowanych docelowych przekształceń podmiotowych w projekcie wyłącza zarzut znaczącej modyfikacji projektu.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pl-PL" sz="1600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pl-PL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pl-PL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470108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907" y="611485"/>
            <a:ext cx="8640381" cy="79208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l-PL" dirty="0"/>
              <a:t>Naruszenie trwałości projektu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906" y="1475581"/>
            <a:ext cx="8784495" cy="5904656"/>
          </a:xfrm>
        </p:spPr>
        <p:txBody>
          <a:bodyPr>
            <a:normAutofit/>
          </a:bodyPr>
          <a:lstStyle/>
          <a:p>
            <a:r>
              <a:rPr lang="pl-PL" b="1" dirty="0"/>
              <a:t>Zmiana własności elementu infrastruktury, która daje przedsiębiorstwu lub podmiotowi publicznemu nienależną korzyść c.d.:</a:t>
            </a:r>
          </a:p>
          <a:p>
            <a:pPr marL="0" indent="0">
              <a:buNone/>
            </a:pPr>
            <a:br>
              <a:rPr lang="pl-PL" dirty="0"/>
            </a:br>
            <a:r>
              <a:rPr lang="pl-PL" b="1" dirty="0"/>
              <a:t>b) Nienależna (nieuzasadniona) korzyść:</a:t>
            </a:r>
            <a:endParaRPr lang="pl-PL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dirty="0"/>
              <a:t>To korzyść która jest nie do pogodzenia z celami pomocy realizowanej przez zaangażowanie Funduszy UE oraz celami dofinansowania danego działania Programu, np. wejście w posiadanie infrastruktury przez podmiot, który nie uzyskałby wsparcia w ramach danego działania, ponieważ nie spełniał kryteriów dostępu.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dirty="0"/>
              <a:t>Pojęcie to ma szerokie znaczenie w zależności od warunków, w których działa dany podmiot. Przykłady – przysporzenie majątkowe (w tym uzyskanie przychodu, zwolnienie z długu, uniknięcie straty) albo uzyskanie pozycji ekonomicznie lepszej niż możliwa do uzyskania przez inne podmioty w tych samych warunkach.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dirty="0"/>
              <a:t>Może dotyczyć zarówno beneficjenta jak i jakiegokolwiek innego podmiotu publicznego albo prywatnego.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dirty="0"/>
              <a:t>Analizie podlegają np. kryteria udzielenia dofinansowania, ograniczenia konkurencyjności, przeniesienie pomocy do innego regionu, zatrudnienie, zasady dot. pomocy publicznej.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pl-PL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142158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907" y="611485"/>
            <a:ext cx="8640381" cy="72008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dirty="0"/>
              <a:t>Naruszenie trwałości projektu c.d.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906" y="1475581"/>
            <a:ext cx="8784495" cy="5112568"/>
          </a:xfrm>
        </p:spPr>
        <p:txBody>
          <a:bodyPr>
            <a:normAutofit lnSpcReduction="10000"/>
          </a:bodyPr>
          <a:lstStyle/>
          <a:p>
            <a:r>
              <a:rPr lang="pl-PL" b="1" dirty="0"/>
              <a:t>Istotna zmiana wpływająca na charakter operacji, jej cele lub warunki wdrażania, mogąca doprowadzić do naruszenia pierwotnych celów operacji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pl-PL" sz="1500" i="1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pl-PL" sz="1600" i="1" dirty="0"/>
              <a:t>Uwaga! Sama zmiana nie przesądza automatycznie o naruszeniu zasady trwałości. Z naruszeniem trwałości mamy do czynienia wówczas, gdy zaistnienie zmian</a:t>
            </a:r>
            <a:r>
              <a:rPr lang="pl-PL" sz="1600" dirty="0"/>
              <a:t>a</a:t>
            </a:r>
            <a:r>
              <a:rPr lang="pl-PL" sz="1600" i="1" dirty="0"/>
              <a:t> ta doprowadzi do naruszenia pierwotnych (podstawowych) celów projektu.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pl-PL" sz="1500" b="1" i="1" dirty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b="1" dirty="0"/>
              <a:t>Charakter projektu – </a:t>
            </a:r>
            <a:r>
              <a:rPr lang="pl-PL" dirty="0"/>
              <a:t>rozumiany jako zespół cech, które odróżniają go od innych projektów tego samego rodzaju. Do określenia charakteru inwestycji w infrastrukturę stosuje się obiektywne kryteria, np. parametry techniczne proponowanych rozwiązań czy dane statystyczne. Determinują go najważniejsze działania podejmowane w ramach danego przedsięwzięcia.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b="1" dirty="0"/>
              <a:t>Cele projektu – </a:t>
            </a:r>
            <a:r>
              <a:rPr lang="pl-PL" dirty="0"/>
              <a:t>najczęściej</a:t>
            </a:r>
            <a:r>
              <a:rPr lang="pl-PL" b="1" dirty="0"/>
              <a:t> </a:t>
            </a:r>
            <a:r>
              <a:rPr lang="pl-PL" dirty="0"/>
              <a:t>oceniane przez pryzmat założeń projektu, osiągnięcia zakładanych  we wniosku o dofinansowanie wskaźników produktu oraz rezultatu oraz efektywności realizacji projektu.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b="1" dirty="0"/>
              <a:t>Warunki wdrażania - </a:t>
            </a:r>
            <a:r>
              <a:rPr lang="pl-PL" dirty="0"/>
              <a:t>dotyczą okoliczności, w których projekt jest realizowany, a także tego, jakimi kompetencjami dysponuje podmiot prowadzący przedsięwzięcie lub świadczący usługi w ramach projektu.</a:t>
            </a:r>
          </a:p>
          <a:p>
            <a:endParaRPr lang="pl-PL" b="1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pl-PL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207693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907" y="467470"/>
            <a:ext cx="8640381" cy="648072"/>
          </a:xfrm>
        </p:spPr>
        <p:txBody>
          <a:bodyPr>
            <a:normAutofit/>
          </a:bodyPr>
          <a:lstStyle/>
          <a:p>
            <a:pPr algn="ctr"/>
            <a:r>
              <a:rPr lang="pl-PL" dirty="0"/>
              <a:t>Okres trwałości projektu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907" y="1331566"/>
            <a:ext cx="8640382" cy="5616623"/>
          </a:xfrm>
        </p:spPr>
        <p:txBody>
          <a:bodyPr>
            <a:normAutofit/>
          </a:bodyPr>
          <a:lstStyle/>
          <a:p>
            <a:r>
              <a:rPr lang="pl-PL" sz="2000" b="1" dirty="0"/>
              <a:t>5 lat od daty płatności końcowej na rzecz beneficjenta </a:t>
            </a:r>
            <a:r>
              <a:rPr lang="pl-PL" sz="2000" dirty="0"/>
              <a:t>lub</a:t>
            </a:r>
          </a:p>
          <a:p>
            <a:r>
              <a:rPr lang="pl-PL" sz="2000" b="1" dirty="0"/>
              <a:t>3 lata w przypadku MŚP </a:t>
            </a:r>
            <a:r>
              <a:rPr lang="pl-PL" sz="2000" dirty="0"/>
              <a:t>- w odniesieniu do projektów, z którymi związany jest wymóg utrzymania inwestycji lub miejsc pracy.</a:t>
            </a:r>
          </a:p>
          <a:p>
            <a:pPr marL="0" indent="0">
              <a:buNone/>
            </a:pPr>
            <a:r>
              <a:rPr lang="pl-PL" sz="2000" dirty="0"/>
              <a:t>W przypadku, gdy przepisy regulujące udzielanie pomocy publicznej wprowadzają inne wymogi w tym zakresie, wówczas stosuje się okres ustalony zgodnie z tymi przepisami.</a:t>
            </a:r>
          </a:p>
          <a:p>
            <a:pPr marL="0" indent="0">
              <a:buNone/>
            </a:pPr>
            <a:endParaRPr lang="pl-PL" sz="2000" dirty="0"/>
          </a:p>
          <a:p>
            <a:pPr marL="0" indent="0">
              <a:buNone/>
            </a:pPr>
            <a:r>
              <a:rPr lang="pl-PL" sz="2000" b="1" dirty="0">
                <a:solidFill>
                  <a:schemeClr val="tx2"/>
                </a:solidFill>
              </a:rPr>
              <a:t>Za datę płatności końcowej uznaje się: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2000" dirty="0"/>
              <a:t>datę przelewu na rachunek bankowy beneficjenta - w przypadku, gdy w ramach rozliczenia wniosku o płatność końcową beneficjentowi przekazywane są środki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2000" dirty="0"/>
              <a:t>datę zatwierdzenia wniosku o płatność końcową - w pozostałych przypadkach.</a:t>
            </a:r>
          </a:p>
          <a:p>
            <a:pPr marL="342900" indent="-342900">
              <a:buAutoNum type="alphaLcParenR"/>
            </a:pPr>
            <a:endParaRPr lang="pl-PL" sz="2000" dirty="0"/>
          </a:p>
          <a:p>
            <a:pPr marL="0" indent="0">
              <a:buNone/>
            </a:pPr>
            <a:endParaRPr lang="pl-PL" sz="20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288717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00DEBB-F3BC-4DE0-A967-A51E96EA0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539478"/>
            <a:ext cx="8640381" cy="648072"/>
          </a:xfrm>
        </p:spPr>
        <p:txBody>
          <a:bodyPr/>
          <a:lstStyle/>
          <a:p>
            <a:pPr algn="ctr"/>
            <a:r>
              <a:rPr lang="pl-PL" dirty="0"/>
              <a:t>Trwałość projektu – istotne aspekty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F03BB41-77EB-40BA-BCF2-B724C325CC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331565"/>
            <a:ext cx="8784496" cy="5760640"/>
          </a:xfrm>
        </p:spPr>
        <p:txBody>
          <a:bodyPr>
            <a:normAutofit fontScale="92500"/>
          </a:bodyPr>
          <a:lstStyle/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pl-PL" sz="2000" b="1" dirty="0"/>
              <a:t>Obowiązek zachowania trwałości projektów dotyczy projektów infrastrukturalnych oraz inwestycyjnych.</a:t>
            </a: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pl-PL" sz="2000" b="1" dirty="0"/>
              <a:t>To czas, w którym należy zachować w niezmienionej formie i wymiarze efekty projektu</a:t>
            </a:r>
            <a:r>
              <a:rPr lang="pl-PL" sz="2000" dirty="0"/>
              <a:t>. Ich osiągnięcie zadeklarowałeś we wniosku o dofinansowanie (dotyczy to np. zakupionych środków trwałych i stworzonych miejsc pracy). </a:t>
            </a: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pl-PL" sz="2000" dirty="0"/>
              <a:t>Obowiązek ten jest uchylany jest w sytuacji, gdy </a:t>
            </a:r>
            <a:r>
              <a:rPr lang="pl-PL" sz="2000" b="1" dirty="0"/>
              <a:t>zaprzestałeś działalności z powodu ogłoszenia upadłości</a:t>
            </a:r>
            <a:r>
              <a:rPr lang="pl-PL" sz="2000" dirty="0"/>
              <a:t>, niewynikającej z oszukańczego bankructwa.</a:t>
            </a: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pl-PL" sz="2000" dirty="0"/>
              <a:t>Zawsze obowiązują </a:t>
            </a:r>
            <a:r>
              <a:rPr lang="pl-PL" sz="2000" b="1" dirty="0"/>
              <a:t>zasady pomocy publicznej</a:t>
            </a:r>
            <a:r>
              <a:rPr lang="pl-PL" sz="2000" dirty="0"/>
              <a:t>.</a:t>
            </a: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pl-PL" sz="2000" dirty="0"/>
              <a:t>Monitoring trwałości projektu – </a:t>
            </a:r>
            <a:r>
              <a:rPr lang="pl-PL" sz="2000" b="1" dirty="0"/>
              <a:t>ankiety i kontrole trwałości</a:t>
            </a: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pl-PL" sz="2000" b="1" dirty="0"/>
              <a:t>Trwałość nie dotyczy „miękkich” elementów </a:t>
            </a:r>
            <a:r>
              <a:rPr lang="pl-PL" sz="2000" dirty="0"/>
              <a:t>projektu m.in.:</a:t>
            </a:r>
          </a:p>
          <a:p>
            <a:pPr>
              <a:lnSpc>
                <a:spcPct val="13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000" dirty="0"/>
              <a:t>promocji inwestycyjnej, gospodarczej</a:t>
            </a:r>
          </a:p>
          <a:p>
            <a:pPr>
              <a:lnSpc>
                <a:spcPct val="13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000" dirty="0"/>
              <a:t>promocji turystyki, kultury</a:t>
            </a:r>
          </a:p>
          <a:p>
            <a:pPr>
              <a:lnSpc>
                <a:spcPct val="13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000" dirty="0"/>
              <a:t>udziału w targach zagranicznych lub misjach gospodarczych</a:t>
            </a:r>
          </a:p>
          <a:p>
            <a:pPr>
              <a:lnSpc>
                <a:spcPct val="13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000" dirty="0"/>
              <a:t>szkoleń</a:t>
            </a: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13EFE6F-B74C-4AA6-84B0-19C7289BC9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170119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00DEBB-F3BC-4DE0-A967-A51E96EA0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539478"/>
            <a:ext cx="8640381" cy="648072"/>
          </a:xfrm>
        </p:spPr>
        <p:txBody>
          <a:bodyPr/>
          <a:lstStyle/>
          <a:p>
            <a:pPr algn="ctr"/>
            <a:r>
              <a:rPr lang="pl-PL" dirty="0"/>
              <a:t>Trwałość projektu – procedury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F03BB41-77EB-40BA-BCF2-B724C325CC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403573"/>
            <a:ext cx="8640382" cy="5256266"/>
          </a:xfrm>
        </p:spPr>
        <p:txBody>
          <a:bodyPr>
            <a:normAutofit/>
          </a:bodyPr>
          <a:lstStyle/>
          <a:p>
            <a:r>
              <a:rPr lang="pl-P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Zachowanie trwałości projektu monitoruje się najczęściej na bazie wypełnianej ankiety trwałości, część projektów podlega kontroli w miejscu ich realizacji.</a:t>
            </a:r>
          </a:p>
          <a:p>
            <a:pPr fontAlgn="base"/>
            <a:r>
              <a:rPr lang="pl-P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Jesteś zobowiązany do niezwłocznego pisemnego poinformowania nas o wszelkich okolicznościach, które spowodowały lub mogą spowodować nieutrzymanie trwałości projektu, zmianę kwalifikowalności wydatków w okresie trwałości projektu. </a:t>
            </a:r>
          </a:p>
          <a:p>
            <a:pPr fontAlgn="base"/>
            <a:r>
              <a:rPr lang="pl-PL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 wezwanie Instytucji Zarządzającej FE SL uzupełnij ankietę trwałości oraz dostarcz ją w wyznaczonym terminie.</a:t>
            </a:r>
            <a:r>
              <a:rPr lang="pl-P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Brak przedstawiania przez Ciebie ankiety trwałości może stanowić podstawę do przeprowadzenia kontroli trwałości projektu. </a:t>
            </a:r>
          </a:p>
          <a:p>
            <a:pPr fontAlgn="base"/>
            <a:r>
              <a:rPr lang="pl-P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Losowanie projektów do kontroli trwałości.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13EFE6F-B74C-4AA6-84B0-19C7289BC9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719262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00DEBB-F3BC-4DE0-A967-A51E96EA0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539478"/>
            <a:ext cx="8640381" cy="648072"/>
          </a:xfrm>
        </p:spPr>
        <p:txBody>
          <a:bodyPr/>
          <a:lstStyle/>
          <a:p>
            <a:pPr algn="ctr"/>
            <a:r>
              <a:rPr lang="pl-PL" dirty="0"/>
              <a:t>Naruszenie trwałości projektu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F03BB41-77EB-40BA-BCF2-B724C325CC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187550"/>
            <a:ext cx="8640382" cy="5832287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l-PL" sz="2900" dirty="0"/>
              <a:t>Beneficjent jest zobowiązany zwrócić dofinansowanie w przypadku gdy w okresie trwałości projektu wystąpią przesłanki wskazane w artykule 65 rozporządzenia ogólnego.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l-PL" sz="2900" b="1" dirty="0"/>
              <a:t>Stwierdzenie naruszenia zasady trwałości </a:t>
            </a:r>
            <a:r>
              <a:rPr lang="pl-PL" sz="2900" dirty="0"/>
              <a:t>oznacza konieczność zwrotu środków otrzymanych na realizację projektu, wraz z odsetkami liczonymi jak dla zaległości podatkowych, </a:t>
            </a:r>
            <a:r>
              <a:rPr lang="pl-PL" sz="2900" b="1" u="sng" dirty="0"/>
              <a:t>proporcjonalnie do okresu nieutrzymania trwałości projektu </a:t>
            </a:r>
            <a:r>
              <a:rPr lang="pl-PL" sz="2900" dirty="0"/>
              <a:t>– w trybie określonym w art. 207 ustawy z dnia 27 sierpnia 2009 r. o finansach publicznych, chyba że przepisy regulujące udzielanie pomocy publicznej stanowią inaczej.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l-PL" sz="2900" dirty="0"/>
              <a:t>IZ FE SL może </a:t>
            </a:r>
            <a:r>
              <a:rPr lang="pl-PL" sz="2900" b="1" dirty="0"/>
              <a:t>rozwiązać umowę ze skutkiem natychmiastowym</a:t>
            </a:r>
            <a:r>
              <a:rPr lang="pl-PL" sz="2900" dirty="0"/>
              <a:t>, o czym informuje beneficjenta w formie pisemnej wraz z uzasadnieniem, w przypadku, gdy </a:t>
            </a:r>
            <a:r>
              <a:rPr lang="pl-PL" sz="2900" b="1" dirty="0"/>
              <a:t>beneficjent nie realizuje projektu na warunkach określonych w umowie</a:t>
            </a:r>
            <a:r>
              <a:rPr lang="pl-PL" sz="2900" dirty="0"/>
              <a:t>, a w szczególności gdy: 1) beneficjent nie wywiązuje się z obowiązków nałożonych na niego w umowie;  2) beneficjent realizuje projekt w sposób niezgodny z umową, przepisami prawa unijnego lub krajowego, wytycznymi lub „zasadami realizacji FE SL 2021-2027”; (…) 8) beneficjent z przyczyn leżących po jego stronie nie zrealizował lub nie utrzymał celów i wskaźników projektu; (…) 20) w momencie zakończenia realizacji projektu – projekt nie funkcjonował a beneficjent nie jest w stanie uruchomić projektu w terminie wskazanym przez IZ FE SL.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pl-PL" sz="2900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13EFE6F-B74C-4AA6-84B0-19C7289BC9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343456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00DEBB-F3BC-4DE0-A967-A51E96EA0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539478"/>
            <a:ext cx="8640381" cy="720080"/>
          </a:xfrm>
        </p:spPr>
        <p:txBody>
          <a:bodyPr/>
          <a:lstStyle/>
          <a:p>
            <a:pPr algn="ctr"/>
            <a:r>
              <a:rPr lang="pl-PL" dirty="0"/>
              <a:t>Dodatkowe informacje dot. trwałości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F03BB41-77EB-40BA-BCF2-B724C325CC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475581"/>
            <a:ext cx="8568471" cy="316835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2000" dirty="0"/>
              <a:t>Dodatkowe informacje dotyczące trwałości projektów znajdziesz w materiale Ministerstwa Funduszy i Polityki Regionalnej, Departamentu Koordynacji Wdrażania Funduszy UE pn.: TRWAŁOŚĆ W PROJEKTACH WSPÓŁFINANSOWANYCH Z FUNDUSZY UE Komentarz do przepisów, pod adresem: </a:t>
            </a:r>
            <a:r>
              <a:rPr lang="pl-PL" sz="2000" dirty="0">
                <a:hlinkClick r:id="rId2"/>
              </a:rPr>
              <a:t>https://www.funduszeeuropejskie.gov.pl/media/126805/podrecznik_trwalosci_2021-2027_XII_2023.pdf</a:t>
            </a:r>
            <a:endParaRPr lang="pl-PL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13EFE6F-B74C-4AA6-84B0-19C7289BC9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226497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00DEBB-F3BC-4DE0-A967-A51E96EA0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539478"/>
            <a:ext cx="8640381" cy="720080"/>
          </a:xfrm>
        </p:spPr>
        <p:txBody>
          <a:bodyPr>
            <a:normAutofit/>
          </a:bodyPr>
          <a:lstStyle/>
          <a:p>
            <a:pPr algn="ctr"/>
            <a:r>
              <a:rPr lang="pl-PL" dirty="0"/>
              <a:t>Ankieta ewaluacyjna: do 12 marca 2026 r.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F03BB41-77EB-40BA-BCF2-B724C325CC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475581"/>
            <a:ext cx="8568471" cy="3168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/>
              <a:t>Bardzo prosimy o wypełnienie ankiety ewaluacyjnej i przekazanie swoich uwag na temat jakości szkolenia, jego przebiegu oraz wszelkich kwestii, które uważacie Państwo za istotne. Przekazane przez Państwa informacje będą dla nas niezwykle cenne i niezbędne dla oceny jakości i efektywności szkolenia.</a:t>
            </a:r>
            <a:br>
              <a:rPr lang="pl-PL" sz="2400" dirty="0"/>
            </a:br>
            <a:r>
              <a:rPr lang="pl-PL" sz="2400" dirty="0"/>
              <a:t>Wypełnienie ankiety jest oczywiście anonimowe.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pl-PL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13EFE6F-B74C-4AA6-84B0-19C7289BC9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19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86611C35-7CC4-4AAD-A16D-8CB607A9D7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410" y="3635821"/>
            <a:ext cx="3744416" cy="3810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753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525" y="539478"/>
            <a:ext cx="8640381" cy="576063"/>
          </a:xfrm>
        </p:spPr>
        <p:txBody>
          <a:bodyPr/>
          <a:lstStyle/>
          <a:p>
            <a:pPr algn="ctr"/>
            <a:r>
              <a:rPr lang="pl-PL" dirty="0"/>
              <a:t>Rozliczanie wskaźników produktu oraz rezultatu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907" y="1547589"/>
            <a:ext cx="8640382" cy="5112250"/>
          </a:xfrm>
        </p:spPr>
        <p:txBody>
          <a:bodyPr/>
          <a:lstStyle/>
          <a:p>
            <a:pPr fontAlgn="base"/>
            <a:r>
              <a:rPr lang="pl-PL" sz="2000" b="1" dirty="0"/>
              <a:t>Wskaźniki produktu </a:t>
            </a:r>
            <a:r>
              <a:rPr lang="pl-PL" sz="2000" dirty="0"/>
              <a:t>– rozliczenie najpóźniej na etapie wniosku o płatność końcową, na podstawie dokumentów wskazanych we wniosku o dofinansowanie.</a:t>
            </a:r>
            <a:endParaRPr lang="en-US" sz="2000" dirty="0"/>
          </a:p>
          <a:p>
            <a:pPr fontAlgn="base"/>
            <a:r>
              <a:rPr lang="pl-PL" sz="2000" b="1" dirty="0"/>
              <a:t>Wskaźniki rezultatu </a:t>
            </a:r>
            <a:r>
              <a:rPr lang="pl-PL" sz="2000" dirty="0"/>
              <a:t>– efekty projektu rozliczane co do zasady maksymalnie do 12 miesięcy od zakończenia realizacji projektu na podstawie dokumentów wskazanych we wniosku o dofinansowanie.</a:t>
            </a:r>
            <a:endParaRPr lang="en-US" sz="2000" dirty="0"/>
          </a:p>
          <a:p>
            <a:pPr fontAlgn="base"/>
            <a:r>
              <a:rPr lang="pl-PL" sz="2000" dirty="0"/>
              <a:t>Dopuszczalne nieznaczne odstępstwa od założonych wartości wskaźników niewynikające ze zmiany zakresu rzeczowego projektu (produkty do 5%, rezultaty do 20%)​.</a:t>
            </a:r>
          </a:p>
          <a:p>
            <a:r>
              <a:rPr lang="pl-PL" sz="2000" dirty="0"/>
              <a:t>Monitorowanie poziomu utrzymania wskaźników w okresie trwałości.</a:t>
            </a:r>
          </a:p>
          <a:p>
            <a:r>
              <a:rPr lang="pl-PL" sz="2000" dirty="0"/>
              <a:t>Proporcjonalne korekty finansowe – za niezrealizowanie, nieosiągnięcie oraz nieutrzymanie wskaźników w okresie trwałości.</a:t>
            </a:r>
          </a:p>
          <a:p>
            <a:pPr fontAlgn="base"/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026246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57178" cy="6383063"/>
          </a:xfrm>
          <a:prstGeom prst="rect">
            <a:avLst/>
          </a:prstGeom>
        </p:spPr>
      </p:pic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5666" y="5120768"/>
            <a:ext cx="6210003" cy="748643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chemeClr val="tx1"/>
                </a:solidFill>
              </a:rPr>
              <a:t>Więcej informacji na stronie www</a:t>
            </a:r>
          </a:p>
        </p:txBody>
      </p:sp>
      <p:grpSp>
        <p:nvGrpSpPr>
          <p:cNvPr id="10" name="Grupa 9">
            <a:extLst>
              <a:ext uri="{FF2B5EF4-FFF2-40B4-BE49-F238E27FC236}">
                <a16:creationId xmlns:a16="http://schemas.microsoft.com/office/drawing/2014/main" id="{8BD29868-21BA-4C85-B33B-626BEE339E1A}"/>
              </a:ext>
            </a:extLst>
          </p:cNvPr>
          <p:cNvGrpSpPr/>
          <p:nvPr/>
        </p:nvGrpSpPr>
        <p:grpSpPr>
          <a:xfrm>
            <a:off x="89324" y="6423017"/>
            <a:ext cx="10602489" cy="1115542"/>
            <a:chOff x="153899" y="6417375"/>
            <a:chExt cx="10492198" cy="1192200"/>
          </a:xfrm>
        </p:grpSpPr>
        <p:pic>
          <p:nvPicPr>
            <p:cNvPr id="11" name="Obraz 10">
              <a:extLst>
                <a:ext uri="{FF2B5EF4-FFF2-40B4-BE49-F238E27FC236}">
                  <a16:creationId xmlns:a16="http://schemas.microsoft.com/office/drawing/2014/main" id="{FAD900B4-6AC2-439C-9392-70E3D642AEC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32550" y="6544452"/>
              <a:ext cx="2497838" cy="950945"/>
            </a:xfrm>
            <a:prstGeom prst="rect">
              <a:avLst/>
            </a:prstGeom>
          </p:spPr>
        </p:pic>
        <p:pic>
          <p:nvPicPr>
            <p:cNvPr id="12" name="Obraz 11">
              <a:extLst>
                <a:ext uri="{FF2B5EF4-FFF2-40B4-BE49-F238E27FC236}">
                  <a16:creationId xmlns:a16="http://schemas.microsoft.com/office/drawing/2014/main" id="{537F6D25-2268-4358-91E0-A28EC39741C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899" y="6433030"/>
              <a:ext cx="2463956" cy="1117120"/>
            </a:xfrm>
            <a:prstGeom prst="rect">
              <a:avLst/>
            </a:prstGeom>
          </p:spPr>
        </p:pic>
        <p:pic>
          <p:nvPicPr>
            <p:cNvPr id="13" name="Obraz 12">
              <a:extLst>
                <a:ext uri="{FF2B5EF4-FFF2-40B4-BE49-F238E27FC236}">
                  <a16:creationId xmlns:a16="http://schemas.microsoft.com/office/drawing/2014/main" id="{D862AD94-BDDA-4CF3-A95F-5087D24FFCB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65351" y="6544452"/>
              <a:ext cx="2929811" cy="938047"/>
            </a:xfrm>
            <a:prstGeom prst="rect">
              <a:avLst/>
            </a:prstGeom>
          </p:spPr>
        </p:pic>
        <p:pic>
          <p:nvPicPr>
            <p:cNvPr id="14" name="Obraz 13">
              <a:extLst>
                <a:ext uri="{FF2B5EF4-FFF2-40B4-BE49-F238E27FC236}">
                  <a16:creationId xmlns:a16="http://schemas.microsoft.com/office/drawing/2014/main" id="{AD9431F5-949C-4612-8C8B-9445AFB72C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70242" y="6417375"/>
              <a:ext cx="2275855" cy="1192200"/>
            </a:xfrm>
            <a:prstGeom prst="rect">
              <a:avLst/>
            </a:prstGeom>
          </p:spPr>
        </p:pic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C6F945A1-2B76-4421-8CF3-F9DEA8CDEB79}"/>
                </a:ext>
              </a:extLst>
            </p:cNvPr>
            <p:cNvCxnSpPr/>
            <p:nvPr userDrawn="1"/>
          </p:nvCxnSpPr>
          <p:spPr>
            <a:xfrm>
              <a:off x="8239050" y="6686847"/>
              <a:ext cx="0" cy="6094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04358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5714" y="2326507"/>
            <a:ext cx="6196099" cy="2110871"/>
          </a:xfrm>
        </p:spPr>
        <p:txBody>
          <a:bodyPr>
            <a:normAutofit/>
          </a:bodyPr>
          <a:lstStyle/>
          <a:p>
            <a:pPr lvl="0" defTabSz="91440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pl-PL" altLang="pl-PL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Tomasz Ginter</a:t>
            </a:r>
            <a:br>
              <a:rPr lang="pl-PL" altLang="pl-PL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2000"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Kierownik Referatu monitoringu i kontroli trwałości</a:t>
            </a:r>
            <a:br>
              <a:rPr lang="pl-PL" altLang="pl-PL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2000"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Urząd Marszałkowski Województwa Śląskiego</a:t>
            </a:r>
            <a:br>
              <a:rPr lang="pl-PL" altLang="pl-PL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2000"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Departament Europejskiego Funduszu Rozwoju Regionalnego</a:t>
            </a:r>
            <a:br>
              <a:rPr lang="pl-PL" altLang="pl-PL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2000"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tomasz.ginter@slaskie.pl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upa 3">
            <a:extLst>
              <a:ext uri="{FF2B5EF4-FFF2-40B4-BE49-F238E27FC236}">
                <a16:creationId xmlns:a16="http://schemas.microsoft.com/office/drawing/2014/main" id="{8BD29868-21BA-4C85-B33B-626BEE339E1A}"/>
              </a:ext>
            </a:extLst>
          </p:cNvPr>
          <p:cNvGrpSpPr/>
          <p:nvPr/>
        </p:nvGrpSpPr>
        <p:grpSpPr>
          <a:xfrm>
            <a:off x="89324" y="6423017"/>
            <a:ext cx="10602489" cy="1115542"/>
            <a:chOff x="153899" y="6417375"/>
            <a:chExt cx="10492198" cy="1192200"/>
          </a:xfrm>
        </p:grpSpPr>
        <p:pic>
          <p:nvPicPr>
            <p:cNvPr id="5" name="Obraz 4">
              <a:extLst>
                <a:ext uri="{FF2B5EF4-FFF2-40B4-BE49-F238E27FC236}">
                  <a16:creationId xmlns:a16="http://schemas.microsoft.com/office/drawing/2014/main" id="{FAD900B4-6AC2-439C-9392-70E3D642AEC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32550" y="6544452"/>
              <a:ext cx="2497838" cy="950945"/>
            </a:xfrm>
            <a:prstGeom prst="rect">
              <a:avLst/>
            </a:prstGeom>
          </p:spPr>
        </p:pic>
        <p:pic>
          <p:nvPicPr>
            <p:cNvPr id="7" name="Obraz 6">
              <a:extLst>
                <a:ext uri="{FF2B5EF4-FFF2-40B4-BE49-F238E27FC236}">
                  <a16:creationId xmlns:a16="http://schemas.microsoft.com/office/drawing/2014/main" id="{537F6D25-2268-4358-91E0-A28EC39741C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899" y="6433030"/>
              <a:ext cx="2463956" cy="1117120"/>
            </a:xfrm>
            <a:prstGeom prst="rect">
              <a:avLst/>
            </a:prstGeom>
          </p:spPr>
        </p:pic>
        <p:pic>
          <p:nvPicPr>
            <p:cNvPr id="8" name="Obraz 7">
              <a:extLst>
                <a:ext uri="{FF2B5EF4-FFF2-40B4-BE49-F238E27FC236}">
                  <a16:creationId xmlns:a16="http://schemas.microsoft.com/office/drawing/2014/main" id="{D862AD94-BDDA-4CF3-A95F-5087D24FFCB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65351" y="6544452"/>
              <a:ext cx="2929811" cy="938047"/>
            </a:xfrm>
            <a:prstGeom prst="rect">
              <a:avLst/>
            </a:prstGeom>
          </p:spPr>
        </p:pic>
        <p:pic>
          <p:nvPicPr>
            <p:cNvPr id="9" name="Obraz 8">
              <a:extLst>
                <a:ext uri="{FF2B5EF4-FFF2-40B4-BE49-F238E27FC236}">
                  <a16:creationId xmlns:a16="http://schemas.microsoft.com/office/drawing/2014/main" id="{AD9431F5-949C-4612-8C8B-9445AFB72C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70242" y="6417375"/>
              <a:ext cx="2275855" cy="1192200"/>
            </a:xfrm>
            <a:prstGeom prst="rect">
              <a:avLst/>
            </a:prstGeom>
          </p:spPr>
        </p:pic>
        <p:cxnSp>
          <p:nvCxnSpPr>
            <p:cNvPr id="10" name="Łącznik prosty 9">
              <a:extLst>
                <a:ext uri="{FF2B5EF4-FFF2-40B4-BE49-F238E27FC236}">
                  <a16:creationId xmlns:a16="http://schemas.microsoft.com/office/drawing/2014/main" id="{C6F945A1-2B76-4421-8CF3-F9DEA8CDEB79}"/>
                </a:ext>
              </a:extLst>
            </p:cNvPr>
            <p:cNvCxnSpPr/>
            <p:nvPr userDrawn="1"/>
          </p:nvCxnSpPr>
          <p:spPr>
            <a:xfrm>
              <a:off x="8239050" y="6686847"/>
              <a:ext cx="0" cy="6094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20D15C57-6318-468B-8420-59416F315FF6}"/>
              </a:ext>
            </a:extLst>
          </p:cNvPr>
          <p:cNvSpPr txBox="1"/>
          <p:nvPr/>
        </p:nvSpPr>
        <p:spPr>
          <a:xfrm>
            <a:off x="3041650" y="1165759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800" dirty="0"/>
              <a:t>DZIĘKUJĘ ZA UWAGĘ</a:t>
            </a:r>
          </a:p>
        </p:txBody>
      </p:sp>
      <p:pic>
        <p:nvPicPr>
          <p:cNvPr id="13" name="Obraz 12" descr="Uścisk dłoni">
            <a:extLst>
              <a:ext uri="{FF2B5EF4-FFF2-40B4-BE49-F238E27FC236}">
                <a16:creationId xmlns:a16="http://schemas.microsoft.com/office/drawing/2014/main" id="{780AA065-338A-41C0-937B-8677EF85F0B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21129" y="1428743"/>
            <a:ext cx="3333897" cy="333389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964B2CB-7627-4A45-AF50-030A73A83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232"/>
            <a:ext cx="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l-PL" altLang="pl-PL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ptos"/>
              </a:rPr>
            </a:b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8A80F24C-11F6-4D7D-9C84-09B8191930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0" y="-1020763"/>
            <a:ext cx="177165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772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525" y="539478"/>
            <a:ext cx="8640381" cy="576063"/>
          </a:xfrm>
        </p:spPr>
        <p:txBody>
          <a:bodyPr/>
          <a:lstStyle/>
          <a:p>
            <a:pPr algn="ctr"/>
            <a:r>
              <a:rPr lang="pl-PL" dirty="0"/>
              <a:t>Rozliczanie wskaźników produktu oraz rezultatu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907" y="1547589"/>
            <a:ext cx="8640382" cy="5112250"/>
          </a:xfrm>
        </p:spPr>
        <p:txBody>
          <a:bodyPr/>
          <a:lstStyle/>
          <a:p>
            <a:pPr fontAlgn="base">
              <a:lnSpc>
                <a:spcPct val="130000"/>
              </a:lnSpc>
              <a:spcBef>
                <a:spcPts val="1200"/>
              </a:spcBef>
            </a:pPr>
            <a:r>
              <a:rPr lang="pl-PL" sz="2200" dirty="0"/>
              <a:t>Szczegółowe instrukcje zawarto na stronie internetowej:</a:t>
            </a:r>
          </a:p>
          <a:p>
            <a:pPr marL="0" indent="0" fontAlgn="base">
              <a:lnSpc>
                <a:spcPct val="130000"/>
              </a:lnSpc>
              <a:spcBef>
                <a:spcPts val="1200"/>
              </a:spcBef>
              <a:buNone/>
            </a:pPr>
            <a:r>
              <a:rPr lang="pl-PL" sz="2200" dirty="0">
                <a:hlinkClick r:id="rId2"/>
              </a:rPr>
              <a:t>https://funduszeue.slaskie.pl/pl/web/guest/w/rozliczanie-we-wniosku-o-platnosc-koncowa</a:t>
            </a:r>
            <a:endParaRPr lang="pl-PL" sz="2200" dirty="0"/>
          </a:p>
          <a:p>
            <a:pPr fontAlgn="base">
              <a:lnSpc>
                <a:spcPct val="130000"/>
              </a:lnSpc>
              <a:spcBef>
                <a:spcPts val="1200"/>
              </a:spcBef>
            </a:pPr>
            <a:r>
              <a:rPr lang="pl-PL" sz="2200" dirty="0"/>
              <a:t>Przed zakończeniem projektu zostanie wysłany mail automatyczny wskazujący na sposób postępowania w celu rozliczenia wskaźników:</a:t>
            </a:r>
          </a:p>
          <a:p>
            <a:pPr lvl="1">
              <a:lnSpc>
                <a:spcPct val="130000"/>
              </a:lnSpc>
              <a:spcBef>
                <a:spcPts val="1200"/>
              </a:spcBef>
            </a:pPr>
            <a:r>
              <a:rPr lang="pl-PL" sz="2200" u="sng" dirty="0">
                <a:hlinkClick r:id="rId3"/>
              </a:rPr>
              <a:t>Informacja o rozliczeniu wskaźników</a:t>
            </a:r>
            <a:endParaRPr lang="pl-PL" sz="2200" dirty="0"/>
          </a:p>
          <a:p>
            <a:pPr lvl="1">
              <a:lnSpc>
                <a:spcPct val="130000"/>
              </a:lnSpc>
              <a:spcBef>
                <a:spcPts val="1200"/>
              </a:spcBef>
            </a:pPr>
            <a:r>
              <a:rPr lang="pl-PL" sz="2200" u="sng" dirty="0">
                <a:hlinkClick r:id="rId4"/>
              </a:rPr>
              <a:t>Oświadczenie dot. rozliczenia wskaźników</a:t>
            </a:r>
            <a:endParaRPr lang="pl-PL" sz="2200" dirty="0"/>
          </a:p>
          <a:p>
            <a:pPr lvl="1">
              <a:lnSpc>
                <a:spcPct val="130000"/>
              </a:lnSpc>
              <a:spcBef>
                <a:spcPts val="1200"/>
              </a:spcBef>
            </a:pPr>
            <a:r>
              <a:rPr lang="pl-PL" sz="2200" u="sng" dirty="0">
                <a:hlinkClick r:id="rId5"/>
              </a:rPr>
              <a:t>Plik wg CROEF</a:t>
            </a:r>
            <a:endParaRPr lang="pl-PL" sz="2200" dirty="0"/>
          </a:p>
          <a:p>
            <a:pPr lvl="1">
              <a:lnSpc>
                <a:spcPct val="130000"/>
              </a:lnSpc>
              <a:spcBef>
                <a:spcPts val="1200"/>
              </a:spcBef>
            </a:pPr>
            <a:r>
              <a:rPr lang="pl-PL" sz="2200" u="sng" dirty="0">
                <a:hlinkClick r:id="rId6"/>
              </a:rPr>
              <a:t>Wzór wyliczenia wskaźników OZE</a:t>
            </a:r>
            <a:endParaRPr lang="pl-PL" sz="2200" dirty="0"/>
          </a:p>
          <a:p>
            <a:pPr marL="0" indent="0" fontAlgn="base">
              <a:buNone/>
            </a:pPr>
            <a:endParaRPr lang="pl-PL" dirty="0"/>
          </a:p>
          <a:p>
            <a:pPr fontAlgn="base"/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55168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title"/>
          </p:nvPr>
        </p:nvSpPr>
        <p:spPr>
          <a:xfrm>
            <a:off x="1025525" y="467470"/>
            <a:ext cx="8856885" cy="576063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200" cap="all" dirty="0"/>
              <a:t>wzór do rozliczenia wskaźników</a:t>
            </a:r>
            <a:br>
              <a:rPr lang="pl-PL" cap="all" dirty="0"/>
            </a:br>
            <a:endParaRPr lang="pl-PL" dirty="0"/>
          </a:p>
        </p:txBody>
      </p:sp>
      <p:sp>
        <p:nvSpPr>
          <p:cNvPr id="10" name="Symbol zastępczy zawartości 9"/>
          <p:cNvSpPr>
            <a:spLocks noGrp="1"/>
          </p:cNvSpPr>
          <p:nvPr>
            <p:ph idx="1"/>
          </p:nvPr>
        </p:nvSpPr>
        <p:spPr>
          <a:xfrm>
            <a:off x="881410" y="1079537"/>
            <a:ext cx="8640382" cy="82809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70000"/>
              </a:lnSpc>
              <a:spcBef>
                <a:spcPts val="0"/>
              </a:spcBef>
              <a:buNone/>
            </a:pPr>
            <a:r>
              <a:rPr lang="pl-PL" sz="1400" b="1" dirty="0"/>
              <a:t>INFORMACJA O ROZLICZENIU WSKAŹNIKÓW</a:t>
            </a:r>
            <a:endParaRPr lang="pl-PL" sz="1400" dirty="0"/>
          </a:p>
          <a:p>
            <a:pPr marL="0" indent="0" algn="ctr">
              <a:lnSpc>
                <a:spcPct val="170000"/>
              </a:lnSpc>
              <a:spcBef>
                <a:spcPts val="0"/>
              </a:spcBef>
              <a:buNone/>
            </a:pPr>
            <a:r>
              <a:rPr lang="pl-PL" sz="1400" b="1" dirty="0"/>
              <a:t>PROGRAM: FUNDUSZE EUROPEJSKIE DLA ŚLĄSKIEGO 2021-2027</a:t>
            </a:r>
            <a:endParaRPr lang="pl-PL" sz="1400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041" y="2267669"/>
            <a:ext cx="10405266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070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title"/>
          </p:nvPr>
        </p:nvSpPr>
        <p:spPr>
          <a:xfrm>
            <a:off x="1025525" y="467470"/>
            <a:ext cx="8856885" cy="576063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200" cap="all" dirty="0"/>
              <a:t>Utrzymanie wskaźników w okresie trwałości</a:t>
            </a:r>
            <a:br>
              <a:rPr lang="pl-PL" cap="all" dirty="0"/>
            </a:b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id="{B826BE89-3AE8-4819-A79E-EA0A25A597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619597"/>
            <a:ext cx="8208431" cy="5040242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pl-PL" sz="2000" dirty="0"/>
              <a:t>Beneficjent zobowiązuje się do realizacji projektu w sposób, który zapewni prawidłową i terminową jego realizację oraz osiągnięcie i </a:t>
            </a:r>
            <a:r>
              <a:rPr lang="pl-PL" sz="2000" b="1" u="sng" dirty="0"/>
              <a:t>utrzymanie celów, w tym wskaźników produktów i rezultatów </a:t>
            </a:r>
            <a:r>
              <a:rPr lang="pl-PL" sz="2000" dirty="0"/>
              <a:t>zakładanych we wniosku o dofinansowanie w trakcie realizacji </a:t>
            </a:r>
            <a:r>
              <a:rPr lang="pl-PL" sz="2000" b="1" u="sng" dirty="0"/>
              <a:t>oraz w okresie trwałości </a:t>
            </a:r>
            <a:r>
              <a:rPr lang="pl-PL" sz="2000" dirty="0"/>
              <a:t>projektu zgodnie z obowiązującymi „zasadami realizacji FE SL 2021-2027” i postanowieniami wynikającymi z programu, SZOP FE SL 2021-2027, właściwych przepisów prawa krajowego, prawa unijnego oraz wytycznych.</a:t>
            </a:r>
          </a:p>
        </p:txBody>
      </p:sp>
    </p:spTree>
    <p:extLst>
      <p:ext uri="{BB962C8B-B14F-4D97-AF65-F5344CB8AC3E}">
        <p14:creationId xmlns:p14="http://schemas.microsoft.com/office/powerpoint/2010/main" val="329760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43C324-C985-4D1F-B4F4-33BE494F3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683493"/>
            <a:ext cx="8640381" cy="648072"/>
          </a:xfrm>
        </p:spPr>
        <p:txBody>
          <a:bodyPr/>
          <a:lstStyle/>
          <a:p>
            <a:pPr algn="ctr"/>
            <a:r>
              <a:rPr lang="pl-PL" dirty="0"/>
              <a:t>Trwałość projektu - podstawy prawne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77D067F-D0A9-431A-8837-918634EF86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763613"/>
            <a:ext cx="8639294" cy="4896226"/>
          </a:xfrm>
        </p:spPr>
        <p:txBody>
          <a:bodyPr/>
          <a:lstStyle/>
          <a:p>
            <a:pPr marL="0" indent="0">
              <a:lnSpc>
                <a:spcPct val="114000"/>
              </a:lnSpc>
              <a:buNone/>
            </a:pPr>
            <a:r>
              <a:rPr lang="pl-P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1. Rozporządzenie Parlamentu Europejskiego i Rady (UE) nr 2021/1060 z dnia 24 czerwca 2021 r.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pl-P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2. Umowa o dofinansowanie projektu.</a:t>
            </a:r>
          </a:p>
          <a:p>
            <a:pPr marL="0" indent="0">
              <a:lnSpc>
                <a:spcPct val="114000"/>
              </a:lnSpc>
              <a:buNone/>
              <a:tabLst>
                <a:tab pos="491723" algn="l"/>
                <a:tab pos="867951" algn="l"/>
                <a:tab pos="1363174" algn="l"/>
                <a:tab pos="1858395" algn="l"/>
                <a:tab pos="2353618" algn="l"/>
                <a:tab pos="2848839" algn="l"/>
                <a:tab pos="3344062" algn="l"/>
                <a:tab pos="3839283" algn="l"/>
                <a:tab pos="4334506" algn="l"/>
                <a:tab pos="4829727" algn="l"/>
                <a:tab pos="5324950" algn="l"/>
                <a:tab pos="5820172" algn="l"/>
                <a:tab pos="6315394" algn="l"/>
                <a:tab pos="6810616" algn="l"/>
                <a:tab pos="7305838" algn="l"/>
                <a:tab pos="7801060" algn="l"/>
                <a:tab pos="8296282" algn="l"/>
                <a:tab pos="8791504" algn="l"/>
                <a:tab pos="9286726" algn="l"/>
                <a:tab pos="9781948" algn="l"/>
                <a:tab pos="10277171" algn="l"/>
              </a:tabLst>
              <a:defRPr/>
            </a:pPr>
            <a:r>
              <a:rPr lang="pl-P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3. Wytyczne dotyczące kwalifikowalności wydatków na lata 2021-2027.</a:t>
            </a:r>
          </a:p>
          <a:p>
            <a:pPr marL="0" indent="0">
              <a:lnSpc>
                <a:spcPct val="114000"/>
              </a:lnSpc>
              <a:buNone/>
              <a:tabLst>
                <a:tab pos="491723" algn="l"/>
                <a:tab pos="867951" algn="l"/>
                <a:tab pos="1363174" algn="l"/>
                <a:tab pos="1858395" algn="l"/>
                <a:tab pos="2353618" algn="l"/>
                <a:tab pos="2848839" algn="l"/>
                <a:tab pos="3344062" algn="l"/>
                <a:tab pos="3839283" algn="l"/>
                <a:tab pos="4334506" algn="l"/>
                <a:tab pos="4829727" algn="l"/>
                <a:tab pos="5324950" algn="l"/>
                <a:tab pos="5820172" algn="l"/>
                <a:tab pos="6315394" algn="l"/>
                <a:tab pos="6810616" algn="l"/>
                <a:tab pos="7305838" algn="l"/>
                <a:tab pos="7801060" algn="l"/>
                <a:tab pos="8296282" algn="l"/>
                <a:tab pos="8791504" algn="l"/>
                <a:tab pos="9286726" algn="l"/>
                <a:tab pos="9781948" algn="l"/>
                <a:tab pos="10277171" algn="l"/>
              </a:tabLst>
              <a:defRPr/>
            </a:pPr>
            <a:r>
              <a:rPr lang="pl-P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4. Wytyczne dotyczące kontroli realizacji programów polityki spójności na lata 2021-2027.</a:t>
            </a:r>
          </a:p>
          <a:p>
            <a:pPr marL="0" indent="0">
              <a:lnSpc>
                <a:spcPct val="114000"/>
              </a:lnSpc>
              <a:buNone/>
              <a:tabLst>
                <a:tab pos="491723" algn="l"/>
                <a:tab pos="867951" algn="l"/>
                <a:tab pos="1363174" algn="l"/>
                <a:tab pos="1858395" algn="l"/>
                <a:tab pos="2353618" algn="l"/>
                <a:tab pos="2848839" algn="l"/>
                <a:tab pos="3344062" algn="l"/>
                <a:tab pos="3839283" algn="l"/>
                <a:tab pos="4334506" algn="l"/>
                <a:tab pos="4829727" algn="l"/>
                <a:tab pos="5324950" algn="l"/>
                <a:tab pos="5820172" algn="l"/>
                <a:tab pos="6315394" algn="l"/>
                <a:tab pos="6810616" algn="l"/>
                <a:tab pos="7305838" algn="l"/>
                <a:tab pos="7801060" algn="l"/>
                <a:tab pos="8296282" algn="l"/>
                <a:tab pos="8791504" algn="l"/>
                <a:tab pos="9286726" algn="l"/>
                <a:tab pos="9781948" algn="l"/>
                <a:tab pos="10277171" algn="l"/>
              </a:tabLst>
              <a:defRPr/>
            </a:pPr>
            <a:r>
              <a:rPr lang="pl-P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5. Rozporządzenia dot. pomocy publicznej.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0A2B9E5-054F-40FF-A8E5-D79D63C407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28489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6A2DDE-C60A-4A50-8A6E-3F77E5704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467470"/>
            <a:ext cx="8640381" cy="100811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l-PL" dirty="0"/>
              <a:t>Rozporządzenie Parlamentu Europejskiego i Rady (UE) nr 2021/1060 z dnia 24 czerwca 2021 r.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5408D9C-EE53-45CC-87F5-8CFBBEACA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619597"/>
            <a:ext cx="8640382" cy="5040242"/>
          </a:xfrm>
        </p:spPr>
        <p:txBody>
          <a:bodyPr/>
          <a:lstStyle/>
          <a:p>
            <a:pPr marL="0" indent="0">
              <a:buNone/>
            </a:pPr>
            <a:r>
              <a:rPr lang="pl-PL" sz="2000" dirty="0"/>
              <a:t>Art. 65. 1.  Państwo członkowskie dokonuje zwrotu wkładu z Funduszy przeznaczonego na operację obejmującą inwestycje w infrastrukturę lub inwestycje produkcyjne, </a:t>
            </a:r>
            <a:r>
              <a:rPr lang="pl-PL" sz="2000" b="1" dirty="0"/>
              <a:t>jeżeli w okresie pięciu lat od płatności końcowej </a:t>
            </a:r>
            <a:r>
              <a:rPr lang="pl-PL" sz="2000" dirty="0"/>
              <a:t>na rzecz beneficjenta lub w okresie ustalonym zgodnie z zasadami pomocy państwa, w stosownych przypadkach, </a:t>
            </a:r>
            <a:r>
              <a:rPr lang="pl-PL" sz="2000" b="1" dirty="0"/>
              <a:t>zajdzie </a:t>
            </a:r>
            <a:r>
              <a:rPr lang="pl-PL" sz="2000" dirty="0"/>
              <a:t>w odniesieniu do tej operacji </a:t>
            </a:r>
            <a:r>
              <a:rPr lang="pl-PL" sz="2000" b="1" dirty="0"/>
              <a:t>dowolna z poniższych okoliczności</a:t>
            </a:r>
            <a:r>
              <a:rPr lang="pl-PL" sz="2000" dirty="0"/>
              <a:t>:</a:t>
            </a:r>
            <a:br>
              <a:rPr lang="pl-PL" sz="2000" dirty="0"/>
            </a:br>
            <a:r>
              <a:rPr lang="pl-PL" sz="2000" dirty="0"/>
              <a:t>a) zaprzestanie lub przeniesienie działalności produkcyjnej poza region na poziomie NUTS 2, w którym dana operacja otrzymała wsparcie;</a:t>
            </a:r>
            <a:br>
              <a:rPr lang="pl-PL" sz="2000" dirty="0"/>
            </a:br>
            <a:r>
              <a:rPr lang="pl-PL" sz="2000" dirty="0"/>
              <a:t>b) zmiana własności elementu infrastruktury, która daje przedsiębiorstwu lub podmiotowi publicznemu nienależną korzyść;</a:t>
            </a:r>
            <a:br>
              <a:rPr lang="pl-PL" sz="2000" dirty="0"/>
            </a:br>
            <a:r>
              <a:rPr lang="pl-PL" sz="2000" dirty="0"/>
              <a:t>c) istotna zmiana wpływająca na charakter operacji, jej cele lub warunki wdrażania, mogąca doprowadzić do naruszenia pierwotnych celów operacji.</a:t>
            </a:r>
          </a:p>
          <a:p>
            <a:pPr marL="0" indent="0">
              <a:buNone/>
            </a:pPr>
            <a:r>
              <a:rPr lang="pl-PL" sz="2000" dirty="0"/>
              <a:t>Państwo członkowskie może skrócić okres ustalony w akapicie pierwszym do trzech lat w przypadkach dotyczących utrzymania inwestycji lub miejsc pracy stworzonych przez MŚP.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5BED03E-BF41-4E2A-9B98-CB8D81F7CE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57681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6A2DDE-C60A-4A50-8A6E-3F77E5704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467470"/>
            <a:ext cx="8640381" cy="792129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l-PL" dirty="0"/>
              <a:t>Umowa o dofinansowanie projektu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5408D9C-EE53-45CC-87F5-8CFBBEACA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259599"/>
            <a:ext cx="8640382" cy="5040518"/>
          </a:xfrm>
        </p:spPr>
        <p:txBody>
          <a:bodyPr>
            <a:normAutofit lnSpcReduction="10000"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pl-PL" sz="2000" dirty="0"/>
              <a:t>1. Beneficjent zobowiązuje się zgodnie z </a:t>
            </a:r>
            <a:r>
              <a:rPr lang="pl-PL" sz="2000" b="1" dirty="0"/>
              <a:t>artykułem 65 Rozporządzenia ogólnego </a:t>
            </a:r>
            <a:r>
              <a:rPr lang="pl-PL" sz="2000" dirty="0"/>
              <a:t>do utrzymania trwałości projektu. 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pl-PL" sz="2000" dirty="0"/>
              <a:t>2. Beneficjent jest zobowiązany do </a:t>
            </a:r>
            <a:r>
              <a:rPr lang="pl-PL" sz="2000" b="1" dirty="0"/>
              <a:t>niezwłocznego pisemnego poinformowania IZ FE SL </a:t>
            </a:r>
            <a:r>
              <a:rPr lang="pl-PL" sz="2000" dirty="0"/>
              <a:t>o wszelkich okolicznościach, które spowodowały lub mogą spowodować nieutrzymanie trwałości projektu, zmianę kwalifikowalności wydatków w okresie trwałości projektu.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pl-PL" sz="2000" dirty="0"/>
              <a:t>3. W przypadku zakupu w ramach projektu rzeczy ruchomych beneficjent oświadcza, że:</a:t>
            </a:r>
          </a:p>
          <a:p>
            <a:pPr marL="503971" lvl="1" indent="0">
              <a:lnSpc>
                <a:spcPct val="100000"/>
              </a:lnSpc>
              <a:buNone/>
            </a:pPr>
            <a:r>
              <a:rPr lang="pl-PL" sz="2000" dirty="0"/>
              <a:t>1) będą one użytkowane zgodnie z celem oraz obszarem geograficznym określonym we wniosku o dofinansowanie;</a:t>
            </a:r>
          </a:p>
          <a:p>
            <a:pPr marL="503971" lvl="1" indent="0">
              <a:lnSpc>
                <a:spcPct val="100000"/>
              </a:lnSpc>
              <a:buNone/>
            </a:pPr>
            <a:r>
              <a:rPr lang="pl-PL" sz="2000" dirty="0"/>
              <a:t>2) będą użytkowane przez cały okres trwałości projektu lub okres związany </a:t>
            </a:r>
            <a:br>
              <a:rPr lang="pl-PL" sz="2000" dirty="0"/>
            </a:br>
            <a:r>
              <a:rPr lang="pl-PL" sz="2000" dirty="0"/>
              <a:t>z amortyzacją danego sprzętu ruchomego. 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pl-PL" sz="2000" dirty="0"/>
              <a:t>4. Wymiana ruchomych rzeczy w tym okresie jest możliwa na inne rzeczy, o podobnych parametrach/funkcjach.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5BED03E-BF41-4E2A-9B98-CB8D81F7CE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19362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6A2DDE-C60A-4A50-8A6E-3F77E5704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467470"/>
            <a:ext cx="8640381" cy="648071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l-PL" dirty="0"/>
              <a:t>Umowa o dofinansowanie projektu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5408D9C-EE53-45CC-87F5-8CFBBEACA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6" y="1403573"/>
            <a:ext cx="9144536" cy="5544616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30000"/>
              </a:lnSpc>
              <a:buFont typeface="Wingdings" panose="05000000000000000000" pitchFamily="2" charset="2"/>
              <a:buChar char="q"/>
              <a:tabLst>
                <a:tab pos="374479" algn="l"/>
                <a:tab pos="867951" algn="l"/>
                <a:tab pos="1363174" algn="l"/>
                <a:tab pos="1858395" algn="l"/>
                <a:tab pos="2353618" algn="l"/>
                <a:tab pos="2848839" algn="l"/>
                <a:tab pos="3344062" algn="l"/>
                <a:tab pos="3839283" algn="l"/>
                <a:tab pos="4334506" algn="l"/>
                <a:tab pos="4829727" algn="l"/>
                <a:tab pos="5324950" algn="l"/>
                <a:tab pos="5820172" algn="l"/>
                <a:tab pos="6315394" algn="l"/>
                <a:tab pos="6810616" algn="l"/>
                <a:tab pos="7305838" algn="l"/>
                <a:tab pos="7801060" algn="l"/>
                <a:tab pos="8296282" algn="l"/>
                <a:tab pos="8791504" algn="l"/>
                <a:tab pos="9286726" algn="l"/>
                <a:tab pos="9781948" algn="l"/>
                <a:tab pos="10277171" algn="l"/>
              </a:tabLst>
              <a:defRPr/>
            </a:pPr>
            <a:r>
              <a:rPr lang="pl-PL" sz="2400" dirty="0"/>
              <a:t>Beneficjent zobowiązuje się do realizacji projektu w sposób, który zapewni prawidłową i terminową jego realizację oraz osiągnięcie i utrzymanie celów, w tym wskaźników produktów i rezultatów zakładanych we wniosku o dofinansowanie w trakcie realizacji oraz w okresie trwałości projektu zgodnie z obowiązującymi „zasadami realizacji FE SL 2021-2027” i postanowieniami wynikającymi z programu, SZOP FE SL 2021-2027, właściwych przepisów prawa krajowego, prawa unijnego oraz wytycznych.</a:t>
            </a:r>
          </a:p>
          <a:p>
            <a:pPr algn="just">
              <a:lnSpc>
                <a:spcPct val="130000"/>
              </a:lnSpc>
              <a:buFont typeface="Wingdings" panose="05000000000000000000" pitchFamily="2" charset="2"/>
              <a:buChar char="q"/>
              <a:tabLst>
                <a:tab pos="374479" algn="l"/>
                <a:tab pos="867951" algn="l"/>
                <a:tab pos="1363174" algn="l"/>
                <a:tab pos="1858395" algn="l"/>
                <a:tab pos="2353618" algn="l"/>
                <a:tab pos="2848839" algn="l"/>
                <a:tab pos="3344062" algn="l"/>
                <a:tab pos="3839283" algn="l"/>
                <a:tab pos="4334506" algn="l"/>
                <a:tab pos="4829727" algn="l"/>
                <a:tab pos="5324950" algn="l"/>
                <a:tab pos="5820172" algn="l"/>
                <a:tab pos="6315394" algn="l"/>
                <a:tab pos="6810616" algn="l"/>
                <a:tab pos="7305838" algn="l"/>
                <a:tab pos="7801060" algn="l"/>
                <a:tab pos="8296282" algn="l"/>
                <a:tab pos="8791504" algn="l"/>
                <a:tab pos="9286726" algn="l"/>
                <a:tab pos="9781948" algn="l"/>
                <a:tab pos="10277171" algn="l"/>
              </a:tabLst>
              <a:defRPr/>
            </a:pPr>
            <a:r>
              <a:rPr lang="pl-PL" sz="2400" dirty="0"/>
              <a:t>Beneficjent zobowiązuje się do zapewnienia niezbędnych zasobów i mechanizmów finansowych na pokrycie kosztów eksploatacji i utrzymania projektu obejmującego inwestycje w infrastrukturę i/lub inwestycję produkcyjną, tak aby zapewnić stabilność ich finansowania.</a:t>
            </a:r>
          </a:p>
          <a:p>
            <a:pPr algn="just">
              <a:lnSpc>
                <a:spcPct val="130000"/>
              </a:lnSpc>
              <a:buFont typeface="Wingdings" panose="05000000000000000000" pitchFamily="2" charset="2"/>
              <a:buChar char="q"/>
              <a:tabLst>
                <a:tab pos="374479" algn="l"/>
                <a:tab pos="867951" algn="l"/>
                <a:tab pos="1363174" algn="l"/>
                <a:tab pos="1858395" algn="l"/>
                <a:tab pos="2353618" algn="l"/>
                <a:tab pos="2848839" algn="l"/>
                <a:tab pos="3344062" algn="l"/>
                <a:tab pos="3839283" algn="l"/>
                <a:tab pos="4334506" algn="l"/>
                <a:tab pos="4829727" algn="l"/>
                <a:tab pos="5324950" algn="l"/>
                <a:tab pos="5820172" algn="l"/>
                <a:tab pos="6315394" algn="l"/>
                <a:tab pos="6810616" algn="l"/>
                <a:tab pos="7305838" algn="l"/>
                <a:tab pos="7801060" algn="l"/>
                <a:tab pos="8296282" algn="l"/>
                <a:tab pos="8791504" algn="l"/>
                <a:tab pos="9286726" algn="l"/>
                <a:tab pos="9781948" algn="l"/>
                <a:tab pos="10277171" algn="l"/>
              </a:tabLst>
              <a:defRPr/>
            </a:pPr>
            <a:r>
              <a:rPr lang="pl-PL" sz="2400" dirty="0"/>
              <a:t>Nieutrzymanie w okresie trwałości wskaźników projektu istotnych dla realizacji celów może stanowić przesłankę do stwierdzenia nieprawidłowości indywidualnej oraz skutkować nałożeniem korekty finansowej, uwzględniającej okres nieutrzymania wskaźników.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5BED03E-BF41-4E2A-9B98-CB8D81F7CE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0373774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Niestandardowy 8">
    <a:dk1>
      <a:srgbClr val="000000"/>
    </a:dk1>
    <a:lt1>
      <a:srgbClr val="FFFFFF"/>
    </a:lt1>
    <a:dk2>
      <a:srgbClr val="002073"/>
    </a:dk2>
    <a:lt2>
      <a:srgbClr val="FFFFFF"/>
    </a:lt2>
    <a:accent1>
      <a:srgbClr val="003399"/>
    </a:accent1>
    <a:accent2>
      <a:srgbClr val="A6D3FF"/>
    </a:accent2>
    <a:accent3>
      <a:srgbClr val="FFD618"/>
    </a:accent3>
    <a:accent4>
      <a:srgbClr val="0051B0"/>
    </a:accent4>
    <a:accent5>
      <a:srgbClr val="6BB1E2"/>
    </a:accent5>
    <a:accent6>
      <a:srgbClr val="FFE60B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FA1F3B16C8C704DA37A63ACA9CA61DD" ma:contentTypeVersion="14" ma:contentTypeDescription="Utwórz nowy dokument." ma:contentTypeScope="" ma:versionID="3b8d1f156b98b844c2179feaf6fb49f8">
  <xsd:schema xmlns:xsd="http://www.w3.org/2001/XMLSchema" xmlns:xs="http://www.w3.org/2001/XMLSchema" xmlns:p="http://schemas.microsoft.com/office/2006/metadata/properties" xmlns:ns3="d4f64a22-a125-4b7a-afce-4a30c86a8f7c" xmlns:ns4="d47a4560-aee9-43e8-973f-2abd655c26a0" targetNamespace="http://schemas.microsoft.com/office/2006/metadata/properties" ma:root="true" ma:fieldsID="9f70f3c22ece0843ccea75003f12c394" ns3:_="" ns4:_="">
    <xsd:import namespace="d4f64a22-a125-4b7a-afce-4a30c86a8f7c"/>
    <xsd:import namespace="d47a4560-aee9-43e8-973f-2abd655c26a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f64a22-a125-4b7a-afce-4a30c86a8f7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7a4560-aee9-43e8-973f-2abd655c26a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krót wskazówki dotyczącej udostępniania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0734B14-AD9C-4F5D-B1E5-B1777D81BF07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d47a4560-aee9-43e8-973f-2abd655c26a0"/>
    <ds:schemaRef ds:uri="d4f64a22-a125-4b7a-afce-4a30c86a8f7c"/>
  </ds:schemaRefs>
</ds:datastoreItem>
</file>

<file path=customXml/itemProps2.xml><?xml version="1.0" encoding="utf-8"?>
<ds:datastoreItem xmlns:ds="http://schemas.openxmlformats.org/officeDocument/2006/customXml" ds:itemID="{FB9266E9-47D5-4BEA-96BB-91834E0157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4f64a22-a125-4b7a-afce-4a30c86a8f7c"/>
    <ds:schemaRef ds:uri="d47a4560-aee9-43e8-973f-2abd655c26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EAE707B-CAB2-4EF2-9059-DA173A9CEE3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920</TotalTime>
  <Words>2033</Words>
  <Application>Microsoft Office PowerPoint</Application>
  <PresentationFormat>Niestandardowy</PresentationFormat>
  <Paragraphs>137</Paragraphs>
  <Slides>21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7" baseType="lpstr">
      <vt:lpstr>Aptos</vt:lpstr>
      <vt:lpstr>Arial</vt:lpstr>
      <vt:lpstr>Calibri</vt:lpstr>
      <vt:lpstr>Open Sans</vt:lpstr>
      <vt:lpstr>Wingdings</vt:lpstr>
      <vt:lpstr>Motyw pakietu Office</vt:lpstr>
      <vt:lpstr>Rozliczanie wskaźników oraz trwałość projektów FE SL 2021-2027 </vt:lpstr>
      <vt:lpstr>Rozliczanie wskaźników produktu oraz rezultatu</vt:lpstr>
      <vt:lpstr>Rozliczanie wskaźników produktu oraz rezultatu</vt:lpstr>
      <vt:lpstr>wzór do rozliczenia wskaźników </vt:lpstr>
      <vt:lpstr>Utrzymanie wskaźników w okresie trwałości </vt:lpstr>
      <vt:lpstr>Trwałość projektu - podstawy prawne</vt:lpstr>
      <vt:lpstr>Rozporządzenie Parlamentu Europejskiego i Rady (UE) nr 2021/1060 z dnia 24 czerwca 2021 r. </vt:lpstr>
      <vt:lpstr>Umowa o dofinansowanie projektu</vt:lpstr>
      <vt:lpstr>Umowa o dofinansowanie projektu</vt:lpstr>
      <vt:lpstr>Naruszenie trwałości projektu –  co najmniej jedna z trzech poniższych przesłanek:</vt:lpstr>
      <vt:lpstr>Naruszenie trwałości projektu c.d. </vt:lpstr>
      <vt:lpstr>Naruszenie trwałości projektu c.d.</vt:lpstr>
      <vt:lpstr>Naruszenie trwałości projektu c.d. </vt:lpstr>
      <vt:lpstr>Okres trwałości projektu</vt:lpstr>
      <vt:lpstr>Trwałość projektu – istotne aspekty</vt:lpstr>
      <vt:lpstr>Trwałość projektu – procedury</vt:lpstr>
      <vt:lpstr>Naruszenie trwałości projektu</vt:lpstr>
      <vt:lpstr>Dodatkowe informacje dot. trwałości</vt:lpstr>
      <vt:lpstr>Ankieta ewaluacyjna: do 12 marca 2026 r.</vt:lpstr>
      <vt:lpstr>Więcej informacji na stronie www</vt:lpstr>
      <vt:lpstr>Tomasz Ginter Kierownik Referatu monitoringu i kontroli trwałości Urząd Marszałkowski Województwa Śląskiego Departament Europejskiego Funduszu Rozwoju Regionalnego tomasz.ginter@slaskie.pl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"Ginter Tomasz" &lt;tomasz.ginter@slaskie.pl&gt;</dc:creator>
  <cp:lastModifiedBy>Ginter Tomasz</cp:lastModifiedBy>
  <cp:revision>85</cp:revision>
  <dcterms:created xsi:type="dcterms:W3CDTF">2022-06-22T09:40:44Z</dcterms:created>
  <dcterms:modified xsi:type="dcterms:W3CDTF">2026-03-06T15:28:37Z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0x0101002FA1F3B16C8C704DA37A63ACA9CA61DD</vt:lpwstr>
  </property>
</Properties>
</file>