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08" r:id="rId4"/>
  </p:sldMasterIdLst>
  <p:notesMasterIdLst>
    <p:notesMasterId r:id="rId82"/>
  </p:notesMasterIdLst>
  <p:handoutMasterIdLst>
    <p:handoutMasterId r:id="rId83"/>
  </p:handoutMasterIdLst>
  <p:sldIdLst>
    <p:sldId id="256" r:id="rId5"/>
    <p:sldId id="349" r:id="rId6"/>
    <p:sldId id="406" r:id="rId7"/>
    <p:sldId id="442" r:id="rId8"/>
    <p:sldId id="379" r:id="rId9"/>
    <p:sldId id="374" r:id="rId10"/>
    <p:sldId id="445" r:id="rId11"/>
    <p:sldId id="441" r:id="rId12"/>
    <p:sldId id="443" r:id="rId13"/>
    <p:sldId id="444" r:id="rId14"/>
    <p:sldId id="446" r:id="rId15"/>
    <p:sldId id="447" r:id="rId16"/>
    <p:sldId id="448" r:id="rId17"/>
    <p:sldId id="450" r:id="rId18"/>
    <p:sldId id="509" r:id="rId19"/>
    <p:sldId id="517" r:id="rId20"/>
    <p:sldId id="451" r:id="rId21"/>
    <p:sldId id="452" r:id="rId22"/>
    <p:sldId id="453" r:id="rId23"/>
    <p:sldId id="454" r:id="rId24"/>
    <p:sldId id="513" r:id="rId25"/>
    <p:sldId id="455" r:id="rId26"/>
    <p:sldId id="459" r:id="rId27"/>
    <p:sldId id="460" r:id="rId28"/>
    <p:sldId id="461" r:id="rId29"/>
    <p:sldId id="462" r:id="rId30"/>
    <p:sldId id="463" r:id="rId31"/>
    <p:sldId id="510" r:id="rId32"/>
    <p:sldId id="465" r:id="rId33"/>
    <p:sldId id="466" r:id="rId34"/>
    <p:sldId id="467" r:id="rId35"/>
    <p:sldId id="515" r:id="rId36"/>
    <p:sldId id="468" r:id="rId37"/>
    <p:sldId id="469" r:id="rId38"/>
    <p:sldId id="470" r:id="rId39"/>
    <p:sldId id="471" r:id="rId40"/>
    <p:sldId id="472" r:id="rId41"/>
    <p:sldId id="473" r:id="rId42"/>
    <p:sldId id="487" r:id="rId43"/>
    <p:sldId id="488" r:id="rId44"/>
    <p:sldId id="489" r:id="rId45"/>
    <p:sldId id="490" r:id="rId46"/>
    <p:sldId id="491" r:id="rId47"/>
    <p:sldId id="492" r:id="rId48"/>
    <p:sldId id="514" r:id="rId49"/>
    <p:sldId id="493" r:id="rId50"/>
    <p:sldId id="494" r:id="rId51"/>
    <p:sldId id="495" r:id="rId52"/>
    <p:sldId id="474" r:id="rId53"/>
    <p:sldId id="475" r:id="rId54"/>
    <p:sldId id="476" r:id="rId55"/>
    <p:sldId id="477" r:id="rId56"/>
    <p:sldId id="478" r:id="rId57"/>
    <p:sldId id="479" r:id="rId58"/>
    <p:sldId id="480" r:id="rId59"/>
    <p:sldId id="481" r:id="rId60"/>
    <p:sldId id="482" r:id="rId61"/>
    <p:sldId id="483" r:id="rId62"/>
    <p:sldId id="484" r:id="rId63"/>
    <p:sldId id="485" r:id="rId64"/>
    <p:sldId id="486" r:id="rId65"/>
    <p:sldId id="496" r:id="rId66"/>
    <p:sldId id="497" r:id="rId67"/>
    <p:sldId id="498" r:id="rId68"/>
    <p:sldId id="499" r:id="rId69"/>
    <p:sldId id="500" r:id="rId70"/>
    <p:sldId id="501" r:id="rId71"/>
    <p:sldId id="511" r:id="rId72"/>
    <p:sldId id="502" r:id="rId73"/>
    <p:sldId id="503" r:id="rId74"/>
    <p:sldId id="504" r:id="rId75"/>
    <p:sldId id="512" r:id="rId76"/>
    <p:sldId id="505" r:id="rId77"/>
    <p:sldId id="506" r:id="rId78"/>
    <p:sldId id="507" r:id="rId79"/>
    <p:sldId id="518" r:id="rId80"/>
    <p:sldId id="508" r:id="rId81"/>
  </p:sldIdLst>
  <p:sldSz cx="10691813" cy="7559675"/>
  <p:notesSz cx="6742113" cy="98726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k" id="{5230D26A-10E4-450E-A8BC-3B0AB787A374}">
          <p14:sldIdLst>
            <p14:sldId id="256"/>
            <p14:sldId id="349"/>
            <p14:sldId id="406"/>
            <p14:sldId id="442"/>
            <p14:sldId id="379"/>
            <p14:sldId id="374"/>
            <p14:sldId id="445"/>
            <p14:sldId id="441"/>
            <p14:sldId id="443"/>
            <p14:sldId id="444"/>
            <p14:sldId id="446"/>
            <p14:sldId id="447"/>
            <p14:sldId id="448"/>
            <p14:sldId id="450"/>
            <p14:sldId id="509"/>
            <p14:sldId id="517"/>
            <p14:sldId id="451"/>
            <p14:sldId id="452"/>
            <p14:sldId id="453"/>
            <p14:sldId id="454"/>
            <p14:sldId id="513"/>
            <p14:sldId id="455"/>
            <p14:sldId id="459"/>
            <p14:sldId id="460"/>
            <p14:sldId id="461"/>
            <p14:sldId id="462"/>
            <p14:sldId id="463"/>
            <p14:sldId id="510"/>
            <p14:sldId id="465"/>
            <p14:sldId id="466"/>
            <p14:sldId id="467"/>
            <p14:sldId id="515"/>
            <p14:sldId id="468"/>
            <p14:sldId id="469"/>
            <p14:sldId id="470"/>
            <p14:sldId id="471"/>
            <p14:sldId id="472"/>
            <p14:sldId id="473"/>
            <p14:sldId id="487"/>
            <p14:sldId id="488"/>
            <p14:sldId id="489"/>
            <p14:sldId id="490"/>
            <p14:sldId id="491"/>
            <p14:sldId id="492"/>
            <p14:sldId id="514"/>
            <p14:sldId id="493"/>
            <p14:sldId id="494"/>
            <p14:sldId id="495"/>
            <p14:sldId id="474"/>
            <p14:sldId id="475"/>
            <p14:sldId id="476"/>
            <p14:sldId id="477"/>
            <p14:sldId id="478"/>
            <p14:sldId id="479"/>
            <p14:sldId id="480"/>
            <p14:sldId id="481"/>
            <p14:sldId id="482"/>
            <p14:sldId id="483"/>
            <p14:sldId id="484"/>
            <p14:sldId id="485"/>
            <p14:sldId id="486"/>
            <p14:sldId id="496"/>
            <p14:sldId id="497"/>
            <p14:sldId id="498"/>
            <p14:sldId id="499"/>
            <p14:sldId id="500"/>
            <p14:sldId id="501"/>
            <p14:sldId id="511"/>
            <p14:sldId id="502"/>
            <p14:sldId id="503"/>
            <p14:sldId id="504"/>
            <p14:sldId id="512"/>
            <p14:sldId id="505"/>
            <p14:sldId id="506"/>
            <p14:sldId id="507"/>
            <p14:sldId id="518"/>
            <p14:sldId id="50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381" userDrawn="1">
          <p15:clr>
            <a:srgbClr val="A4A3A4"/>
          </p15:clr>
        </p15:guide>
        <p15:guide id="2" pos="33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5B7DF94-3584-F335-F708-583D804B897D}" name="Szczurek Anna" initials="SA" userId="S::szczureka@slaskie.pl::0b19700b-be1e-4e68-b0a0-554c0da4db13" providerId="AD"/>
  <p188:author id="{351522F1-74E0-2F4F-C81F-0DA9D17A0C36}" name="Rostkowska Jolanta" initials="RJ" userId="S::rostkowskaj@slaskie.pl::d544b27c-3ec2-4aea-bba1-0f9e90049f18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lenik Agnieszka" initials="PA" lastIdx="1" clrIdx="0">
    <p:extLst>
      <p:ext uri="{19B8F6BF-5375-455C-9EA6-DF929625EA0E}">
        <p15:presenceInfo xmlns:p15="http://schemas.microsoft.com/office/powerpoint/2012/main" userId="S::Agnieszka.Palenik@mfipr.gov.pl::6a0c958d-6557-4bbd-8aa6-03360055b1e8" providerId="AD"/>
      </p:ext>
    </p:extLst>
  </p:cmAuthor>
  <p:cmAuthor id="2" name="Dąbek Justyna" initials="DJ" lastIdx="3" clrIdx="1">
    <p:extLst>
      <p:ext uri="{19B8F6BF-5375-455C-9EA6-DF929625EA0E}">
        <p15:presenceInfo xmlns:p15="http://schemas.microsoft.com/office/powerpoint/2012/main" userId="S-1-5-21-833596994-3496505273-2944068786-1298" providerId="AD"/>
      </p:ext>
    </p:extLst>
  </p:cmAuthor>
  <p:cmAuthor id="3" name="Paszenda Agnieszka" initials="PA" lastIdx="9" clrIdx="2">
    <p:extLst>
      <p:ext uri="{19B8F6BF-5375-455C-9EA6-DF929625EA0E}">
        <p15:presenceInfo xmlns:p15="http://schemas.microsoft.com/office/powerpoint/2012/main" userId="S-1-5-21-833596994-3496505273-2944068786-8030" providerId="AD"/>
      </p:ext>
    </p:extLst>
  </p:cmAuthor>
  <p:cmAuthor id="4" name="Suliga Katarzyna" initials="SK" lastIdx="4" clrIdx="3">
    <p:extLst>
      <p:ext uri="{19B8F6BF-5375-455C-9EA6-DF929625EA0E}">
        <p15:presenceInfo xmlns:p15="http://schemas.microsoft.com/office/powerpoint/2012/main" userId="S::suligak@slaskie.pl::fe920f5f-12c3-45e2-8314-310f4079be67" providerId="AD"/>
      </p:ext>
    </p:extLst>
  </p:cmAuthor>
  <p:cmAuthor id="5" name="Kozłowska Iwona" initials="KI" lastIdx="1" clrIdx="4">
    <p:extLst>
      <p:ext uri="{19B8F6BF-5375-455C-9EA6-DF929625EA0E}">
        <p15:presenceInfo xmlns:p15="http://schemas.microsoft.com/office/powerpoint/2012/main" userId="S-1-5-21-833596994-3496505273-2944068786-151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0F61"/>
    <a:srgbClr val="DB310F"/>
    <a:srgbClr val="2156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00A15C55-8517-42AA-B614-E9B94910E393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yl pośredni 2 — Ak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86" autoAdjust="0"/>
    <p:restoredTop sz="94660"/>
  </p:normalViewPr>
  <p:slideViewPr>
    <p:cSldViewPr snapToGrid="0">
      <p:cViewPr varScale="1">
        <p:scale>
          <a:sx n="85" d="100"/>
          <a:sy n="85" d="100"/>
        </p:scale>
        <p:origin x="1003" y="58"/>
      </p:cViewPr>
      <p:guideLst>
        <p:guide orient="horz" pos="2381"/>
        <p:guide pos="336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84" Type="http://schemas.openxmlformats.org/officeDocument/2006/relationships/commentAuthors" Target="commentAuthors.xml"/><Relationship Id="rId89" Type="http://schemas.microsoft.com/office/2016/11/relationships/changesInfo" Target="changesInfos/changesInfo1.xml"/><Relationship Id="rId16" Type="http://schemas.openxmlformats.org/officeDocument/2006/relationships/slide" Target="slides/slide12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5" Type="http://schemas.openxmlformats.org/officeDocument/2006/relationships/slide" Target="slides/slide1.xml"/><Relationship Id="rId90" Type="http://schemas.microsoft.com/office/2018/10/relationships/authors" Target="authors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slide" Target="slides/slide73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80" Type="http://schemas.openxmlformats.org/officeDocument/2006/relationships/slide" Target="slides/slide76.xml"/><Relationship Id="rId85" Type="http://schemas.openxmlformats.org/officeDocument/2006/relationships/presProps" Target="pres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83" Type="http://schemas.openxmlformats.org/officeDocument/2006/relationships/handoutMaster" Target="handoutMasters/handoutMaster1.xml"/><Relationship Id="rId88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81" Type="http://schemas.openxmlformats.org/officeDocument/2006/relationships/slide" Target="slides/slide77.xml"/><Relationship Id="rId86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2" Type="http://schemas.openxmlformats.org/officeDocument/2006/relationships/customXml" Target="../customXml/item2.xml"/><Relationship Id="rId29" Type="http://schemas.openxmlformats.org/officeDocument/2006/relationships/slide" Target="slides/slide25.xml"/><Relationship Id="rId24" Type="http://schemas.openxmlformats.org/officeDocument/2006/relationships/slide" Target="slides/slide20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66" Type="http://schemas.openxmlformats.org/officeDocument/2006/relationships/slide" Target="slides/slide62.xml"/><Relationship Id="rId87" Type="http://schemas.openxmlformats.org/officeDocument/2006/relationships/theme" Target="theme/theme1.xml"/><Relationship Id="rId61" Type="http://schemas.openxmlformats.org/officeDocument/2006/relationships/slide" Target="slides/slide57.xml"/><Relationship Id="rId82" Type="http://schemas.openxmlformats.org/officeDocument/2006/relationships/notesMaster" Target="notesMasters/notesMaster1.xml"/><Relationship Id="rId19" Type="http://schemas.openxmlformats.org/officeDocument/2006/relationships/slide" Target="slides/slide1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inter Tomasz" userId="cef06d09-1867-4cf0-b70a-4da5b1771de0" providerId="ADAL" clId="{C39EF9F1-5ADB-40F9-BC6F-A38B11E5F77C}"/>
    <pc:docChg chg="custSel modSld">
      <pc:chgData name="Ginter Tomasz" userId="cef06d09-1867-4cf0-b70a-4da5b1771de0" providerId="ADAL" clId="{C39EF9F1-5ADB-40F9-BC6F-A38B11E5F77C}" dt="2025-05-21T09:05:14.739" v="47" actId="20577"/>
      <pc:docMkLst>
        <pc:docMk/>
      </pc:docMkLst>
      <pc:sldChg chg="addSp delSp modSp mod">
        <pc:chgData name="Ginter Tomasz" userId="cef06d09-1867-4cf0-b70a-4da5b1771de0" providerId="ADAL" clId="{C39EF9F1-5ADB-40F9-BC6F-A38B11E5F77C}" dt="2025-05-21T09:05:14.739" v="47" actId="20577"/>
        <pc:sldMkLst>
          <pc:docMk/>
          <pc:sldMk cId="4162129357" sldId="518"/>
        </pc:sldMkLst>
        <pc:spChg chg="add mod">
          <ac:chgData name="Ginter Tomasz" userId="cef06d09-1867-4cf0-b70a-4da5b1771de0" providerId="ADAL" clId="{C39EF9F1-5ADB-40F9-BC6F-A38B11E5F77C}" dt="2025-05-21T09:05:14.739" v="47" actId="20577"/>
          <ac:spMkLst>
            <pc:docMk/>
            <pc:sldMk cId="4162129357" sldId="518"/>
            <ac:spMk id="6" creationId="{9B83366C-DD36-4AC5-AFA9-A064E1FEF108}"/>
          </ac:spMkLst>
        </pc:spChg>
        <pc:picChg chg="del">
          <ac:chgData name="Ginter Tomasz" userId="cef06d09-1867-4cf0-b70a-4da5b1771de0" providerId="ADAL" clId="{C39EF9F1-5ADB-40F9-BC6F-A38B11E5F77C}" dt="2025-05-21T09:04:54.826" v="0" actId="478"/>
          <ac:picMkLst>
            <pc:docMk/>
            <pc:sldMk cId="4162129357" sldId="518"/>
            <ac:picMk id="3" creationId="{B223536E-EAB0-D87C-B792-25870565E272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>
            <a:extLst>
              <a:ext uri="{FF2B5EF4-FFF2-40B4-BE49-F238E27FC236}">
                <a16:creationId xmlns:a16="http://schemas.microsoft.com/office/drawing/2014/main" id="{D7CA06BC-46DC-4813-AD83-B79D92B5ECF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583" cy="495348"/>
          </a:xfrm>
          <a:prstGeom prst="rect">
            <a:avLst/>
          </a:prstGeom>
        </p:spPr>
        <p:txBody>
          <a:bodyPr vert="horz" lIns="91504" tIns="45752" rIns="91504" bIns="45752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CBF71FDB-7BB9-4D68-A7B9-41F18B44898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18970" y="0"/>
            <a:ext cx="2921583" cy="495348"/>
          </a:xfrm>
          <a:prstGeom prst="rect">
            <a:avLst/>
          </a:prstGeom>
        </p:spPr>
        <p:txBody>
          <a:bodyPr vert="horz" lIns="91504" tIns="45752" rIns="91504" bIns="45752" rtlCol="0"/>
          <a:lstStyle>
            <a:lvl1pPr algn="r">
              <a:defRPr sz="1200"/>
            </a:lvl1pPr>
          </a:lstStyle>
          <a:p>
            <a:fld id="{E58E870A-5405-49E9-8893-4ED76E127DB0}" type="datetimeFigureOut">
              <a:rPr lang="pl-PL" smtClean="0"/>
              <a:t>2025-05-21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5A82A714-61AB-4B8C-8C5C-11C5FF7DC2F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377317"/>
            <a:ext cx="2921583" cy="495347"/>
          </a:xfrm>
          <a:prstGeom prst="rect">
            <a:avLst/>
          </a:prstGeom>
        </p:spPr>
        <p:txBody>
          <a:bodyPr vert="horz" lIns="91504" tIns="45752" rIns="91504" bIns="45752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D1170E61-CE7B-44B3-80D9-C83B6CD5736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18970" y="9377317"/>
            <a:ext cx="2921583" cy="495347"/>
          </a:xfrm>
          <a:prstGeom prst="rect">
            <a:avLst/>
          </a:prstGeom>
        </p:spPr>
        <p:txBody>
          <a:bodyPr vert="horz" lIns="91504" tIns="45752" rIns="91504" bIns="45752" rtlCol="0" anchor="b"/>
          <a:lstStyle>
            <a:lvl1pPr algn="r">
              <a:defRPr sz="1200"/>
            </a:lvl1pPr>
          </a:lstStyle>
          <a:p>
            <a:fld id="{7F166712-C50C-420D-BDBA-E1FB4006A07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388443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583" cy="495348"/>
          </a:xfrm>
          <a:prstGeom prst="rect">
            <a:avLst/>
          </a:prstGeom>
        </p:spPr>
        <p:txBody>
          <a:bodyPr vert="horz" lIns="91504" tIns="45752" rIns="91504" bIns="45752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18970" y="0"/>
            <a:ext cx="2921583" cy="495348"/>
          </a:xfrm>
          <a:prstGeom prst="rect">
            <a:avLst/>
          </a:prstGeom>
        </p:spPr>
        <p:txBody>
          <a:bodyPr vert="horz" lIns="91504" tIns="45752" rIns="91504" bIns="45752" rtlCol="0"/>
          <a:lstStyle>
            <a:lvl1pPr algn="r">
              <a:defRPr sz="1200"/>
            </a:lvl1pPr>
          </a:lstStyle>
          <a:p>
            <a:fld id="{7EEEFF2B-0721-7148-92D1-1650B5B78E9F}" type="datetimeFigureOut">
              <a:rPr lang="pl-PL" smtClean="0"/>
              <a:t>2025-05-21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016000" y="1235075"/>
            <a:ext cx="4710113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04" tIns="45752" rIns="91504" bIns="45752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4212" y="4751220"/>
            <a:ext cx="5393690" cy="3887361"/>
          </a:xfrm>
          <a:prstGeom prst="rect">
            <a:avLst/>
          </a:prstGeom>
        </p:spPr>
        <p:txBody>
          <a:bodyPr vert="horz" lIns="91504" tIns="45752" rIns="91504" bIns="45752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377317"/>
            <a:ext cx="2921583" cy="495347"/>
          </a:xfrm>
          <a:prstGeom prst="rect">
            <a:avLst/>
          </a:prstGeom>
        </p:spPr>
        <p:txBody>
          <a:bodyPr vert="horz" lIns="91504" tIns="45752" rIns="91504" bIns="45752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18970" y="9377317"/>
            <a:ext cx="2921583" cy="495347"/>
          </a:xfrm>
          <a:prstGeom prst="rect">
            <a:avLst/>
          </a:prstGeom>
        </p:spPr>
        <p:txBody>
          <a:bodyPr vert="horz" lIns="91504" tIns="45752" rIns="91504" bIns="45752" rtlCol="0" anchor="b"/>
          <a:lstStyle>
            <a:lvl1pPr algn="r">
              <a:defRPr sz="1200"/>
            </a:lvl1pPr>
          </a:lstStyle>
          <a:p>
            <a:fld id="{2C02B4DB-5212-AD42-B2C1-BD19AC94D45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927739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404024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659476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15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435408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16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122967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17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213427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18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19788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19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334832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20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88921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+mn-lt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24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445777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27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6586281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28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317799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1443433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30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2033538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ts val="2400"/>
              </a:lnSpc>
              <a:spcBef>
                <a:spcPts val="1102"/>
              </a:spcBef>
            </a:pPr>
            <a:endParaRPr lang="en-US" dirty="0">
              <a:ea typeface="Calibri"/>
              <a:cs typeface="Calibri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32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2720381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38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3875489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39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5725099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43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9358810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err="1">
              <a:ea typeface="Calibri"/>
              <a:cs typeface="Calibri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45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7237215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49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1167019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53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7992351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58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1265698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70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215014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lnSpc>
                <a:spcPts val="2400"/>
              </a:lnSpc>
              <a:spcBef>
                <a:spcPts val="1102"/>
              </a:spcBef>
              <a:buFont typeface="Arial,Sans-Serif"/>
              <a:buChar char="•"/>
            </a:pPr>
            <a:endParaRPr lang="pl-PL">
              <a:ea typeface="Calibri"/>
              <a:cs typeface="Calibri"/>
            </a:endParaRPr>
          </a:p>
          <a:p>
            <a:r>
              <a:rPr lang="en-US" err="1"/>
              <a:t>Wniosek</a:t>
            </a:r>
            <a:r>
              <a:rPr lang="en-US"/>
              <a:t> o </a:t>
            </a:r>
            <a:r>
              <a:rPr lang="en-US" err="1"/>
              <a:t>płatność</a:t>
            </a:r>
            <a:r>
              <a:rPr lang="en-US"/>
              <a:t> = forma </a:t>
            </a:r>
            <a:r>
              <a:rPr lang="en-US" err="1"/>
              <a:t>sprawozdania</a:t>
            </a:r>
            <a:r>
              <a:rPr lang="en-US"/>
              <a:t> z </a:t>
            </a:r>
            <a:r>
              <a:rPr lang="en-US" err="1"/>
              <a:t>realizacji</a:t>
            </a:r>
            <a:r>
              <a:rPr lang="en-US"/>
              <a:t> </a:t>
            </a:r>
            <a:r>
              <a:rPr lang="en-US" err="1"/>
              <a:t>projektu</a:t>
            </a:r>
            <a:endParaRPr lang="en-US">
              <a:ea typeface="Calibri"/>
              <a:cs typeface="Calibri"/>
            </a:endParaRPr>
          </a:p>
          <a:p>
            <a:r>
              <a:rPr lang="en-US"/>
              <a:t>Lista </a:t>
            </a:r>
            <a:r>
              <a:rPr lang="en-US" err="1"/>
              <a:t>osób</a:t>
            </a:r>
            <a:r>
              <a:rPr lang="en-US"/>
              <a:t> </a:t>
            </a:r>
            <a:r>
              <a:rPr lang="en-US" err="1"/>
              <a:t>upoważnionych</a:t>
            </a:r>
            <a:r>
              <a:rPr lang="en-US"/>
              <a:t> do </a:t>
            </a:r>
            <a:r>
              <a:rPr lang="en-US" err="1"/>
              <a:t>podpisywania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2707065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71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4225366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73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1102858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77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754604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143912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638382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206061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139005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622442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943959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jpe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18" Type="http://schemas.openxmlformats.org/officeDocument/2006/relationships/image" Target="../media/image11.jpe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17" Type="http://schemas.openxmlformats.org/officeDocument/2006/relationships/image" Target="../media/image10.jpeg"/><Relationship Id="rId2" Type="http://schemas.openxmlformats.org/officeDocument/2006/relationships/image" Target="../media/image4.png"/><Relationship Id="rId16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5" Type="http://schemas.openxmlformats.org/officeDocument/2006/relationships/image" Target="../media/image8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tytułowy (dług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id="{A63EBD56-4A88-4F5C-BEAF-A33740721C44}"/>
              </a:ext>
            </a:extLst>
          </p:cNvPr>
          <p:cNvSpPr/>
          <p:nvPr userDrawn="1"/>
        </p:nvSpPr>
        <p:spPr>
          <a:xfrm>
            <a:off x="1026613" y="1973818"/>
            <a:ext cx="8639675" cy="4326381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48CDFE25-4437-7188-EA7B-7D9DAD502275}"/>
              </a:ext>
            </a:extLst>
          </p:cNvPr>
          <p:cNvSpPr/>
          <p:nvPr userDrawn="1"/>
        </p:nvSpPr>
        <p:spPr>
          <a:xfrm>
            <a:off x="1" y="0"/>
            <a:ext cx="4986337" cy="26939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3" name="Obraz 12" descr="Obraz zawierający tekst&#10;&#10;Opis wygenerowany automatycznie">
            <a:extLst>
              <a:ext uri="{FF2B5EF4-FFF2-40B4-BE49-F238E27FC236}">
                <a16:creationId xmlns:a16="http://schemas.microsoft.com/office/drawing/2014/main" id="{49D1ECBE-9DB2-9B2A-CE8F-84EF95EA48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760" y="1973818"/>
            <a:ext cx="3959225" cy="720090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2B41AD81-079D-B212-C8B7-9A9D3BEE517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632" y="540402"/>
            <a:ext cx="1080000" cy="1080000"/>
          </a:xfrm>
          <a:prstGeom prst="rect">
            <a:avLst/>
          </a:prstGeom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0A433181-6EED-44B3-4822-4AF9E6BA906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788" y="540402"/>
            <a:ext cx="1080000" cy="1080000"/>
          </a:xfrm>
          <a:prstGeom prst="rect">
            <a:avLst/>
          </a:prstGeom>
        </p:spPr>
      </p:pic>
      <p:pic>
        <p:nvPicPr>
          <p:cNvPr id="16" name="Obraz 15">
            <a:extLst>
              <a:ext uri="{FF2B5EF4-FFF2-40B4-BE49-F238E27FC236}">
                <a16:creationId xmlns:a16="http://schemas.microsoft.com/office/drawing/2014/main" id="{276322E5-6025-7EA2-67FB-9F57E921005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3944" y="540402"/>
            <a:ext cx="1080000" cy="108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5877" y="3059113"/>
            <a:ext cx="7920115" cy="1107677"/>
          </a:xfrm>
        </p:spPr>
        <p:txBody>
          <a:bodyPr anchor="t" anchorCtr="0">
            <a:normAutofit/>
          </a:bodyPr>
          <a:lstStyle>
            <a:lvl1pPr algn="l">
              <a:lnSpc>
                <a:spcPts val="4000"/>
              </a:lnSpc>
              <a:defRPr sz="3200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5888" y="4861794"/>
            <a:ext cx="7920037" cy="1080000"/>
          </a:xfrm>
        </p:spPr>
        <p:txBody>
          <a:bodyPr>
            <a:normAutofit/>
          </a:bodyPr>
          <a:lstStyle>
            <a:lvl1pPr marL="0" indent="0" algn="l">
              <a:lnSpc>
                <a:spcPts val="3500"/>
              </a:lnSpc>
              <a:buNone/>
              <a:defRPr sz="2800" b="1">
                <a:solidFill>
                  <a:schemeClr val="tx2"/>
                </a:solidFill>
              </a:defRPr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pl-PL"/>
              <a:t>Kliknij, aby edytować styl wzorca podtytułu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65356" y="540402"/>
            <a:ext cx="1799844" cy="349114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800"/>
              </a:lnSpc>
              <a:defRPr sz="14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D2A3D249-6366-4532-95C2-9DDC07D17B44}" type="datetime1">
              <a:rPr lang="pl-PL" smtClean="0"/>
              <a:t>2025-05-21</a:t>
            </a:fld>
            <a:endParaRPr lang="pl-PL"/>
          </a:p>
        </p:txBody>
      </p:sp>
      <p:grpSp>
        <p:nvGrpSpPr>
          <p:cNvPr id="26" name="Grupa 25">
            <a:extLst>
              <a:ext uri="{FF2B5EF4-FFF2-40B4-BE49-F238E27FC236}">
                <a16:creationId xmlns:a16="http://schemas.microsoft.com/office/drawing/2014/main" id="{BCC7133F-DD34-4441-A081-09B1F39CBAAF}"/>
              </a:ext>
            </a:extLst>
          </p:cNvPr>
          <p:cNvGrpSpPr/>
          <p:nvPr userDrawn="1"/>
        </p:nvGrpSpPr>
        <p:grpSpPr>
          <a:xfrm>
            <a:off x="100601" y="6343237"/>
            <a:ext cx="10492198" cy="1192200"/>
            <a:chOff x="153899" y="6417375"/>
            <a:chExt cx="10492198" cy="1192200"/>
          </a:xfrm>
        </p:grpSpPr>
        <p:pic>
          <p:nvPicPr>
            <p:cNvPr id="17" name="Obraz 16">
              <a:extLst>
                <a:ext uri="{FF2B5EF4-FFF2-40B4-BE49-F238E27FC236}">
                  <a16:creationId xmlns:a16="http://schemas.microsoft.com/office/drawing/2014/main" id="{C936F308-DEB3-4543-84FA-4EAB6957153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32550" y="6544452"/>
              <a:ext cx="2497838" cy="950945"/>
            </a:xfrm>
            <a:prstGeom prst="rect">
              <a:avLst/>
            </a:prstGeom>
          </p:spPr>
        </p:pic>
        <p:pic>
          <p:nvPicPr>
            <p:cNvPr id="19" name="Obraz 18">
              <a:extLst>
                <a:ext uri="{FF2B5EF4-FFF2-40B4-BE49-F238E27FC236}">
                  <a16:creationId xmlns:a16="http://schemas.microsoft.com/office/drawing/2014/main" id="{4F20D11C-E08F-472A-AAFB-DA475B3F627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899" y="6433030"/>
              <a:ext cx="2463956" cy="1117120"/>
            </a:xfrm>
            <a:prstGeom prst="rect">
              <a:avLst/>
            </a:prstGeom>
          </p:spPr>
        </p:pic>
        <p:pic>
          <p:nvPicPr>
            <p:cNvPr id="21" name="Obraz 20">
              <a:extLst>
                <a:ext uri="{FF2B5EF4-FFF2-40B4-BE49-F238E27FC236}">
                  <a16:creationId xmlns:a16="http://schemas.microsoft.com/office/drawing/2014/main" id="{B8BA551F-4A8B-41BD-9DB0-3202880F5B4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65351" y="6544452"/>
              <a:ext cx="2929811" cy="938047"/>
            </a:xfrm>
            <a:prstGeom prst="rect">
              <a:avLst/>
            </a:prstGeom>
          </p:spPr>
        </p:pic>
        <p:pic>
          <p:nvPicPr>
            <p:cNvPr id="23" name="Obraz 22">
              <a:extLst>
                <a:ext uri="{FF2B5EF4-FFF2-40B4-BE49-F238E27FC236}">
                  <a16:creationId xmlns:a16="http://schemas.microsoft.com/office/drawing/2014/main" id="{49A831D7-01A3-482A-B6D5-47E8C97B5F9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70242" y="6417375"/>
              <a:ext cx="2275855" cy="1192200"/>
            </a:xfrm>
            <a:prstGeom prst="rect">
              <a:avLst/>
            </a:prstGeom>
          </p:spPr>
        </p:pic>
        <p:cxnSp>
          <p:nvCxnSpPr>
            <p:cNvPr id="25" name="Łącznik prosty 24">
              <a:extLst>
                <a:ext uri="{FF2B5EF4-FFF2-40B4-BE49-F238E27FC236}">
                  <a16:creationId xmlns:a16="http://schemas.microsoft.com/office/drawing/2014/main" id="{697FB335-B217-4C87-AB16-011329E672B4}"/>
                </a:ext>
              </a:extLst>
            </p:cNvPr>
            <p:cNvCxnSpPr/>
            <p:nvPr userDrawn="1"/>
          </p:nvCxnSpPr>
          <p:spPr>
            <a:xfrm>
              <a:off x="8239050" y="6686847"/>
              <a:ext cx="0" cy="60948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557672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2" userDrawn="1">
          <p15:clr>
            <a:srgbClr val="FBAE40"/>
          </p15:clr>
        </p15:guide>
        <p15:guide id="2" orient="horz" pos="113" userDrawn="1">
          <p15:clr>
            <a:srgbClr val="FBAE40"/>
          </p15:clr>
        </p15:guide>
        <p15:guide id="3" orient="horz" pos="2381" userDrawn="1">
          <p15:clr>
            <a:srgbClr val="FBAE40"/>
          </p15:clr>
        </p15:guide>
        <p15:guide id="4" orient="horz" pos="340" userDrawn="1">
          <p15:clr>
            <a:srgbClr val="FBAE40"/>
          </p15:clr>
        </p15:guide>
        <p15:guide id="5" orient="horz" pos="567" userDrawn="1">
          <p15:clr>
            <a:srgbClr val="FBAE40"/>
          </p15:clr>
        </p15:guide>
        <p15:guide id="6" orient="horz" pos="794" userDrawn="1">
          <p15:clr>
            <a:srgbClr val="FBAE40"/>
          </p15:clr>
        </p15:guide>
        <p15:guide id="7" orient="horz" pos="1020" userDrawn="1">
          <p15:clr>
            <a:srgbClr val="FBAE40"/>
          </p15:clr>
        </p15:guide>
        <p15:guide id="8" orient="horz" pos="1247" userDrawn="1">
          <p15:clr>
            <a:srgbClr val="FBAE40"/>
          </p15:clr>
        </p15:guide>
        <p15:guide id="9" orient="horz" pos="1474" userDrawn="1">
          <p15:clr>
            <a:srgbClr val="FBAE40"/>
          </p15:clr>
        </p15:guide>
        <p15:guide id="10" orient="horz" pos="1701" userDrawn="1">
          <p15:clr>
            <a:srgbClr val="FBAE40"/>
          </p15:clr>
        </p15:guide>
        <p15:guide id="11" orient="horz" pos="1927" userDrawn="1">
          <p15:clr>
            <a:srgbClr val="FBAE40"/>
          </p15:clr>
        </p15:guide>
        <p15:guide id="12" orient="horz" pos="2154" userDrawn="1">
          <p15:clr>
            <a:srgbClr val="FBAE40"/>
          </p15:clr>
        </p15:guide>
        <p15:guide id="13" orient="horz" pos="2608" userDrawn="1">
          <p15:clr>
            <a:srgbClr val="FBAE40"/>
          </p15:clr>
        </p15:guide>
        <p15:guide id="14" orient="horz" pos="2835" userDrawn="1">
          <p15:clr>
            <a:srgbClr val="FBAE40"/>
          </p15:clr>
        </p15:guide>
        <p15:guide id="15" orient="horz" pos="3061" userDrawn="1">
          <p15:clr>
            <a:srgbClr val="FBAE40"/>
          </p15:clr>
        </p15:guide>
        <p15:guide id="16" orient="horz" pos="3288" userDrawn="1">
          <p15:clr>
            <a:srgbClr val="FBAE40"/>
          </p15:clr>
        </p15:guide>
        <p15:guide id="17" orient="horz" pos="3515" userDrawn="1">
          <p15:clr>
            <a:srgbClr val="FBAE40"/>
          </p15:clr>
        </p15:guide>
        <p15:guide id="18" orient="horz" pos="3742" userDrawn="1">
          <p15:clr>
            <a:srgbClr val="FBAE40"/>
          </p15:clr>
        </p15:guide>
        <p15:guide id="19" orient="horz" pos="3968" userDrawn="1">
          <p15:clr>
            <a:srgbClr val="FBAE40"/>
          </p15:clr>
        </p15:guide>
        <p15:guide id="20" orient="horz" pos="4195" userDrawn="1">
          <p15:clr>
            <a:srgbClr val="FBAE40"/>
          </p15:clr>
        </p15:guide>
        <p15:guide id="21" orient="horz" pos="4422" userDrawn="1">
          <p15:clr>
            <a:srgbClr val="FBAE40"/>
          </p15:clr>
        </p15:guide>
        <p15:guide id="22" orient="horz" pos="4649" userDrawn="1">
          <p15:clr>
            <a:srgbClr val="FBAE40"/>
          </p15:clr>
        </p15:guide>
        <p15:guide id="23" pos="419" userDrawn="1">
          <p15:clr>
            <a:srgbClr val="FBAE40"/>
          </p15:clr>
        </p15:guide>
        <p15:guide id="24" pos="646" userDrawn="1">
          <p15:clr>
            <a:srgbClr val="FBAE40"/>
          </p15:clr>
        </p15:guide>
        <p15:guide id="25" pos="873" userDrawn="1">
          <p15:clr>
            <a:srgbClr val="FBAE40"/>
          </p15:clr>
        </p15:guide>
        <p15:guide id="26" pos="1100" userDrawn="1">
          <p15:clr>
            <a:srgbClr val="FBAE40"/>
          </p15:clr>
        </p15:guide>
        <p15:guide id="27" pos="1327" userDrawn="1">
          <p15:clr>
            <a:srgbClr val="FBAE40"/>
          </p15:clr>
        </p15:guide>
        <p15:guide id="28" pos="1553" userDrawn="1">
          <p15:clr>
            <a:srgbClr val="FBAE40"/>
          </p15:clr>
        </p15:guide>
        <p15:guide id="29" pos="1780" userDrawn="1">
          <p15:clr>
            <a:srgbClr val="FBAE40"/>
          </p15:clr>
        </p15:guide>
        <p15:guide id="30" pos="2007" userDrawn="1">
          <p15:clr>
            <a:srgbClr val="FBAE40"/>
          </p15:clr>
        </p15:guide>
        <p15:guide id="31" pos="2234" userDrawn="1">
          <p15:clr>
            <a:srgbClr val="FBAE40"/>
          </p15:clr>
        </p15:guide>
        <p15:guide id="32" pos="2460" userDrawn="1">
          <p15:clr>
            <a:srgbClr val="FBAE40"/>
          </p15:clr>
        </p15:guide>
        <p15:guide id="33" pos="2687" userDrawn="1">
          <p15:clr>
            <a:srgbClr val="FBAE40"/>
          </p15:clr>
        </p15:guide>
        <p15:guide id="34" pos="2914" userDrawn="1">
          <p15:clr>
            <a:srgbClr val="FBAE40"/>
          </p15:clr>
        </p15:guide>
        <p15:guide id="35" pos="3141" userDrawn="1">
          <p15:clr>
            <a:srgbClr val="FBAE40"/>
          </p15:clr>
        </p15:guide>
        <p15:guide id="36" pos="3368" userDrawn="1">
          <p15:clr>
            <a:srgbClr val="FBAE40"/>
          </p15:clr>
        </p15:guide>
        <p15:guide id="37" pos="3594" userDrawn="1">
          <p15:clr>
            <a:srgbClr val="FBAE40"/>
          </p15:clr>
        </p15:guide>
        <p15:guide id="38" pos="3821" userDrawn="1">
          <p15:clr>
            <a:srgbClr val="FBAE40"/>
          </p15:clr>
        </p15:guide>
        <p15:guide id="39" pos="4048" userDrawn="1">
          <p15:clr>
            <a:srgbClr val="FBAE40"/>
          </p15:clr>
        </p15:guide>
        <p15:guide id="40" pos="4275" userDrawn="1">
          <p15:clr>
            <a:srgbClr val="FBAE40"/>
          </p15:clr>
        </p15:guide>
        <p15:guide id="41" pos="4501" userDrawn="1">
          <p15:clr>
            <a:srgbClr val="FBAE40"/>
          </p15:clr>
        </p15:guide>
        <p15:guide id="42" pos="4728" userDrawn="1">
          <p15:clr>
            <a:srgbClr val="FBAE40"/>
          </p15:clr>
        </p15:guide>
        <p15:guide id="43" pos="4955" userDrawn="1">
          <p15:clr>
            <a:srgbClr val="FBAE40"/>
          </p15:clr>
        </p15:guide>
        <p15:guide id="44" pos="5182" userDrawn="1">
          <p15:clr>
            <a:srgbClr val="FBAE40"/>
          </p15:clr>
        </p15:guide>
        <p15:guide id="45" pos="5408" userDrawn="1">
          <p15:clr>
            <a:srgbClr val="FBAE40"/>
          </p15:clr>
        </p15:guide>
        <p15:guide id="46" pos="5635" userDrawn="1">
          <p15:clr>
            <a:srgbClr val="FBAE40"/>
          </p15:clr>
        </p15:guide>
        <p15:guide id="47" pos="5862" userDrawn="1">
          <p15:clr>
            <a:srgbClr val="FBAE40"/>
          </p15:clr>
        </p15:guide>
        <p15:guide id="48" pos="6089" userDrawn="1">
          <p15:clr>
            <a:srgbClr val="FBAE40"/>
          </p15:clr>
        </p15:guide>
        <p15:guide id="49" pos="6316" userDrawn="1">
          <p15:clr>
            <a:srgbClr val="FBAE40"/>
          </p15:clr>
        </p15:guide>
        <p15:guide id="50" pos="6542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końc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ostokąt 11">
            <a:extLst>
              <a:ext uri="{FF2B5EF4-FFF2-40B4-BE49-F238E27FC236}">
                <a16:creationId xmlns:a16="http://schemas.microsoft.com/office/drawing/2014/main" id="{F8E39A3A-22D6-B8ED-2F58-16F69704FFAA}"/>
              </a:ext>
            </a:extLst>
          </p:cNvPr>
          <p:cNvSpPr/>
          <p:nvPr userDrawn="1"/>
        </p:nvSpPr>
        <p:spPr>
          <a:xfrm>
            <a:off x="2465388" y="4500563"/>
            <a:ext cx="8226426" cy="179963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Symbol zastępczy obrazu 10">
            <a:extLst>
              <a:ext uri="{FF2B5EF4-FFF2-40B4-BE49-F238E27FC236}">
                <a16:creationId xmlns:a16="http://schemas.microsoft.com/office/drawing/2014/main" id="{A760FD32-D539-3290-0E5F-1B5EF08EB2F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25525" y="0"/>
            <a:ext cx="8640763" cy="5221288"/>
          </a:xfrm>
          <a:custGeom>
            <a:avLst/>
            <a:gdLst>
              <a:gd name="connsiteX0" fmla="*/ 0 w 8640763"/>
              <a:gd name="connsiteY0" fmla="*/ 0 h 5221288"/>
              <a:gd name="connsiteX1" fmla="*/ 8640763 w 8640763"/>
              <a:gd name="connsiteY1" fmla="*/ 0 h 5221288"/>
              <a:gd name="connsiteX2" fmla="*/ 8640763 w 8640763"/>
              <a:gd name="connsiteY2" fmla="*/ 4500563 h 5221288"/>
              <a:gd name="connsiteX3" fmla="*/ 1439863 w 8640763"/>
              <a:gd name="connsiteY3" fmla="*/ 4500563 h 5221288"/>
              <a:gd name="connsiteX4" fmla="*/ 1439863 w 8640763"/>
              <a:gd name="connsiteY4" fmla="*/ 5221288 h 5221288"/>
              <a:gd name="connsiteX5" fmla="*/ 0 w 8640763"/>
              <a:gd name="connsiteY5" fmla="*/ 5221288 h 5221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640763" h="5221288">
                <a:moveTo>
                  <a:pt x="0" y="0"/>
                </a:moveTo>
                <a:lnTo>
                  <a:pt x="8640763" y="0"/>
                </a:lnTo>
                <a:lnTo>
                  <a:pt x="8640763" y="4500563"/>
                </a:lnTo>
                <a:lnTo>
                  <a:pt x="1439863" y="4500563"/>
                </a:lnTo>
                <a:lnTo>
                  <a:pt x="1439863" y="5221288"/>
                </a:lnTo>
                <a:lnTo>
                  <a:pt x="0" y="522128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000"/>
            </a:lvl1pPr>
          </a:lstStyle>
          <a:p>
            <a:r>
              <a:rPr lang="pl-PL"/>
              <a:t>Kliknij ikonę, aby dodać obraz</a:t>
            </a:r>
          </a:p>
        </p:txBody>
      </p:sp>
      <p:pic>
        <p:nvPicPr>
          <p:cNvPr id="7" name="Obraz 6" descr="Obraz zawierający tekst&#10;&#10;Opis wygenerowany automatycznie">
            <a:extLst>
              <a:ext uri="{FF2B5EF4-FFF2-40B4-BE49-F238E27FC236}">
                <a16:creationId xmlns:a16="http://schemas.microsoft.com/office/drawing/2014/main" id="{3B4B8A84-3D08-244B-BF5B-6E361D1A74B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6975" y="4500563"/>
            <a:ext cx="3959225" cy="72009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C3C397EF-E780-3941-A190-8FF660EE90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5750" y="5593629"/>
            <a:ext cx="7559675" cy="705572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2785084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Slajd tytułowy (dług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id="{A63EBD56-4A88-4F5C-BEAF-A33740721C44}"/>
              </a:ext>
            </a:extLst>
          </p:cNvPr>
          <p:cNvSpPr/>
          <p:nvPr userDrawn="1"/>
        </p:nvSpPr>
        <p:spPr>
          <a:xfrm>
            <a:off x="1025525" y="1983572"/>
            <a:ext cx="8640763" cy="4316627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48CDFE25-4437-7188-EA7B-7D9DAD5022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4986337" cy="26939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3" name="Obraz 12" descr="Obraz zawierający tekst&#10;&#10;Opis wygenerowany automatycznie">
            <a:extLst>
              <a:ext uri="{FF2B5EF4-FFF2-40B4-BE49-F238E27FC236}">
                <a16:creationId xmlns:a16="http://schemas.microsoft.com/office/drawing/2014/main" id="{49D1ECBE-9DB2-9B2A-CE8F-84EF95EA48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525" y="1983572"/>
            <a:ext cx="3959225" cy="7200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5877" y="3070227"/>
            <a:ext cx="7920115" cy="1087764"/>
          </a:xfrm>
        </p:spPr>
        <p:txBody>
          <a:bodyPr anchor="t" anchorCtr="0">
            <a:normAutofit/>
          </a:bodyPr>
          <a:lstStyle>
            <a:lvl1pPr algn="l">
              <a:lnSpc>
                <a:spcPts val="4000"/>
              </a:lnSpc>
              <a:defRPr sz="3200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5888" y="4861794"/>
            <a:ext cx="7920037" cy="1080000"/>
          </a:xfrm>
        </p:spPr>
        <p:txBody>
          <a:bodyPr>
            <a:normAutofit/>
          </a:bodyPr>
          <a:lstStyle>
            <a:lvl1pPr marL="0" indent="0" algn="l">
              <a:lnSpc>
                <a:spcPts val="3500"/>
              </a:lnSpc>
              <a:buNone/>
              <a:defRPr sz="2800" b="1">
                <a:solidFill>
                  <a:schemeClr val="tx2"/>
                </a:solidFill>
              </a:defRPr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pl-PL"/>
              <a:t>Kliknij, aby edytować styl wzorca podtytułu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65356" y="540402"/>
            <a:ext cx="1799844" cy="349114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800"/>
              </a:lnSpc>
              <a:defRPr sz="14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68EEE8EE-D7CF-4F1D-849B-3E54D1DD80B0}" type="datetime1">
              <a:rPr lang="pl-PL" smtClean="0"/>
              <a:t>2025-05-21</a:t>
            </a:fld>
            <a:endParaRPr lang="pl-PL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039E0742-6ADE-F448-8437-7F591E1D07F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57" y="1244366"/>
            <a:ext cx="381000" cy="381000"/>
          </a:xfrm>
          <a:prstGeom prst="rect">
            <a:avLst/>
          </a:prstGeom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id="{F60567DB-D582-D44E-A6AD-12B2B5F1FE7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250" y="545866"/>
            <a:ext cx="381000" cy="381000"/>
          </a:xfrm>
          <a:prstGeom prst="rect">
            <a:avLst/>
          </a:prstGeom>
        </p:spPr>
      </p:pic>
      <p:pic>
        <p:nvPicPr>
          <p:cNvPr id="19" name="Obraz 18">
            <a:extLst>
              <a:ext uri="{FF2B5EF4-FFF2-40B4-BE49-F238E27FC236}">
                <a16:creationId xmlns:a16="http://schemas.microsoft.com/office/drawing/2014/main" id="{39EEE39C-033E-F640-8C4C-E23D91BEA33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511" y="1244366"/>
            <a:ext cx="381000" cy="381000"/>
          </a:xfrm>
          <a:prstGeom prst="rect">
            <a:avLst/>
          </a:prstGeom>
        </p:spPr>
      </p:pic>
      <p:pic>
        <p:nvPicPr>
          <p:cNvPr id="21" name="Obraz 20">
            <a:extLst>
              <a:ext uri="{FF2B5EF4-FFF2-40B4-BE49-F238E27FC236}">
                <a16:creationId xmlns:a16="http://schemas.microsoft.com/office/drawing/2014/main" id="{C169AC8E-96EA-1048-803E-97D6CEE5E102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786" y="538288"/>
            <a:ext cx="381000" cy="381000"/>
          </a:xfrm>
          <a:prstGeom prst="rect">
            <a:avLst/>
          </a:prstGeom>
        </p:spPr>
      </p:pic>
      <p:pic>
        <p:nvPicPr>
          <p:cNvPr id="23" name="Obraz 22">
            <a:extLst>
              <a:ext uri="{FF2B5EF4-FFF2-40B4-BE49-F238E27FC236}">
                <a16:creationId xmlns:a16="http://schemas.microsoft.com/office/drawing/2014/main" id="{D5D90F56-CFD2-1A40-B479-B556FC2D370D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25" y="545866"/>
            <a:ext cx="381000" cy="381000"/>
          </a:xfrm>
          <a:prstGeom prst="rect">
            <a:avLst/>
          </a:prstGeom>
        </p:spPr>
      </p:pic>
      <p:pic>
        <p:nvPicPr>
          <p:cNvPr id="25" name="Obraz 24">
            <a:extLst>
              <a:ext uri="{FF2B5EF4-FFF2-40B4-BE49-F238E27FC236}">
                <a16:creationId xmlns:a16="http://schemas.microsoft.com/office/drawing/2014/main" id="{48E96C1A-FA5C-A24F-9872-8608B9B3BC4F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293" y="1254829"/>
            <a:ext cx="381000" cy="381000"/>
          </a:xfrm>
          <a:prstGeom prst="rect">
            <a:avLst/>
          </a:prstGeom>
        </p:spPr>
      </p:pic>
      <p:pic>
        <p:nvPicPr>
          <p:cNvPr id="27" name="Obraz 26">
            <a:extLst>
              <a:ext uri="{FF2B5EF4-FFF2-40B4-BE49-F238E27FC236}">
                <a16:creationId xmlns:a16="http://schemas.microsoft.com/office/drawing/2014/main" id="{28B2440F-CBE5-784D-ADC8-E797F64F472B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637" y="543567"/>
            <a:ext cx="381000" cy="381000"/>
          </a:xfrm>
          <a:prstGeom prst="rect">
            <a:avLst/>
          </a:prstGeom>
        </p:spPr>
      </p:pic>
      <p:pic>
        <p:nvPicPr>
          <p:cNvPr id="29" name="Obraz 28">
            <a:extLst>
              <a:ext uri="{FF2B5EF4-FFF2-40B4-BE49-F238E27FC236}">
                <a16:creationId xmlns:a16="http://schemas.microsoft.com/office/drawing/2014/main" id="{1C717A0E-10D0-FA43-BF65-49909BDCEAFA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018" y="535269"/>
            <a:ext cx="381000" cy="381000"/>
          </a:xfrm>
          <a:prstGeom prst="rect">
            <a:avLst/>
          </a:prstGeom>
        </p:spPr>
      </p:pic>
      <p:pic>
        <p:nvPicPr>
          <p:cNvPr id="31" name="Obraz 30">
            <a:extLst>
              <a:ext uri="{FF2B5EF4-FFF2-40B4-BE49-F238E27FC236}">
                <a16:creationId xmlns:a16="http://schemas.microsoft.com/office/drawing/2014/main" id="{A2891D6F-956C-9342-B2BB-C701A5BC5154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256" y="531095"/>
            <a:ext cx="381000" cy="381000"/>
          </a:xfrm>
          <a:prstGeom prst="rect">
            <a:avLst/>
          </a:prstGeom>
        </p:spPr>
      </p:pic>
      <p:pic>
        <p:nvPicPr>
          <p:cNvPr id="33" name="Obraz 32">
            <a:extLst>
              <a:ext uri="{FF2B5EF4-FFF2-40B4-BE49-F238E27FC236}">
                <a16:creationId xmlns:a16="http://schemas.microsoft.com/office/drawing/2014/main" id="{7DE0C268-A93E-1C47-9AA3-10F1F10D0971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802" y="1251987"/>
            <a:ext cx="381000" cy="381000"/>
          </a:xfrm>
          <a:prstGeom prst="rect">
            <a:avLst/>
          </a:prstGeom>
        </p:spPr>
      </p:pic>
      <p:pic>
        <p:nvPicPr>
          <p:cNvPr id="35" name="Obraz 34">
            <a:extLst>
              <a:ext uri="{FF2B5EF4-FFF2-40B4-BE49-F238E27FC236}">
                <a16:creationId xmlns:a16="http://schemas.microsoft.com/office/drawing/2014/main" id="{45508241-FE91-D847-8686-4F72BD314220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613" y="1250549"/>
            <a:ext cx="381000" cy="381000"/>
          </a:xfrm>
          <a:prstGeom prst="rect">
            <a:avLst/>
          </a:prstGeom>
        </p:spPr>
      </p:pic>
      <p:pic>
        <p:nvPicPr>
          <p:cNvPr id="37" name="Obraz 36">
            <a:extLst>
              <a:ext uri="{FF2B5EF4-FFF2-40B4-BE49-F238E27FC236}">
                <a16:creationId xmlns:a16="http://schemas.microsoft.com/office/drawing/2014/main" id="{EB9A3203-260A-FA4A-9526-A6276A5756DA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637" y="1250549"/>
            <a:ext cx="381000" cy="381000"/>
          </a:xfrm>
          <a:prstGeom prst="rect">
            <a:avLst/>
          </a:prstGeom>
        </p:spPr>
      </p:pic>
      <p:grpSp>
        <p:nvGrpSpPr>
          <p:cNvPr id="24" name="Grupa 23">
            <a:extLst>
              <a:ext uri="{FF2B5EF4-FFF2-40B4-BE49-F238E27FC236}">
                <a16:creationId xmlns:a16="http://schemas.microsoft.com/office/drawing/2014/main" id="{C2FC3C7A-739B-4EFC-B37D-A6D2DD294C57}"/>
              </a:ext>
            </a:extLst>
          </p:cNvPr>
          <p:cNvGrpSpPr/>
          <p:nvPr userDrawn="1"/>
        </p:nvGrpSpPr>
        <p:grpSpPr>
          <a:xfrm>
            <a:off x="178978" y="6367475"/>
            <a:ext cx="10492198" cy="1192200"/>
            <a:chOff x="153899" y="6417375"/>
            <a:chExt cx="10492198" cy="1192200"/>
          </a:xfrm>
        </p:grpSpPr>
        <p:pic>
          <p:nvPicPr>
            <p:cNvPr id="26" name="Obraz 25">
              <a:extLst>
                <a:ext uri="{FF2B5EF4-FFF2-40B4-BE49-F238E27FC236}">
                  <a16:creationId xmlns:a16="http://schemas.microsoft.com/office/drawing/2014/main" id="{DB4C0DFD-74BB-4F9A-9632-77A6DFC9989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32550" y="6544452"/>
              <a:ext cx="2497838" cy="950945"/>
            </a:xfrm>
            <a:prstGeom prst="rect">
              <a:avLst/>
            </a:prstGeom>
          </p:spPr>
        </p:pic>
        <p:pic>
          <p:nvPicPr>
            <p:cNvPr id="28" name="Obraz 27">
              <a:extLst>
                <a:ext uri="{FF2B5EF4-FFF2-40B4-BE49-F238E27FC236}">
                  <a16:creationId xmlns:a16="http://schemas.microsoft.com/office/drawing/2014/main" id="{5FF58B18-2EF8-43C8-A461-528BBCF3011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899" y="6433030"/>
              <a:ext cx="2463956" cy="1117120"/>
            </a:xfrm>
            <a:prstGeom prst="rect">
              <a:avLst/>
            </a:prstGeom>
          </p:spPr>
        </p:pic>
        <p:pic>
          <p:nvPicPr>
            <p:cNvPr id="30" name="Obraz 29">
              <a:extLst>
                <a:ext uri="{FF2B5EF4-FFF2-40B4-BE49-F238E27FC236}">
                  <a16:creationId xmlns:a16="http://schemas.microsoft.com/office/drawing/2014/main" id="{28054144-901A-4959-98FE-DB8F41AD46A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65351" y="6544452"/>
              <a:ext cx="2929811" cy="938047"/>
            </a:xfrm>
            <a:prstGeom prst="rect">
              <a:avLst/>
            </a:prstGeom>
          </p:spPr>
        </p:pic>
        <p:pic>
          <p:nvPicPr>
            <p:cNvPr id="32" name="Obraz 31">
              <a:extLst>
                <a:ext uri="{FF2B5EF4-FFF2-40B4-BE49-F238E27FC236}">
                  <a16:creationId xmlns:a16="http://schemas.microsoft.com/office/drawing/2014/main" id="{1FD722EA-C207-4AB5-BA3B-40FF3C4634F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70242" y="6417375"/>
              <a:ext cx="2275855" cy="1192200"/>
            </a:xfrm>
            <a:prstGeom prst="rect">
              <a:avLst/>
            </a:prstGeom>
          </p:spPr>
        </p:pic>
        <p:cxnSp>
          <p:nvCxnSpPr>
            <p:cNvPr id="34" name="Łącznik prosty 33">
              <a:extLst>
                <a:ext uri="{FF2B5EF4-FFF2-40B4-BE49-F238E27FC236}">
                  <a16:creationId xmlns:a16="http://schemas.microsoft.com/office/drawing/2014/main" id="{F4AB6B17-5C1B-4CB9-9353-C6945FC80BCA}"/>
                </a:ext>
              </a:extLst>
            </p:cNvPr>
            <p:cNvCxnSpPr/>
            <p:nvPr userDrawn="1"/>
          </p:nvCxnSpPr>
          <p:spPr>
            <a:xfrm>
              <a:off x="8239050" y="6686847"/>
              <a:ext cx="0" cy="60948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860260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3">
          <p15:clr>
            <a:srgbClr val="FBAE40"/>
          </p15:clr>
        </p15:guide>
        <p15:guide id="2" orient="horz" pos="113">
          <p15:clr>
            <a:srgbClr val="FBAE40"/>
          </p15:clr>
        </p15:guide>
        <p15:guide id="3" orient="horz" pos="2381">
          <p15:clr>
            <a:srgbClr val="FBAE40"/>
          </p15:clr>
        </p15:guide>
        <p15:guide id="4" orient="horz" pos="340">
          <p15:clr>
            <a:srgbClr val="FBAE40"/>
          </p15:clr>
        </p15:guide>
        <p15:guide id="5" orient="horz" pos="567">
          <p15:clr>
            <a:srgbClr val="FBAE40"/>
          </p15:clr>
        </p15:guide>
        <p15:guide id="6" orient="horz" pos="794">
          <p15:clr>
            <a:srgbClr val="FBAE40"/>
          </p15:clr>
        </p15:guide>
        <p15:guide id="7" orient="horz" pos="1020">
          <p15:clr>
            <a:srgbClr val="FBAE40"/>
          </p15:clr>
        </p15:guide>
        <p15:guide id="8" orient="horz" pos="1247">
          <p15:clr>
            <a:srgbClr val="FBAE40"/>
          </p15:clr>
        </p15:guide>
        <p15:guide id="9" orient="horz" pos="1474">
          <p15:clr>
            <a:srgbClr val="FBAE40"/>
          </p15:clr>
        </p15:guide>
        <p15:guide id="10" orient="horz" pos="1701">
          <p15:clr>
            <a:srgbClr val="FBAE40"/>
          </p15:clr>
        </p15:guide>
        <p15:guide id="11" orient="horz" pos="1927">
          <p15:clr>
            <a:srgbClr val="FBAE40"/>
          </p15:clr>
        </p15:guide>
        <p15:guide id="12" orient="horz" pos="2154">
          <p15:clr>
            <a:srgbClr val="FBAE40"/>
          </p15:clr>
        </p15:guide>
        <p15:guide id="13" orient="horz" pos="2608">
          <p15:clr>
            <a:srgbClr val="FBAE40"/>
          </p15:clr>
        </p15:guide>
        <p15:guide id="14" orient="horz" pos="2835">
          <p15:clr>
            <a:srgbClr val="FBAE40"/>
          </p15:clr>
        </p15:guide>
        <p15:guide id="15" orient="horz" pos="3061">
          <p15:clr>
            <a:srgbClr val="FBAE40"/>
          </p15:clr>
        </p15:guide>
        <p15:guide id="16" orient="horz" pos="3288">
          <p15:clr>
            <a:srgbClr val="FBAE40"/>
          </p15:clr>
        </p15:guide>
        <p15:guide id="17" orient="horz" pos="3515">
          <p15:clr>
            <a:srgbClr val="FBAE40"/>
          </p15:clr>
        </p15:guide>
        <p15:guide id="18" orient="horz" pos="3742">
          <p15:clr>
            <a:srgbClr val="FBAE40"/>
          </p15:clr>
        </p15:guide>
        <p15:guide id="19" orient="horz" pos="3968">
          <p15:clr>
            <a:srgbClr val="FBAE40"/>
          </p15:clr>
        </p15:guide>
        <p15:guide id="20" orient="horz" pos="4195">
          <p15:clr>
            <a:srgbClr val="FBAE40"/>
          </p15:clr>
        </p15:guide>
        <p15:guide id="21" orient="horz" pos="4422">
          <p15:clr>
            <a:srgbClr val="FBAE40"/>
          </p15:clr>
        </p15:guide>
        <p15:guide id="22" orient="horz" pos="4649">
          <p15:clr>
            <a:srgbClr val="FBAE40"/>
          </p15:clr>
        </p15:guide>
        <p15:guide id="23" pos="419">
          <p15:clr>
            <a:srgbClr val="FBAE40"/>
          </p15:clr>
        </p15:guide>
        <p15:guide id="24" pos="646">
          <p15:clr>
            <a:srgbClr val="FBAE40"/>
          </p15:clr>
        </p15:guide>
        <p15:guide id="25" pos="873">
          <p15:clr>
            <a:srgbClr val="FBAE40"/>
          </p15:clr>
        </p15:guide>
        <p15:guide id="26" pos="1100">
          <p15:clr>
            <a:srgbClr val="FBAE40"/>
          </p15:clr>
        </p15:guide>
        <p15:guide id="27" pos="1327">
          <p15:clr>
            <a:srgbClr val="FBAE40"/>
          </p15:clr>
        </p15:guide>
        <p15:guide id="28" pos="1553">
          <p15:clr>
            <a:srgbClr val="FBAE40"/>
          </p15:clr>
        </p15:guide>
        <p15:guide id="29" pos="1780">
          <p15:clr>
            <a:srgbClr val="FBAE40"/>
          </p15:clr>
        </p15:guide>
        <p15:guide id="30" pos="2007">
          <p15:clr>
            <a:srgbClr val="FBAE40"/>
          </p15:clr>
        </p15:guide>
        <p15:guide id="31" pos="2234">
          <p15:clr>
            <a:srgbClr val="FBAE40"/>
          </p15:clr>
        </p15:guide>
        <p15:guide id="32" pos="2460">
          <p15:clr>
            <a:srgbClr val="FBAE40"/>
          </p15:clr>
        </p15:guide>
        <p15:guide id="33" pos="2687">
          <p15:clr>
            <a:srgbClr val="FBAE40"/>
          </p15:clr>
        </p15:guide>
        <p15:guide id="34" pos="2914">
          <p15:clr>
            <a:srgbClr val="FBAE40"/>
          </p15:clr>
        </p15:guide>
        <p15:guide id="35" pos="3141">
          <p15:clr>
            <a:srgbClr val="FBAE40"/>
          </p15:clr>
        </p15:guide>
        <p15:guide id="36" pos="3368">
          <p15:clr>
            <a:srgbClr val="FBAE40"/>
          </p15:clr>
        </p15:guide>
        <p15:guide id="37" pos="3594">
          <p15:clr>
            <a:srgbClr val="FBAE40"/>
          </p15:clr>
        </p15:guide>
        <p15:guide id="38" pos="3821">
          <p15:clr>
            <a:srgbClr val="FBAE40"/>
          </p15:clr>
        </p15:guide>
        <p15:guide id="39" pos="4048">
          <p15:clr>
            <a:srgbClr val="FBAE40"/>
          </p15:clr>
        </p15:guide>
        <p15:guide id="40" pos="4275">
          <p15:clr>
            <a:srgbClr val="FBAE40"/>
          </p15:clr>
        </p15:guide>
        <p15:guide id="41" pos="4501">
          <p15:clr>
            <a:srgbClr val="FBAE40"/>
          </p15:clr>
        </p15:guide>
        <p15:guide id="42" pos="4728">
          <p15:clr>
            <a:srgbClr val="FBAE40"/>
          </p15:clr>
        </p15:guide>
        <p15:guide id="43" pos="4955">
          <p15:clr>
            <a:srgbClr val="FBAE40"/>
          </p15:clr>
        </p15:guide>
        <p15:guide id="44" pos="5182">
          <p15:clr>
            <a:srgbClr val="FBAE40"/>
          </p15:clr>
        </p15:guide>
        <p15:guide id="45" pos="5408">
          <p15:clr>
            <a:srgbClr val="FBAE40"/>
          </p15:clr>
        </p15:guide>
        <p15:guide id="46" pos="5635">
          <p15:clr>
            <a:srgbClr val="FBAE40"/>
          </p15:clr>
        </p15:guide>
        <p15:guide id="47" pos="5862">
          <p15:clr>
            <a:srgbClr val="FBAE40"/>
          </p15:clr>
        </p15:guide>
        <p15:guide id="48" pos="6089">
          <p15:clr>
            <a:srgbClr val="FBAE40"/>
          </p15:clr>
        </p15:guide>
        <p15:guide id="49" pos="6316">
          <p15:clr>
            <a:srgbClr val="FBAE40"/>
          </p15:clr>
        </p15:guide>
        <p15:guide id="50" pos="6542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tytułowy (krótk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ymbol zastępczy obrazu 16">
            <a:extLst>
              <a:ext uri="{FF2B5EF4-FFF2-40B4-BE49-F238E27FC236}">
                <a16:creationId xmlns:a16="http://schemas.microsoft.com/office/drawing/2014/main" id="{69383BDA-94B1-6FB6-27E3-0CC3DEDF5AF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784975" cy="5221288"/>
          </a:xfrm>
          <a:custGeom>
            <a:avLst/>
            <a:gdLst>
              <a:gd name="connsiteX0" fmla="*/ 0 w 6784975"/>
              <a:gd name="connsiteY0" fmla="*/ 0 h 5221288"/>
              <a:gd name="connsiteX1" fmla="*/ 6784975 w 6784975"/>
              <a:gd name="connsiteY1" fmla="*/ 0 h 5221288"/>
              <a:gd name="connsiteX2" fmla="*/ 6784975 w 6784975"/>
              <a:gd name="connsiteY2" fmla="*/ 4500563 h 5221288"/>
              <a:gd name="connsiteX3" fmla="*/ 2825750 w 6784975"/>
              <a:gd name="connsiteY3" fmla="*/ 4500563 h 5221288"/>
              <a:gd name="connsiteX4" fmla="*/ 2825750 w 6784975"/>
              <a:gd name="connsiteY4" fmla="*/ 5221288 h 5221288"/>
              <a:gd name="connsiteX5" fmla="*/ 0 w 6784975"/>
              <a:gd name="connsiteY5" fmla="*/ 5221288 h 5221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84975" h="5221288">
                <a:moveTo>
                  <a:pt x="0" y="0"/>
                </a:moveTo>
                <a:lnTo>
                  <a:pt x="6784975" y="0"/>
                </a:lnTo>
                <a:lnTo>
                  <a:pt x="6784975" y="4500563"/>
                </a:lnTo>
                <a:lnTo>
                  <a:pt x="2825750" y="4500563"/>
                </a:lnTo>
                <a:lnTo>
                  <a:pt x="2825750" y="5221288"/>
                </a:lnTo>
                <a:lnTo>
                  <a:pt x="0" y="522128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000"/>
            </a:lvl1pPr>
          </a:lstStyle>
          <a:p>
            <a:r>
              <a:rPr lang="pl-PL"/>
              <a:t>Kliknij ikonę, aby dodać obraz</a:t>
            </a:r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38965D1A-9BC8-2AB7-6B73-C2BBDA5D66AA}"/>
              </a:ext>
            </a:extLst>
          </p:cNvPr>
          <p:cNvSpPr/>
          <p:nvPr userDrawn="1"/>
        </p:nvSpPr>
        <p:spPr>
          <a:xfrm>
            <a:off x="2825750" y="4500563"/>
            <a:ext cx="6840538" cy="179963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72808" y="5579563"/>
            <a:ext cx="6133117" cy="648546"/>
          </a:xfrm>
        </p:spPr>
        <p:txBody>
          <a:bodyPr anchor="t" anchorCtr="0">
            <a:normAutofit/>
          </a:bodyPr>
          <a:lstStyle>
            <a:lvl1pPr algn="l">
              <a:lnSpc>
                <a:spcPts val="3500"/>
              </a:lnSpc>
              <a:defRPr sz="2800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66444" y="539750"/>
            <a:ext cx="1799844" cy="366725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800"/>
              </a:lnSpc>
              <a:defRPr sz="14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D857886D-A165-4D54-8DB0-CE6586ECA8EC}" type="datetime1">
              <a:rPr lang="pl-PL" smtClean="0"/>
              <a:t>2025-05-21</a:t>
            </a:fld>
            <a:endParaRPr lang="pl-PL"/>
          </a:p>
        </p:txBody>
      </p:sp>
      <p:pic>
        <p:nvPicPr>
          <p:cNvPr id="18" name="Obraz 17" descr="Obraz zawierający tekst&#10;&#10;Opis wygenerowany automatycznie">
            <a:extLst>
              <a:ext uri="{FF2B5EF4-FFF2-40B4-BE49-F238E27FC236}">
                <a16:creationId xmlns:a16="http://schemas.microsoft.com/office/drawing/2014/main" id="{EB4DB370-BCB9-D1E9-5613-5A9DCA5F311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750" y="4500563"/>
            <a:ext cx="3959225" cy="720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935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2" userDrawn="1">
          <p15:clr>
            <a:srgbClr val="FBAE40"/>
          </p15:clr>
        </p15:guide>
        <p15:guide id="2" orient="horz" pos="113" userDrawn="1">
          <p15:clr>
            <a:srgbClr val="FBAE40"/>
          </p15:clr>
        </p15:guide>
        <p15:guide id="3" orient="horz" pos="2381" userDrawn="1">
          <p15:clr>
            <a:srgbClr val="FBAE40"/>
          </p15:clr>
        </p15:guide>
        <p15:guide id="4" orient="horz" pos="340" userDrawn="1">
          <p15:clr>
            <a:srgbClr val="FBAE40"/>
          </p15:clr>
        </p15:guide>
        <p15:guide id="5" orient="horz" pos="567" userDrawn="1">
          <p15:clr>
            <a:srgbClr val="FBAE40"/>
          </p15:clr>
        </p15:guide>
        <p15:guide id="6" orient="horz" pos="794" userDrawn="1">
          <p15:clr>
            <a:srgbClr val="FBAE40"/>
          </p15:clr>
        </p15:guide>
        <p15:guide id="7" orient="horz" pos="1020" userDrawn="1">
          <p15:clr>
            <a:srgbClr val="FBAE40"/>
          </p15:clr>
        </p15:guide>
        <p15:guide id="8" orient="horz" pos="1247" userDrawn="1">
          <p15:clr>
            <a:srgbClr val="FBAE40"/>
          </p15:clr>
        </p15:guide>
        <p15:guide id="9" orient="horz" pos="1474" userDrawn="1">
          <p15:clr>
            <a:srgbClr val="FBAE40"/>
          </p15:clr>
        </p15:guide>
        <p15:guide id="10" orient="horz" pos="1701" userDrawn="1">
          <p15:clr>
            <a:srgbClr val="FBAE40"/>
          </p15:clr>
        </p15:guide>
        <p15:guide id="11" orient="horz" pos="1927" userDrawn="1">
          <p15:clr>
            <a:srgbClr val="FBAE40"/>
          </p15:clr>
        </p15:guide>
        <p15:guide id="12" orient="horz" pos="2154" userDrawn="1">
          <p15:clr>
            <a:srgbClr val="FBAE40"/>
          </p15:clr>
        </p15:guide>
        <p15:guide id="13" orient="horz" pos="2608" userDrawn="1">
          <p15:clr>
            <a:srgbClr val="FBAE40"/>
          </p15:clr>
        </p15:guide>
        <p15:guide id="14" orient="horz" pos="2835" userDrawn="1">
          <p15:clr>
            <a:srgbClr val="FBAE40"/>
          </p15:clr>
        </p15:guide>
        <p15:guide id="15" orient="horz" pos="3061" userDrawn="1">
          <p15:clr>
            <a:srgbClr val="FBAE40"/>
          </p15:clr>
        </p15:guide>
        <p15:guide id="16" orient="horz" pos="3288" userDrawn="1">
          <p15:clr>
            <a:srgbClr val="FBAE40"/>
          </p15:clr>
        </p15:guide>
        <p15:guide id="17" orient="horz" pos="3515" userDrawn="1">
          <p15:clr>
            <a:srgbClr val="FBAE40"/>
          </p15:clr>
        </p15:guide>
        <p15:guide id="18" orient="horz" pos="3742" userDrawn="1">
          <p15:clr>
            <a:srgbClr val="FBAE40"/>
          </p15:clr>
        </p15:guide>
        <p15:guide id="19" orient="horz" pos="3968" userDrawn="1">
          <p15:clr>
            <a:srgbClr val="FBAE40"/>
          </p15:clr>
        </p15:guide>
        <p15:guide id="20" orient="horz" pos="4195" userDrawn="1">
          <p15:clr>
            <a:srgbClr val="FBAE40"/>
          </p15:clr>
        </p15:guide>
        <p15:guide id="21" orient="horz" pos="4422" userDrawn="1">
          <p15:clr>
            <a:srgbClr val="FBAE40"/>
          </p15:clr>
        </p15:guide>
        <p15:guide id="22" orient="horz" pos="4649" userDrawn="1">
          <p15:clr>
            <a:srgbClr val="FBAE40"/>
          </p15:clr>
        </p15:guide>
        <p15:guide id="23" pos="419" userDrawn="1">
          <p15:clr>
            <a:srgbClr val="FBAE40"/>
          </p15:clr>
        </p15:guide>
        <p15:guide id="24" pos="646" userDrawn="1">
          <p15:clr>
            <a:srgbClr val="FBAE40"/>
          </p15:clr>
        </p15:guide>
        <p15:guide id="25" pos="873" userDrawn="1">
          <p15:clr>
            <a:srgbClr val="FBAE40"/>
          </p15:clr>
        </p15:guide>
        <p15:guide id="26" pos="1100" userDrawn="1">
          <p15:clr>
            <a:srgbClr val="FBAE40"/>
          </p15:clr>
        </p15:guide>
        <p15:guide id="27" pos="1327" userDrawn="1">
          <p15:clr>
            <a:srgbClr val="FBAE40"/>
          </p15:clr>
        </p15:guide>
        <p15:guide id="28" pos="1553" userDrawn="1">
          <p15:clr>
            <a:srgbClr val="FBAE40"/>
          </p15:clr>
        </p15:guide>
        <p15:guide id="29" pos="1780" userDrawn="1">
          <p15:clr>
            <a:srgbClr val="FBAE40"/>
          </p15:clr>
        </p15:guide>
        <p15:guide id="30" pos="2007" userDrawn="1">
          <p15:clr>
            <a:srgbClr val="FBAE40"/>
          </p15:clr>
        </p15:guide>
        <p15:guide id="31" pos="2234" userDrawn="1">
          <p15:clr>
            <a:srgbClr val="FBAE40"/>
          </p15:clr>
        </p15:guide>
        <p15:guide id="32" pos="2460" userDrawn="1">
          <p15:clr>
            <a:srgbClr val="FBAE40"/>
          </p15:clr>
        </p15:guide>
        <p15:guide id="33" pos="2687" userDrawn="1">
          <p15:clr>
            <a:srgbClr val="FBAE40"/>
          </p15:clr>
        </p15:guide>
        <p15:guide id="34" pos="2914" userDrawn="1">
          <p15:clr>
            <a:srgbClr val="FBAE40"/>
          </p15:clr>
        </p15:guide>
        <p15:guide id="35" pos="3141" userDrawn="1">
          <p15:clr>
            <a:srgbClr val="FBAE40"/>
          </p15:clr>
        </p15:guide>
        <p15:guide id="36" pos="3368" userDrawn="1">
          <p15:clr>
            <a:srgbClr val="FBAE40"/>
          </p15:clr>
        </p15:guide>
        <p15:guide id="37" pos="3594" userDrawn="1">
          <p15:clr>
            <a:srgbClr val="FBAE40"/>
          </p15:clr>
        </p15:guide>
        <p15:guide id="38" pos="3821" userDrawn="1">
          <p15:clr>
            <a:srgbClr val="FBAE40"/>
          </p15:clr>
        </p15:guide>
        <p15:guide id="39" pos="4048" userDrawn="1">
          <p15:clr>
            <a:srgbClr val="FBAE40"/>
          </p15:clr>
        </p15:guide>
        <p15:guide id="40" pos="4275" userDrawn="1">
          <p15:clr>
            <a:srgbClr val="FBAE40"/>
          </p15:clr>
        </p15:guide>
        <p15:guide id="41" pos="4501" userDrawn="1">
          <p15:clr>
            <a:srgbClr val="FBAE40"/>
          </p15:clr>
        </p15:guide>
        <p15:guide id="42" pos="4728" userDrawn="1">
          <p15:clr>
            <a:srgbClr val="FBAE40"/>
          </p15:clr>
        </p15:guide>
        <p15:guide id="43" pos="4955" userDrawn="1">
          <p15:clr>
            <a:srgbClr val="FBAE40"/>
          </p15:clr>
        </p15:guide>
        <p15:guide id="44" pos="5182" userDrawn="1">
          <p15:clr>
            <a:srgbClr val="FBAE40"/>
          </p15:clr>
        </p15:guide>
        <p15:guide id="45" pos="5408" userDrawn="1">
          <p15:clr>
            <a:srgbClr val="FBAE40"/>
          </p15:clr>
        </p15:guide>
        <p15:guide id="46" pos="5635" userDrawn="1">
          <p15:clr>
            <a:srgbClr val="FBAE40"/>
          </p15:clr>
        </p15:guide>
        <p15:guide id="47" pos="5862" userDrawn="1">
          <p15:clr>
            <a:srgbClr val="FBAE40"/>
          </p15:clr>
        </p15:guide>
        <p15:guide id="48" pos="6089" userDrawn="1">
          <p15:clr>
            <a:srgbClr val="FBAE40"/>
          </p15:clr>
        </p15:guide>
        <p15:guide id="49" pos="6316" userDrawn="1">
          <p15:clr>
            <a:srgbClr val="FBAE40"/>
          </p15:clr>
        </p15:guide>
        <p15:guide id="50" pos="6542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tytuł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>
            <a:extLst>
              <a:ext uri="{FF2B5EF4-FFF2-40B4-BE49-F238E27FC236}">
                <a16:creationId xmlns:a16="http://schemas.microsoft.com/office/drawing/2014/main" id="{0D1F565A-4734-6B49-4F72-233C397DE031}"/>
              </a:ext>
            </a:extLst>
          </p:cNvPr>
          <p:cNvSpPr/>
          <p:nvPr userDrawn="1"/>
        </p:nvSpPr>
        <p:spPr>
          <a:xfrm>
            <a:off x="2825749" y="4500563"/>
            <a:ext cx="7196139" cy="215959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Symbol zastępczy obrazu 8">
            <a:extLst>
              <a:ext uri="{FF2B5EF4-FFF2-40B4-BE49-F238E27FC236}">
                <a16:creationId xmlns:a16="http://schemas.microsoft.com/office/drawing/2014/main" id="{12E8330A-FFD8-2BBA-E745-7200C0738BE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69925" y="0"/>
            <a:ext cx="6835775" cy="4859338"/>
          </a:xfrm>
          <a:custGeom>
            <a:avLst/>
            <a:gdLst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35775 w 6835775"/>
              <a:gd name="connsiteY2" fmla="*/ 4500563 h 4859338"/>
              <a:gd name="connsiteX3" fmla="*/ 2155824 w 6835775"/>
              <a:gd name="connsiteY3" fmla="*/ 4500563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35775" h="4859338">
                <a:moveTo>
                  <a:pt x="0" y="0"/>
                </a:moveTo>
                <a:lnTo>
                  <a:pt x="6835775" y="0"/>
                </a:lnTo>
                <a:lnTo>
                  <a:pt x="6835775" y="4500563"/>
                </a:lnTo>
                <a:lnTo>
                  <a:pt x="2155824" y="4500563"/>
                </a:lnTo>
                <a:lnTo>
                  <a:pt x="2155824" y="4859338"/>
                </a:lnTo>
                <a:lnTo>
                  <a:pt x="0" y="485933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000"/>
            </a:lvl1pPr>
          </a:lstStyle>
          <a:p>
            <a:r>
              <a:rPr lang="pl-PL"/>
              <a:t>Kliknij ikonę, aby dodać obraz</a:t>
            </a: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7BF7E1EF-0AB1-F3B1-F5CD-6A2AA3056193}"/>
              </a:ext>
            </a:extLst>
          </p:cNvPr>
          <p:cNvSpPr/>
          <p:nvPr userDrawn="1"/>
        </p:nvSpPr>
        <p:spPr>
          <a:xfrm>
            <a:off x="3905250" y="4500562"/>
            <a:ext cx="3600449" cy="359395"/>
          </a:xfrm>
          <a:prstGeom prst="rect">
            <a:avLst/>
          </a:prstGeom>
          <a:solidFill>
            <a:srgbClr val="0052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03E2C530-5988-0861-50D8-1C7FE1662A60}"/>
              </a:ext>
            </a:extLst>
          </p:cNvPr>
          <p:cNvSpPr/>
          <p:nvPr userDrawn="1"/>
        </p:nvSpPr>
        <p:spPr>
          <a:xfrm>
            <a:off x="2825751" y="4500561"/>
            <a:ext cx="1079500" cy="35877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86113" y="5195719"/>
            <a:ext cx="6480176" cy="1320421"/>
          </a:xfrm>
        </p:spPr>
        <p:txBody>
          <a:bodyPr anchor="t" anchorCtr="0">
            <a:normAutofit/>
          </a:bodyPr>
          <a:lstStyle>
            <a:lvl1pPr algn="l">
              <a:lnSpc>
                <a:spcPts val="3500"/>
              </a:lnSpc>
              <a:defRPr sz="2800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9016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3">
          <p15:clr>
            <a:srgbClr val="FBAE40"/>
          </p15:clr>
        </p15:guide>
        <p15:guide id="2" orient="horz" pos="113">
          <p15:clr>
            <a:srgbClr val="FBAE40"/>
          </p15:clr>
        </p15:guide>
        <p15:guide id="3" orient="horz" pos="2381">
          <p15:clr>
            <a:srgbClr val="FBAE40"/>
          </p15:clr>
        </p15:guide>
        <p15:guide id="4" orient="horz" pos="340">
          <p15:clr>
            <a:srgbClr val="FBAE40"/>
          </p15:clr>
        </p15:guide>
        <p15:guide id="5" orient="horz" pos="567">
          <p15:clr>
            <a:srgbClr val="FBAE40"/>
          </p15:clr>
        </p15:guide>
        <p15:guide id="6" orient="horz" pos="794">
          <p15:clr>
            <a:srgbClr val="FBAE40"/>
          </p15:clr>
        </p15:guide>
        <p15:guide id="7" orient="horz" pos="1020">
          <p15:clr>
            <a:srgbClr val="FBAE40"/>
          </p15:clr>
        </p15:guide>
        <p15:guide id="8" orient="horz" pos="1247">
          <p15:clr>
            <a:srgbClr val="FBAE40"/>
          </p15:clr>
        </p15:guide>
        <p15:guide id="9" orient="horz" pos="1474">
          <p15:clr>
            <a:srgbClr val="FBAE40"/>
          </p15:clr>
        </p15:guide>
        <p15:guide id="10" orient="horz" pos="1701">
          <p15:clr>
            <a:srgbClr val="FBAE40"/>
          </p15:clr>
        </p15:guide>
        <p15:guide id="11" orient="horz" pos="1927">
          <p15:clr>
            <a:srgbClr val="FBAE40"/>
          </p15:clr>
        </p15:guide>
        <p15:guide id="12" orient="horz" pos="2154">
          <p15:clr>
            <a:srgbClr val="FBAE40"/>
          </p15:clr>
        </p15:guide>
        <p15:guide id="13" orient="horz" pos="2608">
          <p15:clr>
            <a:srgbClr val="FBAE40"/>
          </p15:clr>
        </p15:guide>
        <p15:guide id="14" orient="horz" pos="2835">
          <p15:clr>
            <a:srgbClr val="FBAE40"/>
          </p15:clr>
        </p15:guide>
        <p15:guide id="15" orient="horz" pos="3061">
          <p15:clr>
            <a:srgbClr val="FBAE40"/>
          </p15:clr>
        </p15:guide>
        <p15:guide id="16" orient="horz" pos="3288">
          <p15:clr>
            <a:srgbClr val="FBAE40"/>
          </p15:clr>
        </p15:guide>
        <p15:guide id="17" orient="horz" pos="3515">
          <p15:clr>
            <a:srgbClr val="FBAE40"/>
          </p15:clr>
        </p15:guide>
        <p15:guide id="18" orient="horz" pos="3742">
          <p15:clr>
            <a:srgbClr val="FBAE40"/>
          </p15:clr>
        </p15:guide>
        <p15:guide id="19" orient="horz" pos="3968">
          <p15:clr>
            <a:srgbClr val="FBAE40"/>
          </p15:clr>
        </p15:guide>
        <p15:guide id="20" orient="horz" pos="4195">
          <p15:clr>
            <a:srgbClr val="FBAE40"/>
          </p15:clr>
        </p15:guide>
        <p15:guide id="21" orient="horz" pos="4422">
          <p15:clr>
            <a:srgbClr val="FBAE40"/>
          </p15:clr>
        </p15:guide>
        <p15:guide id="22" orient="horz" pos="4649">
          <p15:clr>
            <a:srgbClr val="FBAE40"/>
          </p15:clr>
        </p15:guide>
        <p15:guide id="23" pos="419">
          <p15:clr>
            <a:srgbClr val="FBAE40"/>
          </p15:clr>
        </p15:guide>
        <p15:guide id="24" pos="646">
          <p15:clr>
            <a:srgbClr val="FBAE40"/>
          </p15:clr>
        </p15:guide>
        <p15:guide id="25" pos="873">
          <p15:clr>
            <a:srgbClr val="FBAE40"/>
          </p15:clr>
        </p15:guide>
        <p15:guide id="26" pos="1100">
          <p15:clr>
            <a:srgbClr val="FBAE40"/>
          </p15:clr>
        </p15:guide>
        <p15:guide id="27" pos="1327">
          <p15:clr>
            <a:srgbClr val="FBAE40"/>
          </p15:clr>
        </p15:guide>
        <p15:guide id="28" pos="1553">
          <p15:clr>
            <a:srgbClr val="FBAE40"/>
          </p15:clr>
        </p15:guide>
        <p15:guide id="29" pos="1780">
          <p15:clr>
            <a:srgbClr val="FBAE40"/>
          </p15:clr>
        </p15:guide>
        <p15:guide id="30" pos="2007">
          <p15:clr>
            <a:srgbClr val="FBAE40"/>
          </p15:clr>
        </p15:guide>
        <p15:guide id="31" pos="2234">
          <p15:clr>
            <a:srgbClr val="FBAE40"/>
          </p15:clr>
        </p15:guide>
        <p15:guide id="32" pos="2460">
          <p15:clr>
            <a:srgbClr val="FBAE40"/>
          </p15:clr>
        </p15:guide>
        <p15:guide id="33" pos="2687">
          <p15:clr>
            <a:srgbClr val="FBAE40"/>
          </p15:clr>
        </p15:guide>
        <p15:guide id="34" pos="2914">
          <p15:clr>
            <a:srgbClr val="FBAE40"/>
          </p15:clr>
        </p15:guide>
        <p15:guide id="35" pos="3141">
          <p15:clr>
            <a:srgbClr val="FBAE40"/>
          </p15:clr>
        </p15:guide>
        <p15:guide id="36" pos="3368">
          <p15:clr>
            <a:srgbClr val="FBAE40"/>
          </p15:clr>
        </p15:guide>
        <p15:guide id="37" pos="3594">
          <p15:clr>
            <a:srgbClr val="FBAE40"/>
          </p15:clr>
        </p15:guide>
        <p15:guide id="38" pos="3821">
          <p15:clr>
            <a:srgbClr val="FBAE40"/>
          </p15:clr>
        </p15:guide>
        <p15:guide id="39" pos="4048">
          <p15:clr>
            <a:srgbClr val="FBAE40"/>
          </p15:clr>
        </p15:guide>
        <p15:guide id="40" pos="4275">
          <p15:clr>
            <a:srgbClr val="FBAE40"/>
          </p15:clr>
        </p15:guide>
        <p15:guide id="41" pos="4501">
          <p15:clr>
            <a:srgbClr val="FBAE40"/>
          </p15:clr>
        </p15:guide>
        <p15:guide id="42" pos="4728">
          <p15:clr>
            <a:srgbClr val="FBAE40"/>
          </p15:clr>
        </p15:guide>
        <p15:guide id="43" pos="4955">
          <p15:clr>
            <a:srgbClr val="FBAE40"/>
          </p15:clr>
        </p15:guide>
        <p15:guide id="44" pos="5182">
          <p15:clr>
            <a:srgbClr val="FBAE40"/>
          </p15:clr>
        </p15:guide>
        <p15:guide id="45" pos="5408">
          <p15:clr>
            <a:srgbClr val="FBAE40"/>
          </p15:clr>
        </p15:guide>
        <p15:guide id="46" pos="5635">
          <p15:clr>
            <a:srgbClr val="FBAE40"/>
          </p15:clr>
        </p15:guide>
        <p15:guide id="47" pos="5862">
          <p15:clr>
            <a:srgbClr val="FBAE40"/>
          </p15:clr>
        </p15:guide>
        <p15:guide id="48" pos="6089">
          <p15:clr>
            <a:srgbClr val="FBAE40"/>
          </p15:clr>
        </p15:guide>
        <p15:guide id="49" pos="6316">
          <p15:clr>
            <a:srgbClr val="FBAE40"/>
          </p15:clr>
        </p15:guide>
        <p15:guide id="50" pos="6542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lajd - tytuł + zawartość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6BE561E-99B3-4335-3AEE-43699306B9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05279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lajd - tytuł + 2 elementy zawartości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5906" y="1979837"/>
            <a:ext cx="4140000" cy="468001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25906" y="1979613"/>
            <a:ext cx="4140000" cy="4680226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41AAA0E-45E9-08FB-9373-71A084B888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340004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ajd - tytuł + zdjęcie + zawartość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5906" y="899836"/>
            <a:ext cx="4320000" cy="1080001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5906" y="1979837"/>
            <a:ext cx="4320382" cy="4680002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41AAA0E-45E9-08FB-9373-71A084B888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Symbol zastępczy obrazu 6">
            <a:extLst>
              <a:ext uri="{FF2B5EF4-FFF2-40B4-BE49-F238E27FC236}">
                <a16:creationId xmlns:a16="http://schemas.microsoft.com/office/drawing/2014/main" id="{E681B9F9-7BA5-2D43-A1BD-8AF5D025063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900113"/>
            <a:ext cx="4986338" cy="5759726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ctr">
              <a:buFont typeface="Arial" panose="020B0604020202020204" pitchFamily="34" charset="0"/>
              <a:buNone/>
              <a:defRPr sz="1000"/>
            </a:lvl1pPr>
          </a:lstStyle>
          <a:p>
            <a:r>
              <a:rPr lang="pl-PL"/>
              <a:t>Kliknij ikonę, aby dodać obraz</a:t>
            </a:r>
          </a:p>
        </p:txBody>
      </p:sp>
    </p:spTree>
    <p:extLst>
      <p:ext uri="{BB962C8B-B14F-4D97-AF65-F5344CB8AC3E}">
        <p14:creationId xmlns:p14="http://schemas.microsoft.com/office/powerpoint/2010/main" val="1453987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Slajd - tytuł + zawartość bez pas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6BE561E-99B3-4335-3AEE-43699306B9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630E28BA-19A4-6182-CE10-65107EDF6B75}"/>
              </a:ext>
            </a:extLst>
          </p:cNvPr>
          <p:cNvSpPr/>
          <p:nvPr userDrawn="1"/>
        </p:nvSpPr>
        <p:spPr>
          <a:xfrm>
            <a:off x="8585546" y="7380288"/>
            <a:ext cx="1080742" cy="179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699915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1_Slajd - tytuł + 2 elementy zawartości bez pas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5906" y="1979837"/>
            <a:ext cx="4140000" cy="468001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25906" y="1979613"/>
            <a:ext cx="4140000" cy="4680226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A72189C-757E-47DF-313E-E0F36399C09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E363107C-97A9-9A5D-A2A2-E6ABB7ED4C62}"/>
              </a:ext>
            </a:extLst>
          </p:cNvPr>
          <p:cNvSpPr/>
          <p:nvPr userDrawn="1"/>
        </p:nvSpPr>
        <p:spPr>
          <a:xfrm>
            <a:off x="8585546" y="7380288"/>
            <a:ext cx="1080742" cy="179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95970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5525" y="899836"/>
            <a:ext cx="8640381" cy="108000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5907" y="1979837"/>
            <a:ext cx="8640382" cy="468000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  <a:endParaRPr lang="en-US"/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617E16B8-2BD0-D12E-978E-94E428DF9717}"/>
              </a:ext>
            </a:extLst>
          </p:cNvPr>
          <p:cNvSpPr/>
          <p:nvPr userDrawn="1"/>
        </p:nvSpPr>
        <p:spPr>
          <a:xfrm>
            <a:off x="1025870" y="0"/>
            <a:ext cx="1080742" cy="1793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662915FD-1FF3-5CF3-5C57-034114B5E6A2}"/>
              </a:ext>
            </a:extLst>
          </p:cNvPr>
          <p:cNvSpPr/>
          <p:nvPr userDrawn="1"/>
        </p:nvSpPr>
        <p:spPr>
          <a:xfrm>
            <a:off x="2106612" y="0"/>
            <a:ext cx="7559293" cy="179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5026AD61-FC69-65FC-05E3-06AA14C893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85200" y="7019837"/>
            <a:ext cx="1080000" cy="180000"/>
          </a:xfrm>
          <a:prstGeom prst="rect">
            <a:avLst/>
          </a:prstGeom>
          <a:noFill/>
        </p:spPr>
        <p:txBody>
          <a:bodyPr vert="horz" lIns="0" tIns="72000" rIns="0" bIns="72000" rtlCol="0" anchor="ctr" anchorCtr="0"/>
          <a:lstStyle>
            <a:lvl1pPr algn="r">
              <a:defRPr sz="10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EB4015AA-59F6-416B-87A6-8E3D940284E2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4C2A84FB-402E-BB6C-632B-D1ADD49B7D8C}"/>
              </a:ext>
            </a:extLst>
          </p:cNvPr>
          <p:cNvSpPr/>
          <p:nvPr userDrawn="1"/>
        </p:nvSpPr>
        <p:spPr>
          <a:xfrm>
            <a:off x="8585546" y="7380288"/>
            <a:ext cx="1080742" cy="179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86163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25" r:id="rId2"/>
    <p:sldLayoutId id="2147483720" r:id="rId3"/>
    <p:sldLayoutId id="2147483721" r:id="rId4"/>
    <p:sldLayoutId id="2147483710" r:id="rId5"/>
    <p:sldLayoutId id="2147483712" r:id="rId6"/>
    <p:sldLayoutId id="2147483726" r:id="rId7"/>
    <p:sldLayoutId id="2147483740" r:id="rId8"/>
    <p:sldLayoutId id="2147483723" r:id="rId9"/>
    <p:sldLayoutId id="2147483728" r:id="rId10"/>
  </p:sldLayoutIdLst>
  <p:hf hdr="0" ftr="0"/>
  <p:txStyles>
    <p:titleStyle>
      <a:lvl1pPr algn="l" defTabSz="1007943" rtl="0" eaLnBrk="1" latinLnBrk="0" hangingPunct="1">
        <a:lnSpc>
          <a:spcPts val="3600"/>
        </a:lnSpc>
        <a:spcBef>
          <a:spcPct val="0"/>
        </a:spcBef>
        <a:buNone/>
        <a:defRPr sz="2800" b="1" kern="1200">
          <a:solidFill>
            <a:schemeClr val="tx2"/>
          </a:solidFill>
          <a:latin typeface="Open Sans" pitchFamily="2" charset="0"/>
          <a:ea typeface="Open Sans" pitchFamily="2" charset="0"/>
          <a:cs typeface="Open Sans" pitchFamily="2" charset="0"/>
        </a:defRPr>
      </a:lvl1pPr>
    </p:titleStyle>
    <p:bodyStyle>
      <a:lvl1pPr marL="251986" indent="-251986" algn="l" defTabSz="1007943" rtl="0" eaLnBrk="1" latinLnBrk="0" hangingPunct="1">
        <a:lnSpc>
          <a:spcPts val="2400"/>
        </a:lnSpc>
        <a:spcBef>
          <a:spcPts val="1102"/>
        </a:spcBef>
        <a:buClr>
          <a:schemeClr val="accent1"/>
        </a:buClr>
        <a:buFontTx/>
        <a:buBlip>
          <a:blip r:embed="rId12"/>
        </a:buBlip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1pPr>
      <a:lvl2pPr marL="755957" indent="-251986" algn="l" defTabSz="1007943" rtl="0" eaLnBrk="1" latinLnBrk="0" hangingPunct="1">
        <a:lnSpc>
          <a:spcPts val="2400"/>
        </a:lnSpc>
        <a:spcBef>
          <a:spcPts val="551"/>
        </a:spcBef>
        <a:buFontTx/>
        <a:buBlip>
          <a:blip r:embed="rId13"/>
        </a:buBlip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2pPr>
      <a:lvl3pPr marL="1259929" indent="-251986" algn="l" defTabSz="1007943" rtl="0" eaLnBrk="1" latinLnBrk="0" hangingPunct="1">
        <a:lnSpc>
          <a:spcPts val="2400"/>
        </a:lnSpc>
        <a:spcBef>
          <a:spcPts val="551"/>
        </a:spcBef>
        <a:buFontTx/>
        <a:buBlip>
          <a:blip r:embed="rId14"/>
        </a:buBlip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3pPr>
      <a:lvl4pPr marL="1763900" indent="-251986" algn="l" defTabSz="1007943" rtl="0" eaLnBrk="1" latinLnBrk="0" hangingPunct="1">
        <a:lnSpc>
          <a:spcPts val="2400"/>
        </a:lnSpc>
        <a:spcBef>
          <a:spcPts val="55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4pPr>
      <a:lvl5pPr marL="2267872" indent="-251986" algn="l" defTabSz="1007943" rtl="0" eaLnBrk="1" latinLnBrk="0" hangingPunct="1">
        <a:lnSpc>
          <a:spcPts val="2400"/>
        </a:lnSpc>
        <a:spcBef>
          <a:spcPts val="55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93">
          <p15:clr>
            <a:srgbClr val="F26B43"/>
          </p15:clr>
        </p15:guide>
        <p15:guide id="2" pos="419">
          <p15:clr>
            <a:srgbClr val="F26B43"/>
          </p15:clr>
        </p15:guide>
        <p15:guide id="3" pos="646">
          <p15:clr>
            <a:srgbClr val="F26B43"/>
          </p15:clr>
        </p15:guide>
        <p15:guide id="4" pos="873">
          <p15:clr>
            <a:srgbClr val="F26B43"/>
          </p15:clr>
        </p15:guide>
        <p15:guide id="5" pos="1100">
          <p15:clr>
            <a:srgbClr val="F26B43"/>
          </p15:clr>
        </p15:guide>
        <p15:guide id="6" pos="1327">
          <p15:clr>
            <a:srgbClr val="F26B43"/>
          </p15:clr>
        </p15:guide>
        <p15:guide id="7" pos="1553">
          <p15:clr>
            <a:srgbClr val="F26B43"/>
          </p15:clr>
        </p15:guide>
        <p15:guide id="8" pos="1780">
          <p15:clr>
            <a:srgbClr val="F26B43"/>
          </p15:clr>
        </p15:guide>
        <p15:guide id="9" pos="2007">
          <p15:clr>
            <a:srgbClr val="F26B43"/>
          </p15:clr>
        </p15:guide>
        <p15:guide id="10" pos="2234">
          <p15:clr>
            <a:srgbClr val="F26B43"/>
          </p15:clr>
        </p15:guide>
        <p15:guide id="11" pos="2460">
          <p15:clr>
            <a:srgbClr val="F26B43"/>
          </p15:clr>
        </p15:guide>
        <p15:guide id="12" pos="2687">
          <p15:clr>
            <a:srgbClr val="F26B43"/>
          </p15:clr>
        </p15:guide>
        <p15:guide id="13" pos="2914">
          <p15:clr>
            <a:srgbClr val="F26B43"/>
          </p15:clr>
        </p15:guide>
        <p15:guide id="14" pos="3141">
          <p15:clr>
            <a:srgbClr val="F26B43"/>
          </p15:clr>
        </p15:guide>
        <p15:guide id="15" pos="3368">
          <p15:clr>
            <a:srgbClr val="F26B43"/>
          </p15:clr>
        </p15:guide>
        <p15:guide id="16" pos="3594">
          <p15:clr>
            <a:srgbClr val="F26B43"/>
          </p15:clr>
        </p15:guide>
        <p15:guide id="17" pos="3821">
          <p15:clr>
            <a:srgbClr val="F26B43"/>
          </p15:clr>
        </p15:guide>
        <p15:guide id="18" pos="4048">
          <p15:clr>
            <a:srgbClr val="F26B43"/>
          </p15:clr>
        </p15:guide>
        <p15:guide id="19" pos="4275">
          <p15:clr>
            <a:srgbClr val="F26B43"/>
          </p15:clr>
        </p15:guide>
        <p15:guide id="20" pos="4501">
          <p15:clr>
            <a:srgbClr val="F26B43"/>
          </p15:clr>
        </p15:guide>
        <p15:guide id="21" pos="4728">
          <p15:clr>
            <a:srgbClr val="F26B43"/>
          </p15:clr>
        </p15:guide>
        <p15:guide id="22" pos="4955">
          <p15:clr>
            <a:srgbClr val="F26B43"/>
          </p15:clr>
        </p15:guide>
        <p15:guide id="23" pos="5182">
          <p15:clr>
            <a:srgbClr val="F26B43"/>
          </p15:clr>
        </p15:guide>
        <p15:guide id="24" pos="5408">
          <p15:clr>
            <a:srgbClr val="F26B43"/>
          </p15:clr>
        </p15:guide>
        <p15:guide id="25" pos="5635">
          <p15:clr>
            <a:srgbClr val="F26B43"/>
          </p15:clr>
        </p15:guide>
        <p15:guide id="26" pos="5862">
          <p15:clr>
            <a:srgbClr val="F26B43"/>
          </p15:clr>
        </p15:guide>
        <p15:guide id="27" pos="6089">
          <p15:clr>
            <a:srgbClr val="F26B43"/>
          </p15:clr>
        </p15:guide>
        <p15:guide id="28" pos="6316">
          <p15:clr>
            <a:srgbClr val="F26B43"/>
          </p15:clr>
        </p15:guide>
        <p15:guide id="29" pos="6542">
          <p15:clr>
            <a:srgbClr val="F26B43"/>
          </p15:clr>
        </p15:guide>
        <p15:guide id="30" orient="horz" pos="113">
          <p15:clr>
            <a:srgbClr val="F26B43"/>
          </p15:clr>
        </p15:guide>
        <p15:guide id="31" orient="horz" pos="340">
          <p15:clr>
            <a:srgbClr val="F26B43"/>
          </p15:clr>
        </p15:guide>
        <p15:guide id="32" orient="horz" pos="567">
          <p15:clr>
            <a:srgbClr val="F26B43"/>
          </p15:clr>
        </p15:guide>
        <p15:guide id="33" orient="horz" pos="794">
          <p15:clr>
            <a:srgbClr val="F26B43"/>
          </p15:clr>
        </p15:guide>
        <p15:guide id="34" orient="horz" pos="1020">
          <p15:clr>
            <a:srgbClr val="F26B43"/>
          </p15:clr>
        </p15:guide>
        <p15:guide id="35" orient="horz" pos="1247">
          <p15:clr>
            <a:srgbClr val="F26B43"/>
          </p15:clr>
        </p15:guide>
        <p15:guide id="36" orient="horz" pos="1474">
          <p15:clr>
            <a:srgbClr val="F26B43"/>
          </p15:clr>
        </p15:guide>
        <p15:guide id="37" orient="horz" pos="1701">
          <p15:clr>
            <a:srgbClr val="F26B43"/>
          </p15:clr>
        </p15:guide>
        <p15:guide id="38" orient="horz" pos="1927">
          <p15:clr>
            <a:srgbClr val="F26B43"/>
          </p15:clr>
        </p15:guide>
        <p15:guide id="39" orient="horz" pos="2154">
          <p15:clr>
            <a:srgbClr val="F26B43"/>
          </p15:clr>
        </p15:guide>
        <p15:guide id="40" orient="horz" pos="2381">
          <p15:clr>
            <a:srgbClr val="F26B43"/>
          </p15:clr>
        </p15:guide>
        <p15:guide id="41" orient="horz" pos="2608">
          <p15:clr>
            <a:srgbClr val="F26B43"/>
          </p15:clr>
        </p15:guide>
        <p15:guide id="42" orient="horz" pos="2835">
          <p15:clr>
            <a:srgbClr val="F26B43"/>
          </p15:clr>
        </p15:guide>
        <p15:guide id="43" orient="horz" pos="3061">
          <p15:clr>
            <a:srgbClr val="F26B43"/>
          </p15:clr>
        </p15:guide>
        <p15:guide id="44" orient="horz" pos="3288">
          <p15:clr>
            <a:srgbClr val="F26B43"/>
          </p15:clr>
        </p15:guide>
        <p15:guide id="45" orient="horz" pos="3515">
          <p15:clr>
            <a:srgbClr val="F26B43"/>
          </p15:clr>
        </p15:guide>
        <p15:guide id="46" orient="horz" pos="3742">
          <p15:clr>
            <a:srgbClr val="F26B43"/>
          </p15:clr>
        </p15:guide>
        <p15:guide id="47" orient="horz" pos="3968">
          <p15:clr>
            <a:srgbClr val="F26B43"/>
          </p15:clr>
        </p15:guide>
        <p15:guide id="48" orient="horz" pos="4195">
          <p15:clr>
            <a:srgbClr val="F26B43"/>
          </p15:clr>
        </p15:guide>
        <p15:guide id="49" orient="horz" pos="4422">
          <p15:clr>
            <a:srgbClr val="F26B43"/>
          </p15:clr>
        </p15:guide>
        <p15:guide id="50" orient="horz" pos="464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funduszeue.slaskie.pl/dokument/zestawienie_dokumentow_niezbednych_do_rozliczenia_projektu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hyperlink" Target="http://C:/Users/szczureka/Downloads/Procedura%20grantowa%20w%20zakresie%20dzia&#322;a&#324;%20wdra&#380;anych%20przez%20DFR%20w%20ramach%20FE%20SL%202021-2027%20(wersja%203)-2.pdf" TargetMode="External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hyperlink" Target="https://funduszeue.slaskie.pl/dokument/podrecznik_benefi_fe2021_2027_info_promo_sty2024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svg"/><Relationship Id="rId3" Type="http://schemas.openxmlformats.org/officeDocument/2006/relationships/hyperlink" Target="mailto:kozlowskai@slaskie.pl" TargetMode="External"/><Relationship Id="rId7" Type="http://schemas.openxmlformats.org/officeDocument/2006/relationships/hyperlink" Target="mailto:edyta.zapala@slaskie.pl" TargetMode="External"/><Relationship Id="rId12" Type="http://schemas.openxmlformats.org/officeDocument/2006/relationships/image" Target="../media/image3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0.xml"/><Relationship Id="rId6" Type="http://schemas.openxmlformats.org/officeDocument/2006/relationships/hyperlink" Target="mailto:anna.szczurek@slaskie.pl" TargetMode="External"/><Relationship Id="rId11" Type="http://schemas.openxmlformats.org/officeDocument/2006/relationships/image" Target="../media/image34.jpeg"/><Relationship Id="rId5" Type="http://schemas.openxmlformats.org/officeDocument/2006/relationships/hyperlink" Target="mailto:jolanta.rostkowska@slaskie.pl" TargetMode="External"/><Relationship Id="rId10" Type="http://schemas.openxmlformats.org/officeDocument/2006/relationships/image" Target="../media/image33.jpeg"/><Relationship Id="rId4" Type="http://schemas.openxmlformats.org/officeDocument/2006/relationships/hyperlink" Target="mailto:katarzyna.pezzotta@slaskie.pl" TargetMode="External"/><Relationship Id="rId9" Type="http://schemas.openxmlformats.org/officeDocument/2006/relationships/image" Target="../media/image3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ytuł 14">
            <a:extLst>
              <a:ext uri="{FF2B5EF4-FFF2-40B4-BE49-F238E27FC236}">
                <a16:creationId xmlns:a16="http://schemas.microsoft.com/office/drawing/2014/main" id="{1A365829-BF54-41E6-86AE-EC571D59EF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17544" y="2555701"/>
            <a:ext cx="7920115" cy="2448272"/>
          </a:xfrm>
        </p:spPr>
        <p:txBody>
          <a:bodyPr>
            <a:normAutofit/>
          </a:bodyPr>
          <a:lstStyle/>
          <a:p>
            <a:pPr algn="ctr"/>
            <a:br>
              <a:rPr lang="pl-PL" dirty="0"/>
            </a:br>
            <a:r>
              <a:rPr lang="pl-PL" sz="3200" b="1" dirty="0">
                <a:effectLst/>
                <a:latin typeface="Arial"/>
                <a:ea typeface="Lucida Sans Unicode" panose="020B0602030504020204" pitchFamily="34" charset="0"/>
                <a:cs typeface="Open Sans"/>
              </a:rPr>
              <a:t>Rozliczanie projektów z FST/EFRR </a:t>
            </a:r>
            <a:br>
              <a:rPr lang="pl-PL" sz="3200" b="1" dirty="0">
                <a:effectLst/>
                <a:latin typeface="Arial" panose="020B0604020202020204" pitchFamily="34" charset="0"/>
                <a:ea typeface="Lucida Sans Unicode" panose="020B0602030504020204" pitchFamily="34" charset="0"/>
              </a:rPr>
            </a:br>
            <a:r>
              <a:rPr lang="pl-PL" sz="3200" b="1" dirty="0">
                <a:effectLst/>
                <a:latin typeface="Arial"/>
                <a:ea typeface="Lucida Sans Unicode" panose="020B0602030504020204" pitchFamily="34" charset="0"/>
                <a:cs typeface="Open Sans"/>
              </a:rPr>
              <a:t>w ramach FE SL 2021-2027</a:t>
            </a:r>
            <a:endParaRPr lang="pl-PL" dirty="0"/>
          </a:p>
        </p:txBody>
      </p:sp>
      <p:sp>
        <p:nvSpPr>
          <p:cNvPr id="16" name="Podtytuł 15">
            <a:extLst>
              <a:ext uri="{FF2B5EF4-FFF2-40B4-BE49-F238E27FC236}">
                <a16:creationId xmlns:a16="http://schemas.microsoft.com/office/drawing/2014/main" id="{4C794C03-15A9-49F8-B6BD-0FEC745D633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pl-PL"/>
              <a:t>Urząd Marszałkowski  Województwa Śląskiego </a:t>
            </a:r>
          </a:p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pl-PL"/>
              <a:t>Departament Europejskiego Funduszu </a:t>
            </a:r>
            <a:br>
              <a:rPr lang="pl-PL"/>
            </a:br>
            <a:r>
              <a:rPr lang="pl-PL"/>
              <a:t>Rozwoju Regionalnego </a:t>
            </a:r>
          </a:p>
        </p:txBody>
      </p:sp>
    </p:spTree>
    <p:extLst>
      <p:ext uri="{BB962C8B-B14F-4D97-AF65-F5344CB8AC3E}">
        <p14:creationId xmlns:p14="http://schemas.microsoft.com/office/powerpoint/2010/main" val="10616822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25525" y="899837"/>
            <a:ext cx="8645429" cy="503736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pl-PL" sz="2200">
                <a:latin typeface="Open Sans"/>
                <a:ea typeface="Open Sans"/>
                <a:cs typeface="Open Sans"/>
              </a:rPr>
              <a:t>    Wniosek o płatność końcową- rozliczenie końcowe projektu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26004" y="2024436"/>
            <a:ext cx="9264721" cy="4635403"/>
          </a:xfrm>
        </p:spPr>
        <p:txBody>
          <a:bodyPr vert="horz" lIns="0" tIns="0" rIns="0" bIns="0" rtlCol="0" anchor="t">
            <a:normAutofit/>
          </a:bodyPr>
          <a:lstStyle/>
          <a:p>
            <a:pPr marL="0" indent="0">
              <a:buNone/>
            </a:pPr>
            <a:r>
              <a:rPr lang="pl-PL" b="1">
                <a:latin typeface="Arial"/>
                <a:ea typeface="Open Sans"/>
                <a:cs typeface="Arial"/>
              </a:rPr>
              <a:t>Płatność końcowa w wysokości min. 5% łącznej kwoty przyznanego dofinansowania:</a:t>
            </a:r>
          </a:p>
          <a:p>
            <a:pPr marL="251460" indent="-251460">
              <a:buFont typeface="Arial"/>
              <a:buChar char="•"/>
            </a:pPr>
            <a:r>
              <a:rPr lang="pl-PL">
                <a:latin typeface="Arial"/>
                <a:ea typeface="Open Sans"/>
                <a:cs typeface="Arial"/>
              </a:rPr>
              <a:t>zatwierdzenie przez IZ FE SL wniosku o płatność końcową, </a:t>
            </a:r>
          </a:p>
          <a:p>
            <a:pPr marL="251460" indent="-251460">
              <a:buFont typeface="Arial"/>
              <a:buChar char="•"/>
            </a:pPr>
            <a:r>
              <a:rPr lang="pl-PL">
                <a:latin typeface="Arial"/>
                <a:ea typeface="Open Sans"/>
                <a:cs typeface="Arial"/>
              </a:rPr>
              <a:t>akceptacja przez IZ FE SL części sprawozdawczej z realizacji projektu,</a:t>
            </a:r>
          </a:p>
          <a:p>
            <a:pPr marL="251460" indent="-251460">
              <a:buFont typeface="Arial"/>
              <a:buChar char="•"/>
            </a:pPr>
            <a:r>
              <a:rPr lang="pl-PL">
                <a:latin typeface="Arial"/>
                <a:ea typeface="Open Sans"/>
                <a:cs typeface="Arial"/>
              </a:rPr>
              <a:t>określenie sposobu usunięcia nieprawidłowości (w przypadku ich stwierdzenia),</a:t>
            </a:r>
          </a:p>
          <a:p>
            <a:pPr marL="251460" indent="-251460">
              <a:buFont typeface="Arial"/>
              <a:buChar char="•"/>
            </a:pPr>
            <a:r>
              <a:rPr lang="pl-PL">
                <a:latin typeface="Arial"/>
                <a:ea typeface="Open Sans"/>
                <a:cs typeface="Arial"/>
              </a:rPr>
              <a:t>pomniejszeniu przez IZ FE SL ostatecznej wartości dofinansowania w przypadku braku wykonania działań zaradczych w terminie i na warunkach określonych w wezwaniu IZ FE SL,</a:t>
            </a:r>
          </a:p>
          <a:p>
            <a:pPr marL="251460" indent="-251460">
              <a:buFont typeface="Arial"/>
              <a:buChar char="•"/>
            </a:pPr>
            <a:r>
              <a:rPr lang="pl-PL">
                <a:latin typeface="Arial"/>
                <a:ea typeface="Open Sans"/>
                <a:cs typeface="Arial"/>
              </a:rPr>
              <a:t>spełnienie obowiązków komunikacyjnych i promocyjnych w projekcie</a:t>
            </a:r>
          </a:p>
          <a:p>
            <a:pPr marL="251460" indent="-251460">
              <a:buFont typeface="Arial"/>
              <a:buChar char="•"/>
            </a:pPr>
            <a:r>
              <a:rPr lang="pl-PL">
                <a:latin typeface="Arial"/>
                <a:ea typeface="Open Sans"/>
                <a:cs typeface="Arial"/>
              </a:rPr>
              <a:t>kontroli na zakończenie realizacji projektu w odniesieniu do zrealizowanego projektu,</a:t>
            </a:r>
            <a:br>
              <a:rPr lang="pl-PL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l-PL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l-PL" b="1">
              <a:solidFill>
                <a:srgbClr val="49820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l-PL" b="1">
              <a:solidFill>
                <a:srgbClr val="49820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l-PL" b="1">
              <a:solidFill>
                <a:srgbClr val="49820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l-PL" b="1">
              <a:solidFill>
                <a:srgbClr val="49820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pl-PL" b="1">
              <a:solidFill>
                <a:srgbClr val="49820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10</a:t>
            </a:fld>
            <a:endParaRPr lang="pl-PL"/>
          </a:p>
        </p:txBody>
      </p:sp>
      <p:sp>
        <p:nvSpPr>
          <p:cNvPr id="5" name="Prostokąt 4"/>
          <p:cNvSpPr/>
          <p:nvPr/>
        </p:nvSpPr>
        <p:spPr>
          <a:xfrm>
            <a:off x="1025526" y="1102182"/>
            <a:ext cx="863967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pl-PL"/>
            </a:br>
            <a:br>
              <a:rPr lang="pl-PL"/>
            </a:b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402914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35998" y="696621"/>
            <a:ext cx="8640381" cy="501345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pl-PL" sz="2200">
                <a:latin typeface="Open Sans"/>
                <a:ea typeface="Open Sans"/>
                <a:cs typeface="Open Sans"/>
              </a:rPr>
              <a:t>   Załączniki do wniosków o płatność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36380" y="1716533"/>
            <a:ext cx="8640382" cy="5400600"/>
          </a:xfrm>
        </p:spPr>
        <p:txBody>
          <a:bodyPr vert="horz" lIns="0" tIns="0" rIns="0" bIns="0" rtlCol="0" anchor="t">
            <a:normAutofit/>
          </a:bodyPr>
          <a:lstStyle/>
          <a:p>
            <a:pPr marL="251460" indent="-251460" algn="l" rtl="0" fontAlgn="base"/>
            <a:r>
              <a:rPr lang="pl-PL" dirty="0">
                <a:latin typeface="Arial"/>
                <a:ea typeface="Open Sans"/>
                <a:cs typeface="Arial"/>
              </a:rPr>
              <a:t>załączniki potwierdzające poniesienie wydatków jako odwzorowanie elektroniczne oryginałów dokumentów:  </a:t>
            </a:r>
          </a:p>
          <a:p>
            <a:pPr marL="251460" indent="-251460" algn="l" rtl="0" fontAlgn="base">
              <a:buFont typeface="Arial" panose="020B0604020202020204" pitchFamily="34" charset="0"/>
              <a:buChar char="•"/>
            </a:pPr>
            <a:r>
              <a:rPr lang="pl-PL" dirty="0">
                <a:latin typeface="Arial"/>
                <a:ea typeface="Open Sans"/>
                <a:cs typeface="Arial"/>
              </a:rPr>
              <a:t>faktur lub innych dokumentów o równoważnej wartości dowodowej w tym przejściowe świadectwa płatności,</a:t>
            </a:r>
          </a:p>
          <a:p>
            <a:pPr marL="251460" indent="-251460" algn="l" rtl="0" fontAlgn="base">
              <a:buFont typeface="Arial" panose="020B0604020202020204" pitchFamily="34" charset="0"/>
              <a:buChar char="•"/>
            </a:pPr>
            <a:r>
              <a:rPr lang="pl-PL" dirty="0">
                <a:latin typeface="Arial"/>
                <a:ea typeface="Open Sans"/>
                <a:cs typeface="Arial"/>
              </a:rPr>
              <a:t>dokumentów potwierdzających odbiór urządzeń/sprzętu/dostaw/robót budowlanych lub wykonanie prac,</a:t>
            </a:r>
          </a:p>
          <a:p>
            <a:pPr marL="251460" indent="-251460" algn="l" rtl="0" fontAlgn="base">
              <a:buFont typeface="Arial" panose="020B0604020202020204" pitchFamily="34" charset="0"/>
              <a:buChar char="•"/>
            </a:pPr>
            <a:r>
              <a:rPr lang="pl-PL" dirty="0">
                <a:latin typeface="Arial"/>
                <a:ea typeface="Open Sans"/>
                <a:cs typeface="Arial"/>
              </a:rPr>
              <a:t>dokumentów potwierdzających poniesienie wydatków m.in. wyciągi bankowe, potwierdzenia zapłaty, KP, KW, raporty kasowe</a:t>
            </a:r>
          </a:p>
          <a:p>
            <a:pPr marL="251460" indent="-251460" fontAlgn="base">
              <a:buFont typeface="Arial" panose="020B0604020202020204" pitchFamily="34" charset="0"/>
              <a:buChar char="•"/>
            </a:pPr>
            <a:r>
              <a:rPr lang="pl-PL" dirty="0">
                <a:latin typeface="Arial"/>
                <a:ea typeface="Open Sans"/>
                <a:cs typeface="Arial"/>
              </a:rPr>
              <a:t>inne dokumenty potwierdzające i uzasadniające prawidłową realizację projektu </a:t>
            </a:r>
            <a:br>
              <a:rPr lang="pl-PL" dirty="0">
                <a:latin typeface="Arial"/>
                <a:ea typeface="Open Sans"/>
                <a:cs typeface="Arial"/>
              </a:rPr>
            </a:br>
            <a:r>
              <a:rPr lang="pl-PL" dirty="0">
                <a:latin typeface="Arial"/>
                <a:ea typeface="Open Sans"/>
                <a:cs typeface="Arial"/>
              </a:rPr>
              <a:t>m.in.: umowy z wykonawcami, oświadczenia, operaty szacunkowe, zestawienia zamówień itd..</a:t>
            </a:r>
            <a:br>
              <a:rPr lang="pl-PL" sz="1800" b="0" i="0" dirty="0">
                <a:effectLst/>
                <a:latin typeface="WordVisiCarriageReturn_MSFontService"/>
              </a:rPr>
            </a:br>
            <a:endParaRPr lang="pl-PL" sz="1800" b="0" i="0" dirty="0">
              <a:effectLst/>
              <a:latin typeface="Arial" panose="020B0604020202020204" pitchFamily="34" charset="0"/>
            </a:endParaRPr>
          </a:p>
          <a:p>
            <a:pPr marL="0" indent="0" algn="l" rtl="0" fontAlgn="base">
              <a:buNone/>
            </a:pPr>
            <a:endParaRPr lang="pl-PL" sz="1600" b="0" i="0" dirty="0">
              <a:effectLst/>
            </a:endParaRPr>
          </a:p>
          <a:p>
            <a:pPr marL="251460" indent="-251460"/>
            <a:endParaRPr lang="pl-PL" sz="16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687937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25525" y="692845"/>
            <a:ext cx="8640381" cy="500364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pl-PL" sz="2200">
                <a:latin typeface="Open Sans"/>
                <a:ea typeface="Open Sans"/>
                <a:cs typeface="Open Sans"/>
              </a:rPr>
              <a:t>   Załączniki do pierwszego wniosku o płatność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25907" y="1198698"/>
            <a:ext cx="9041743" cy="5677483"/>
          </a:xfrm>
        </p:spPr>
        <p:txBody>
          <a:bodyPr vert="horz" lIns="0" tIns="0" rIns="0" bIns="0" rtlCol="0" anchor="t">
            <a:normAutofit/>
          </a:bodyPr>
          <a:lstStyle/>
          <a:p>
            <a:pPr marL="0" indent="0" algn="l" rtl="0" fontAlgn="base">
              <a:buNone/>
            </a:pPr>
            <a:endParaRPr lang="pl-PL" sz="16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 algn="l" rtl="0" fontAlgn="base">
              <a:buNone/>
            </a:pPr>
            <a:endParaRPr lang="pl-PL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 algn="l" rtl="0" fontAlgn="base">
              <a:buNone/>
            </a:pPr>
            <a:endParaRPr lang="pl-PL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 algn="l" rtl="0" fontAlgn="base">
              <a:buNone/>
            </a:pPr>
            <a:endParaRPr lang="pl-PL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 algn="l" rtl="0" fontAlgn="base">
              <a:buNone/>
            </a:pPr>
            <a:r>
              <a:rPr lang="pl-PL" b="1" dirty="0">
                <a:latin typeface="Arial"/>
                <a:ea typeface="Open Sans"/>
                <a:cs typeface="Open Sans"/>
              </a:rPr>
              <a:t>Do pierwszego wniosku o płatność, niezależnie od jego rodzaju należy dostarczyć: </a:t>
            </a:r>
          </a:p>
          <a:p>
            <a:pPr marL="251460" indent="-251460" algn="l" rtl="0" fontAlgn="base"/>
            <a:r>
              <a:rPr lang="pl-PL" dirty="0">
                <a:latin typeface="Arial"/>
                <a:ea typeface="Open Sans"/>
                <a:cs typeface="Open Sans"/>
              </a:rPr>
              <a:t>Listę osób upoważnionych do podpisywania wniosku o płatność w systemie CST zgodnie </a:t>
            </a:r>
            <a:r>
              <a:rPr lang="pl-PL" sz="1800" b="0" i="0" u="sng" strike="noStrike" dirty="0">
                <a:solidFill>
                  <a:srgbClr val="0563C1"/>
                </a:solidFill>
                <a:effectLst/>
                <a:latin typeface="Arial"/>
                <a:ea typeface="Open Sans"/>
                <a:cs typeface="Open Sans"/>
                <a:hlinkClick r:id="rId3"/>
              </a:rPr>
              <a:t>ze wzorem stanowiącym element zasad realizacji FE SL 2021-2027</a:t>
            </a:r>
            <a:r>
              <a:rPr lang="pl-PL" sz="1800" b="0" i="0" dirty="0">
                <a:effectLst/>
                <a:latin typeface="Arial"/>
                <a:ea typeface="Open Sans"/>
                <a:cs typeface="Open Sans"/>
              </a:rPr>
              <a:t>,</a:t>
            </a:r>
          </a:p>
          <a:p>
            <a:pPr marL="0" indent="0">
              <a:buNone/>
            </a:pPr>
            <a:endParaRPr lang="pl-PL">
              <a:solidFill>
                <a:srgbClr val="000000"/>
              </a:solidFill>
              <a:latin typeface="Arial"/>
              <a:ea typeface="Open Sans"/>
              <a:cs typeface="Open Sans"/>
            </a:endParaRPr>
          </a:p>
          <a:p>
            <a:pPr marL="0" indent="0" algn="ctr">
              <a:buNone/>
            </a:pPr>
            <a:r>
              <a:rPr lang="pl-PL" sz="1600" dirty="0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https://funduszeue.slaskie.pl/dokument/zestawienie_dok_do_rozliczenia_projektow_v5</a:t>
            </a:r>
          </a:p>
          <a:p>
            <a:pPr marL="0" indent="0" algn="ctr">
              <a:buNone/>
            </a:pPr>
            <a:endParaRPr lang="pl-PL" sz="160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739582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25525" y="539478"/>
            <a:ext cx="8640381" cy="493634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pl-PL" sz="2200">
                <a:latin typeface="Open Sans"/>
                <a:ea typeface="Open Sans"/>
                <a:cs typeface="Open Sans"/>
              </a:rPr>
              <a:t>   Załączniki do pierwszego wniosku o płatność  c.d.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25907" y="1043533"/>
            <a:ext cx="8640382" cy="6264696"/>
          </a:xfrm>
        </p:spPr>
        <p:txBody>
          <a:bodyPr vert="horz" lIns="0" tIns="0" rIns="0" bIns="0" rtlCol="0" anchor="t">
            <a:normAutofit/>
          </a:bodyPr>
          <a:lstStyle/>
          <a:p>
            <a:pPr marL="0" indent="0">
              <a:buNone/>
            </a:pPr>
            <a:endParaRPr lang="pl-PL" b="1" dirty="0">
              <a:latin typeface="Arial"/>
              <a:ea typeface="Open Sans"/>
              <a:cs typeface="Arial"/>
            </a:endParaRPr>
          </a:p>
          <a:p>
            <a:pPr marL="0" indent="0">
              <a:buNone/>
            </a:pPr>
            <a:r>
              <a:rPr lang="pl-PL" b="1" dirty="0">
                <a:latin typeface="Arial"/>
                <a:ea typeface="Open Sans"/>
                <a:cs typeface="Arial"/>
              </a:rPr>
              <a:t>Do p</a:t>
            </a:r>
            <a:r>
              <a:rPr lang="pl-PL" b="1" i="0" dirty="0">
                <a:effectLst/>
                <a:latin typeface="Arial"/>
                <a:ea typeface="Open Sans"/>
                <a:cs typeface="Arial"/>
              </a:rPr>
              <a:t>ierwszego wniosku o płatność zawierającego wydatki należy dołączyć:</a:t>
            </a:r>
            <a:r>
              <a:rPr lang="pl-PL" b="0" i="0" dirty="0">
                <a:effectLst/>
                <a:latin typeface="Arial"/>
                <a:ea typeface="Open Sans"/>
                <a:cs typeface="Arial"/>
              </a:rPr>
              <a:t> </a:t>
            </a:r>
            <a:endParaRPr lang="pl-PL" dirty="0">
              <a:latin typeface="Arial"/>
              <a:ea typeface="Open Sans"/>
              <a:cs typeface="Arial"/>
            </a:endParaRPr>
          </a:p>
          <a:p>
            <a:pPr marL="251460" indent="-251460">
              <a:buFont typeface="Arial" panose="020B0604020202020204" pitchFamily="34" charset="0"/>
              <a:buChar char="•"/>
            </a:pPr>
            <a:r>
              <a:rPr lang="pl-PL" b="1" dirty="0">
                <a:effectLst/>
                <a:latin typeface="Arial"/>
                <a:ea typeface="Open Sans"/>
                <a:cs typeface="Arial"/>
              </a:rPr>
              <a:t>indywidualną interpretację prawa podatkowego</a:t>
            </a:r>
            <a:r>
              <a:rPr lang="pl-PL" dirty="0">
                <a:effectLst/>
                <a:latin typeface="Arial"/>
                <a:ea typeface="Open Sans"/>
                <a:cs typeface="Arial"/>
              </a:rPr>
              <a:t> (</a:t>
            </a:r>
            <a:r>
              <a:rPr lang="pl-PL" dirty="0">
                <a:latin typeface="Arial"/>
                <a:ea typeface="Open Sans"/>
                <a:cs typeface="Arial"/>
              </a:rPr>
              <a:t>jeśli dotyczy</a:t>
            </a:r>
            <a:r>
              <a:rPr lang="pl-PL" dirty="0">
                <a:effectLst/>
                <a:latin typeface="Arial"/>
                <a:ea typeface="Open Sans"/>
                <a:cs typeface="Arial"/>
              </a:rPr>
              <a:t>)</a:t>
            </a:r>
          </a:p>
          <a:p>
            <a:pPr marL="251460" indent="-251460">
              <a:buFont typeface="Arial" panose="020B0604020202020204" pitchFamily="34" charset="0"/>
              <a:buChar char="•"/>
            </a:pPr>
            <a:r>
              <a:rPr lang="pl-PL" b="1" dirty="0">
                <a:effectLst/>
                <a:latin typeface="Arial"/>
                <a:ea typeface="Open Sans"/>
                <a:cs typeface="Arial"/>
              </a:rPr>
              <a:t>oświadczenie beneficjenta o sposobie wyodrębnienia kosztów w ramach projektu</a:t>
            </a:r>
            <a:r>
              <a:rPr lang="pl-PL" dirty="0">
                <a:effectLst/>
                <a:latin typeface="Arial"/>
                <a:ea typeface="Open Sans"/>
                <a:cs typeface="Arial"/>
              </a:rPr>
              <a:t> (np. numer kodu księgowego, numery kont analitycznych, słowny opis wyodrębnienia, itp.)</a:t>
            </a:r>
            <a:endParaRPr lang="pl-PL" dirty="0">
              <a:latin typeface="Arial"/>
              <a:ea typeface="Open Sans"/>
              <a:cs typeface="Arial"/>
            </a:endParaRPr>
          </a:p>
          <a:p>
            <a:pPr marL="251460" indent="-251460">
              <a:buFont typeface="Arial" panose="020B0604020202020204" pitchFamily="34" charset="0"/>
              <a:buChar char="•"/>
            </a:pPr>
            <a:r>
              <a:rPr lang="pl-PL" b="1" dirty="0">
                <a:effectLst/>
                <a:latin typeface="Arial"/>
                <a:ea typeface="Open Sans"/>
                <a:cs typeface="Arial"/>
              </a:rPr>
              <a:t>oświadczenie partnerów o numerze rachunku bankowego, do obsługi projektu</a:t>
            </a:r>
            <a:r>
              <a:rPr lang="pl-PL" b="1" dirty="0">
                <a:latin typeface="Arial"/>
                <a:ea typeface="Open Sans"/>
                <a:cs typeface="Arial"/>
              </a:rPr>
              <a:t> </a:t>
            </a:r>
            <a:r>
              <a:rPr lang="pl-PL" dirty="0">
                <a:latin typeface="Arial"/>
                <a:ea typeface="Open Sans"/>
                <a:cs typeface="Arial"/>
              </a:rPr>
              <a:t>(dotyczy projektów partnerskich)</a:t>
            </a:r>
            <a:endParaRPr lang="pl-PL" dirty="0">
              <a:effectLst/>
              <a:latin typeface="Arial"/>
              <a:ea typeface="Open Sans"/>
              <a:cs typeface="Arial"/>
            </a:endParaRPr>
          </a:p>
          <a:p>
            <a:pPr marL="251460" indent="-251460">
              <a:buFont typeface="Arial" panose="020B0604020202020204" pitchFamily="34" charset="0"/>
              <a:buChar char="•"/>
            </a:pPr>
            <a:r>
              <a:rPr lang="pl-PL" b="1" dirty="0">
                <a:latin typeface="Arial"/>
                <a:ea typeface="Open Sans"/>
                <a:cs typeface="Arial"/>
              </a:rPr>
              <a:t>pozytywną opinię</a:t>
            </a:r>
            <a:r>
              <a:rPr lang="pl-PL" b="1" dirty="0">
                <a:effectLst/>
                <a:latin typeface="Arial"/>
                <a:ea typeface="Open Sans"/>
                <a:cs typeface="Arial"/>
              </a:rPr>
              <a:t> Głównego Geodety Kraju dotyczącą warunków technicznych</a:t>
            </a:r>
            <a:r>
              <a:rPr lang="pl-PL" dirty="0">
                <a:effectLst/>
                <a:latin typeface="Arial"/>
                <a:ea typeface="Open Sans"/>
                <a:cs typeface="Arial"/>
              </a:rPr>
              <a:t> </a:t>
            </a:r>
            <a:r>
              <a:rPr lang="pl-PL" dirty="0">
                <a:latin typeface="Arial"/>
                <a:ea typeface="Open Sans"/>
                <a:cs typeface="Arial"/>
              </a:rPr>
              <a:t>(</a:t>
            </a:r>
            <a:r>
              <a:rPr lang="pl-PL" dirty="0">
                <a:effectLst/>
                <a:latin typeface="Arial"/>
                <a:ea typeface="Open Sans"/>
                <a:cs typeface="Arial"/>
              </a:rPr>
              <a:t>dotyczy tych projektów, dla których na etapie wnioskowania</a:t>
            </a:r>
            <a:r>
              <a:rPr lang="pl-PL" dirty="0">
                <a:latin typeface="Arial"/>
                <a:ea typeface="Open Sans"/>
                <a:cs typeface="Arial"/>
              </a:rPr>
              <a:t> </a:t>
            </a:r>
            <a:br>
              <a:rPr lang="pl-PL" dirty="0">
                <a:latin typeface="Arial"/>
                <a:ea typeface="Open Sans"/>
                <a:cs typeface="Arial"/>
              </a:rPr>
            </a:br>
            <a:r>
              <a:rPr lang="pl-PL" dirty="0">
                <a:effectLst/>
                <a:latin typeface="Arial"/>
                <a:ea typeface="Open Sans"/>
                <a:cs typeface="Arial"/>
              </a:rPr>
              <a:t>o dofinansowane beneficjent był zobowiązany do przedstawienia pozytywnej opinii Głównego Geodety Kraju o realizowanej inwestycji</a:t>
            </a:r>
            <a:r>
              <a:rPr lang="pl-PL" dirty="0">
                <a:latin typeface="Arial"/>
                <a:ea typeface="Open Sans"/>
                <a:cs typeface="Arial"/>
              </a:rPr>
              <a:t>)</a:t>
            </a:r>
          </a:p>
          <a:p>
            <a:pPr marL="251460" indent="-251460">
              <a:buFont typeface="Arial" panose="020B0604020202020204" pitchFamily="34" charset="0"/>
              <a:buChar char="•"/>
            </a:pPr>
            <a:r>
              <a:rPr lang="pl-PL" b="0" i="0" dirty="0">
                <a:effectLst/>
                <a:latin typeface="Arial"/>
                <a:ea typeface="Open Sans"/>
                <a:cs typeface="Open Sans"/>
              </a:rPr>
              <a:t>podpisane </a:t>
            </a:r>
            <a:r>
              <a:rPr lang="pl-PL" b="1" i="1" dirty="0">
                <a:effectLst/>
                <a:latin typeface="Arial"/>
                <a:ea typeface="Open Sans"/>
                <a:cs typeface="Open Sans"/>
              </a:rPr>
              <a:t>zestawienie zamówień</a:t>
            </a:r>
            <a:r>
              <a:rPr lang="pl-PL" b="0" i="0" dirty="0">
                <a:effectLst/>
                <a:latin typeface="Arial"/>
                <a:ea typeface="Open Sans"/>
                <a:cs typeface="Open Sans"/>
              </a:rPr>
              <a:t> w projekcie do </a:t>
            </a:r>
            <a:r>
              <a:rPr lang="pl-PL" dirty="0">
                <a:latin typeface="Arial"/>
                <a:ea typeface="Open Sans"/>
                <a:cs typeface="Open Sans"/>
              </a:rPr>
              <a:t>wniosku o</a:t>
            </a:r>
            <a:r>
              <a:rPr lang="pl-PL" b="0" i="0" dirty="0">
                <a:effectLst/>
                <a:latin typeface="Arial"/>
                <a:ea typeface="Open Sans"/>
                <a:cs typeface="Open Sans"/>
              </a:rPr>
              <a:t> </a:t>
            </a:r>
            <a:r>
              <a:rPr lang="pl-PL" dirty="0">
                <a:latin typeface="Arial"/>
                <a:ea typeface="Open Sans"/>
                <a:cs typeface="Open Sans"/>
              </a:rPr>
              <a:t>płatność </a:t>
            </a:r>
            <a:r>
              <a:rPr lang="pl-PL" dirty="0">
                <a:solidFill>
                  <a:srgbClr val="FF0000"/>
                </a:solidFill>
                <a:latin typeface="Arial"/>
                <a:ea typeface="Open Sans"/>
                <a:cs typeface="Open Sans"/>
              </a:rPr>
              <a:t>( dotyczy każdego wnioski o płatność z wydatkami)</a:t>
            </a:r>
            <a:endParaRPr lang="pl-PL" b="0" i="0" dirty="0">
              <a:solidFill>
                <a:srgbClr val="FF0000"/>
              </a:solidFill>
              <a:effectLst/>
              <a:latin typeface="Arial"/>
              <a:ea typeface="Open Sans"/>
              <a:cs typeface="Open Sans"/>
            </a:endParaRPr>
          </a:p>
          <a:p>
            <a:pPr marL="0" indent="0">
              <a:buNone/>
            </a:pPr>
            <a:endParaRPr lang="pl-PL" dirty="0">
              <a:latin typeface="Arial"/>
              <a:ea typeface="Open Sans"/>
              <a:cs typeface="Arial"/>
            </a:endParaRPr>
          </a:p>
          <a:p>
            <a:pPr marL="251460" indent="-251460">
              <a:buFont typeface="Arial" panose="020B0604020202020204" pitchFamily="34" charset="0"/>
              <a:buChar char="•"/>
            </a:pPr>
            <a:endParaRPr lang="pl-PL" dirty="0">
              <a:effectLst/>
              <a:latin typeface="Arial"/>
              <a:ea typeface="Open Sans"/>
              <a:cs typeface="Arial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630551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25525" y="539478"/>
            <a:ext cx="8640381" cy="493634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pl-PL" sz="2200" dirty="0">
                <a:latin typeface="Open Sans"/>
                <a:ea typeface="Open Sans"/>
                <a:cs typeface="Open Sans"/>
              </a:rPr>
              <a:t>  Załączniki do końcowego wniosku o płatność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25907" y="1187549"/>
            <a:ext cx="8640382" cy="5688632"/>
          </a:xfrm>
        </p:spPr>
        <p:txBody>
          <a:bodyPr vert="horz" lIns="0" tIns="0" rIns="0" bIns="0" rtlCol="0" anchor="t">
            <a:normAutofit/>
          </a:bodyPr>
          <a:lstStyle/>
          <a:p>
            <a:pPr marL="0" indent="0" algn="l" rtl="0" fontAlgn="base">
              <a:buNone/>
            </a:pPr>
            <a:r>
              <a:rPr lang="pl-PL" b="1" dirty="0">
                <a:latin typeface="Arial"/>
                <a:ea typeface="Open Sans"/>
                <a:cs typeface="Open Sans"/>
              </a:rPr>
              <a:t>Do</a:t>
            </a:r>
            <a:r>
              <a:rPr lang="pl-PL" sz="1800" b="1" i="0" dirty="0">
                <a:effectLst/>
                <a:latin typeface="Arial"/>
                <a:ea typeface="Open Sans"/>
                <a:cs typeface="Open Sans"/>
              </a:rPr>
              <a:t> końcowego wniosku o płatność </a:t>
            </a:r>
            <a:r>
              <a:rPr lang="pl-PL" b="1" dirty="0">
                <a:latin typeface="Arial"/>
                <a:ea typeface="Open Sans"/>
                <a:cs typeface="Open Sans"/>
              </a:rPr>
              <a:t>należy</a:t>
            </a:r>
            <a:r>
              <a:rPr lang="pl-PL" sz="1800" b="1" i="0" dirty="0">
                <a:effectLst/>
                <a:latin typeface="Arial"/>
                <a:ea typeface="Open Sans"/>
                <a:cs typeface="Open Sans"/>
              </a:rPr>
              <a:t> dołączyć:</a:t>
            </a:r>
            <a:r>
              <a:rPr lang="pl-PL" sz="1800" b="0" i="0" dirty="0">
                <a:effectLst/>
                <a:latin typeface="Arial"/>
                <a:ea typeface="Open Sans"/>
                <a:cs typeface="Open Sans"/>
              </a:rPr>
              <a:t> </a:t>
            </a:r>
            <a:endParaRPr lang="pl-PL" b="0" i="0" dirty="0">
              <a:effectLst/>
              <a:latin typeface="Arial"/>
              <a:ea typeface="Open Sans"/>
              <a:cs typeface="Open Sans"/>
            </a:endParaRPr>
          </a:p>
          <a:p>
            <a:pPr marL="251460" indent="-251460" fontAlgn="base">
              <a:buFont typeface="Arial" panose="020B0604020202020204" pitchFamily="34" charset="0"/>
              <a:buChar char="•"/>
            </a:pPr>
            <a:r>
              <a:rPr lang="pl-PL" sz="1800" b="0" i="0" dirty="0">
                <a:effectLst/>
                <a:latin typeface="Arial"/>
                <a:ea typeface="Open Sans"/>
                <a:cs typeface="Open Sans"/>
              </a:rPr>
              <a:t>oświadczenie dotyczące całkowitej wartości projektu wraz z dokumentem księgowym potwierdzającym tą wartość (np. podsumowanie z kont, dokument przyjęcia nowego środka trwałego OT</a:t>
            </a:r>
            <a:r>
              <a:rPr lang="pl-PL" dirty="0">
                <a:latin typeface="Arial"/>
                <a:ea typeface="Open Sans"/>
                <a:cs typeface="Open Sans"/>
              </a:rPr>
              <a:t>),</a:t>
            </a:r>
          </a:p>
          <a:p>
            <a:pPr marL="251460" indent="-251460" algn="l" rtl="0" fontAlgn="base">
              <a:buFont typeface="Arial" panose="020B0604020202020204" pitchFamily="34" charset="0"/>
              <a:buChar char="•"/>
            </a:pPr>
            <a:r>
              <a:rPr lang="pl-PL" sz="1800" b="0" i="0" dirty="0">
                <a:effectLst/>
                <a:latin typeface="Arial"/>
                <a:ea typeface="Open Sans"/>
                <a:cs typeface="Open Sans"/>
              </a:rPr>
              <a:t>oświadczenie dotyczące kwalifikowalności podatku VAT</a:t>
            </a:r>
            <a:r>
              <a:rPr lang="pl-PL" dirty="0">
                <a:latin typeface="Arial"/>
                <a:ea typeface="Open Sans"/>
                <a:cs typeface="Open Sans"/>
              </a:rPr>
              <a:t>,</a:t>
            </a:r>
            <a:endParaRPr lang="pl-PL" sz="1800" b="0" i="0" dirty="0">
              <a:effectLst/>
              <a:latin typeface="Arial"/>
              <a:ea typeface="Open Sans"/>
              <a:cs typeface="Open Sans"/>
            </a:endParaRPr>
          </a:p>
          <a:p>
            <a:pPr marL="251460" indent="-251460" fontAlgn="base">
              <a:buFont typeface="Arial" panose="020B0604020202020204" pitchFamily="34" charset="0"/>
              <a:buChar char="•"/>
            </a:pPr>
            <a:r>
              <a:rPr lang="pl-PL" dirty="0">
                <a:latin typeface="Arial"/>
                <a:ea typeface="Open Sans"/>
                <a:cs typeface="Open Sans"/>
              </a:rPr>
              <a:t>oświadczenie dotyczące limitów </a:t>
            </a:r>
            <a:endParaRPr lang="pl-PL" dirty="0">
              <a:latin typeface="Arial" panose="020B0604020202020204" pitchFamily="34" charset="0"/>
            </a:endParaRPr>
          </a:p>
          <a:p>
            <a:pPr marL="251460" indent="-251460" algn="ctr">
              <a:buNone/>
            </a:pPr>
            <a:r>
              <a:rPr lang="pl-PL" sz="1600" dirty="0">
                <a:latin typeface="Segoe UI"/>
                <a:ea typeface="Open Sans"/>
                <a:cs typeface="Segoe UI"/>
              </a:rPr>
              <a:t>https://funduszeue.slaskie</a:t>
            </a:r>
            <a:r>
              <a:rPr lang="pl-PL" sz="1600" dirty="0">
                <a:effectLst/>
                <a:latin typeface="Segoe UI"/>
                <a:ea typeface="Open Sans"/>
                <a:cs typeface="Segoe UI"/>
              </a:rPr>
              <a:t>.</a:t>
            </a:r>
            <a:r>
              <a:rPr lang="pl-PL" sz="1600" dirty="0">
                <a:latin typeface="Segoe UI"/>
                <a:ea typeface="Open Sans"/>
                <a:cs typeface="Segoe UI"/>
              </a:rPr>
              <a:t>pl/dokument/zestawienie_dok_do_rozliczenia_projektow_v5</a:t>
            </a:r>
          </a:p>
          <a:p>
            <a:pPr marL="0" indent="0" fontAlgn="base">
              <a:buNone/>
            </a:pPr>
            <a:endParaRPr lang="pl-PL" sz="1600" b="1" i="0">
              <a:solidFill>
                <a:srgbClr val="0078D4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1460" indent="-251460"/>
            <a:endParaRPr lang="pl-PL" sz="160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734953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25525" y="539478"/>
            <a:ext cx="8640381" cy="493634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pl-PL" sz="2200">
                <a:latin typeface="Open Sans"/>
                <a:ea typeface="Open Sans"/>
                <a:cs typeface="Open Sans"/>
              </a:rPr>
              <a:t>Ważne</a:t>
            </a:r>
            <a:endParaRPr lang="pl-PL" sz="220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25907" y="1187549"/>
            <a:ext cx="8640382" cy="5688632"/>
          </a:xfrm>
        </p:spPr>
        <p:txBody>
          <a:bodyPr vert="horz" lIns="0" tIns="0" rIns="0" bIns="0" rtlCol="0" anchor="t">
            <a:normAutofit/>
          </a:bodyPr>
          <a:lstStyle/>
          <a:p>
            <a:pPr marL="0" indent="0" algn="l" rtl="0" fontAlgn="base">
              <a:buNone/>
            </a:pPr>
            <a:endParaRPr lang="pl-PL">
              <a:latin typeface="Arial"/>
              <a:cs typeface="Open Sans"/>
            </a:endParaRPr>
          </a:p>
          <a:p>
            <a:pPr marL="0" indent="0" fontAlgn="base">
              <a:buNone/>
            </a:pPr>
            <a:r>
              <a:rPr lang="pl-PL" sz="1600" b="1" i="0">
                <a:solidFill>
                  <a:srgbClr val="498205"/>
                </a:solidFill>
                <a:effectLst/>
                <a:latin typeface="Arial"/>
                <a:ea typeface="Open Sans"/>
                <a:cs typeface="Arial"/>
              </a:rPr>
              <a:t>W przypadku braku</a:t>
            </a:r>
            <a:r>
              <a:rPr lang="pl-PL" sz="1600" b="1" i="0">
                <a:solidFill>
                  <a:srgbClr val="0078D4"/>
                </a:solidFill>
                <a:effectLst/>
                <a:latin typeface="Arial"/>
                <a:ea typeface="Open Sans"/>
                <a:cs typeface="Arial"/>
              </a:rPr>
              <a:t> </a:t>
            </a:r>
            <a:r>
              <a:rPr lang="pl-PL" sz="1600" b="1" i="0">
                <a:solidFill>
                  <a:srgbClr val="498205"/>
                </a:solidFill>
                <a:effectLst/>
                <a:latin typeface="Arial"/>
                <a:ea typeface="Open Sans"/>
                <a:cs typeface="Arial"/>
              </a:rPr>
              <a:t> złożenia do wniosku o płatność wszystkich wymaganych dokumentów, w tym zestawienia zamówień lub gdy będą one zawierały błędy IZ FE SL może uznać wydatki wykazane we wniosku o płatność częściowo lub w całości za niekwalifikowalne</a:t>
            </a:r>
            <a:r>
              <a:rPr lang="pl-PL" sz="1600" b="1">
                <a:solidFill>
                  <a:srgbClr val="498205"/>
                </a:solidFill>
                <a:latin typeface="Arial"/>
                <a:ea typeface="Open Sans"/>
                <a:cs typeface="Arial"/>
              </a:rPr>
              <a:t>,</a:t>
            </a:r>
            <a:endParaRPr lang="pl-PL" sz="1600" b="1" i="0">
              <a:solidFill>
                <a:srgbClr val="0078D4"/>
              </a:solidFill>
              <a:effectLst/>
              <a:latin typeface="Arial"/>
              <a:ea typeface="Open Sans"/>
              <a:cs typeface="Arial"/>
            </a:endParaRPr>
          </a:p>
          <a:p>
            <a:pPr marL="0" indent="0">
              <a:buNone/>
            </a:pPr>
            <a:endParaRPr lang="pl-PL" sz="1600" b="1">
              <a:solidFill>
                <a:srgbClr val="0078D4"/>
              </a:solidFill>
              <a:latin typeface="Arial"/>
              <a:ea typeface="Open Sans"/>
              <a:cs typeface="Arial"/>
            </a:endParaRPr>
          </a:p>
          <a:p>
            <a:pPr marL="0" indent="0" fontAlgn="base">
              <a:buNone/>
            </a:pPr>
            <a:r>
              <a:rPr lang="pl-PL" sz="1600" b="1">
                <a:solidFill>
                  <a:srgbClr val="0078D4"/>
                </a:solidFill>
                <a:effectLst/>
                <a:latin typeface="Arial"/>
                <a:ea typeface="Open Sans"/>
                <a:cs typeface="Arial"/>
              </a:rPr>
              <a:t>Przed złożeniem pierwszego wniosku o płatność zawierającego wydatki lub wniosku </a:t>
            </a:r>
            <a:br>
              <a:rPr lang="pl-PL" sz="1600" b="1">
                <a:latin typeface="Arial"/>
                <a:ea typeface="Open Sans"/>
                <a:cs typeface="Arial"/>
              </a:rPr>
            </a:br>
            <a:r>
              <a:rPr lang="pl-PL" sz="1600" b="1">
                <a:solidFill>
                  <a:srgbClr val="0078D4"/>
                </a:solidFill>
                <a:effectLst/>
                <a:latin typeface="Arial"/>
                <a:ea typeface="Open Sans"/>
                <a:cs typeface="Arial"/>
              </a:rPr>
              <a:t>o zaliczkę </a:t>
            </a:r>
            <a:r>
              <a:rPr lang="pl-PL" sz="1600" b="1">
                <a:solidFill>
                  <a:srgbClr val="0078D4"/>
                </a:solidFill>
                <a:latin typeface="Arial"/>
                <a:ea typeface="Open Sans"/>
                <a:cs typeface="Arial"/>
              </a:rPr>
              <a:t>należy</a:t>
            </a:r>
            <a:r>
              <a:rPr lang="pl-PL" sz="1600" b="1">
                <a:solidFill>
                  <a:srgbClr val="0078D4"/>
                </a:solidFill>
                <a:effectLst/>
                <a:latin typeface="Arial"/>
                <a:ea typeface="Open Sans"/>
                <a:cs typeface="Arial"/>
              </a:rPr>
              <a:t> się upewnić, że do IZ FE SL zostały złożone wszystkie dokumenty wymagane Regulaminem wyboru projektów i/lub umową o dofinansowanie projektu</a:t>
            </a:r>
            <a:r>
              <a:rPr lang="pl-PL" sz="1600" b="1">
                <a:solidFill>
                  <a:srgbClr val="0078D4"/>
                </a:solidFill>
                <a:latin typeface="Arial"/>
                <a:ea typeface="Open Sans"/>
                <a:cs typeface="Arial"/>
              </a:rPr>
              <a:t>,</a:t>
            </a:r>
            <a:endParaRPr lang="pl-PL" sz="1600" b="0" i="0">
              <a:solidFill>
                <a:srgbClr val="0078D4"/>
              </a:solidFill>
              <a:effectLst/>
              <a:latin typeface="Arial"/>
              <a:ea typeface="Open Sans"/>
              <a:cs typeface="Arial"/>
            </a:endParaRPr>
          </a:p>
          <a:p>
            <a:pPr marL="0" indent="0">
              <a:buNone/>
            </a:pPr>
            <a:endParaRPr lang="pl-PL" sz="1600" b="1">
              <a:solidFill>
                <a:srgbClr val="0078D4"/>
              </a:solidFill>
              <a:latin typeface="Arial"/>
              <a:cs typeface="Arial"/>
            </a:endParaRPr>
          </a:p>
          <a:p>
            <a:pPr marL="0" indent="0">
              <a:buNone/>
            </a:pPr>
            <a:r>
              <a:rPr lang="pl-PL" sz="1600" b="1">
                <a:solidFill>
                  <a:srgbClr val="0078D4"/>
                </a:solidFill>
                <a:latin typeface="Arial"/>
                <a:ea typeface="Open Sans"/>
                <a:cs typeface="Open Sans"/>
              </a:rPr>
              <a:t>Przed złożeniem wniosku o płatność należy zgłosić do IZ FE SL zmiany powstałe </a:t>
            </a:r>
            <a:br>
              <a:rPr lang="pl-PL" sz="1600" b="1">
                <a:solidFill>
                  <a:srgbClr val="0078D4"/>
                </a:solidFill>
                <a:latin typeface="Arial"/>
                <a:ea typeface="Open Sans"/>
                <a:cs typeface="Open Sans"/>
              </a:rPr>
            </a:br>
            <a:r>
              <a:rPr lang="pl-PL" sz="1600" b="1">
                <a:solidFill>
                  <a:srgbClr val="0078D4"/>
                </a:solidFill>
                <a:latin typeface="Arial"/>
                <a:ea typeface="Open Sans"/>
                <a:cs typeface="Open Sans"/>
              </a:rPr>
              <a:t>w ramach projektu i uzyskać stanowisko w tym zakresie. </a:t>
            </a:r>
            <a:endParaRPr lang="pl-PL" sz="1600" b="1">
              <a:solidFill>
                <a:srgbClr val="0078D4"/>
              </a:solidFill>
              <a:latin typeface="Arial"/>
              <a:ea typeface="Open Sans"/>
            </a:endParaRPr>
          </a:p>
          <a:p>
            <a:pPr marL="0" indent="0">
              <a:buNone/>
            </a:pPr>
            <a:endParaRPr lang="pl-PL" sz="1600" b="1">
              <a:solidFill>
                <a:srgbClr val="0078D4"/>
              </a:solidFill>
              <a:latin typeface="Arial"/>
              <a:ea typeface="Open Sans"/>
              <a:cs typeface="Arial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170594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25525" y="539478"/>
            <a:ext cx="8640381" cy="493634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pl-PL" sz="2200">
                <a:latin typeface="Open Sans"/>
                <a:ea typeface="Open Sans"/>
                <a:cs typeface="Open Sans"/>
              </a:rPr>
              <a:t>Przetwarzanie danych osobowych</a:t>
            </a:r>
            <a:endParaRPr lang="pl-PL" sz="220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25907" y="1187549"/>
            <a:ext cx="8640382" cy="5688632"/>
          </a:xfrm>
        </p:spPr>
        <p:txBody>
          <a:bodyPr vert="horz" lIns="0" tIns="0" rIns="0" bIns="0" rtlCol="0" anchor="t">
            <a:normAutofit/>
          </a:bodyPr>
          <a:lstStyle/>
          <a:p>
            <a:pPr marL="0" indent="0" algn="l" rtl="0" fontAlgn="base">
              <a:buNone/>
            </a:pPr>
            <a:endParaRPr lang="pl-PL">
              <a:latin typeface="Arial"/>
              <a:cs typeface="Open Sans"/>
            </a:endParaRPr>
          </a:p>
          <a:p>
            <a:pPr marL="0" indent="0">
              <a:buNone/>
            </a:pPr>
            <a:endParaRPr lang="pl-PL" sz="1600" b="1">
              <a:solidFill>
                <a:srgbClr val="0078D4"/>
              </a:solidFill>
              <a:latin typeface="Arial"/>
              <a:ea typeface="Open Sans"/>
              <a:cs typeface="Arial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16</a:t>
            </a:fld>
            <a:endParaRPr lang="pl-PL"/>
          </a:p>
        </p:txBody>
      </p:sp>
      <p:sp>
        <p:nvSpPr>
          <p:cNvPr id="7" name="Symbol zastępczy zawartości 2">
            <a:extLst>
              <a:ext uri="{FF2B5EF4-FFF2-40B4-BE49-F238E27FC236}">
                <a16:creationId xmlns:a16="http://schemas.microsoft.com/office/drawing/2014/main" id="{21396344-8DA9-B41F-C80A-B7A169793506}"/>
              </a:ext>
            </a:extLst>
          </p:cNvPr>
          <p:cNvSpPr txBox="1">
            <a:spLocks/>
          </p:cNvSpPr>
          <p:nvPr/>
        </p:nvSpPr>
        <p:spPr>
          <a:xfrm>
            <a:off x="1218267" y="1330681"/>
            <a:ext cx="8640382" cy="5688632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marL="251986" indent="-251986" algn="l" defTabSz="1007943" rtl="0" eaLnBrk="1" latinLnBrk="0" hangingPunct="1">
              <a:lnSpc>
                <a:spcPts val="2400"/>
              </a:lnSpc>
              <a:spcBef>
                <a:spcPts val="1102"/>
              </a:spcBef>
              <a:buClr>
                <a:schemeClr val="accent1"/>
              </a:buClr>
              <a:buFontTx/>
              <a:buBlip>
                <a:blip r:embed="rId3"/>
              </a:buBlip>
              <a:defRPr sz="18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755957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Tx/>
              <a:buBlip>
                <a:blip r:embed="rId4"/>
              </a:buBlip>
              <a:defRPr sz="18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2pPr>
            <a:lvl3pPr marL="1259929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Tx/>
              <a:buBlip>
                <a:blip r:embed="rId5"/>
              </a:buBlip>
              <a:defRPr sz="18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3pPr>
            <a:lvl4pPr marL="1763900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4pPr>
            <a:lvl5pPr marL="2267872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buFontTx/>
              <a:buNone/>
            </a:pPr>
            <a:endParaRPr lang="pl-PL">
              <a:latin typeface="Arial"/>
              <a:cs typeface="Open Sans"/>
            </a:endParaRPr>
          </a:p>
          <a:p>
            <a:pPr marL="0" indent="0" fontAlgn="base">
              <a:buNone/>
            </a:pPr>
            <a:r>
              <a:rPr lang="pl-PL" sz="1600" b="1">
                <a:latin typeface="Arial"/>
                <a:ea typeface="Open Sans"/>
                <a:cs typeface="Arial"/>
              </a:rPr>
              <a:t>Beneficjent odpowiada za przetwarzanie danych osobowych, którymi dysponuje,</a:t>
            </a:r>
            <a:br>
              <a:rPr lang="pl-PL" sz="1600" b="1">
                <a:latin typeface="Arial"/>
                <a:ea typeface="Open Sans"/>
                <a:cs typeface="Arial"/>
              </a:rPr>
            </a:br>
            <a:r>
              <a:rPr lang="pl-PL" sz="1600" b="1">
                <a:latin typeface="Arial"/>
                <a:ea typeface="Open Sans"/>
                <a:cs typeface="Arial"/>
              </a:rPr>
              <a:t>jako ich administrator.</a:t>
            </a:r>
            <a:br>
              <a:rPr lang="pl-PL" sz="1600" b="1">
                <a:latin typeface="Arial"/>
                <a:ea typeface="Open Sans"/>
                <a:cs typeface="Arial"/>
              </a:rPr>
            </a:br>
            <a:r>
              <a:rPr lang="pl-PL" sz="1600" b="1">
                <a:latin typeface="Arial"/>
                <a:ea typeface="Open Sans"/>
                <a:cs typeface="Arial"/>
              </a:rPr>
              <a:t>Dane osobowe muszą być przetwarzane zgodnie z prawem (w tym: RODO, ustawą </a:t>
            </a:r>
            <a:br>
              <a:rPr lang="pl-PL" sz="1600" b="1">
                <a:latin typeface="Arial"/>
                <a:ea typeface="Open Sans"/>
                <a:cs typeface="Arial"/>
              </a:rPr>
            </a:br>
            <a:r>
              <a:rPr lang="pl-PL" sz="1600" b="1">
                <a:latin typeface="Arial"/>
                <a:ea typeface="Open Sans"/>
                <a:cs typeface="Arial"/>
              </a:rPr>
              <a:t>o ochronie danych osobowych), w niezbędnym zakresie oraz w bezpieczny sposób.</a:t>
            </a:r>
            <a:br>
              <a:rPr lang="pl-PL" sz="1600" b="1">
                <a:latin typeface="Arial"/>
                <a:ea typeface="Open Sans"/>
                <a:cs typeface="Arial"/>
              </a:rPr>
            </a:br>
            <a:endParaRPr lang="pl-PL" sz="1600" b="1">
              <a:latin typeface="Arial"/>
              <a:ea typeface="Open Sans"/>
              <a:cs typeface="Arial"/>
            </a:endParaRPr>
          </a:p>
          <a:p>
            <a:pPr marL="0" indent="0">
              <a:buNone/>
            </a:pPr>
            <a:r>
              <a:rPr lang="pl-PL" sz="1600" b="1">
                <a:latin typeface="Arial"/>
                <a:ea typeface="Open Sans"/>
                <a:cs typeface="Arial"/>
              </a:rPr>
              <a:t>W momencie przekazania danych osobowych do IZ FE SL, administratorem danych osobowych staje się Zarząd Województwa Śląskiego pełniący funkcję Instytucji Zarządzającej FE SL 2021-2027.</a:t>
            </a:r>
            <a:br>
              <a:rPr lang="pl-PL" sz="1600" b="1">
                <a:latin typeface="Arial"/>
                <a:ea typeface="Open Sans"/>
                <a:cs typeface="Arial"/>
              </a:rPr>
            </a:br>
            <a:br>
              <a:rPr lang="pl-PL" sz="1600" b="1">
                <a:latin typeface="Arial"/>
                <a:ea typeface="Open Sans"/>
                <a:cs typeface="Arial"/>
              </a:rPr>
            </a:br>
            <a:r>
              <a:rPr lang="pl-PL" sz="1600" b="1">
                <a:latin typeface="Arial"/>
                <a:ea typeface="Open Sans"/>
                <a:cs typeface="Arial"/>
              </a:rPr>
              <a:t>Podczas ujawniania danych, Beneficjent musi przestrzegać zasady wskazane w RODO, </a:t>
            </a:r>
            <a:br>
              <a:rPr lang="pl-PL" sz="1600" b="1">
                <a:latin typeface="Arial"/>
                <a:ea typeface="Open Sans"/>
                <a:cs typeface="Arial"/>
              </a:rPr>
            </a:br>
            <a:r>
              <a:rPr lang="pl-PL" sz="1600" b="1">
                <a:latin typeface="Arial"/>
                <a:ea typeface="Open Sans"/>
                <a:cs typeface="Arial"/>
              </a:rPr>
              <a:t>w szczególności zasadę niezbędności, celowości oraz minimalizacji danych. Przekazany w każdym przypadku może być wyłącznie taki zakres danych osobowych, który jest niezbędny do celów związanych z realizacją i rozliczeniem projektu. Dane osobowe, które nie są wymagane przez IZ należy usunąć lub zanonimizować. </a:t>
            </a:r>
            <a:endParaRPr lang="pl-PL"/>
          </a:p>
          <a:p>
            <a:pPr marL="0" indent="0">
              <a:buNone/>
            </a:pPr>
            <a:endParaRPr lang="pl-PL" sz="1600" b="1">
              <a:latin typeface="Arial"/>
              <a:ea typeface="Open Sans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376461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25525" y="539478"/>
            <a:ext cx="8640381" cy="493634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pl-PL" sz="2200">
                <a:latin typeface="Open Sans"/>
                <a:ea typeface="Open Sans"/>
                <a:cs typeface="Open Sans"/>
              </a:rPr>
              <a:t>                    Przykładowy opis faktury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25907" y="1331565"/>
            <a:ext cx="8640382" cy="5868272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endParaRPr lang="pl-PL" sz="29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 algn="l" rtl="0" fontAlgn="base">
              <a:buNone/>
            </a:pPr>
            <a:r>
              <a:rPr lang="pl-PL" sz="1800">
                <a:effectLst/>
                <a:latin typeface="Arial" panose="020B0604020202020204" pitchFamily="34" charset="0"/>
              </a:rPr>
              <a:t> </a:t>
            </a:r>
            <a:endParaRPr lang="pl-PL" sz="1600" b="0" i="0">
              <a:effectLst/>
            </a:endParaRPr>
          </a:p>
          <a:p>
            <a:endParaRPr lang="pl-PL" sz="160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17</a:t>
            </a:fld>
            <a:endParaRPr lang="pl-PL"/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148FA21A-8EED-4E91-BC0F-82B3F615D1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5586" y="1362362"/>
            <a:ext cx="5328592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0105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25525" y="539478"/>
            <a:ext cx="8640381" cy="493634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pl-PL"/>
              <a:t>	</a:t>
            </a:r>
            <a:r>
              <a:rPr lang="pl-PL" sz="2200"/>
              <a:t> Przykładowy opis faktury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25907" y="1331565"/>
            <a:ext cx="8640382" cy="5868272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endParaRPr lang="pl-PL" sz="29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 algn="l" rtl="0" fontAlgn="base">
              <a:buNone/>
            </a:pPr>
            <a:r>
              <a:rPr lang="pl-PL" sz="1800">
                <a:effectLst/>
                <a:latin typeface="Arial" panose="020B0604020202020204" pitchFamily="34" charset="0"/>
              </a:rPr>
              <a:t> </a:t>
            </a:r>
            <a:endParaRPr lang="pl-PL" sz="1600" b="0" i="0">
              <a:effectLst/>
            </a:endParaRPr>
          </a:p>
          <a:p>
            <a:endParaRPr lang="pl-PL" sz="160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18</a:t>
            </a:fld>
            <a:endParaRPr lang="pl-PL"/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9CE904CC-1F5C-4778-9461-48F1C1FDF4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3417" y="1187549"/>
            <a:ext cx="8136905" cy="6372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0310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25525" y="539478"/>
            <a:ext cx="8640381" cy="493634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pl-PL"/>
              <a:t>	</a:t>
            </a:r>
            <a:r>
              <a:rPr lang="pl-PL" sz="2200"/>
              <a:t> Faktura elektroniczna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25907" y="1043533"/>
            <a:ext cx="8640382" cy="6156304"/>
          </a:xfrm>
        </p:spPr>
        <p:txBody>
          <a:bodyPr vert="horz" lIns="0" tIns="0" rIns="0" bIns="0" rtlCol="0" anchor="t">
            <a:normAutofit/>
          </a:bodyPr>
          <a:lstStyle/>
          <a:p>
            <a:pPr marL="0" indent="0" fontAlgn="base">
              <a:lnSpc>
                <a:spcPct val="120000"/>
              </a:lnSpc>
              <a:spcBef>
                <a:spcPts val="0"/>
              </a:spcBef>
              <a:buNone/>
            </a:pPr>
            <a:endParaRPr lang="pl-PL" sz="1600" b="0" i="0">
              <a:effectLst/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 marL="0" indent="0" fontAlgn="base">
              <a:buNone/>
            </a:pPr>
            <a:endParaRPr lang="pl-PL" sz="29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 algn="l" rtl="0" fontAlgn="base">
              <a:buNone/>
            </a:pPr>
            <a:r>
              <a:rPr lang="pl-PL" sz="1800">
                <a:effectLst/>
                <a:latin typeface="Arial"/>
                <a:ea typeface="Open Sans"/>
                <a:cs typeface="Open Sans"/>
              </a:rPr>
              <a:t>Schemat I</a:t>
            </a:r>
          </a:p>
          <a:p>
            <a:pPr marL="0" indent="0" algn="l" rtl="0" fontAlgn="base">
              <a:buNone/>
            </a:pPr>
            <a:r>
              <a:rPr lang="pl-PL" sz="1800">
                <a:effectLst/>
                <a:latin typeface="Arial"/>
                <a:ea typeface="Open Sans"/>
                <a:cs typeface="Open Sans"/>
              </a:rPr>
              <a:t>W systemie CST2021 pod daną pozycją we wniosku o płatność należy dołączyć:</a:t>
            </a:r>
          </a:p>
          <a:p>
            <a:pPr marL="251460" indent="-251460" algn="l" rtl="0" fontAlgn="base">
              <a:buFont typeface="Arial"/>
              <a:buChar char="•"/>
            </a:pPr>
            <a:r>
              <a:rPr lang="pl-PL">
                <a:latin typeface="Arial"/>
                <a:ea typeface="Open Sans"/>
                <a:cs typeface="Open Sans"/>
              </a:rPr>
              <a:t>pobrany</a:t>
            </a:r>
            <a:r>
              <a:rPr lang="pl-PL" sz="1800">
                <a:effectLst/>
                <a:latin typeface="Arial"/>
                <a:ea typeface="Open Sans"/>
                <a:cs typeface="Open Sans"/>
              </a:rPr>
              <a:t> oryginał faktury elektronicznej otrzymanej od wykonawcy</a:t>
            </a:r>
            <a:r>
              <a:rPr lang="pl-PL">
                <a:latin typeface="Arial"/>
                <a:ea typeface="Open Sans"/>
                <a:cs typeface="Open Sans"/>
              </a:rPr>
              <a:t>;</a:t>
            </a:r>
            <a:endParaRPr lang="pl-PL" sz="1800">
              <a:effectLst/>
              <a:latin typeface="Arial"/>
              <a:ea typeface="Open Sans"/>
              <a:cs typeface="Open Sans"/>
            </a:endParaRPr>
          </a:p>
          <a:p>
            <a:pPr marL="251460" indent="-251460" algn="l" rtl="0" fontAlgn="base">
              <a:buFont typeface="Arial"/>
              <a:buChar char="•"/>
            </a:pPr>
            <a:r>
              <a:rPr lang="pl-PL">
                <a:latin typeface="Arial"/>
                <a:ea typeface="Open Sans"/>
                <a:cs typeface="Open Sans"/>
              </a:rPr>
              <a:t>opis</a:t>
            </a:r>
            <a:r>
              <a:rPr lang="pl-PL" sz="1800">
                <a:effectLst/>
                <a:latin typeface="Arial"/>
                <a:ea typeface="Open Sans"/>
                <a:cs typeface="Open Sans"/>
              </a:rPr>
              <a:t> faktury w formie elektronicznej z zachowaniem zasad obowiązujących dla dokumentu w formie papierowej, przy czym w tej sytuacji dokument musi być opatrzony stosownymi kwalifikowanymi podpisami elektronicznymi osoby/osób ostatecznie zatwierdzającej/</a:t>
            </a:r>
            <a:r>
              <a:rPr lang="pl-PL" sz="1800" err="1">
                <a:effectLst/>
                <a:latin typeface="Arial"/>
                <a:ea typeface="Open Sans"/>
                <a:cs typeface="Open Sans"/>
              </a:rPr>
              <a:t>ych</a:t>
            </a:r>
            <a:r>
              <a:rPr lang="pl-PL" sz="1800">
                <a:effectLst/>
                <a:latin typeface="Arial"/>
                <a:ea typeface="Open Sans"/>
                <a:cs typeface="Open Sans"/>
              </a:rPr>
              <a:t> faktury; </a:t>
            </a:r>
          </a:p>
          <a:p>
            <a:pPr marL="251460" indent="-251460" algn="l" rtl="0" fontAlgn="base">
              <a:buFont typeface="Arial"/>
              <a:buChar char="•"/>
            </a:pPr>
            <a:r>
              <a:rPr lang="pl-PL">
                <a:latin typeface="Arial"/>
                <a:ea typeface="Open Sans"/>
                <a:cs typeface="Open Sans"/>
              </a:rPr>
              <a:t>historię</a:t>
            </a:r>
            <a:r>
              <a:rPr lang="pl-PL" sz="1800">
                <a:effectLst/>
                <a:latin typeface="Arial"/>
                <a:ea typeface="Open Sans"/>
                <a:cs typeface="Open Sans"/>
              </a:rPr>
              <a:t> akceptacji dokumentu.</a:t>
            </a:r>
          </a:p>
          <a:p>
            <a:pPr marL="0" indent="0" algn="l" rtl="0" fontAlgn="base">
              <a:buNone/>
            </a:pPr>
            <a:endParaRPr lang="pl-PL" sz="1600" b="0" i="0">
              <a:effectLst/>
            </a:endParaRPr>
          </a:p>
          <a:p>
            <a:pPr marL="251460" indent="-251460">
              <a:buFont typeface="Arial"/>
              <a:buChar char="•"/>
            </a:pPr>
            <a:endParaRPr lang="pl-PL" sz="160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126062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ctrTitle"/>
          </p:nvPr>
        </p:nvSpPr>
        <p:spPr>
          <a:xfrm>
            <a:off x="3186113" y="5195720"/>
            <a:ext cx="6480176" cy="744358"/>
          </a:xfrm>
        </p:spPr>
        <p:txBody>
          <a:bodyPr>
            <a:normAutofit/>
          </a:bodyPr>
          <a:lstStyle/>
          <a:p>
            <a:pPr algn="ctr"/>
            <a:r>
              <a:rPr lang="pl-PL" sz="2600"/>
              <a:t>Wniosek o płatność</a:t>
            </a:r>
          </a:p>
        </p:txBody>
      </p:sp>
      <p:pic>
        <p:nvPicPr>
          <p:cNvPr id="6" name="Symbol zastępczy obrazu 5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57" b="14457"/>
          <a:stretch>
            <a:fillRect/>
          </a:stretch>
        </p:blipFill>
        <p:spPr>
          <a:xfrm>
            <a:off x="881410" y="251445"/>
            <a:ext cx="6835775" cy="4859338"/>
          </a:xfrm>
        </p:spPr>
      </p:pic>
    </p:spTree>
    <p:extLst>
      <p:ext uri="{BB962C8B-B14F-4D97-AF65-F5344CB8AC3E}">
        <p14:creationId xmlns:p14="http://schemas.microsoft.com/office/powerpoint/2010/main" val="2455283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25525" y="539478"/>
            <a:ext cx="8640381" cy="498943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pl-PL"/>
              <a:t>	</a:t>
            </a:r>
            <a:r>
              <a:rPr lang="pl-PL" sz="2200"/>
              <a:t> Faktura elektroniczna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25907" y="1259557"/>
            <a:ext cx="8640382" cy="5940280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endParaRPr lang="pl-PL" sz="29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 algn="l" rtl="0" fontAlgn="base">
              <a:buNone/>
            </a:pPr>
            <a:r>
              <a:rPr lang="pl-PL" sz="1800">
                <a:effectLst/>
                <a:latin typeface="Arial" panose="020B0604020202020204" pitchFamily="34" charset="0"/>
              </a:rPr>
              <a:t> </a:t>
            </a:r>
            <a:endParaRPr lang="pl-PL" sz="1600" b="0" i="0">
              <a:effectLst/>
            </a:endParaRPr>
          </a:p>
          <a:p>
            <a:pPr marL="0" indent="0">
              <a:buNone/>
            </a:pPr>
            <a:endParaRPr lang="pl-PL" sz="160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20</a:t>
            </a:fld>
            <a:endParaRPr lang="pl-PL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4AB8890E-8F8F-442A-9D44-46FCF7B776DD}"/>
              </a:ext>
            </a:extLst>
          </p:cNvPr>
          <p:cNvSpPr txBox="1"/>
          <p:nvPr/>
        </p:nvSpPr>
        <p:spPr>
          <a:xfrm>
            <a:off x="1025524" y="1657386"/>
            <a:ext cx="8496846" cy="666721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pl-PL">
                <a:latin typeface="Arial"/>
                <a:cs typeface="Arial"/>
              </a:rPr>
              <a:t>Schemat II</a:t>
            </a:r>
          </a:p>
          <a:p>
            <a:endParaRPr lang="pl-PL">
              <a:latin typeface="Arial"/>
              <a:cs typeface="Arial"/>
            </a:endParaRPr>
          </a:p>
          <a:p>
            <a:r>
              <a:rPr lang="pl-PL">
                <a:latin typeface="Arial"/>
                <a:cs typeface="Arial"/>
              </a:rPr>
              <a:t>W systemie CST2021 pod daną pozycją we wniosku o płatność należy dołączyć:</a:t>
            </a:r>
          </a:p>
          <a:p>
            <a:pPr marL="285750" indent="-285750" defTabSz="1007943" fontAlgn="base">
              <a:lnSpc>
                <a:spcPts val="2400"/>
              </a:lnSpc>
              <a:spcBef>
                <a:spcPts val="1102"/>
              </a:spcBef>
              <a:buClr>
                <a:schemeClr val="accent1"/>
              </a:buClr>
              <a:buFont typeface="Arial"/>
              <a:buChar char="•"/>
            </a:pPr>
            <a:r>
              <a:rPr lang="pl-PL">
                <a:latin typeface="Arial"/>
                <a:ea typeface="Open Sans"/>
                <a:cs typeface="Open Sans"/>
              </a:rPr>
              <a:t>pobrany oryginał faktury elektronicznej otrzymanej od wykonawcy, </a:t>
            </a:r>
          </a:p>
          <a:p>
            <a:pPr marL="285750" indent="-285750" defTabSz="1007943" fontAlgn="base">
              <a:lnSpc>
                <a:spcPts val="2400"/>
              </a:lnSpc>
              <a:spcBef>
                <a:spcPts val="1102"/>
              </a:spcBef>
              <a:buClr>
                <a:schemeClr val="accent1"/>
              </a:buClr>
              <a:buFont typeface="Arial"/>
              <a:buChar char="•"/>
            </a:pPr>
            <a:r>
              <a:rPr lang="pl-PL">
                <a:latin typeface="Arial"/>
                <a:ea typeface="Open Sans"/>
                <a:cs typeface="Open Sans"/>
              </a:rPr>
              <a:t>odzwierciedlenie cyfrowe wydrukowanej faktury elektronicznej </a:t>
            </a:r>
            <a:br>
              <a:rPr lang="pl-PL">
                <a:latin typeface="Arial"/>
                <a:ea typeface="Open Sans"/>
                <a:cs typeface="Open Sans"/>
              </a:rPr>
            </a:br>
            <a:r>
              <a:rPr lang="pl-PL">
                <a:latin typeface="Arial"/>
                <a:ea typeface="Open Sans"/>
                <a:cs typeface="Open Sans"/>
              </a:rPr>
              <a:t>z umieszczonym na niej zapisem „wydruk z systemu elektronicznego” oraz opisem zgodnie z Przykładowym opisem faktury. </a:t>
            </a:r>
          </a:p>
          <a:p>
            <a:pPr marL="285750" indent="-285750" defTabSz="1007943" fontAlgn="base">
              <a:lnSpc>
                <a:spcPts val="2400"/>
              </a:lnSpc>
              <a:spcBef>
                <a:spcPts val="1102"/>
              </a:spcBef>
              <a:buClr>
                <a:schemeClr val="accent1"/>
              </a:buClr>
              <a:buFont typeface="Arial"/>
              <a:buChar char="•"/>
            </a:pPr>
            <a:r>
              <a:rPr lang="pl-PL">
                <a:latin typeface="Arial"/>
                <a:ea typeface="Open Sans"/>
                <a:cs typeface="Open Sans"/>
              </a:rPr>
              <a:t>historię akceptacji dokumentu.</a:t>
            </a:r>
          </a:p>
          <a:p>
            <a:pPr marL="285750" indent="-285750" defTabSz="1007943">
              <a:lnSpc>
                <a:spcPts val="2400"/>
              </a:lnSpc>
              <a:spcBef>
                <a:spcPts val="1102"/>
              </a:spcBef>
              <a:buClr>
                <a:schemeClr val="accent1"/>
              </a:buClr>
              <a:buFont typeface="Arial"/>
              <a:buChar char="•"/>
            </a:pPr>
            <a:endParaRPr lang="pl-PL">
              <a:solidFill>
                <a:srgbClr val="000000"/>
              </a:solidFill>
              <a:latin typeface="Arial"/>
              <a:ea typeface="Open Sans"/>
              <a:cs typeface="Open Sans"/>
            </a:endParaRPr>
          </a:p>
          <a:p>
            <a:pPr marL="285750" indent="-285750" defTabSz="1007943">
              <a:lnSpc>
                <a:spcPts val="2400"/>
              </a:lnSpc>
              <a:spcBef>
                <a:spcPts val="1102"/>
              </a:spcBef>
              <a:buClr>
                <a:srgbClr val="003399"/>
              </a:buClr>
              <a:buFont typeface="Arial"/>
              <a:buChar char="•"/>
            </a:pPr>
            <a:endParaRPr lang="pl-PL">
              <a:solidFill>
                <a:srgbClr val="000000"/>
              </a:solidFill>
              <a:latin typeface="Arial"/>
              <a:ea typeface="Open Sans"/>
              <a:cs typeface="Open Sans"/>
            </a:endParaRPr>
          </a:p>
          <a:p>
            <a:pPr marL="285750" indent="-285750" defTabSz="1007943">
              <a:lnSpc>
                <a:spcPts val="2400"/>
              </a:lnSpc>
              <a:spcBef>
                <a:spcPts val="1102"/>
              </a:spcBef>
              <a:buClr>
                <a:srgbClr val="003399"/>
              </a:buClr>
              <a:buFont typeface="Arial"/>
              <a:buChar char="•"/>
            </a:pPr>
            <a:endParaRPr lang="pl-PL" sz="1400">
              <a:solidFill>
                <a:srgbClr val="000000"/>
              </a:solidFill>
              <a:latin typeface="Arial"/>
              <a:ea typeface="Open Sans"/>
              <a:cs typeface="Open Sans"/>
            </a:endParaRPr>
          </a:p>
          <a:p>
            <a:pPr defTabSz="1007943">
              <a:buFont typeface="Arial"/>
              <a:buChar char="•"/>
            </a:pPr>
            <a:endParaRPr lang="pl-PL" sz="1400">
              <a:solidFill>
                <a:srgbClr val="333333"/>
              </a:solidFill>
              <a:latin typeface="Calibri" panose="020F0502020204030204"/>
              <a:ea typeface="Calibri"/>
              <a:cs typeface="Calibri"/>
            </a:endParaRPr>
          </a:p>
          <a:p>
            <a:pPr marL="285750" indent="-285750" defTabSz="1007943">
              <a:lnSpc>
                <a:spcPts val="2400"/>
              </a:lnSpc>
              <a:spcBef>
                <a:spcPts val="1102"/>
              </a:spcBef>
              <a:buClr>
                <a:schemeClr val="accent1"/>
              </a:buClr>
              <a:buFont typeface="Arial"/>
              <a:buChar char="•"/>
            </a:pPr>
            <a:endParaRPr lang="pl-PL">
              <a:latin typeface="Arial"/>
              <a:ea typeface="Open Sans"/>
              <a:cs typeface="Open Sans"/>
            </a:endParaRPr>
          </a:p>
          <a:p>
            <a:pPr marL="285750" indent="-285750" defTabSz="1007943">
              <a:lnSpc>
                <a:spcPts val="2400"/>
              </a:lnSpc>
              <a:spcBef>
                <a:spcPts val="1102"/>
              </a:spcBef>
              <a:buClr>
                <a:schemeClr val="accent1"/>
              </a:buClr>
              <a:buFont typeface="Arial"/>
              <a:buChar char="•"/>
            </a:pPr>
            <a:endParaRPr lang="pl-PL">
              <a:latin typeface="Arial"/>
              <a:ea typeface="Open Sans"/>
              <a:cs typeface="Open Sans"/>
            </a:endParaRPr>
          </a:p>
          <a:p>
            <a:pPr marL="285750" indent="-285750" defTabSz="1007943">
              <a:lnSpc>
                <a:spcPts val="2400"/>
              </a:lnSpc>
              <a:spcBef>
                <a:spcPts val="1102"/>
              </a:spcBef>
              <a:buClr>
                <a:schemeClr val="accent1"/>
              </a:buClr>
              <a:buFont typeface="Arial"/>
              <a:buChar char="•"/>
            </a:pPr>
            <a:endParaRPr lang="pl-PL">
              <a:latin typeface="Arial"/>
              <a:ea typeface="Open Sans"/>
              <a:cs typeface="Open Sans"/>
            </a:endParaRPr>
          </a:p>
          <a:p>
            <a:pPr marL="285750" indent="-285750" defTabSz="1007943">
              <a:lnSpc>
                <a:spcPts val="2400"/>
              </a:lnSpc>
              <a:spcBef>
                <a:spcPts val="1102"/>
              </a:spcBef>
              <a:buClr>
                <a:schemeClr val="accent1"/>
              </a:buClr>
              <a:buFont typeface="Arial"/>
              <a:buChar char="•"/>
            </a:pPr>
            <a:endParaRPr lang="pl-PL">
              <a:latin typeface="Arial"/>
              <a:ea typeface="Open Sans"/>
              <a:cs typeface="Open Sans"/>
            </a:endParaRPr>
          </a:p>
          <a:p>
            <a:pPr marL="285750" indent="-285750" defTabSz="1007943">
              <a:lnSpc>
                <a:spcPts val="2400"/>
              </a:lnSpc>
              <a:spcBef>
                <a:spcPts val="1102"/>
              </a:spcBef>
              <a:buClr>
                <a:schemeClr val="accent1"/>
              </a:buClr>
              <a:buFont typeface="Arial"/>
              <a:buChar char="•"/>
            </a:pPr>
            <a:endParaRPr lang="pl-PL">
              <a:latin typeface="Arial"/>
              <a:ea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22937055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25525" y="539478"/>
            <a:ext cx="8640381" cy="498943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pl-PL"/>
              <a:t>	</a:t>
            </a:r>
            <a:r>
              <a:rPr lang="pl-PL" sz="2200"/>
              <a:t> Faktura elektroniczna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25907" y="1259557"/>
            <a:ext cx="8640382" cy="5940280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endParaRPr lang="pl-PL" sz="29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 algn="l" rtl="0" fontAlgn="base">
              <a:buNone/>
            </a:pPr>
            <a:r>
              <a:rPr lang="pl-PL" sz="1800">
                <a:effectLst/>
                <a:latin typeface="Arial" panose="020B0604020202020204" pitchFamily="34" charset="0"/>
              </a:rPr>
              <a:t> </a:t>
            </a:r>
            <a:endParaRPr lang="pl-PL" sz="1600" b="0" i="0">
              <a:effectLst/>
            </a:endParaRPr>
          </a:p>
          <a:p>
            <a:pPr marL="0" indent="0">
              <a:buNone/>
            </a:pPr>
            <a:endParaRPr lang="pl-PL" sz="160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21</a:t>
            </a:fld>
            <a:endParaRPr lang="pl-PL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4AB8890E-8F8F-442A-9D44-46FCF7B776DD}"/>
              </a:ext>
            </a:extLst>
          </p:cNvPr>
          <p:cNvSpPr txBox="1"/>
          <p:nvPr/>
        </p:nvSpPr>
        <p:spPr>
          <a:xfrm>
            <a:off x="1025524" y="1657386"/>
            <a:ext cx="8496846" cy="692112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pl-PL">
                <a:latin typeface="Arial"/>
                <a:ea typeface="+mn-lt"/>
                <a:cs typeface="+mn-lt"/>
              </a:rPr>
              <a:t>opis faktury powinien zawierać niezbędne elementy zgodnie z </a:t>
            </a:r>
            <a:r>
              <a:rPr lang="pl-PL" i="1">
                <a:latin typeface="Arial"/>
                <a:ea typeface="+mn-lt"/>
                <a:cs typeface="+mn-lt"/>
              </a:rPr>
              <a:t>Przykładowym opisem faktury, </a:t>
            </a:r>
          </a:p>
          <a:p>
            <a:pPr defTabSz="1007943"/>
            <a:endParaRPr lang="pl-PL" i="1">
              <a:latin typeface="Arial"/>
              <a:ea typeface="+mn-lt"/>
              <a:cs typeface="+mn-lt"/>
            </a:endParaRPr>
          </a:p>
          <a:p>
            <a:pPr marL="285750" indent="-285750" defTabSz="1007943">
              <a:buFont typeface="Arial"/>
              <a:buChar char="•"/>
            </a:pPr>
            <a:r>
              <a:rPr lang="pl-PL">
                <a:latin typeface="Arial"/>
                <a:ea typeface="+mn-lt"/>
                <a:cs typeface="+mn-lt"/>
              </a:rPr>
              <a:t>nie ma konieczności powielania tych elementów jakie wynikają z historii akceptacji dokumentu,</a:t>
            </a:r>
            <a:endParaRPr lang="pl-PL">
              <a:latin typeface="Arial"/>
              <a:cs typeface="Arial"/>
            </a:endParaRPr>
          </a:p>
          <a:p>
            <a:pPr defTabSz="1007943"/>
            <a:endParaRPr lang="pl-PL">
              <a:latin typeface="Arial"/>
              <a:ea typeface="+mn-lt"/>
              <a:cs typeface="+mn-lt"/>
            </a:endParaRPr>
          </a:p>
          <a:p>
            <a:pPr marL="285750" indent="-285750" defTabSz="1007943">
              <a:buFont typeface="Arial,Sans-Serif"/>
              <a:buChar char="•"/>
            </a:pPr>
            <a:r>
              <a:rPr lang="pl-PL">
                <a:latin typeface="Arial"/>
                <a:ea typeface="+mn-lt"/>
                <a:cs typeface="+mn-lt"/>
              </a:rPr>
              <a:t>dopuszcza się, aby elementy opisu wymagane na pierwszej stronie faktury zgodnie z </a:t>
            </a:r>
            <a:r>
              <a:rPr lang="pl-PL" i="1">
                <a:latin typeface="Arial"/>
                <a:ea typeface="+mn-lt"/>
                <a:cs typeface="Arial"/>
              </a:rPr>
              <a:t>Przykładowym opisem faktury, </a:t>
            </a:r>
            <a:r>
              <a:rPr lang="pl-PL">
                <a:latin typeface="Arial"/>
                <a:ea typeface="+mn-lt"/>
                <a:cs typeface="+mn-lt"/>
              </a:rPr>
              <a:t>w przypadku I schematu zostały umieszczone w elektronicznym opisie faktury lub historii akceptacji dokumentu w systemie elektronicznym.</a:t>
            </a:r>
            <a:endParaRPr lang="pl-PL">
              <a:latin typeface="Arial"/>
              <a:cs typeface="Arial"/>
            </a:endParaRPr>
          </a:p>
          <a:p>
            <a:pPr defTabSz="1007943"/>
            <a:endParaRPr lang="pl-PL">
              <a:solidFill>
                <a:srgbClr val="333333"/>
              </a:solidFill>
              <a:latin typeface="Arial"/>
              <a:ea typeface="Calibri"/>
              <a:cs typeface="Calibri"/>
            </a:endParaRPr>
          </a:p>
          <a:p>
            <a:pPr marL="285750" indent="-285750" defTabSz="1007943">
              <a:lnSpc>
                <a:spcPts val="2400"/>
              </a:lnSpc>
              <a:spcBef>
                <a:spcPts val="1102"/>
              </a:spcBef>
              <a:buClr>
                <a:schemeClr val="accent1"/>
              </a:buClr>
              <a:buFont typeface="Arial"/>
              <a:buChar char="•"/>
            </a:pPr>
            <a:endParaRPr lang="pl-PL">
              <a:solidFill>
                <a:srgbClr val="000000"/>
              </a:solidFill>
              <a:latin typeface="Arial"/>
              <a:ea typeface="Open Sans"/>
              <a:cs typeface="Open Sans"/>
            </a:endParaRPr>
          </a:p>
          <a:p>
            <a:pPr marL="285750" indent="-285750" defTabSz="1007943">
              <a:lnSpc>
                <a:spcPts val="2400"/>
              </a:lnSpc>
              <a:spcBef>
                <a:spcPts val="1102"/>
              </a:spcBef>
              <a:buClr>
                <a:srgbClr val="003399"/>
              </a:buClr>
              <a:buFont typeface="Arial"/>
              <a:buChar char="•"/>
            </a:pPr>
            <a:endParaRPr lang="pl-PL">
              <a:solidFill>
                <a:srgbClr val="000000"/>
              </a:solidFill>
              <a:latin typeface="Arial"/>
              <a:ea typeface="Open Sans"/>
              <a:cs typeface="Open Sans"/>
            </a:endParaRPr>
          </a:p>
          <a:p>
            <a:pPr marL="285750" indent="-285750" defTabSz="1007943">
              <a:lnSpc>
                <a:spcPts val="2400"/>
              </a:lnSpc>
              <a:spcBef>
                <a:spcPts val="1102"/>
              </a:spcBef>
              <a:buClr>
                <a:srgbClr val="003399"/>
              </a:buClr>
              <a:buFont typeface="Arial"/>
              <a:buChar char="•"/>
            </a:pPr>
            <a:endParaRPr lang="pl-PL" sz="1400">
              <a:solidFill>
                <a:srgbClr val="000000"/>
              </a:solidFill>
              <a:latin typeface="Arial"/>
              <a:ea typeface="Open Sans"/>
              <a:cs typeface="Open Sans"/>
            </a:endParaRPr>
          </a:p>
          <a:p>
            <a:pPr defTabSz="1007943">
              <a:buFont typeface="Arial"/>
              <a:buChar char="•"/>
            </a:pPr>
            <a:endParaRPr lang="pl-PL" sz="1400">
              <a:solidFill>
                <a:srgbClr val="333333"/>
              </a:solidFill>
              <a:latin typeface="Calibri" panose="020F0502020204030204"/>
              <a:ea typeface="Calibri"/>
              <a:cs typeface="Calibri"/>
            </a:endParaRPr>
          </a:p>
          <a:p>
            <a:pPr marL="285750" indent="-285750" defTabSz="1007943">
              <a:lnSpc>
                <a:spcPts val="2400"/>
              </a:lnSpc>
              <a:spcBef>
                <a:spcPts val="1102"/>
              </a:spcBef>
              <a:buClr>
                <a:schemeClr val="accent1"/>
              </a:buClr>
              <a:buFont typeface="Arial"/>
              <a:buChar char="•"/>
            </a:pPr>
            <a:endParaRPr lang="pl-PL">
              <a:latin typeface="Arial"/>
              <a:ea typeface="Open Sans"/>
              <a:cs typeface="Open Sans"/>
            </a:endParaRPr>
          </a:p>
          <a:p>
            <a:pPr marL="285750" indent="-285750" defTabSz="1007943">
              <a:lnSpc>
                <a:spcPts val="2400"/>
              </a:lnSpc>
              <a:spcBef>
                <a:spcPts val="1102"/>
              </a:spcBef>
              <a:buClr>
                <a:schemeClr val="accent1"/>
              </a:buClr>
              <a:buFont typeface="Arial"/>
              <a:buChar char="•"/>
            </a:pPr>
            <a:endParaRPr lang="pl-PL">
              <a:latin typeface="Arial"/>
              <a:ea typeface="Open Sans"/>
              <a:cs typeface="Open Sans"/>
            </a:endParaRPr>
          </a:p>
          <a:p>
            <a:pPr marL="285750" indent="-285750" defTabSz="1007943">
              <a:lnSpc>
                <a:spcPts val="2400"/>
              </a:lnSpc>
              <a:spcBef>
                <a:spcPts val="1102"/>
              </a:spcBef>
              <a:buClr>
                <a:schemeClr val="accent1"/>
              </a:buClr>
              <a:buFont typeface="Arial"/>
              <a:buChar char="•"/>
            </a:pPr>
            <a:endParaRPr lang="pl-PL">
              <a:latin typeface="Arial"/>
              <a:ea typeface="Open Sans"/>
              <a:cs typeface="Open Sans"/>
            </a:endParaRPr>
          </a:p>
          <a:p>
            <a:pPr marL="285750" indent="-285750" defTabSz="1007943">
              <a:lnSpc>
                <a:spcPts val="2400"/>
              </a:lnSpc>
              <a:spcBef>
                <a:spcPts val="1102"/>
              </a:spcBef>
              <a:buClr>
                <a:schemeClr val="accent1"/>
              </a:buClr>
              <a:buFont typeface="Arial"/>
              <a:buChar char="•"/>
            </a:pPr>
            <a:endParaRPr lang="pl-PL">
              <a:latin typeface="Arial"/>
              <a:ea typeface="Open Sans"/>
              <a:cs typeface="Open Sans"/>
            </a:endParaRPr>
          </a:p>
          <a:p>
            <a:pPr marL="285750" indent="-285750" defTabSz="1007943">
              <a:lnSpc>
                <a:spcPts val="2400"/>
              </a:lnSpc>
              <a:spcBef>
                <a:spcPts val="1102"/>
              </a:spcBef>
              <a:buClr>
                <a:schemeClr val="accent1"/>
              </a:buClr>
              <a:buFont typeface="Arial"/>
              <a:buChar char="•"/>
            </a:pPr>
            <a:endParaRPr lang="pl-PL">
              <a:latin typeface="Arial"/>
              <a:ea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31279730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25525" y="539478"/>
            <a:ext cx="8640381" cy="498943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pl-PL" sz="2200">
                <a:latin typeface="Open Sans"/>
                <a:ea typeface="Open Sans"/>
                <a:cs typeface="Open Sans"/>
              </a:rPr>
              <a:t>               Dodatkowe zalecenia</a:t>
            </a:r>
            <a:endParaRPr lang="pl-PL" sz="220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25907" y="1043533"/>
            <a:ext cx="8640382" cy="6156304"/>
          </a:xfrm>
        </p:spPr>
        <p:txBody>
          <a:bodyPr vert="horz" lIns="0" tIns="0" rIns="0" bIns="0" rtlCol="0" anchor="t">
            <a:normAutofit fontScale="25000" lnSpcReduction="20000"/>
          </a:bodyPr>
          <a:lstStyle/>
          <a:p>
            <a:pPr marL="0" indent="0" fontAlgn="base">
              <a:lnSpc>
                <a:spcPct val="120000"/>
              </a:lnSpc>
              <a:spcBef>
                <a:spcPts val="0"/>
              </a:spcBef>
              <a:buNone/>
            </a:pPr>
            <a:endParaRPr lang="pl-PL" sz="6800">
              <a:latin typeface="Arial"/>
              <a:cs typeface="Arial"/>
            </a:endParaRPr>
          </a:p>
          <a:p>
            <a:pPr marL="251460" indent="-251460" fontAlgn="base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l-PL" sz="7200">
                <a:effectLst/>
                <a:latin typeface="Arial"/>
                <a:ea typeface="Open Sans"/>
                <a:cs typeface="Arial"/>
              </a:rPr>
              <a:t>Zasady korygowania błędów na opisie faktury</a:t>
            </a:r>
            <a:r>
              <a:rPr lang="pl-PL" sz="7200">
                <a:latin typeface="Arial"/>
                <a:ea typeface="Open Sans"/>
                <a:cs typeface="Arial"/>
              </a:rPr>
              <a:t>,</a:t>
            </a:r>
            <a:endParaRPr lang="pl-PL" sz="7200" b="0" i="0">
              <a:effectLst/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 marL="0" indent="0" fontAlgn="base">
              <a:lnSpc>
                <a:spcPct val="120000"/>
              </a:lnSpc>
              <a:spcBef>
                <a:spcPts val="0"/>
              </a:spcBef>
              <a:buNone/>
            </a:pPr>
            <a:endParaRPr lang="pl-PL" sz="7200" b="0" i="0">
              <a:effectLst/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 marL="251460" indent="-251460" fontAlgn="base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l-PL" sz="7200">
                <a:latin typeface="Arial"/>
                <a:ea typeface="Open Sans"/>
                <a:cs typeface="Arial"/>
              </a:rPr>
              <a:t>IZ</a:t>
            </a:r>
            <a:r>
              <a:rPr lang="pl-PL" sz="7200">
                <a:effectLst/>
                <a:latin typeface="Arial"/>
                <a:ea typeface="Open Sans"/>
                <a:cs typeface="Arial"/>
              </a:rPr>
              <a:t> </a:t>
            </a:r>
            <a:r>
              <a:rPr lang="pl-PL" sz="7200">
                <a:latin typeface="Arial"/>
                <a:ea typeface="Open Sans"/>
                <a:cs typeface="Arial"/>
              </a:rPr>
              <a:t>FE SL dopuszcza</a:t>
            </a:r>
            <a:r>
              <a:rPr lang="pl-PL" sz="7200">
                <a:effectLst/>
                <a:latin typeface="Arial"/>
                <a:ea typeface="Open Sans"/>
                <a:cs typeface="Arial"/>
              </a:rPr>
              <a:t> </a:t>
            </a:r>
            <a:r>
              <a:rPr lang="pl-PL" sz="7200">
                <a:latin typeface="Arial"/>
                <a:ea typeface="Open Sans"/>
                <a:cs typeface="Arial"/>
              </a:rPr>
              <a:t>błędy/omyłki</a:t>
            </a:r>
            <a:r>
              <a:rPr lang="pl-PL" sz="7200">
                <a:effectLst/>
                <a:latin typeface="Arial"/>
                <a:ea typeface="Open Sans"/>
                <a:cs typeface="Arial"/>
              </a:rPr>
              <a:t> </a:t>
            </a:r>
            <a:r>
              <a:rPr lang="pl-PL" sz="7200">
                <a:latin typeface="Arial"/>
                <a:ea typeface="Open Sans"/>
                <a:cs typeface="Arial"/>
              </a:rPr>
              <a:t>na opisie faktur</a:t>
            </a:r>
            <a:r>
              <a:rPr lang="pl-PL" sz="7200">
                <a:effectLst/>
                <a:latin typeface="Arial"/>
                <a:ea typeface="Open Sans"/>
                <a:cs typeface="Arial"/>
              </a:rPr>
              <a:t> i zobowiązanie beneficjenta do poprawy po zatwierdzeniu wniosku o płatność [wyjątek: elementy mające wpływ </a:t>
            </a:r>
            <a:br>
              <a:rPr lang="pl-PL" sz="7200">
                <a:latin typeface="Arial"/>
                <a:ea typeface="Open Sans"/>
                <a:cs typeface="Arial"/>
              </a:rPr>
            </a:br>
            <a:r>
              <a:rPr lang="pl-PL" sz="7200">
                <a:effectLst/>
                <a:latin typeface="Arial"/>
                <a:ea typeface="Open Sans"/>
                <a:cs typeface="Arial"/>
              </a:rPr>
              <a:t>na kwalifikowalność wydatków oraz zapis dot. </a:t>
            </a:r>
            <a:r>
              <a:rPr lang="pl-PL" sz="7200" i="1">
                <a:latin typeface="Arial"/>
                <a:ea typeface="Open Sans"/>
                <a:cs typeface="Arial"/>
              </a:rPr>
              <a:t>współfinansowania</a:t>
            </a:r>
            <a:r>
              <a:rPr lang="pl-PL" sz="7200" i="1">
                <a:effectLst/>
                <a:latin typeface="Arial"/>
                <a:ea typeface="Open Sans"/>
                <a:cs typeface="Arial"/>
              </a:rPr>
              <a:t> w </a:t>
            </a:r>
            <a:r>
              <a:rPr lang="pl-PL" sz="7200" i="1">
                <a:latin typeface="Arial"/>
                <a:ea typeface="Open Sans"/>
                <a:cs typeface="Arial"/>
              </a:rPr>
              <a:t>ramach</a:t>
            </a:r>
            <a:r>
              <a:rPr lang="pl-PL" sz="7200" i="1">
                <a:effectLst/>
                <a:latin typeface="Arial"/>
                <a:ea typeface="Open Sans"/>
                <a:cs typeface="Arial"/>
              </a:rPr>
              <a:t> FE SL</a:t>
            </a:r>
            <a:r>
              <a:rPr lang="pl-PL" sz="7200">
                <a:effectLst/>
                <a:latin typeface="Arial"/>
                <a:ea typeface="Open Sans"/>
                <a:cs typeface="Arial"/>
              </a:rPr>
              <a:t> muszą być prawidłowe</a:t>
            </a:r>
            <a:r>
              <a:rPr lang="pl-PL" sz="7200">
                <a:latin typeface="Arial"/>
                <a:ea typeface="Open Sans"/>
                <a:cs typeface="Arial"/>
              </a:rPr>
              <a:t>],</a:t>
            </a:r>
            <a:endParaRPr lang="pl-PL" sz="7200">
              <a:effectLst/>
              <a:latin typeface="Arial"/>
              <a:ea typeface="Open Sans"/>
              <a:cs typeface="Arial"/>
            </a:endParaRPr>
          </a:p>
          <a:p>
            <a:pPr marL="0" indent="0" fontAlgn="base">
              <a:lnSpc>
                <a:spcPct val="120000"/>
              </a:lnSpc>
              <a:spcBef>
                <a:spcPts val="0"/>
              </a:spcBef>
              <a:buNone/>
            </a:pPr>
            <a:endParaRPr lang="pl-PL" sz="7200">
              <a:effectLst/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 marL="251460" indent="-251460" fontAlgn="base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l-PL" sz="7200">
                <a:latin typeface="Arial"/>
                <a:ea typeface="Open Sans"/>
                <a:cs typeface="Arial"/>
              </a:rPr>
              <a:t>Zaznaczanie na wyciągach bankowych pozycji które dotyczą danego dokumentu,</a:t>
            </a:r>
          </a:p>
          <a:p>
            <a:pPr marL="0" indent="0" fontAlgn="base">
              <a:lnSpc>
                <a:spcPct val="120000"/>
              </a:lnSpc>
              <a:spcBef>
                <a:spcPts val="0"/>
              </a:spcBef>
              <a:buNone/>
            </a:pPr>
            <a:endParaRPr lang="pl-PL" sz="7200"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 marL="251460" indent="-251460" fontAlgn="base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l-PL" sz="7200">
                <a:latin typeface="Arial"/>
                <a:ea typeface="Open Sans"/>
                <a:cs typeface="Arial"/>
              </a:rPr>
              <a:t>Załączniki dotyczące poniesienia poszczególnych wydatków (faktura, protokół, potwierdzenie zapłaty) należy powiązać pod „zestawieniem dokumentów” </a:t>
            </a:r>
            <a:br>
              <a:rPr lang="pl-PL" sz="7200">
                <a:latin typeface="Arial"/>
                <a:ea typeface="Open Sans"/>
                <a:cs typeface="Arial"/>
              </a:rPr>
            </a:br>
            <a:r>
              <a:rPr lang="pl-PL" sz="7200">
                <a:latin typeface="Arial"/>
                <a:ea typeface="Open Sans"/>
                <a:cs typeface="Arial"/>
              </a:rPr>
              <a:t>w danym wydatku, a pozostałe załączniki w bloku danych „załączniki”,</a:t>
            </a:r>
          </a:p>
          <a:p>
            <a:pPr marL="0" indent="0" fontAlgn="base">
              <a:lnSpc>
                <a:spcPct val="120000"/>
              </a:lnSpc>
              <a:spcBef>
                <a:spcPts val="0"/>
              </a:spcBef>
              <a:buNone/>
            </a:pPr>
            <a:endParaRPr lang="pl-PL" sz="7200"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 marL="251460" indent="-251460" fontAlgn="base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l-PL" sz="7200">
                <a:latin typeface="Arial"/>
                <a:ea typeface="Open Sans"/>
                <a:cs typeface="Arial"/>
              </a:rPr>
              <a:t>Opisywać na fakturze wydatki kwalifikowalne i niekwalifikowalne (jeżeli dotyczy),</a:t>
            </a:r>
          </a:p>
          <a:p>
            <a:pPr marL="0" indent="0" fontAlgn="base">
              <a:lnSpc>
                <a:spcPct val="120000"/>
              </a:lnSpc>
              <a:spcBef>
                <a:spcPts val="0"/>
              </a:spcBef>
              <a:buNone/>
            </a:pPr>
            <a:endParaRPr lang="pl-PL" sz="7200"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 marL="251460" indent="-251460" fontAlgn="base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l-PL" sz="7200">
                <a:latin typeface="Arial"/>
                <a:ea typeface="Open Sans"/>
                <a:cs typeface="Arial"/>
              </a:rPr>
              <a:t>Wydatki z różnymi stawkami VAT w ramach jednej faktury wykazywać w osobnych wierszach,</a:t>
            </a:r>
          </a:p>
          <a:p>
            <a:pPr marL="0" indent="0" fontAlgn="base">
              <a:lnSpc>
                <a:spcPct val="120000"/>
              </a:lnSpc>
              <a:spcBef>
                <a:spcPts val="0"/>
              </a:spcBef>
              <a:buNone/>
            </a:pPr>
            <a:endParaRPr lang="pl-PL" sz="7200"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 marL="251460" indent="-251460" fontAlgn="base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l-PL" sz="7200">
                <a:latin typeface="Arial"/>
                <a:ea typeface="Open Sans"/>
                <a:cs typeface="Arial"/>
              </a:rPr>
              <a:t>Koszty personelu projektu wykazywać w osobnych wierszach dla poszczególnych pracowników.</a:t>
            </a:r>
          </a:p>
          <a:p>
            <a:pPr marL="251460" indent="-251460" fontAlgn="base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pl-PL" sz="6800"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 marL="251460" indent="-251460" fontAlgn="base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pl-PL" sz="6800"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 marL="0" indent="0" fontAlgn="base">
              <a:buNone/>
            </a:pPr>
            <a:endParaRPr lang="pl-PL" sz="29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 algn="l" rtl="0" fontAlgn="base">
              <a:buNone/>
            </a:pPr>
            <a:endParaRPr lang="pl-PL" sz="1600" b="0" i="0">
              <a:effectLst/>
            </a:endParaRPr>
          </a:p>
          <a:p>
            <a:pPr marL="251460" indent="-251460"/>
            <a:endParaRPr lang="pl-PL" sz="160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810207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ymbol zastępczy obrazu 6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57" b="14457"/>
          <a:stretch>
            <a:fillRect/>
          </a:stretch>
        </p:blipFill>
        <p:spPr/>
      </p:pic>
      <p:sp>
        <p:nvSpPr>
          <p:cNvPr id="3" name="Tytuł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br>
              <a:rPr lang="pl-PL"/>
            </a:br>
            <a:r>
              <a:rPr lang="pl-PL"/>
              <a:t>Zaliczka</a:t>
            </a:r>
          </a:p>
        </p:txBody>
      </p:sp>
    </p:spTree>
    <p:extLst>
      <p:ext uri="{BB962C8B-B14F-4D97-AF65-F5344CB8AC3E}">
        <p14:creationId xmlns:p14="http://schemas.microsoft.com/office/powerpoint/2010/main" val="34339250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E4CBF0C-9BBB-43A7-BFEE-A6A702C0AB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525" y="899836"/>
            <a:ext cx="8640381" cy="503364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pl-PL">
                <a:latin typeface="Open Sans"/>
                <a:ea typeface="Open Sans"/>
                <a:cs typeface="Open Sans"/>
              </a:rPr>
              <a:t>           </a:t>
            </a:r>
            <a:r>
              <a:rPr lang="pl-PL" sz="2200">
                <a:latin typeface="Open Sans"/>
                <a:ea typeface="Open Sans"/>
                <a:cs typeface="Open Sans"/>
              </a:rPr>
              <a:t>Zaliczka- warunki wypłaty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D3A06D7-A6F6-4215-B9FC-436B99293A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0437" y="1547589"/>
            <a:ext cx="8629428" cy="5474117"/>
          </a:xfrm>
        </p:spPr>
        <p:txBody>
          <a:bodyPr vert="horz" lIns="0" tIns="0" rIns="0" bIns="0" rtlCol="0" anchor="t">
            <a:noAutofit/>
          </a:bodyPr>
          <a:lstStyle/>
          <a:p>
            <a:pPr marL="251460" indent="-251460">
              <a:buFont typeface="Wingdings" panose="05000000000000000000" pitchFamily="2" charset="2"/>
              <a:buChar char="q"/>
            </a:pPr>
            <a:r>
              <a:rPr lang="pl-PL" dirty="0">
                <a:latin typeface="Arial"/>
                <a:ea typeface="Open Sans"/>
                <a:cs typeface="Arial"/>
              </a:rPr>
              <a:t> podpisana </a:t>
            </a:r>
            <a:r>
              <a:rPr lang="pl-PL" i="1" dirty="0">
                <a:latin typeface="Arial"/>
                <a:ea typeface="Open Sans"/>
                <a:cs typeface="Arial"/>
              </a:rPr>
              <a:t>Umowa o dofinansowanie</a:t>
            </a:r>
            <a:r>
              <a:rPr lang="pl-PL" dirty="0">
                <a:latin typeface="Arial"/>
                <a:ea typeface="Open Sans"/>
                <a:cs typeface="Arial"/>
              </a:rPr>
              <a:t>, w której wskazany jest numer rachunku </a:t>
            </a:r>
            <a:b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dirty="0">
                <a:latin typeface="Arial"/>
                <a:ea typeface="Open Sans"/>
                <a:cs typeface="Arial"/>
              </a:rPr>
              <a:t>do obsługi zaliczki (nie dotyczy JST i GZM)</a:t>
            </a:r>
            <a:endParaRPr lang="pl-PL" dirty="0">
              <a:latin typeface="Arial"/>
            </a:endParaRPr>
          </a:p>
          <a:p>
            <a:pPr marL="251460" indent="-251460">
              <a:buFont typeface="Wingdings" panose="05000000000000000000" pitchFamily="2" charset="2"/>
              <a:buChar char="q"/>
            </a:pPr>
            <a:r>
              <a:rPr lang="pl-PL" dirty="0">
                <a:latin typeface="Arial"/>
                <a:ea typeface="Open Sans"/>
                <a:cs typeface="Arial"/>
              </a:rPr>
              <a:t>wniesienie zabezpieczenia prawidłowej realizacji </a:t>
            </a:r>
            <a:r>
              <a:rPr lang="pl-PL" i="1" dirty="0">
                <a:latin typeface="Arial"/>
                <a:ea typeface="Open Sans"/>
                <a:cs typeface="Arial"/>
              </a:rPr>
              <a:t>Umowy </a:t>
            </a:r>
            <a:r>
              <a:rPr lang="pl-PL" dirty="0">
                <a:latin typeface="Arial"/>
                <a:ea typeface="Open Sans"/>
                <a:cs typeface="Arial"/>
              </a:rPr>
              <a:t>(jeśli dotyczy)</a:t>
            </a:r>
          </a:p>
          <a:p>
            <a:pPr marL="251460" indent="-251460">
              <a:buFont typeface="Wingdings" panose="05000000000000000000" pitchFamily="2" charset="2"/>
              <a:buChar char="q"/>
            </a:pPr>
            <a:r>
              <a:rPr lang="pl-PL" dirty="0">
                <a:latin typeface="Arial"/>
                <a:ea typeface="Open Sans"/>
                <a:cs typeface="Arial"/>
              </a:rPr>
              <a:t>udokumentowane zobowiązania wobec wykonawców:</a:t>
            </a:r>
          </a:p>
          <a:p>
            <a:pPr marL="251460" indent="-251460">
              <a:lnSpc>
                <a:spcPts val="2000"/>
              </a:lnSpc>
              <a:buFont typeface="Wingdings" panose="05000000000000000000" pitchFamily="2" charset="2"/>
              <a:buChar char="ü"/>
            </a:pPr>
            <a:r>
              <a:rPr lang="pl-PL" dirty="0">
                <a:latin typeface="Arial"/>
                <a:ea typeface="Open Sans"/>
                <a:cs typeface="Arial"/>
              </a:rPr>
              <a:t>podpisana umowa/y z wykonawcą/</a:t>
            </a:r>
            <a:r>
              <a:rPr lang="pl-PL" dirty="0" err="1">
                <a:latin typeface="Arial"/>
                <a:ea typeface="Open Sans"/>
                <a:cs typeface="Arial"/>
              </a:rPr>
              <a:t>ami</a:t>
            </a:r>
            <a:r>
              <a:rPr lang="pl-PL" dirty="0">
                <a:latin typeface="Arial"/>
                <a:ea typeface="Open Sans"/>
                <a:cs typeface="Arial"/>
              </a:rPr>
              <a:t>, </a:t>
            </a:r>
          </a:p>
          <a:p>
            <a:pPr marL="251460" indent="-251460">
              <a:lnSpc>
                <a:spcPts val="2000"/>
              </a:lnSpc>
              <a:buFont typeface="Wingdings" panose="05000000000000000000" pitchFamily="2" charset="2"/>
              <a:buChar char="ü"/>
            </a:pPr>
            <a:r>
              <a:rPr lang="pl-PL" dirty="0">
                <a:latin typeface="Arial"/>
                <a:ea typeface="Open Sans"/>
                <a:cs typeface="Arial"/>
              </a:rPr>
              <a:t>harmonogram realizacji robót do umowy z wykonawcą</a:t>
            </a:r>
          </a:p>
          <a:p>
            <a:pPr marL="251460" indent="-251460">
              <a:lnSpc>
                <a:spcPts val="2000"/>
              </a:lnSpc>
              <a:buFont typeface="Wingdings" panose="05000000000000000000" pitchFamily="2" charset="2"/>
              <a:buChar char="ü"/>
            </a:pPr>
            <a:r>
              <a:rPr lang="pl-PL" dirty="0">
                <a:latin typeface="Arial"/>
                <a:ea typeface="Open Sans"/>
                <a:cs typeface="Arial"/>
              </a:rPr>
              <a:t>faktura/inny dokument o równoważnej wartości dowodowej wskazujący na zobowiązania dotyczące kosztów kwalifikowalnych wobec wykonawcy/ów;</a:t>
            </a:r>
          </a:p>
          <a:p>
            <a:pPr marL="251460" indent="-251460">
              <a:lnSpc>
                <a:spcPts val="2000"/>
              </a:lnSpc>
              <a:buFont typeface="Wingdings" panose="05000000000000000000" pitchFamily="2" charset="2"/>
              <a:buChar char="ü"/>
            </a:pPr>
            <a:r>
              <a:rPr lang="pl-PL" dirty="0">
                <a:latin typeface="Arial"/>
                <a:ea typeface="Open Sans"/>
                <a:cs typeface="Arial"/>
              </a:rPr>
              <a:t>interpretacja prawa podatkowego (jeśli dotyczy)</a:t>
            </a:r>
          </a:p>
          <a:p>
            <a:pPr marL="251460" indent="-251460">
              <a:buFont typeface="Wingdings" panose="05000000000000000000" pitchFamily="2" charset="2"/>
              <a:buChar char="q"/>
            </a:pPr>
            <a:r>
              <a:rPr lang="pl-PL" dirty="0">
                <a:latin typeface="Arial"/>
                <a:ea typeface="Open Sans"/>
                <a:cs typeface="Arial"/>
              </a:rPr>
              <a:t>złożenie wypełnionego i podpisanego wniosku o płatność zaliczkową w systemie CST + pismo do IZ FE SL o złożeniu wniosku;</a:t>
            </a: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90559C43-B0FB-4223-9F88-6C9A490CD4F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205084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56AF1D7-B407-41B2-90DF-BCDA661D27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525" y="899836"/>
            <a:ext cx="8640381" cy="503737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pl-PL">
                <a:latin typeface="Open Sans"/>
                <a:ea typeface="Open Sans"/>
                <a:cs typeface="Open Sans"/>
              </a:rPr>
              <a:t>           </a:t>
            </a:r>
            <a:r>
              <a:rPr lang="pl-PL" sz="2200">
                <a:latin typeface="Open Sans"/>
                <a:ea typeface="Open Sans"/>
                <a:cs typeface="Open Sans"/>
              </a:rPr>
              <a:t>Zaliczka- zasady wypłaty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04E79C9-A2C3-4CA4-A190-37088C4B72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5906" y="1547589"/>
            <a:ext cx="8712488" cy="5184576"/>
          </a:xfrm>
        </p:spPr>
        <p:txBody>
          <a:bodyPr vert="horz" lIns="0" tIns="0" rIns="0" bIns="0" rtlCol="0" anchor="t">
            <a:normAutofit/>
          </a:bodyPr>
          <a:lstStyle/>
          <a:p>
            <a:pPr marL="251460" indent="-251460">
              <a:buFont typeface="Wingdings" panose="05000000000000000000" pitchFamily="2" charset="2"/>
              <a:buChar char="q"/>
            </a:pPr>
            <a:r>
              <a:rPr lang="pl-PL">
                <a:latin typeface="Arial"/>
                <a:ea typeface="Open Sans"/>
                <a:cs typeface="Arial"/>
              </a:rPr>
              <a:t>Maksymalna kwota zaliczki obliczana jest w następujący sposób: </a:t>
            </a:r>
            <a:endParaRPr lang="pl-PL">
              <a:latin typeface="Arial"/>
            </a:endParaRPr>
          </a:p>
          <a:p>
            <a:pPr marL="0" indent="0" algn="ctr">
              <a:buNone/>
            </a:pPr>
            <a:r>
              <a:rPr lang="pl-PL" b="1">
                <a:latin typeface="Arial"/>
                <a:ea typeface="Open Sans"/>
                <a:cs typeface="Arial"/>
              </a:rPr>
              <a:t>Kwota zaliczki = ∑ [(wartość dofinansowania dla danego kosztu w WND / wydatki kwalifikowalne dla danego kosztu w WND) * kwota wydatków kwalifikowalnych przewidywana do poniesienia na najbliższe </a:t>
            </a:r>
            <a:br>
              <a:rPr lang="pl-PL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b="1">
                <a:latin typeface="Arial"/>
                <a:ea typeface="Open Sans"/>
                <a:cs typeface="Arial"/>
              </a:rPr>
              <a:t>6 miesięcy dla danego kosztu zaplanowanego w WND)].</a:t>
            </a:r>
            <a:endParaRPr lang="pl-PL" b="1">
              <a:latin typeface="Arial"/>
            </a:endParaRPr>
          </a:p>
          <a:p>
            <a:pPr marL="251460" indent="-251460">
              <a:buFont typeface="Wingdings" panose="05000000000000000000" pitchFamily="2" charset="2"/>
              <a:buChar char="q"/>
            </a:pPr>
            <a:r>
              <a:rPr lang="pl-PL">
                <a:latin typeface="Arial"/>
                <a:ea typeface="Open Sans"/>
                <a:cs typeface="Arial"/>
              </a:rPr>
              <a:t>Wnioskowana zaliczka nie może przekroczyć 95% przyznanego dofinansowania,</a:t>
            </a:r>
          </a:p>
          <a:p>
            <a:pPr marL="251460" indent="-251460">
              <a:buFont typeface="Wingdings" panose="05000000000000000000" pitchFamily="2" charset="2"/>
              <a:buChar char="q"/>
            </a:pPr>
            <a:r>
              <a:rPr lang="pl-PL">
                <a:latin typeface="Arial"/>
                <a:ea typeface="Open Sans"/>
                <a:cs typeface="Arial"/>
              </a:rPr>
              <a:t>Dofinansowanie w formie zaliczki jest przekazane nie później niż 80 dni </a:t>
            </a:r>
            <a:br>
              <a:rPr lang="pl-PL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>
                <a:latin typeface="Arial"/>
                <a:ea typeface="Open Sans"/>
                <a:cs typeface="Arial"/>
              </a:rPr>
              <a:t>od dnia przedłożenia kompletnego i prawidłowo wypełnionego wniosku </a:t>
            </a:r>
            <a:br>
              <a:rPr lang="pl-PL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>
                <a:latin typeface="Arial"/>
                <a:ea typeface="Open Sans"/>
                <a:cs typeface="Arial"/>
              </a:rPr>
              <a:t>o płatność, pozwalającego IZ FE SL ustalić czy kwota jest należna,</a:t>
            </a:r>
          </a:p>
          <a:p>
            <a:pPr marL="251460" indent="-251460">
              <a:buFont typeface="Wingdings" panose="05000000000000000000" pitchFamily="2" charset="2"/>
              <a:buChar char="q"/>
            </a:pPr>
            <a:r>
              <a:rPr lang="pl-PL">
                <a:latin typeface="Arial"/>
                <a:ea typeface="Open Sans"/>
                <a:cs typeface="Arial"/>
              </a:rPr>
              <a:t>Zaliczka przyznawana jest pod warunkiem dostępności środków,</a:t>
            </a:r>
          </a:p>
          <a:p>
            <a:pPr marL="0" indent="0">
              <a:buNone/>
            </a:pPr>
            <a:endParaRPr lang="pl-PL" i="1">
              <a:latin typeface="Arial"/>
              <a:ea typeface="Open Sans"/>
              <a:cs typeface="Arial"/>
            </a:endParaRP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61461A82-2247-4E7C-99A6-78C8FD747DC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754295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B0A2C34-2C6A-4DAD-807A-AC902C54C8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525" y="899836"/>
            <a:ext cx="8640381" cy="503364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pl-PL" sz="2200">
                <a:latin typeface="Open Sans"/>
                <a:ea typeface="Open Sans"/>
                <a:cs typeface="Open Sans"/>
              </a:rPr>
              <a:t>              Zaliczka</a:t>
            </a:r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9F6CC40-DF52-4226-9F33-B42C825370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5907" y="1547589"/>
            <a:ext cx="8640382" cy="5112250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pl-PL">
                <a:latin typeface="Arial" panose="020B0604020202020204" pitchFamily="34" charset="0"/>
                <a:cs typeface="Arial" panose="020B0604020202020204" pitchFamily="34" charset="0"/>
              </a:rPr>
              <a:t>Wypłata kolejnej zaliczki uzależniona jest od:</a:t>
            </a:r>
            <a:br>
              <a:rPr lang="pl-PL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>
                <a:latin typeface="Arial" panose="020B0604020202020204" pitchFamily="34" charset="0"/>
                <a:cs typeface="Arial" panose="020B0604020202020204" pitchFamily="34" charset="0"/>
              </a:rPr>
              <a:t>a. złożeniu wniosku o płatność rozliczającego ostatnią transzę zaliczki</a:t>
            </a:r>
            <a:br>
              <a:rPr lang="pl-PL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>
                <a:latin typeface="Arial" panose="020B0604020202020204" pitchFamily="34" charset="0"/>
                <a:cs typeface="Arial" panose="020B0604020202020204" pitchFamily="34" charset="0"/>
              </a:rPr>
              <a:t>b. zakończeniu z wynikiem pozytywnym weryfikacji wniosku o płatność</a:t>
            </a:r>
            <a:br>
              <a:rPr lang="pl-PL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>
                <a:latin typeface="Arial" panose="020B0604020202020204" pitchFamily="34" charset="0"/>
                <a:cs typeface="Arial" panose="020B0604020202020204" pitchFamily="34" charset="0"/>
              </a:rPr>
              <a:t>zaliczkową</a:t>
            </a:r>
            <a:br>
              <a:rPr lang="pl-PL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>
                <a:latin typeface="Arial" panose="020B0604020202020204" pitchFamily="34" charset="0"/>
                <a:cs typeface="Arial" panose="020B0604020202020204" pitchFamily="34" charset="0"/>
              </a:rPr>
              <a:t>c. zatwierdzeniu wniosku/ów o płatność rozliczającego/</a:t>
            </a:r>
            <a:r>
              <a:rPr lang="pl-PL" err="1">
                <a:latin typeface="Arial" panose="020B0604020202020204" pitchFamily="34" charset="0"/>
                <a:cs typeface="Arial" panose="020B0604020202020204" pitchFamily="34" charset="0"/>
              </a:rPr>
              <a:t>cych</a:t>
            </a:r>
            <a:r>
              <a:rPr lang="pl-PL">
                <a:latin typeface="Arial" panose="020B0604020202020204" pitchFamily="34" charset="0"/>
                <a:cs typeface="Arial" panose="020B0604020202020204" pitchFamily="34" charset="0"/>
              </a:rPr>
              <a:t> poprzednie transze</a:t>
            </a:r>
            <a:br>
              <a:rPr lang="pl-PL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>
                <a:latin typeface="Arial" panose="020B0604020202020204" pitchFamily="34" charset="0"/>
                <a:cs typeface="Arial" panose="020B0604020202020204" pitchFamily="34" charset="0"/>
              </a:rPr>
              <a:t>zaliczek z wyłączeniem ostatniej </a:t>
            </a:r>
            <a:br>
              <a:rPr lang="pl-PL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>
                <a:latin typeface="Arial" panose="020B0604020202020204" pitchFamily="34" charset="0"/>
                <a:cs typeface="Arial" panose="020B0604020202020204" pitchFamily="34" charset="0"/>
              </a:rPr>
              <a:t>d. rozliczeniu wypłaconej/</a:t>
            </a:r>
            <a:r>
              <a:rPr lang="pl-PL" err="1">
                <a:latin typeface="Arial" panose="020B0604020202020204" pitchFamily="34" charset="0"/>
                <a:cs typeface="Arial" panose="020B0604020202020204" pitchFamily="34" charset="0"/>
              </a:rPr>
              <a:t>ych</a:t>
            </a:r>
            <a:r>
              <a:rPr lang="pl-PL">
                <a:latin typeface="Arial" panose="020B0604020202020204" pitchFamily="34" charset="0"/>
                <a:cs typeface="Arial" panose="020B0604020202020204" pitchFamily="34" charset="0"/>
              </a:rPr>
              <a:t> zaliczki/</a:t>
            </a:r>
            <a:r>
              <a:rPr lang="pl-PL" err="1">
                <a:latin typeface="Arial" panose="020B0604020202020204" pitchFamily="34" charset="0"/>
                <a:cs typeface="Arial" panose="020B0604020202020204" pitchFamily="34" charset="0"/>
              </a:rPr>
              <a:t>ek</a:t>
            </a:r>
            <a:r>
              <a:rPr lang="pl-PL">
                <a:latin typeface="Arial" panose="020B0604020202020204" pitchFamily="34" charset="0"/>
                <a:cs typeface="Arial" panose="020B0604020202020204" pitchFamily="34" charset="0"/>
              </a:rPr>
              <a:t> w wysokości nie mniej niż 70%</a:t>
            </a:r>
            <a:br>
              <a:rPr lang="pl-PL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>
                <a:latin typeface="Arial" panose="020B0604020202020204" pitchFamily="34" charset="0"/>
                <a:cs typeface="Arial" panose="020B0604020202020204" pitchFamily="34" charset="0"/>
              </a:rPr>
              <a:t>z dotychczas wypłaconych zaliczek. </a:t>
            </a:r>
            <a:br>
              <a:rPr lang="pl-PL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b="1">
                <a:latin typeface="Arial" panose="020B0604020202020204" pitchFamily="34" charset="0"/>
                <a:cs typeface="Arial" panose="020B0604020202020204" pitchFamily="34" charset="0"/>
              </a:rPr>
              <a:t>Wszystkie warunki muszą być spełnione łącznie.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l-PL">
                <a:latin typeface="Arial" panose="020B0604020202020204" pitchFamily="34" charset="0"/>
                <a:cs typeface="Arial" panose="020B0604020202020204" pitchFamily="34" charset="0"/>
              </a:rPr>
              <a:t>W przypadku dokonania zwrotu niewykorzystanej zaliczki w kwocie</a:t>
            </a:r>
            <a:br>
              <a:rPr lang="pl-PL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>
                <a:latin typeface="Arial" panose="020B0604020202020204" pitchFamily="34" charset="0"/>
                <a:cs typeface="Arial" panose="020B0604020202020204" pitchFamily="34" charset="0"/>
              </a:rPr>
              <a:t>przekraczającej 70 % kwoty udzielonej zaliczki (bez wskazania obiektywnych,</a:t>
            </a:r>
            <a:br>
              <a:rPr lang="pl-PL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>
                <a:latin typeface="Arial" panose="020B0604020202020204" pitchFamily="34" charset="0"/>
                <a:cs typeface="Arial" panose="020B0604020202020204" pitchFamily="34" charset="0"/>
              </a:rPr>
              <a:t>niezależnych od Beneficjenta przesłanek dotyczących niewykorzystania przekazanych środków), IZ FE SL ma prawo odmówić udzielenia kolejnej zaliczki.</a:t>
            </a:r>
          </a:p>
          <a:p>
            <a:pPr marL="0" indent="0">
              <a:buNone/>
            </a:pPr>
            <a:endParaRPr lang="pl-PL"/>
          </a:p>
          <a:p>
            <a:endParaRPr lang="pl-PL"/>
          </a:p>
          <a:p>
            <a:pPr marL="0" indent="0">
              <a:buNone/>
            </a:pPr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B84E376B-242D-45D4-94AB-1FCAE1AA266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795371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44C9B4F-E651-4ADE-987A-73B8C05941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525" y="899836"/>
            <a:ext cx="8640381" cy="503364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pl-PL" sz="2400">
                <a:latin typeface="Open Sans"/>
                <a:ea typeface="Open Sans"/>
                <a:cs typeface="Open Sans"/>
              </a:rPr>
              <a:t>	</a:t>
            </a:r>
            <a:r>
              <a:rPr lang="pl-PL" sz="2200">
                <a:latin typeface="Open Sans"/>
                <a:ea typeface="Open Sans"/>
                <a:cs typeface="Open Sans"/>
              </a:rPr>
              <a:t>Rozliczenie zaliczki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4571279-323D-453B-872E-E240537BA5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8968" y="1619597"/>
            <a:ext cx="8640382" cy="5040242"/>
          </a:xfrm>
        </p:spPr>
        <p:txBody>
          <a:bodyPr vert="horz" lIns="0" tIns="0" rIns="0" bIns="0" rtlCol="0" anchor="t">
            <a:normAutofit/>
          </a:bodyPr>
          <a:lstStyle/>
          <a:p>
            <a:pPr marL="0" indent="0">
              <a:buNone/>
            </a:pPr>
            <a:r>
              <a:rPr lang="pl-PL" b="1">
                <a:latin typeface="Arial"/>
                <a:ea typeface="Open Sans"/>
                <a:cs typeface="Arial"/>
              </a:rPr>
              <a:t>Termin na rozliczenie zaliczki:</a:t>
            </a:r>
            <a:endParaRPr lang="pl-PL" b="1"/>
          </a:p>
          <a:p>
            <a:pPr marL="0" indent="0" algn="ctr">
              <a:buNone/>
            </a:pPr>
            <a:r>
              <a:rPr lang="pl-PL" b="1" u="sng">
                <a:latin typeface="Arial"/>
                <a:ea typeface="Open Sans"/>
                <a:cs typeface="Arial"/>
              </a:rPr>
              <a:t>6 MIESIĘCY OD DATY WYPŁATY ŚRODKÓW + 14 DNI </a:t>
            </a:r>
            <a:r>
              <a:rPr lang="pl-PL">
                <a:latin typeface="Arial"/>
                <a:ea typeface="Open Sans"/>
                <a:cs typeface="Arial"/>
              </a:rPr>
              <a:t>NA ŻŁOŻENIE WNIOSKU ROZLICZAJĄCEGO ZALICZKĘ</a:t>
            </a:r>
          </a:p>
          <a:p>
            <a:pPr marL="0" indent="0" algn="ctr">
              <a:buNone/>
            </a:pPr>
            <a:r>
              <a:rPr lang="pl-PL">
                <a:latin typeface="Arial"/>
                <a:ea typeface="Open Sans"/>
                <a:cs typeface="Arial"/>
              </a:rPr>
              <a:t>Rozliczenie zaliczki = wydatki kwalifikowalne, za które zapłacono po otrzymaniu zaliczki</a:t>
            </a:r>
          </a:p>
          <a:p>
            <a:pPr marL="251460" indent="-251460">
              <a:buFont typeface="Wingdings" panose="05000000000000000000" pitchFamily="2" charset="2"/>
              <a:buChar char="q"/>
            </a:pPr>
            <a:r>
              <a:rPr lang="pl-PL">
                <a:solidFill>
                  <a:srgbClr val="000000"/>
                </a:solidFill>
                <a:latin typeface="Arial"/>
                <a:ea typeface="Open Sans"/>
                <a:cs typeface="Arial"/>
              </a:rPr>
              <a:t>Pełna historia przepływów pieniężnych, od momentu otrzymania środków </a:t>
            </a:r>
            <a:br>
              <a:rPr lang="pl-PL">
                <a:latin typeface="Arial"/>
                <a:ea typeface="Open Sans"/>
                <a:cs typeface="Arial"/>
              </a:rPr>
            </a:br>
            <a:r>
              <a:rPr lang="pl-PL">
                <a:solidFill>
                  <a:srgbClr val="000000"/>
                </a:solidFill>
                <a:latin typeface="Arial"/>
                <a:ea typeface="Open Sans"/>
                <a:cs typeface="Arial"/>
              </a:rPr>
              <a:t>z zaliczki do ich całkowitego wydatkowania lub zwrotu (nie dotyczy JST),</a:t>
            </a:r>
          </a:p>
          <a:p>
            <a:pPr marL="0" indent="0">
              <a:buNone/>
            </a:pPr>
            <a:r>
              <a:rPr lang="pl-PL" b="1">
                <a:latin typeface="Arial"/>
                <a:ea typeface="Open Sans"/>
                <a:cs typeface="Arial"/>
              </a:rPr>
              <a:t>Uwaga!</a:t>
            </a:r>
            <a:br>
              <a:rPr lang="pl-PL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>
                <a:latin typeface="Arial"/>
                <a:ea typeface="Open Sans"/>
                <a:cs typeface="Arial"/>
              </a:rPr>
              <a:t>W przypadku, gdy w danym okresie rozliczeniowym nie zostały wydane wszystkie</a:t>
            </a:r>
            <a:br>
              <a:rPr lang="pl-PL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>
                <a:latin typeface="Arial"/>
                <a:ea typeface="Open Sans"/>
                <a:cs typeface="Arial"/>
              </a:rPr>
              <a:t>środki dofinansowania w formie zaliczki, Beneficjent zobowiązany jest do ich zwrotu na rachunek bankowy, z którego je otrzymał. Środki muszą być zwrócone w terminie do 6 miesięcy licząc od daty przekazania zaliczki nie później niż 14 dni od upływu tego terminu.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EF6747F2-544D-48D1-9757-60E47E63F56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433313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44C9B4F-E651-4ADE-987A-73B8C05941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525" y="899836"/>
            <a:ext cx="8640381" cy="503364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pl-PL" sz="2200">
                <a:latin typeface="Open Sans"/>
                <a:ea typeface="Open Sans"/>
                <a:cs typeface="Open Sans"/>
              </a:rPr>
              <a:t>	Rozliczenie zaliczki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4571279-323D-453B-872E-E240537BA5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8968" y="1619597"/>
            <a:ext cx="8640382" cy="5040242"/>
          </a:xfrm>
        </p:spPr>
        <p:txBody>
          <a:bodyPr vert="horz" lIns="0" tIns="0" rIns="0" bIns="0" rtlCol="0" anchor="t">
            <a:normAutofit/>
          </a:bodyPr>
          <a:lstStyle/>
          <a:p>
            <a:pPr marL="0" indent="0">
              <a:buNone/>
            </a:pPr>
            <a:r>
              <a:rPr lang="pl-PL" b="1">
                <a:latin typeface="Arial"/>
                <a:ea typeface="Open Sans"/>
                <a:cs typeface="Arial"/>
              </a:rPr>
              <a:t>Skutki finansowe w postaci odsetek mogą wynikać z:</a:t>
            </a:r>
          </a:p>
          <a:p>
            <a:pPr marL="251460" indent="-251460">
              <a:buFont typeface="Wingdings" panose="05000000000000000000" pitchFamily="2" charset="2"/>
              <a:buChar char="q"/>
            </a:pPr>
            <a:r>
              <a:rPr lang="pl-PL" b="1">
                <a:latin typeface="Arial"/>
                <a:ea typeface="Open Sans"/>
                <a:cs typeface="Arial"/>
              </a:rPr>
              <a:t>oceny kwalifikowalności wydatku:</a:t>
            </a:r>
          </a:p>
          <a:p>
            <a:pPr marL="251460" indent="-251460">
              <a:buFontTx/>
              <a:buChar char="-"/>
            </a:pPr>
            <a:r>
              <a:rPr lang="pl-PL">
                <a:latin typeface="Arial"/>
                <a:ea typeface="Open Sans"/>
                <a:cs typeface="Arial"/>
              </a:rPr>
              <a:t>Wydatki niekwalifikowalne</a:t>
            </a:r>
          </a:p>
          <a:p>
            <a:pPr marL="251460" indent="-251460">
              <a:buFontTx/>
              <a:buChar char="-"/>
            </a:pPr>
            <a:r>
              <a:rPr lang="pl-PL">
                <a:latin typeface="Arial"/>
                <a:ea typeface="Open Sans"/>
                <a:cs typeface="Arial"/>
              </a:rPr>
              <a:t>Wydatki niezaplanowane w obowiązującym wniosku o dofinansowanie</a:t>
            </a:r>
          </a:p>
          <a:p>
            <a:pPr marL="251460" indent="-251460">
              <a:buFontTx/>
              <a:buChar char="-"/>
            </a:pPr>
            <a:r>
              <a:rPr lang="pl-PL">
                <a:latin typeface="Arial"/>
                <a:ea typeface="Open Sans"/>
                <a:cs typeface="Arial"/>
              </a:rPr>
              <a:t>Wydatki związane ze zmianami, na które beneficjent nie uzyskał zgody IZ FE SL</a:t>
            </a:r>
          </a:p>
          <a:p>
            <a:pPr marL="251460" indent="-251460">
              <a:buFont typeface="Wingdings" panose="05000000000000000000" pitchFamily="2" charset="2"/>
              <a:buChar char="q"/>
            </a:pPr>
            <a:r>
              <a:rPr lang="pl-PL" b="1">
                <a:latin typeface="Arial"/>
                <a:ea typeface="Open Sans"/>
                <a:cs typeface="Arial"/>
              </a:rPr>
              <a:t>środki niezwrócone w terminie</a:t>
            </a:r>
          </a:p>
          <a:p>
            <a:pPr marL="0" indent="0">
              <a:buNone/>
            </a:pPr>
            <a:endParaRPr lang="pl-PL" sz="1500" b="1">
              <a:latin typeface="Arial"/>
              <a:cs typeface="Arial"/>
            </a:endParaRPr>
          </a:p>
          <a:p>
            <a:pPr marL="0" indent="0" algn="ctr">
              <a:buNone/>
            </a:pPr>
            <a:r>
              <a:rPr lang="pl-PL" sz="1500" b="1">
                <a:latin typeface="Arial"/>
                <a:ea typeface="Open Sans"/>
                <a:cs typeface="Arial"/>
              </a:rPr>
              <a:t>NIEPRAWIDŁOWO WYKORZYSTANE ŚRODKI Z ZALICZKI PODLEGAJĄ ZWROTAMI WRAZ </a:t>
            </a:r>
            <a:br>
              <a:rPr lang="pl-PL" sz="1500" b="1">
                <a:latin typeface="Arial"/>
                <a:ea typeface="Open Sans"/>
                <a:cs typeface="Arial"/>
              </a:rPr>
            </a:br>
            <a:r>
              <a:rPr lang="pl-PL" sz="1500" b="1">
                <a:latin typeface="Arial"/>
                <a:ea typeface="Open Sans"/>
                <a:cs typeface="Arial"/>
              </a:rPr>
              <a:t>Z ODSETKAMI LICZONYMI JAK DLA ZALEGŁOŚCI PODATKOWYCH </a:t>
            </a:r>
            <a:br>
              <a:rPr lang="pl-PL" sz="1500" b="1">
                <a:latin typeface="Arial"/>
                <a:cs typeface="Arial"/>
              </a:rPr>
            </a:br>
            <a:r>
              <a:rPr lang="pl-PL" sz="1500" b="1">
                <a:latin typeface="Arial"/>
                <a:ea typeface="Open Sans"/>
                <a:cs typeface="Arial"/>
              </a:rPr>
              <a:t>(ART. 207 USTAWY O FINANSACH PUBLICZNYCH</a:t>
            </a:r>
            <a:r>
              <a:rPr lang="pl-PL" b="1">
                <a:latin typeface="Arial"/>
                <a:ea typeface="Open Sans"/>
                <a:cs typeface="Arial"/>
              </a:rPr>
              <a:t>)</a:t>
            </a:r>
          </a:p>
          <a:p>
            <a:pPr marL="0" indent="0">
              <a:buNone/>
            </a:pPr>
            <a:endParaRPr lang="pl-PL" b="1">
              <a:latin typeface="Arial"/>
              <a:cs typeface="Arial"/>
            </a:endParaRPr>
          </a:p>
          <a:p>
            <a:pPr marL="0" indent="0">
              <a:buNone/>
            </a:pPr>
            <a:endParaRPr lang="pl-PL" b="1">
              <a:latin typeface="Arial"/>
              <a:cs typeface="Arial"/>
            </a:endParaRPr>
          </a:p>
          <a:p>
            <a:pPr marL="0" indent="0">
              <a:buNone/>
            </a:pPr>
            <a:endParaRPr lang="pl-PL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EF6747F2-544D-48D1-9757-60E47E63F56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637300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ymbol zastępczy obrazu 6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57" b="14457"/>
          <a:stretch>
            <a:fillRect/>
          </a:stretch>
        </p:blipFill>
        <p:spPr/>
      </p:pic>
      <p:sp>
        <p:nvSpPr>
          <p:cNvPr id="3" name="Tytuł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br>
              <a:rPr lang="pl-PL"/>
            </a:br>
            <a:r>
              <a:rPr lang="pl-PL"/>
              <a:t>VAT</a:t>
            </a:r>
          </a:p>
        </p:txBody>
      </p:sp>
    </p:spTree>
    <p:extLst>
      <p:ext uri="{BB962C8B-B14F-4D97-AF65-F5344CB8AC3E}">
        <p14:creationId xmlns:p14="http://schemas.microsoft.com/office/powerpoint/2010/main" val="20555031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25525" y="899837"/>
            <a:ext cx="8645429" cy="503736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pl-PL"/>
              <a:t>             </a:t>
            </a:r>
            <a:r>
              <a:rPr lang="pl-PL" sz="2200"/>
              <a:t>Złożenie wniosku o płatność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 anchor="t">
            <a:normAutofit/>
          </a:bodyPr>
          <a:lstStyle/>
          <a:p>
            <a:pPr marL="0" indent="0">
              <a:buNone/>
            </a:pPr>
            <a:br>
              <a:rPr lang="pl-PL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l-PL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l-PL" b="1">
              <a:solidFill>
                <a:srgbClr val="49820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l-PL" b="1">
              <a:solidFill>
                <a:srgbClr val="49820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l-PL" b="1">
              <a:solidFill>
                <a:srgbClr val="49820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l-PL" b="1">
              <a:solidFill>
                <a:srgbClr val="49820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pl-PL" b="1">
              <a:solidFill>
                <a:srgbClr val="49820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pl-PL" sz="2000" b="1" u="sng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pl-PL" sz="2000" b="1" u="sng">
                <a:latin typeface="Arial"/>
                <a:ea typeface="Open Sans"/>
                <a:cs typeface="Arial"/>
              </a:rPr>
              <a:t>Data złożenia</a:t>
            </a:r>
            <a:r>
              <a:rPr lang="pl-PL" sz="2000" b="1" u="sng">
                <a:effectLst/>
                <a:latin typeface="Arial"/>
                <a:ea typeface="Open Sans"/>
                <a:cs typeface="Arial"/>
              </a:rPr>
              <a:t> wniosku o płatność = data wpływu pisma</a:t>
            </a:r>
          </a:p>
          <a:p>
            <a:pPr marL="0" indent="0" algn="ctr">
              <a:buNone/>
            </a:pPr>
            <a:endParaRPr lang="pl-PL" sz="2000" b="1" u="sng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pl-PL" sz="2000" b="1" u="sng">
                <a:latin typeface="Arial"/>
                <a:ea typeface="Open Sans"/>
                <a:cs typeface="Arial"/>
              </a:rPr>
              <a:t>Brak pisma w ciągu 7 dni = anulowanie wniosku o płatność</a:t>
            </a:r>
            <a:r>
              <a:rPr lang="pl-PL" sz="2000" b="1" u="sng">
                <a:effectLst/>
                <a:latin typeface="Arial"/>
                <a:ea typeface="Open Sans"/>
                <a:cs typeface="Arial"/>
              </a:rPr>
              <a:t> 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3</a:t>
            </a:fld>
            <a:endParaRPr lang="pl-PL"/>
          </a:p>
        </p:txBody>
      </p:sp>
      <p:sp>
        <p:nvSpPr>
          <p:cNvPr id="5" name="Prostokąt 4"/>
          <p:cNvSpPr/>
          <p:nvPr/>
        </p:nvSpPr>
        <p:spPr>
          <a:xfrm>
            <a:off x="1025526" y="1102182"/>
            <a:ext cx="863967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pl-PL"/>
            </a:br>
            <a:br>
              <a:rPr lang="pl-PL"/>
            </a:br>
            <a:endParaRPr lang="pl-PL"/>
          </a:p>
        </p:txBody>
      </p:sp>
      <p:sp>
        <p:nvSpPr>
          <p:cNvPr id="8" name="Strzałka w dół 7"/>
          <p:cNvSpPr/>
          <p:nvPr/>
        </p:nvSpPr>
        <p:spPr>
          <a:xfrm>
            <a:off x="2294532" y="1826303"/>
            <a:ext cx="1224136" cy="10801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rostokąt 9"/>
          <p:cNvSpPr/>
          <p:nvPr/>
        </p:nvSpPr>
        <p:spPr>
          <a:xfrm>
            <a:off x="1610456" y="3262555"/>
            <a:ext cx="2592288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/>
              <a:t>Wypełniony i podpisany wniosek o płatność </a:t>
            </a:r>
          </a:p>
          <a:p>
            <a:pPr algn="ctr"/>
            <a:r>
              <a:rPr lang="pl-PL"/>
              <a:t>w systemie CST</a:t>
            </a:r>
          </a:p>
        </p:txBody>
      </p:sp>
      <p:sp>
        <p:nvSpPr>
          <p:cNvPr id="11" name="Prostokąt 10"/>
          <p:cNvSpPr/>
          <p:nvPr/>
        </p:nvSpPr>
        <p:spPr>
          <a:xfrm>
            <a:off x="5777954" y="3244018"/>
            <a:ext cx="2592288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/>
              <a:t>Podpisane pismo przewodnie o złożeniu wniosku o płatność</a:t>
            </a:r>
          </a:p>
          <a:p>
            <a:pPr algn="ctr"/>
            <a:r>
              <a:rPr lang="pl-PL"/>
              <a:t> i przesłane (</a:t>
            </a:r>
            <a:r>
              <a:rPr lang="pl-PL" err="1"/>
              <a:t>ePUAP</a:t>
            </a:r>
            <a:r>
              <a:rPr lang="pl-PL"/>
              <a:t>) do IZ</a:t>
            </a:r>
          </a:p>
        </p:txBody>
      </p:sp>
      <p:sp>
        <p:nvSpPr>
          <p:cNvPr id="13" name="Znak plus 12"/>
          <p:cNvSpPr/>
          <p:nvPr/>
        </p:nvSpPr>
        <p:spPr>
          <a:xfrm>
            <a:off x="4702317" y="3586591"/>
            <a:ext cx="576064" cy="504056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Strzałka w dół 11"/>
          <p:cNvSpPr/>
          <p:nvPr/>
        </p:nvSpPr>
        <p:spPr>
          <a:xfrm>
            <a:off x="6462030" y="1826303"/>
            <a:ext cx="1224136" cy="10801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6269979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260E9AB-122E-4811-9887-83DCB51133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525" y="899836"/>
            <a:ext cx="8640381" cy="503364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pl-PL" sz="2400">
                <a:latin typeface="Open Sans"/>
                <a:ea typeface="Open Sans"/>
                <a:cs typeface="Open Sans"/>
              </a:rPr>
              <a:t>	</a:t>
            </a:r>
            <a:r>
              <a:rPr lang="pl-PL" sz="2200">
                <a:latin typeface="Open Sans"/>
                <a:ea typeface="Open Sans"/>
                <a:cs typeface="Open Sans"/>
              </a:rPr>
              <a:t>VAT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B517D5A-AB1D-44CE-B748-5DD09FFC9F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5907" y="2483693"/>
            <a:ext cx="8640382" cy="3312368"/>
          </a:xfrm>
        </p:spPr>
        <p:txBody>
          <a:bodyPr vert="horz" lIns="0" tIns="0" rIns="0" bIns="0" rtlCol="0" anchor="t">
            <a:normAutofit/>
          </a:bodyPr>
          <a:lstStyle/>
          <a:p>
            <a:pPr marL="285750" indent="-285750">
              <a:buFont typeface="Wingdings"/>
              <a:buChar char="q"/>
            </a:pPr>
            <a:r>
              <a:rPr lang="pl-PL" sz="2000">
                <a:latin typeface="Arial"/>
                <a:ea typeface="Open Sans"/>
                <a:cs typeface="Arial"/>
              </a:rPr>
              <a:t>Weryfikacja kwalifikowalności podatku VAT jest uzależniona od wartości całkowitej projektu i występowania pomocy publicznej w projekcie, </a:t>
            </a:r>
          </a:p>
          <a:p>
            <a:pPr marL="0" indent="0">
              <a:buNone/>
            </a:pPr>
            <a:endParaRPr lang="pl-PL" sz="2000">
              <a:latin typeface="Arial"/>
              <a:ea typeface="Open Sans"/>
              <a:cs typeface="Arial"/>
            </a:endParaRPr>
          </a:p>
          <a:p>
            <a:pPr marL="251460" indent="-251460">
              <a:buFont typeface="Wingdings"/>
              <a:buChar char="q"/>
            </a:pPr>
            <a:r>
              <a:rPr lang="pl-PL" sz="2000">
                <a:latin typeface="Arial"/>
                <a:ea typeface="Open Sans"/>
                <a:cs typeface="Arial"/>
              </a:rPr>
              <a:t>Kwota graniczna to </a:t>
            </a:r>
            <a:r>
              <a:rPr lang="pl-PL" sz="2000" b="1">
                <a:latin typeface="Arial"/>
                <a:ea typeface="Open Sans"/>
                <a:cs typeface="Arial"/>
              </a:rPr>
              <a:t>5 mln euro </a:t>
            </a:r>
            <a:r>
              <a:rPr lang="pl-PL" sz="2000">
                <a:latin typeface="Arial"/>
                <a:ea typeface="Open Sans"/>
                <a:cs typeface="Arial"/>
              </a:rPr>
              <a:t>(przeliczona wg kursu wymiany walut obowiązująca na dzień podpisania umowy o dofinansowanie/ aneksu </a:t>
            </a:r>
            <a:br>
              <a:rPr lang="pl-PL" sz="2000">
                <a:latin typeface="Arial"/>
                <a:ea typeface="Open Sans"/>
                <a:cs typeface="Arial"/>
              </a:rPr>
            </a:br>
            <a:r>
              <a:rPr lang="pl-PL" sz="2000">
                <a:latin typeface="Arial"/>
                <a:ea typeface="Open Sans"/>
                <a:cs typeface="Arial"/>
              </a:rPr>
              <a:t>do umowy o dofinansowanie),</a:t>
            </a:r>
          </a:p>
          <a:p>
            <a:pPr marL="0" indent="0">
              <a:buNone/>
            </a:pPr>
            <a:endParaRPr lang="pl-PL">
              <a:latin typeface="Arial"/>
              <a:cs typeface="Arial"/>
            </a:endParaRPr>
          </a:p>
          <a:p>
            <a:pPr marL="0" indent="0">
              <a:buNone/>
            </a:pPr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12E660B6-ED45-46AF-B622-9673C07B650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30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1353272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260E9AB-122E-4811-9887-83DCB51133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525" y="899836"/>
            <a:ext cx="8640381" cy="503364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pl-PL" sz="2400">
                <a:latin typeface="Open Sans"/>
                <a:ea typeface="Open Sans"/>
                <a:cs typeface="Open Sans"/>
              </a:rPr>
              <a:t>	</a:t>
            </a:r>
            <a:r>
              <a:rPr lang="pl-PL" sz="2200">
                <a:latin typeface="Open Sans"/>
                <a:ea typeface="Open Sans"/>
                <a:cs typeface="Open Sans"/>
              </a:rPr>
              <a:t>Całkowita wartość projektu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B517D5A-AB1D-44CE-B748-5DD09FFC9F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5907" y="2051645"/>
            <a:ext cx="8640382" cy="4464496"/>
          </a:xfrm>
        </p:spPr>
        <p:txBody>
          <a:bodyPr vert="horz" lIns="0" tIns="0" rIns="0" bIns="0" rtlCol="0" anchor="t">
            <a:normAutofit/>
          </a:bodyPr>
          <a:lstStyle/>
          <a:p>
            <a:pPr marL="0" indent="0">
              <a:buNone/>
            </a:pPr>
            <a:r>
              <a:rPr lang="pl-PL" b="1">
                <a:latin typeface="Arial"/>
                <a:ea typeface="Open Sans"/>
                <a:cs typeface="Open Sans"/>
              </a:rPr>
              <a:t>Na całkowity koszt projektu składają się m.in.</a:t>
            </a:r>
            <a:endParaRPr lang="pl-PL" b="1"/>
          </a:p>
          <a:p>
            <a:pPr marL="0" indent="0">
              <a:lnSpc>
                <a:spcPct val="150000"/>
              </a:lnSpc>
              <a:spcBef>
                <a:spcPts val="1100"/>
              </a:spcBef>
              <a:buNone/>
            </a:pPr>
            <a:r>
              <a:rPr lang="pl-PL">
                <a:latin typeface="Arial"/>
                <a:ea typeface="Open Sans"/>
                <a:cs typeface="Arial"/>
              </a:rPr>
              <a:t>− roboty dodatkowe wynikające z prac kwalifikowalnych,</a:t>
            </a:r>
            <a:br>
              <a:rPr lang="pl-PL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>
                <a:latin typeface="Arial"/>
                <a:ea typeface="Open Sans"/>
                <a:cs typeface="Arial"/>
              </a:rPr>
              <a:t>− wydatki podlegające limitom, które przekroczyły limit,</a:t>
            </a:r>
            <a:br>
              <a:rPr lang="pl-PL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>
                <a:latin typeface="Arial"/>
                <a:ea typeface="Open Sans"/>
                <a:cs typeface="Arial"/>
              </a:rPr>
              <a:t>− podatek VAT, niezależnie czy jest on kwalifikowany czy nie,</a:t>
            </a:r>
            <a:br>
              <a:rPr lang="pl-PL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>
                <a:latin typeface="Arial"/>
                <a:ea typeface="Open Sans"/>
                <a:cs typeface="Arial"/>
              </a:rPr>
              <a:t>− wydatki nierozerwalnie związane z realizacją projektu,</a:t>
            </a:r>
            <a:br>
              <a:rPr lang="pl-PL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>
                <a:latin typeface="Arial"/>
                <a:ea typeface="Open Sans"/>
                <a:cs typeface="Arial"/>
              </a:rPr>
              <a:t>− inne wydatki niekwalifikowalne dotyczące inwestycji</a:t>
            </a:r>
          </a:p>
          <a:p>
            <a:pPr marL="0" indent="0">
              <a:lnSpc>
                <a:spcPct val="150000"/>
              </a:lnSpc>
              <a:spcBef>
                <a:spcPts val="1100"/>
              </a:spcBef>
              <a:buNone/>
            </a:pPr>
            <a:endParaRPr lang="pl-PL">
              <a:latin typeface="Arial"/>
              <a:ea typeface="Open Sans"/>
              <a:cs typeface="Arial"/>
            </a:endParaRPr>
          </a:p>
          <a:p>
            <a:pPr marL="0" indent="0">
              <a:buNone/>
            </a:pPr>
            <a:r>
              <a:rPr lang="pl-PL" b="1">
                <a:latin typeface="Arial"/>
                <a:ea typeface="Open Sans"/>
                <a:cs typeface="Open Sans"/>
              </a:rPr>
              <a:t>Uwaga: Beneficjent jest zobowiązany monitorować całkowitą wartość projektu </a:t>
            </a:r>
            <a:br>
              <a:rPr lang="pl-PL" b="1">
                <a:latin typeface="Arial"/>
                <a:ea typeface="Open Sans"/>
                <a:cs typeface="Open Sans"/>
              </a:rPr>
            </a:br>
            <a:r>
              <a:rPr lang="pl-PL" b="1">
                <a:latin typeface="Arial"/>
                <a:ea typeface="Open Sans"/>
                <a:cs typeface="Open Sans"/>
              </a:rPr>
              <a:t>w całym cyklu życia projektu oraz do wniosku końcowego złożyć oświadczenie wraz z dokumentami księgowymi potwierdzającymi całkowitą wartość projektu. </a:t>
            </a:r>
            <a:br>
              <a:rPr lang="pl-PL" b="1">
                <a:highlight>
                  <a:srgbClr val="FFFF00"/>
                </a:highlight>
                <a:latin typeface="Arial"/>
              </a:rPr>
            </a:br>
            <a:endParaRPr lang="pl-PL" b="1">
              <a:highlight>
                <a:srgbClr val="FFFF00"/>
              </a:highlight>
              <a:latin typeface="Arial"/>
            </a:endParaRPr>
          </a:p>
          <a:p>
            <a:pPr marL="0" indent="0">
              <a:buNone/>
            </a:pPr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12E660B6-ED45-46AF-B622-9673C07B650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31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6133158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FFE5E66-0386-4FF0-BF1A-4E24454F9E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715" y="927241"/>
            <a:ext cx="8640381" cy="503737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pl-PL" sz="2400">
                <a:latin typeface="Open Sans"/>
                <a:ea typeface="Open Sans"/>
                <a:cs typeface="Open Sans"/>
              </a:rPr>
              <a:t>	</a:t>
            </a:r>
            <a:r>
              <a:rPr lang="pl-PL" sz="2200">
                <a:latin typeface="Open Sans"/>
                <a:ea typeface="Open Sans"/>
                <a:cs typeface="Open Sans"/>
              </a:rPr>
              <a:t>VAT dla projektów &lt; 5 mln euro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6357308-6EC1-4AB8-8005-FAD409B2AC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5907" y="2411685"/>
            <a:ext cx="8640382" cy="4248154"/>
          </a:xfrm>
        </p:spPr>
        <p:txBody>
          <a:bodyPr vert="horz" lIns="0" tIns="0" rIns="0" bIns="0" rtlCol="0" anchor="t">
            <a:normAutofit/>
          </a:bodyPr>
          <a:lstStyle/>
          <a:p>
            <a:pPr marL="285750" indent="-285750">
              <a:buFont typeface="Wingdings"/>
              <a:buChar char="q"/>
            </a:pPr>
            <a:r>
              <a:rPr lang="pl-PL" sz="1900">
                <a:latin typeface="Arial"/>
                <a:ea typeface="Open Sans"/>
                <a:cs typeface="Arial"/>
              </a:rPr>
              <a:t>W ramach projektów o całkowitej wartości </a:t>
            </a:r>
            <a:r>
              <a:rPr lang="pl-PL" sz="1900" b="1">
                <a:latin typeface="Arial"/>
                <a:ea typeface="Open Sans"/>
                <a:cs typeface="Arial"/>
              </a:rPr>
              <a:t>mniejszej niż 5 mln euro z VAT </a:t>
            </a:r>
            <a:br>
              <a:rPr lang="pl-PL" sz="1900" b="1">
                <a:latin typeface="Arial"/>
                <a:ea typeface="Open Sans"/>
                <a:cs typeface="Arial"/>
              </a:rPr>
            </a:br>
            <a:r>
              <a:rPr lang="pl-PL" sz="1900">
                <a:latin typeface="Arial"/>
                <a:ea typeface="Open Sans"/>
                <a:cs typeface="Arial"/>
              </a:rPr>
              <a:t>koszt dotyczący podatku VAT, co do zasady jest wydatkiem kwalifikowalnym </a:t>
            </a:r>
            <a:br>
              <a:rPr lang="pl-PL" sz="1900">
                <a:latin typeface="Arial"/>
                <a:ea typeface="Open Sans"/>
                <a:cs typeface="Arial"/>
              </a:rPr>
            </a:br>
            <a:r>
              <a:rPr lang="pl-PL" sz="1900">
                <a:latin typeface="Arial"/>
                <a:ea typeface="Open Sans"/>
                <a:cs typeface="Arial"/>
              </a:rPr>
              <a:t>(pod warunkiem że w projekcie nie występuje  pomoc publiczna). </a:t>
            </a:r>
            <a:endParaRPr lang="pl-PL" sz="1900"/>
          </a:p>
          <a:p>
            <a:pPr marL="285750" indent="-285750">
              <a:buFont typeface="Wingdings"/>
              <a:buChar char="q"/>
            </a:pPr>
            <a:r>
              <a:rPr lang="pl-PL" sz="1900">
                <a:latin typeface="Arial"/>
                <a:ea typeface="Open Sans"/>
                <a:cs typeface="Arial"/>
              </a:rPr>
              <a:t>W ramach takich projektów IZ FE SL nie będzie prowadziła weryfikacji kosztu dotyczącego VAT.</a:t>
            </a:r>
            <a:endParaRPr lang="pl-PL" sz="1900"/>
          </a:p>
          <a:p>
            <a:pPr marL="0" indent="0">
              <a:buNone/>
            </a:pPr>
            <a:r>
              <a:rPr lang="pl-PL" sz="1900">
                <a:latin typeface="Arial"/>
                <a:ea typeface="Open Sans"/>
                <a:cs typeface="Arial"/>
              </a:rPr>
              <a:t>    (Pomoc de </a:t>
            </a:r>
            <a:r>
              <a:rPr lang="pl-PL" sz="1900" err="1">
                <a:latin typeface="Arial"/>
                <a:ea typeface="Open Sans"/>
                <a:cs typeface="Arial"/>
              </a:rPr>
              <a:t>minimis</a:t>
            </a:r>
            <a:r>
              <a:rPr lang="pl-PL" sz="1900">
                <a:latin typeface="Arial"/>
                <a:ea typeface="Open Sans"/>
                <a:cs typeface="Arial"/>
              </a:rPr>
              <a:t> nie jest pomocą publiczną).</a:t>
            </a:r>
          </a:p>
          <a:p>
            <a:pPr marL="0" indent="0">
              <a:buNone/>
            </a:pPr>
            <a:endParaRPr lang="pl-PL" b="1">
              <a:highlight>
                <a:srgbClr val="00FF00"/>
              </a:highlight>
              <a:latin typeface="Arial"/>
              <a:cs typeface="Arial"/>
            </a:endParaRP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8AE9D282-B8C2-4F6F-ACBC-A3F31BE5E15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32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3267133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FFE5E66-0386-4FF0-BF1A-4E24454F9E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715" y="927241"/>
            <a:ext cx="8640381" cy="948968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kumimoji="0" lang="pl-PL" sz="2200" b="1" i="0" u="none" strike="noStrike" kern="1200" cap="none" spc="0" normalizeH="0" baseline="0" noProof="0" dirty="0">
                <a:ln>
                  <a:noFill/>
                </a:ln>
                <a:solidFill>
                  <a:srgbClr val="002073"/>
                </a:solidFill>
                <a:effectLst/>
                <a:uLnTx/>
                <a:uFillTx/>
                <a:latin typeface="Arial"/>
                <a:ea typeface="Open Sans"/>
                <a:cs typeface="Arial"/>
              </a:rPr>
              <a:t>VAT dla projektów &gt;=5 mln euro </a:t>
            </a:r>
            <a:br>
              <a:rPr kumimoji="0" lang="pl-PL" sz="2200" b="1" i="0" u="none" strike="noStrike" kern="1200" cap="none" spc="0" normalizeH="0" baseline="0" noProof="0" dirty="0">
                <a:ln>
                  <a:noFill/>
                </a:ln>
                <a:solidFill>
                  <a:srgbClr val="002073"/>
                </a:solidFill>
                <a:effectLst/>
                <a:uLnTx/>
                <a:uFillTx/>
                <a:latin typeface="Arial"/>
                <a:ea typeface="Open Sans"/>
                <a:cs typeface="Arial"/>
              </a:rPr>
            </a:br>
            <a:r>
              <a:rPr kumimoji="0" lang="pl-PL" sz="2200" b="1" i="0" u="none" strike="noStrike" kern="1200" cap="none" spc="0" normalizeH="0" baseline="0" noProof="0" dirty="0">
                <a:ln>
                  <a:noFill/>
                </a:ln>
                <a:solidFill>
                  <a:srgbClr val="002073"/>
                </a:solidFill>
                <a:effectLst/>
                <a:uLnTx/>
                <a:uFillTx/>
                <a:latin typeface="Arial"/>
                <a:ea typeface="Open Sans"/>
                <a:cs typeface="Arial"/>
              </a:rPr>
              <a:t>oraz projektów objętych pomocą publiczną</a:t>
            </a:r>
            <a:endParaRPr lang="pl-PL" sz="2200" dirty="0">
              <a:latin typeface="Open Sans"/>
              <a:ea typeface="Open Sans"/>
              <a:cs typeface="Open Sans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6357308-6EC1-4AB8-8005-FAD409B2AC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5907" y="1876209"/>
            <a:ext cx="8650884" cy="4783630"/>
          </a:xfrm>
        </p:spPr>
        <p:txBody>
          <a:bodyPr vert="horz" lIns="0" tIns="0" rIns="0" bIns="0" rtlCol="0" anchor="t">
            <a:normAutofit/>
          </a:bodyPr>
          <a:lstStyle/>
          <a:p>
            <a:pPr marL="285750" indent="-285750">
              <a:buFont typeface="Wingdings"/>
              <a:buChar char="q"/>
            </a:pPr>
            <a:endParaRPr lang="pl-PL" sz="1900" dirty="0">
              <a:latin typeface="Arial"/>
              <a:ea typeface="Open Sans"/>
              <a:cs typeface="Arial"/>
            </a:endParaRPr>
          </a:p>
          <a:p>
            <a:pPr marL="285750" indent="-285750">
              <a:buFont typeface="Wingdings"/>
              <a:buChar char="q"/>
            </a:pPr>
            <a:r>
              <a:rPr lang="pl-PL" sz="1900" dirty="0">
                <a:latin typeface="Arial"/>
                <a:ea typeface="Open Sans"/>
                <a:cs typeface="Arial"/>
              </a:rPr>
              <a:t>Niezależnie od wartości całkowitej projektu kwalifikowalność podatku Vat będzie analizowana przez IZ FE SL </a:t>
            </a:r>
            <a:endParaRPr lang="en-US" sz="1900" dirty="0">
              <a:latin typeface="Arial"/>
              <a:ea typeface="Open Sans"/>
              <a:cs typeface="Arial"/>
            </a:endParaRPr>
          </a:p>
          <a:p>
            <a:pPr marL="0" indent="0">
              <a:buNone/>
            </a:pPr>
            <a:endParaRPr lang="pl-PL" sz="1900" dirty="0">
              <a:latin typeface="Arial"/>
              <a:ea typeface="Open Sans"/>
              <a:cs typeface="Arial"/>
            </a:endParaRPr>
          </a:p>
          <a:p>
            <a:pPr marL="285750" indent="-285750">
              <a:buFont typeface="Wingdings"/>
              <a:buChar char="q"/>
            </a:pPr>
            <a:r>
              <a:rPr lang="pl-PL" sz="1900" dirty="0">
                <a:latin typeface="Arial"/>
                <a:ea typeface="Open Sans"/>
                <a:cs typeface="Arial"/>
              </a:rPr>
              <a:t>Beneficjent jest zobowiązany dostarczyć do pierwszego wniosku o płatność z wydatkami dokumenty potwierdzające kwalifikowalność podatku Vat </a:t>
            </a:r>
            <a:endParaRPr lang="en-US" sz="1900" dirty="0">
              <a:latin typeface="Arial"/>
              <a:ea typeface="Open Sans"/>
              <a:cs typeface="Arial"/>
            </a:endParaRPr>
          </a:p>
          <a:p>
            <a:pPr marL="285750" lvl="1" indent="-285750">
              <a:buFont typeface="Calibri,Sans-Serif"/>
              <a:buChar char="-"/>
            </a:pPr>
            <a:endParaRPr lang="pl-PL" sz="1900" dirty="0">
              <a:latin typeface="Arial"/>
              <a:ea typeface="Open Sans"/>
              <a:cs typeface="Arial"/>
            </a:endParaRP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8AE9D282-B8C2-4F6F-ACBC-A3F31BE5E15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33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3971827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FFE5E66-0386-4FF0-BF1A-4E24454F9E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715" y="927241"/>
            <a:ext cx="8650429" cy="874081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pl-PL" sz="2200" dirty="0">
                <a:latin typeface="Arial"/>
                <a:ea typeface="Open Sans"/>
                <a:cs typeface="Arial"/>
              </a:rPr>
              <a:t>VAT dla projektów &gt;=5 mln euro </a:t>
            </a:r>
            <a:br>
              <a:rPr lang="pl-PL" sz="2200" dirty="0">
                <a:latin typeface="Arial"/>
                <a:ea typeface="Open Sans"/>
                <a:cs typeface="Arial"/>
              </a:rPr>
            </a:br>
            <a:r>
              <a:rPr lang="pl-PL" sz="2200" dirty="0">
                <a:latin typeface="Arial"/>
                <a:ea typeface="Open Sans"/>
                <a:cs typeface="Arial"/>
              </a:rPr>
              <a:t>oraz projektów objętych pomocą publiczną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6357308-6EC1-4AB8-8005-FAD409B2AC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5907" y="2411685"/>
            <a:ext cx="8640382" cy="4248154"/>
          </a:xfrm>
        </p:spPr>
        <p:txBody>
          <a:bodyPr/>
          <a:lstStyle/>
          <a:p>
            <a:pPr marL="0" indent="0">
              <a:buNone/>
            </a:pPr>
            <a:r>
              <a:rPr lang="pl-PL"/>
              <a:t> 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8AE9D282-B8C2-4F6F-ACBC-A3F31BE5E15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34</a:t>
            </a:fld>
            <a:endParaRPr lang="pl-PL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831A7769-8FF5-42B1-AD6A-D5E51C12B52E}"/>
              </a:ext>
            </a:extLst>
          </p:cNvPr>
          <p:cNvSpPr txBox="1"/>
          <p:nvPr/>
        </p:nvSpPr>
        <p:spPr>
          <a:xfrm>
            <a:off x="881410" y="2483693"/>
            <a:ext cx="8424936" cy="461055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 defTabSz="1007943">
              <a:lnSpc>
                <a:spcPts val="2400"/>
              </a:lnSpc>
              <a:spcBef>
                <a:spcPts val="1102"/>
              </a:spcBef>
              <a:buClr>
                <a:schemeClr val="accent1"/>
              </a:buClr>
              <a:buFont typeface="Wingdings"/>
              <a:buChar char="q"/>
            </a:pPr>
            <a:r>
              <a:rPr lang="pl-PL" sz="1900" dirty="0">
                <a:latin typeface="Arial"/>
                <a:ea typeface="Open Sans"/>
                <a:cs typeface="Arial"/>
              </a:rPr>
              <a:t>Podatek VAT jest kwalifikowalny w całości </a:t>
            </a:r>
          </a:p>
          <a:p>
            <a:pPr marL="285750" indent="-285750" defTabSz="1007943">
              <a:lnSpc>
                <a:spcPts val="2400"/>
              </a:lnSpc>
              <a:spcBef>
                <a:spcPts val="1102"/>
              </a:spcBef>
              <a:buClr>
                <a:schemeClr val="accent1"/>
              </a:buClr>
              <a:buFont typeface="Wingdings"/>
              <a:buChar char="q"/>
            </a:pPr>
            <a:endParaRPr lang="pl-PL" sz="1900" dirty="0">
              <a:latin typeface="Arial"/>
              <a:ea typeface="Open Sans"/>
              <a:cs typeface="Arial"/>
            </a:endParaRPr>
          </a:p>
          <a:p>
            <a:pPr marL="285750" indent="-285750" defTabSz="1007943">
              <a:lnSpc>
                <a:spcPts val="2400"/>
              </a:lnSpc>
              <a:spcBef>
                <a:spcPts val="1102"/>
              </a:spcBef>
              <a:buClr>
                <a:schemeClr val="accent1"/>
              </a:buClr>
              <a:buFont typeface="Wingdings"/>
              <a:buChar char="q"/>
            </a:pPr>
            <a:r>
              <a:rPr lang="pl-PL" sz="1900" dirty="0">
                <a:latin typeface="Arial"/>
                <a:ea typeface="Open Sans"/>
                <a:cs typeface="Arial"/>
              </a:rPr>
              <a:t>Podatek VAT jest niekwalifikowalny </a:t>
            </a:r>
          </a:p>
          <a:p>
            <a:pPr marL="285750" indent="-285750" defTabSz="1007943">
              <a:lnSpc>
                <a:spcPts val="2400"/>
              </a:lnSpc>
              <a:spcBef>
                <a:spcPts val="1102"/>
              </a:spcBef>
              <a:buClr>
                <a:schemeClr val="accent1"/>
              </a:buClr>
              <a:buFont typeface="Wingdings"/>
              <a:buChar char="q"/>
            </a:pPr>
            <a:endParaRPr lang="pl-PL" sz="1900" dirty="0">
              <a:latin typeface="Arial"/>
              <a:ea typeface="Open Sans"/>
              <a:cs typeface="Arial"/>
            </a:endParaRPr>
          </a:p>
          <a:p>
            <a:pPr marL="285750" indent="-285750" defTabSz="1007943">
              <a:lnSpc>
                <a:spcPts val="2400"/>
              </a:lnSpc>
              <a:spcBef>
                <a:spcPts val="1102"/>
              </a:spcBef>
              <a:buClr>
                <a:schemeClr val="accent1"/>
              </a:buClr>
              <a:buFont typeface="Wingdings"/>
              <a:buChar char="q"/>
            </a:pPr>
            <a:r>
              <a:rPr lang="pl-PL" sz="1900" dirty="0">
                <a:latin typeface="Arial"/>
                <a:ea typeface="Open Sans"/>
                <a:cs typeface="Arial"/>
              </a:rPr>
              <a:t>Podatek VAT jest rozliczany częściowo </a:t>
            </a:r>
          </a:p>
          <a:p>
            <a:pPr defTabSz="1007943">
              <a:lnSpc>
                <a:spcPts val="2400"/>
              </a:lnSpc>
              <a:spcBef>
                <a:spcPts val="1102"/>
              </a:spcBef>
              <a:buClr>
                <a:schemeClr val="accent1"/>
              </a:buClr>
            </a:pPr>
            <a:r>
              <a:rPr lang="pl-PL" sz="1900" dirty="0">
                <a:latin typeface="Arial"/>
                <a:ea typeface="Open Sans"/>
                <a:cs typeface="Arial"/>
              </a:rPr>
              <a:t>Uwaga:</a:t>
            </a:r>
          </a:p>
          <a:p>
            <a:pPr marL="285750" indent="-285750">
              <a:buFont typeface="Wingdings"/>
              <a:buChar char="q"/>
            </a:pPr>
            <a:r>
              <a:rPr lang="pl-PL" sz="2000" dirty="0">
                <a:latin typeface="Arial"/>
                <a:ea typeface="Open Sans"/>
                <a:cs typeface="Arial"/>
              </a:rPr>
              <a:t>potencjalna prawna możliwość odzyskania podatku VAT wyklucza uznanie go za wydatek kwalifikowalny, nawet jeśli faktycznie zwrot nie nastąpił</a:t>
            </a:r>
          </a:p>
          <a:p>
            <a:pPr marL="285750" indent="-285750">
              <a:buFont typeface="Wingdings"/>
              <a:buChar char="q"/>
            </a:pPr>
            <a:r>
              <a:rPr lang="pl-PL" sz="2000" dirty="0">
                <a:latin typeface="Arial"/>
                <a:ea typeface="Open Sans"/>
                <a:cs typeface="Arial"/>
              </a:rPr>
              <a:t>dotyczy to zarówno beneficjenta jak i wszystkich podmiotów realizujących projekt, a także zarządzających infrastrukturą projektu</a:t>
            </a:r>
          </a:p>
          <a:p>
            <a:pPr defTabSz="1007943">
              <a:lnSpc>
                <a:spcPts val="2400"/>
              </a:lnSpc>
              <a:spcBef>
                <a:spcPts val="1102"/>
              </a:spcBef>
              <a:buClr>
                <a:schemeClr val="accent1"/>
              </a:buClr>
            </a:pPr>
            <a:endParaRPr lang="pl-PL" sz="1900" dirty="0">
              <a:latin typeface="Arial"/>
              <a:ea typeface="Open Sans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3803011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260E9AB-122E-4811-9887-83DCB51133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525" y="899836"/>
            <a:ext cx="8640381" cy="503364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pl-PL">
                <a:latin typeface="Open Sans"/>
                <a:ea typeface="Open Sans"/>
                <a:cs typeface="Open Sans"/>
              </a:rPr>
              <a:t>	</a:t>
            </a:r>
            <a:r>
              <a:rPr lang="pl-PL" sz="2200">
                <a:latin typeface="Open Sans"/>
                <a:ea typeface="Open Sans"/>
                <a:cs typeface="Open Sans"/>
              </a:rPr>
              <a:t>VAT kwalifikowalny w całości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B517D5A-AB1D-44CE-B748-5DD09FFC9F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5907" y="2051645"/>
            <a:ext cx="8640382" cy="4536504"/>
          </a:xfrm>
        </p:spPr>
        <p:txBody>
          <a:bodyPr vert="horz" lIns="0" tIns="0" rIns="0" bIns="0" rtlCol="0" anchor="t">
            <a:normAutofit/>
          </a:bodyPr>
          <a:lstStyle/>
          <a:p>
            <a:pPr marL="285750" indent="-285750">
              <a:buFont typeface="Wingdings"/>
              <a:buChar char="q"/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podatek VAT będzie mógł być rozliczany w projekcie wtedy kiedy nie ma prawnej możliwości do jego odzyskania (zarówno w fazie realizacyjnej jak i operacyjnej)</a:t>
            </a:r>
            <a:endParaRPr lang="pl-PL" dirty="0"/>
          </a:p>
          <a:p>
            <a:pPr marL="285750" indent="-285750">
              <a:buFont typeface="Wingdings"/>
              <a:buChar char="q"/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jeżeli beneficjent stosuje art. 90 ust 10 pkt 2 ustawy z dnia 11 marca 2004 r. o podatku od towarów i usług</a:t>
            </a:r>
          </a:p>
          <a:p>
            <a:pPr marL="285750" indent="-285750">
              <a:buFont typeface="Wingdings"/>
              <a:buChar char="q"/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jeżeli beneficjent podlega pod art. 113 ustawy z dnia 11 marca 2004 r. o podatku od towarów i usług 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12E660B6-ED45-46AF-B622-9673C07B650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35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9986049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260E9AB-122E-4811-9887-83DCB51133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525" y="899836"/>
            <a:ext cx="8640381" cy="503364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pl-PL">
                <a:latin typeface="Open Sans"/>
                <a:ea typeface="Open Sans"/>
                <a:cs typeface="Open Sans"/>
              </a:rPr>
              <a:t>	</a:t>
            </a:r>
            <a:r>
              <a:rPr lang="pl-PL" sz="2200">
                <a:latin typeface="Open Sans"/>
                <a:ea typeface="Open Sans"/>
                <a:cs typeface="Open Sans"/>
              </a:rPr>
              <a:t>VAT częściowy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B517D5A-AB1D-44CE-B748-5DD09FFC9F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5907" y="2483693"/>
            <a:ext cx="8640382" cy="3312368"/>
          </a:xfrm>
        </p:spPr>
        <p:txBody>
          <a:bodyPr vert="horz" lIns="0" tIns="0" rIns="0" bIns="0" rtlCol="0" anchor="t">
            <a:normAutofit/>
          </a:bodyPr>
          <a:lstStyle/>
          <a:p>
            <a:pPr marL="285750" indent="-285750">
              <a:buFont typeface="Wingdings"/>
              <a:buChar char="q"/>
            </a:pPr>
            <a:r>
              <a:rPr lang="pl-PL">
                <a:latin typeface="Arial"/>
                <a:ea typeface="Open Sans"/>
                <a:cs typeface="Open Sans"/>
              </a:rPr>
              <a:t>Jeśli beneficjent lub inny podmiot, wykorzystujący do działalności opodatkowanej produkty będące efektem realizacji projektu (zarówno w fazie realizacyjnej jak i operacyjnej) posiada częściową, prawną możliwość ich odzyskania w projekcie podatek VAT będzie stanowił koszt kwalifikowalny w części.</a:t>
            </a:r>
            <a:endParaRPr lang="pl-PL"/>
          </a:p>
          <a:p>
            <a:pPr marL="285750" indent="-285750">
              <a:buFont typeface="Wingdings"/>
              <a:buChar char="q"/>
            </a:pPr>
            <a:r>
              <a:rPr lang="pl-PL">
                <a:latin typeface="Arial"/>
                <a:ea typeface="Open Sans"/>
                <a:cs typeface="Open Sans"/>
              </a:rPr>
              <a:t>VAT będzie zatwierdzany w oparciu o współczynniki i prewspółczynniki</a:t>
            </a:r>
          </a:p>
          <a:p>
            <a:pPr marL="0" indent="0">
              <a:buNone/>
            </a:pPr>
            <a:endParaRPr lang="pl-PL"/>
          </a:p>
          <a:p>
            <a:pPr marL="0" indent="0">
              <a:buNone/>
            </a:pPr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12E660B6-ED45-46AF-B622-9673C07B650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36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5161447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3DA0520-01F6-4DC4-AD72-FD182AEA14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525" y="899836"/>
            <a:ext cx="8640381" cy="503737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pl-PL">
                <a:latin typeface="Open Sans"/>
                <a:ea typeface="Open Sans"/>
                <a:cs typeface="Open Sans"/>
              </a:rPr>
              <a:t>	</a:t>
            </a:r>
            <a:r>
              <a:rPr lang="pl-PL" sz="2200">
                <a:latin typeface="Open Sans"/>
                <a:ea typeface="Open Sans"/>
                <a:cs typeface="Open Sans"/>
              </a:rPr>
              <a:t>Wysokość współczynników podatku VAT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04A2A65-9BC2-4239-A2A4-10C64A14CC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5907" y="1835621"/>
            <a:ext cx="8640382" cy="4968552"/>
          </a:xfrm>
        </p:spPr>
        <p:txBody>
          <a:bodyPr vert="horz" lIns="0" tIns="0" rIns="0" bIns="0" rtlCol="0" anchor="t">
            <a:normAutofit/>
          </a:bodyPr>
          <a:lstStyle/>
          <a:p>
            <a:pPr marL="0" indent="0">
              <a:buNone/>
            </a:pPr>
            <a:r>
              <a:rPr lang="pl-PL" b="1">
                <a:latin typeface="Arial"/>
                <a:ea typeface="Open Sans"/>
                <a:cs typeface="Arial"/>
              </a:rPr>
              <a:t>Współczynnik do 2% włącznie:</a:t>
            </a:r>
            <a:endParaRPr lang="pl-PL" b="1"/>
          </a:p>
          <a:p>
            <a:pPr marL="285750" indent="-285750">
              <a:buFont typeface="Arial"/>
              <a:buChar char="•"/>
            </a:pPr>
            <a:r>
              <a:rPr lang="pl-PL">
                <a:latin typeface="Arial"/>
                <a:ea typeface="Open Sans"/>
                <a:cs typeface="Arial"/>
              </a:rPr>
              <a:t>Podatek VAT kwalifikowalny (dla beneficjentów, którzy </a:t>
            </a:r>
            <a:r>
              <a:rPr lang="pl-PL" b="1">
                <a:latin typeface="Arial"/>
                <a:ea typeface="Open Sans"/>
                <a:cs typeface="Arial"/>
              </a:rPr>
              <a:t>stosują</a:t>
            </a:r>
            <a:r>
              <a:rPr lang="pl-PL">
                <a:latin typeface="Arial"/>
                <a:ea typeface="Open Sans"/>
                <a:cs typeface="Arial"/>
              </a:rPr>
              <a:t> art. 90 ust. 10 pkt 2 ustawy z dnia 11 marca 2004 r. o podatku od towarów i usług)</a:t>
            </a:r>
          </a:p>
          <a:p>
            <a:pPr marL="285750" indent="-285750">
              <a:buFont typeface="Arial"/>
              <a:buChar char="•"/>
            </a:pPr>
            <a:r>
              <a:rPr lang="pl-PL">
                <a:latin typeface="Arial"/>
                <a:ea typeface="Open Sans"/>
                <a:cs typeface="Arial"/>
              </a:rPr>
              <a:t>Podatek VAT niekwalifikowalny w wysokości 20% (dla beneficjentów, którzy </a:t>
            </a:r>
            <a:r>
              <a:rPr lang="pl-PL" b="1">
                <a:latin typeface="Arial"/>
                <a:ea typeface="Open Sans"/>
                <a:cs typeface="Arial"/>
              </a:rPr>
              <a:t>nie stosują</a:t>
            </a:r>
            <a:r>
              <a:rPr lang="pl-PL">
                <a:latin typeface="Arial"/>
                <a:ea typeface="Open Sans"/>
                <a:cs typeface="Arial"/>
              </a:rPr>
              <a:t> art. 90 ust. 10 pkt 2 ustawy z dnia 11 marca 2004 r. o podatku od towarów i usług)</a:t>
            </a:r>
            <a:endParaRPr lang="pl-PL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l-PL" b="1">
                <a:latin typeface="Arial"/>
                <a:ea typeface="Open Sans"/>
                <a:cs typeface="Arial"/>
              </a:rPr>
              <a:t>Współczynnik od 2% do 20% włącznie</a:t>
            </a:r>
          </a:p>
          <a:p>
            <a:pPr marL="0" indent="0">
              <a:buNone/>
            </a:pPr>
            <a:r>
              <a:rPr lang="pl-PL">
                <a:latin typeface="Arial"/>
                <a:ea typeface="Open Sans"/>
                <a:cs typeface="Arial"/>
              </a:rPr>
              <a:t>- Podatek VAT niekwalifikowalny w wysokości 20%</a:t>
            </a:r>
          </a:p>
          <a:p>
            <a:pPr marL="0" indent="0">
              <a:buNone/>
            </a:pPr>
            <a:r>
              <a:rPr lang="pl-PL" b="1">
                <a:latin typeface="Arial"/>
                <a:ea typeface="Open Sans"/>
                <a:cs typeface="Arial"/>
              </a:rPr>
              <a:t>Współczynnik powyżej 20%</a:t>
            </a:r>
            <a:endParaRPr lang="pl-PL"/>
          </a:p>
          <a:p>
            <a:pPr marL="0" indent="0">
              <a:buNone/>
            </a:pPr>
            <a:r>
              <a:rPr lang="pl-PL">
                <a:latin typeface="Arial"/>
                <a:ea typeface="Open Sans"/>
                <a:cs typeface="Arial"/>
              </a:rPr>
              <a:t>- Podatek VAT niekwalifikowalny, zgodnie z oświadczeniem beneficjenta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2F813A9-02ED-4506-8BD6-FA8E2B96F11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37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4496222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BECFC94-99AC-417F-9C35-84588AD9E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525" y="899836"/>
            <a:ext cx="8640381" cy="500754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pl-PL">
                <a:latin typeface="Open Sans"/>
                <a:ea typeface="Open Sans"/>
                <a:cs typeface="Open Sans"/>
              </a:rPr>
              <a:t>	</a:t>
            </a:r>
            <a:r>
              <a:rPr lang="pl-PL" sz="2400">
                <a:latin typeface="Open Sans"/>
                <a:ea typeface="Open Sans"/>
                <a:cs typeface="Open Sans"/>
              </a:rPr>
              <a:t>VAT- wymagane dokumenty</a:t>
            </a:r>
            <a:r>
              <a:rPr lang="pl-PL">
                <a:latin typeface="Open Sans"/>
                <a:ea typeface="Open Sans"/>
                <a:cs typeface="Open Sans"/>
              </a:rPr>
              <a:t> </a:t>
            </a:r>
            <a:br>
              <a:rPr lang="pl-PL"/>
            </a:br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D19EF53-6547-47D1-B145-61589A0253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5907" y="2411685"/>
            <a:ext cx="8640382" cy="4248154"/>
          </a:xfrm>
        </p:spPr>
        <p:txBody>
          <a:bodyPr vert="horz" lIns="0" tIns="0" rIns="0" bIns="0" rtlCol="0" anchor="t">
            <a:normAutofit/>
          </a:bodyPr>
          <a:lstStyle/>
          <a:p>
            <a:pPr marL="251460" indent="-251460">
              <a:buFont typeface="Arial" panose="020B0604020202020204" pitchFamily="34" charset="0"/>
              <a:buChar char="•"/>
            </a:pPr>
            <a:r>
              <a:rPr lang="pl-PL" dirty="0">
                <a:latin typeface="Arial"/>
                <a:ea typeface="Open Sans"/>
                <a:cs typeface="Arial"/>
              </a:rPr>
              <a:t>Indywidualna interpretacja prawa podatkowego</a:t>
            </a:r>
          </a:p>
          <a:p>
            <a:pPr marL="251460" indent="-251460">
              <a:buFont typeface="Arial" panose="020B0604020202020204" pitchFamily="34" charset="0"/>
              <a:buChar char="•"/>
            </a:pPr>
            <a:r>
              <a:rPr lang="pl-PL" dirty="0">
                <a:latin typeface="Arial"/>
                <a:ea typeface="Open Sans"/>
                <a:cs typeface="Arial"/>
              </a:rPr>
              <a:t>Oświadczenie określające wysokość podatku VAT możliwego do odzyskania (należy dostarczać corocznie, nawet w przypadku stosowania art. 90 ust 10 pkt 2)</a:t>
            </a:r>
          </a:p>
          <a:p>
            <a:pPr marL="251460" indent="-251460">
              <a:buFont typeface="Arial" panose="020B0604020202020204" pitchFamily="34" charset="0"/>
              <a:buChar char="•"/>
            </a:pPr>
            <a:r>
              <a:rPr lang="pl-PL" dirty="0">
                <a:latin typeface="Arial"/>
                <a:ea typeface="Open Sans"/>
                <a:cs typeface="Arial"/>
              </a:rPr>
              <a:t>Oświadczenia o korzystaniu bądź nie korzystaniu z prawa do odliczania podatku na podstawie art. 90 ust 10 pkt 2 ustawy o podatku od towarów </a:t>
            </a:r>
            <a:b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dirty="0">
                <a:latin typeface="Arial"/>
                <a:ea typeface="Open Sans"/>
                <a:cs typeface="Arial"/>
              </a:rPr>
              <a:t>i usług</a:t>
            </a:r>
          </a:p>
          <a:p>
            <a:pPr marL="251460" indent="-251460">
              <a:buFont typeface="Arial" panose="020B0604020202020204" pitchFamily="34" charset="0"/>
              <a:buChar char="•"/>
            </a:pPr>
            <a:r>
              <a:rPr lang="pl-PL" dirty="0">
                <a:latin typeface="Arial"/>
                <a:ea typeface="Open Sans"/>
                <a:cs typeface="Arial"/>
              </a:rPr>
              <a:t>Oświadczenie o kwalifikowalności podatku Vat składane do końcowego wniosku o płatność</a:t>
            </a:r>
          </a:p>
          <a:p>
            <a:pPr marL="251460" indent="-251460">
              <a:buFont typeface="Arial" panose="020B0604020202020204" pitchFamily="34" charset="0"/>
              <a:buChar char="•"/>
            </a:pP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l-PL" sz="1600" i="1" dirty="0">
                <a:latin typeface="Arial"/>
                <a:ea typeface="Open Sans"/>
                <a:cs typeface="Arial"/>
              </a:rPr>
              <a:t>(Oświadczenia są składane pod rygorem odpowiedzialności karnej za poświadczenie nieprawdy, co do okoliczności mającej znaczenie prawnej).</a:t>
            </a:r>
            <a:endParaRPr lang="pl-PL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1460" indent="-251460">
              <a:buFont typeface="Arial" panose="020B0604020202020204" pitchFamily="34" charset="0"/>
              <a:buChar char="•"/>
            </a:pPr>
            <a:endParaRPr lang="pl-PL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1460" indent="-251460">
              <a:buFont typeface="Arial" panose="020B0604020202020204" pitchFamily="34" charset="0"/>
              <a:buChar char="•"/>
            </a:pPr>
            <a:endParaRPr lang="pl-PL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694137D1-7061-4646-98A7-E182F45DE21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38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7564464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ctrTitle"/>
          </p:nvPr>
        </p:nvSpPr>
        <p:spPr>
          <a:xfrm>
            <a:off x="3186113" y="5508028"/>
            <a:ext cx="6480176" cy="432049"/>
          </a:xfrm>
        </p:spPr>
        <p:txBody>
          <a:bodyPr>
            <a:normAutofit fontScale="90000"/>
          </a:bodyPr>
          <a:lstStyle/>
          <a:p>
            <a:pPr algn="ctr"/>
            <a:r>
              <a:rPr lang="pl-PL" sz="2600"/>
              <a:t>Granty</a:t>
            </a:r>
          </a:p>
        </p:txBody>
      </p:sp>
      <p:pic>
        <p:nvPicPr>
          <p:cNvPr id="6" name="Symbol zastępczy obrazu 5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57" b="14457"/>
          <a:stretch>
            <a:fillRect/>
          </a:stretch>
        </p:blipFill>
        <p:spPr>
          <a:xfrm>
            <a:off x="665386" y="323453"/>
            <a:ext cx="6835775" cy="4859338"/>
          </a:xfrm>
        </p:spPr>
      </p:pic>
    </p:spTree>
    <p:extLst>
      <p:ext uri="{BB962C8B-B14F-4D97-AF65-F5344CB8AC3E}">
        <p14:creationId xmlns:p14="http://schemas.microsoft.com/office/powerpoint/2010/main" val="30149510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25525" y="899837"/>
            <a:ext cx="8645429" cy="503736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pl-PL"/>
              <a:t>             </a:t>
            </a:r>
            <a:r>
              <a:rPr lang="pl-PL" sz="2200"/>
              <a:t>Złożenie uzupełnień do wniosku o płatność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br>
              <a:rPr lang="pl-PL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l-PL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l-PL" b="1">
              <a:solidFill>
                <a:srgbClr val="49820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l-PL" b="1">
              <a:solidFill>
                <a:srgbClr val="49820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l-PL" b="1">
              <a:solidFill>
                <a:srgbClr val="49820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l-PL" b="1">
              <a:solidFill>
                <a:srgbClr val="49820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pl-PL" b="1">
              <a:solidFill>
                <a:srgbClr val="49820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pl-PL" sz="2000" b="1" u="sng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pl-PL" sz="2000" b="1" u="sng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4</a:t>
            </a:fld>
            <a:endParaRPr lang="pl-PL"/>
          </a:p>
        </p:txBody>
      </p:sp>
      <p:sp>
        <p:nvSpPr>
          <p:cNvPr id="5" name="Prostokąt 4"/>
          <p:cNvSpPr/>
          <p:nvPr/>
        </p:nvSpPr>
        <p:spPr>
          <a:xfrm>
            <a:off x="1025526" y="1102182"/>
            <a:ext cx="863967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pl-PL"/>
            </a:br>
            <a:br>
              <a:rPr lang="pl-PL"/>
            </a:br>
            <a:endParaRPr lang="pl-PL"/>
          </a:p>
        </p:txBody>
      </p:sp>
      <p:sp>
        <p:nvSpPr>
          <p:cNvPr id="9" name="Strzałka w dół 8"/>
          <p:cNvSpPr/>
          <p:nvPr/>
        </p:nvSpPr>
        <p:spPr>
          <a:xfrm>
            <a:off x="6318014" y="1563847"/>
            <a:ext cx="1224136" cy="91984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rostokąt 9"/>
          <p:cNvSpPr/>
          <p:nvPr/>
        </p:nvSpPr>
        <p:spPr>
          <a:xfrm>
            <a:off x="1745505" y="2761997"/>
            <a:ext cx="2664393" cy="13778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/>
              <a:t>Skorygowany i podpisany wniosek o płatność wraz z załącznikami w systemie CST</a:t>
            </a:r>
          </a:p>
        </p:txBody>
      </p:sp>
      <p:sp>
        <p:nvSpPr>
          <p:cNvPr id="11" name="Prostokąt 10"/>
          <p:cNvSpPr/>
          <p:nvPr/>
        </p:nvSpPr>
        <p:spPr>
          <a:xfrm>
            <a:off x="5633938" y="2765603"/>
            <a:ext cx="2808312" cy="13742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/>
              <a:t>Podpisane pismo przewodnie o złożeniu uzupełnień do wniosku </a:t>
            </a:r>
            <a:br>
              <a:rPr lang="pl-PL"/>
            </a:br>
            <a:r>
              <a:rPr lang="pl-PL"/>
              <a:t>o płatność i przesłane (</a:t>
            </a:r>
            <a:r>
              <a:rPr lang="pl-PL" err="1"/>
              <a:t>ePUAP</a:t>
            </a:r>
            <a:r>
              <a:rPr lang="pl-PL"/>
              <a:t>) do IZ</a:t>
            </a:r>
          </a:p>
        </p:txBody>
      </p:sp>
      <p:sp>
        <p:nvSpPr>
          <p:cNvPr id="13" name="Znak plus 12"/>
          <p:cNvSpPr/>
          <p:nvPr/>
        </p:nvSpPr>
        <p:spPr>
          <a:xfrm>
            <a:off x="4697834" y="3050029"/>
            <a:ext cx="576064" cy="504056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Strzałka w dół 11"/>
          <p:cNvSpPr/>
          <p:nvPr/>
        </p:nvSpPr>
        <p:spPr>
          <a:xfrm>
            <a:off x="2298520" y="1622862"/>
            <a:ext cx="1224136" cy="91984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Strzałka w dół 13"/>
          <p:cNvSpPr/>
          <p:nvPr/>
        </p:nvSpPr>
        <p:spPr>
          <a:xfrm>
            <a:off x="2302281" y="4714201"/>
            <a:ext cx="1224136" cy="91984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Strzałka w dół 14"/>
          <p:cNvSpPr/>
          <p:nvPr/>
        </p:nvSpPr>
        <p:spPr>
          <a:xfrm>
            <a:off x="6318014" y="4714201"/>
            <a:ext cx="1224136" cy="91984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Prostokąt 15"/>
          <p:cNvSpPr/>
          <p:nvPr/>
        </p:nvSpPr>
        <p:spPr>
          <a:xfrm>
            <a:off x="1742322" y="5822173"/>
            <a:ext cx="2664393" cy="13778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/>
              <a:t>Dokumenty / uzupełnienia przyłączone pod wniosek o płatność</a:t>
            </a:r>
          </a:p>
          <a:p>
            <a:pPr algn="ctr"/>
            <a:r>
              <a:rPr lang="pl-PL"/>
              <a:t>w systemie CST</a:t>
            </a:r>
          </a:p>
        </p:txBody>
      </p:sp>
      <p:sp>
        <p:nvSpPr>
          <p:cNvPr id="17" name="Prostokąt 16"/>
          <p:cNvSpPr/>
          <p:nvPr/>
        </p:nvSpPr>
        <p:spPr>
          <a:xfrm>
            <a:off x="5774202" y="5825682"/>
            <a:ext cx="2664393" cy="13778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/>
              <a:t>Podpisane pismo przewodnie o złożeniu uzupełnień do wniosku </a:t>
            </a:r>
            <a:br>
              <a:rPr lang="pl-PL"/>
            </a:br>
            <a:r>
              <a:rPr lang="pl-PL"/>
              <a:t>o płatność i przesłane (</a:t>
            </a:r>
            <a:r>
              <a:rPr lang="pl-PL" err="1"/>
              <a:t>ePUAP</a:t>
            </a:r>
            <a:r>
              <a:rPr lang="pl-PL"/>
              <a:t>) do IZ</a:t>
            </a:r>
          </a:p>
        </p:txBody>
      </p:sp>
      <p:sp>
        <p:nvSpPr>
          <p:cNvPr id="18" name="Znak plus 17"/>
          <p:cNvSpPr/>
          <p:nvPr/>
        </p:nvSpPr>
        <p:spPr>
          <a:xfrm>
            <a:off x="4749335" y="6231767"/>
            <a:ext cx="576064" cy="504056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4992378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2A601D3-2319-4D4F-A9F3-7A0BC8F178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525" y="899836"/>
            <a:ext cx="8640381" cy="503364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pl-PL">
                <a:latin typeface="Open Sans"/>
                <a:ea typeface="Open Sans"/>
                <a:cs typeface="Open Sans"/>
              </a:rPr>
              <a:t>	</a:t>
            </a:r>
            <a:r>
              <a:rPr lang="pl-PL" sz="2200">
                <a:latin typeface="Open Sans"/>
                <a:ea typeface="Open Sans"/>
                <a:cs typeface="Open Sans"/>
              </a:rPr>
              <a:t>Procedur grantowa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7D005F9-CCF2-4179-8C9C-0125F809D3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5907" y="1547589"/>
            <a:ext cx="8640382" cy="5328592"/>
          </a:xfrm>
        </p:spPr>
        <p:txBody>
          <a:bodyPr vert="horz" lIns="0" tIns="0" rIns="0" bIns="0" rtlCol="0" anchor="t">
            <a:normAutofit/>
          </a:bodyPr>
          <a:lstStyle/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endParaRPr lang="pl-PL">
              <a:latin typeface="Arial" panose="020B0604020202020204" pitchFamily="34" charset="0"/>
            </a:endParaRPr>
          </a:p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pl-PL">
                <a:latin typeface="Arial"/>
                <a:ea typeface="Open Sans"/>
                <a:cs typeface="Open Sans"/>
              </a:rPr>
              <a:t>PROCEDURA GRANTOWA W ZAKRESIE DZIAŁAŃ WDRAŻANYCH PRZEZ</a:t>
            </a:r>
          </a:p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pl-PL">
                <a:latin typeface="Arial"/>
                <a:ea typeface="Open Sans"/>
                <a:cs typeface="Open Sans"/>
              </a:rPr>
              <a:t>DEPARTAMENT EUROPEJSKIEGO FUNDUSZU ROZWOJU</a:t>
            </a:r>
          </a:p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pl-PL">
                <a:latin typeface="Arial"/>
                <a:ea typeface="Open Sans"/>
                <a:cs typeface="Open Sans"/>
              </a:rPr>
              <a:t>REGIONALNEGO W RAMACH PROGRAMU FUNDUSZE</a:t>
            </a:r>
          </a:p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pl-PL">
                <a:latin typeface="Arial"/>
                <a:ea typeface="Open Sans"/>
                <a:cs typeface="Open Sans"/>
              </a:rPr>
              <a:t>EUROPEJSKIE DLA ŚLĄSKIEGO 2021-2027</a:t>
            </a:r>
          </a:p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pl-PL">
                <a:latin typeface="Arial"/>
                <a:ea typeface="Open Sans"/>
                <a:cs typeface="Open Sans"/>
              </a:rPr>
              <a:t>Link: </a:t>
            </a:r>
            <a:r>
              <a:rPr lang="pl-PL" i="1" u="sng">
                <a:latin typeface="Arial"/>
                <a:ea typeface="Open Sans"/>
                <a:cs typeface="Open Sans"/>
                <a:hlinkClick r:id="rId2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https://funduszeue.slaskie.pl/dokument/procedura_grant_efrr_fesl_v3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7FAD1F97-F742-48FA-83DF-DFCB372DBB4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40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4808103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2A601D3-2319-4D4F-A9F3-7A0BC8F178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525" y="899836"/>
            <a:ext cx="8640381" cy="503364"/>
          </a:xfrm>
          <a:solidFill>
            <a:schemeClr val="accent1">
              <a:lumMod val="20000"/>
              <a:lumOff val="80000"/>
            </a:schemeClr>
          </a:solidFill>
        </p:spPr>
        <p:txBody>
          <a:bodyPr vert="horz" lIns="0" tIns="0" rIns="0" bIns="0" rtlCol="0" anchor="t" anchorCtr="0">
            <a:noAutofit/>
          </a:bodyPr>
          <a:lstStyle/>
          <a:p>
            <a:r>
              <a:rPr lang="pl-PL" sz="2200">
                <a:latin typeface="Open Sans"/>
                <a:ea typeface="Open Sans"/>
                <a:cs typeface="Open Sans"/>
              </a:rPr>
              <a:t>	Zestawienie zawartych umów z </a:t>
            </a:r>
            <a:r>
              <a:rPr lang="pl-PL" sz="2200" err="1">
                <a:latin typeface="Open Sans"/>
                <a:ea typeface="Open Sans"/>
                <a:cs typeface="Open Sans"/>
              </a:rPr>
              <a:t>grantobiorcami</a:t>
            </a:r>
            <a:br>
              <a:rPr lang="pl-PL" sz="2200"/>
            </a:br>
            <a:endParaRPr lang="pl-PL" sz="220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7D005F9-CCF2-4179-8C9C-0125F809D3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5907" y="1547589"/>
            <a:ext cx="8640382" cy="5328592"/>
          </a:xfrm>
        </p:spPr>
        <p:txBody>
          <a:bodyPr vert="horz" lIns="0" tIns="0" rIns="0" bIns="0" rtlCol="0" anchor="t">
            <a:normAutofit/>
          </a:bodyPr>
          <a:lstStyle/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pl-PL">
                <a:latin typeface="Arial"/>
                <a:ea typeface="Open Sans"/>
                <a:cs typeface="Open Sans"/>
              </a:rPr>
              <a:t>Plik </a:t>
            </a:r>
            <a:r>
              <a:rPr lang="pl-PL" err="1">
                <a:latin typeface="Arial"/>
                <a:ea typeface="Open Sans"/>
                <a:cs typeface="Open Sans"/>
              </a:rPr>
              <a:t>excel</a:t>
            </a:r>
            <a:r>
              <a:rPr lang="pl-PL">
                <a:latin typeface="Arial"/>
                <a:ea typeface="Open Sans"/>
                <a:cs typeface="Open Sans"/>
              </a:rPr>
              <a:t> zawierający następujące dane:</a:t>
            </a:r>
          </a:p>
          <a:p>
            <a:pPr marL="251460" indent="-25146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l-PL">
                <a:latin typeface="Arial"/>
                <a:ea typeface="Open Sans"/>
                <a:cs typeface="Open Sans"/>
              </a:rPr>
              <a:t>Imię nazwisko;</a:t>
            </a:r>
          </a:p>
          <a:p>
            <a:pPr marL="251460" indent="-25146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l-PL">
                <a:latin typeface="Arial"/>
                <a:ea typeface="Open Sans"/>
                <a:cs typeface="Open Sans"/>
              </a:rPr>
              <a:t>Pesel</a:t>
            </a:r>
          </a:p>
          <a:p>
            <a:pPr marL="251460" indent="-25146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l-PL">
                <a:latin typeface="Arial"/>
                <a:ea typeface="Open Sans"/>
                <a:cs typeface="Open Sans"/>
              </a:rPr>
              <a:t>NIP [jeżeli </a:t>
            </a:r>
            <a:r>
              <a:rPr lang="pl-PL" err="1">
                <a:latin typeface="Arial"/>
                <a:ea typeface="Open Sans"/>
                <a:cs typeface="Open Sans"/>
              </a:rPr>
              <a:t>grantobiorca</a:t>
            </a:r>
            <a:r>
              <a:rPr lang="pl-PL">
                <a:latin typeface="Arial"/>
                <a:ea typeface="Open Sans"/>
                <a:cs typeface="Open Sans"/>
              </a:rPr>
              <a:t> go posiada]</a:t>
            </a:r>
          </a:p>
          <a:p>
            <a:pPr marL="251460" indent="-25146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l-PL">
                <a:latin typeface="Arial"/>
                <a:ea typeface="Open Sans"/>
                <a:cs typeface="Open Sans"/>
              </a:rPr>
              <a:t>Numer umowy/aneksu</a:t>
            </a:r>
          </a:p>
          <a:p>
            <a:pPr marL="251460" indent="-25146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l-PL">
                <a:latin typeface="Arial"/>
                <a:ea typeface="Open Sans"/>
                <a:cs typeface="Open Sans"/>
              </a:rPr>
              <a:t>Data potwierdzenia przez MF sprawdzenia </a:t>
            </a:r>
            <a:r>
              <a:rPr lang="pl-PL" err="1">
                <a:latin typeface="Arial"/>
                <a:ea typeface="Open Sans"/>
                <a:cs typeface="Open Sans"/>
              </a:rPr>
              <a:t>grantobiorcy</a:t>
            </a:r>
            <a:r>
              <a:rPr lang="pl-PL">
                <a:latin typeface="Arial"/>
                <a:ea typeface="Open Sans"/>
                <a:cs typeface="Open Sans"/>
              </a:rPr>
              <a:t>, że nie jest wykluczony </a:t>
            </a:r>
            <a:br>
              <a:rPr lang="pl-PL">
                <a:latin typeface="Arial"/>
                <a:ea typeface="Open Sans"/>
                <a:cs typeface="Open Sans"/>
              </a:rPr>
            </a:br>
            <a:r>
              <a:rPr lang="pl-PL">
                <a:latin typeface="Arial"/>
                <a:ea typeface="Open Sans"/>
                <a:cs typeface="Open Sans"/>
              </a:rPr>
              <a:t>z możliwości otrzymania środków europejskich</a:t>
            </a:r>
          </a:p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pl-PL" b="1">
                <a:latin typeface="Arial"/>
                <a:ea typeface="Open Sans"/>
                <a:cs typeface="Open Sans"/>
              </a:rPr>
              <a:t>Zestawienie należy przesłać do IZ FE SL najpóźniej do dnia złożenia danego wniosku o płatność dotyczącego wydatków grantowych.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7FAD1F97-F742-48FA-83DF-DFCB372DBB4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41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0444225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2A601D3-2319-4D4F-A9F3-7A0BC8F178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525" y="899836"/>
            <a:ext cx="8640381" cy="503364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pl-PL">
                <a:latin typeface="Open Sans"/>
                <a:ea typeface="Open Sans"/>
                <a:cs typeface="Open Sans"/>
              </a:rPr>
              <a:t>	</a:t>
            </a:r>
            <a:r>
              <a:rPr lang="pl-PL" sz="2200">
                <a:latin typeface="Open Sans"/>
                <a:ea typeface="Open Sans"/>
                <a:cs typeface="Open Sans"/>
              </a:rPr>
              <a:t>Zbiorcze zestawienie powierzonych grantów</a:t>
            </a:r>
            <a:r>
              <a:rPr lang="pl-PL">
                <a:latin typeface="Open Sans"/>
                <a:ea typeface="Open Sans"/>
                <a:cs typeface="Open Sans"/>
              </a:rPr>
              <a:t>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7D005F9-CCF2-4179-8C9C-0125F809D3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5907" y="1547589"/>
            <a:ext cx="8640382" cy="5328592"/>
          </a:xfrm>
        </p:spPr>
        <p:txBody>
          <a:bodyPr vert="horz" lIns="0" tIns="0" rIns="0" bIns="0" rtlCol="0" anchor="t">
            <a:normAutofit/>
          </a:bodyPr>
          <a:lstStyle/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pl-PL">
                <a:latin typeface="Arial"/>
                <a:ea typeface="Open Sans"/>
                <a:cs typeface="Open Sans"/>
              </a:rPr>
              <a:t>Dokument stanowiący dowód księgowy zgodny z załącznikiem nr 1 do procedury grantowej który musi być:</a:t>
            </a:r>
          </a:p>
          <a:p>
            <a:pPr marL="251460" indent="-251460">
              <a:spcBef>
                <a:spcPts val="1200"/>
              </a:spcBef>
              <a:spcAft>
                <a:spcPts val="1200"/>
              </a:spcAft>
              <a:buFontTx/>
              <a:buChar char="-"/>
            </a:pPr>
            <a:r>
              <a:rPr lang="pl-PL">
                <a:latin typeface="Arial"/>
                <a:ea typeface="Open Sans"/>
                <a:cs typeface="Open Sans"/>
              </a:rPr>
              <a:t>zatwierdzony - zgodnie z zasadami obowiązującymi u beneficjenta w zakresie zatwierdzania dowodów księgowych</a:t>
            </a:r>
          </a:p>
          <a:p>
            <a:pPr marL="251460" indent="-251460">
              <a:spcBef>
                <a:spcPts val="1200"/>
              </a:spcBef>
              <a:spcAft>
                <a:spcPts val="1200"/>
              </a:spcAft>
              <a:buFontTx/>
              <a:buChar char="-"/>
            </a:pPr>
            <a:r>
              <a:rPr lang="pl-PL">
                <a:latin typeface="Arial"/>
                <a:ea typeface="Open Sans"/>
                <a:cs typeface="Open Sans"/>
              </a:rPr>
              <a:t>zaksięgowany- zgodnie z wymogiem prowadzenia wyodrębnionej ewidencji księgowej dla wszystkich transakcji związanych z projektem</a:t>
            </a:r>
          </a:p>
          <a:p>
            <a:pPr marL="251460" indent="-251460">
              <a:spcBef>
                <a:spcPts val="1200"/>
              </a:spcBef>
              <a:spcAft>
                <a:spcPts val="1200"/>
              </a:spcAft>
              <a:buFontTx/>
              <a:buChar char="-"/>
            </a:pPr>
            <a:r>
              <a:rPr lang="pl-PL">
                <a:latin typeface="Arial"/>
                <a:ea typeface="Open Sans"/>
                <a:cs typeface="Open Sans"/>
              </a:rPr>
              <a:t>opisany zgodnie z zasadami określonymi w załączniku nr 2 procedury grantowej </a:t>
            </a:r>
          </a:p>
          <a:p>
            <a:pPr marL="251460" indent="-251460">
              <a:spcBef>
                <a:spcPts val="1200"/>
              </a:spcBef>
              <a:spcAft>
                <a:spcPts val="1200"/>
              </a:spcAft>
              <a:buFontTx/>
              <a:buChar char="-"/>
            </a:pPr>
            <a:r>
              <a:rPr lang="pl-PL">
                <a:latin typeface="Arial"/>
                <a:ea typeface="Open Sans"/>
                <a:cs typeface="Open Sans"/>
              </a:rPr>
              <a:t>wykazany we wniosku o płatność w tabeli „zestawienie wydatków”</a:t>
            </a:r>
          </a:p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endParaRPr lang="pl-PL">
              <a:latin typeface="Arial" panose="020B0604020202020204" pitchFamily="34" charset="0"/>
            </a:endParaRP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7FAD1F97-F742-48FA-83DF-DFCB372DBB4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42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2692749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2A601D3-2319-4D4F-A9F3-7A0BC8F178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525" y="899836"/>
            <a:ext cx="8640381" cy="503364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pl-PL">
                <a:latin typeface="Open Sans"/>
                <a:ea typeface="Open Sans"/>
                <a:cs typeface="Open Sans"/>
              </a:rPr>
              <a:t>	</a:t>
            </a:r>
            <a:r>
              <a:rPr lang="pl-PL" sz="2200">
                <a:latin typeface="Open Sans"/>
                <a:ea typeface="Open Sans"/>
                <a:cs typeface="Open Sans"/>
              </a:rPr>
              <a:t>Zbiorcze zestawienie powierzonych grantów</a:t>
            </a:r>
            <a:r>
              <a:rPr lang="pl-PL">
                <a:latin typeface="Open Sans"/>
                <a:ea typeface="Open Sans"/>
                <a:cs typeface="Open Sans"/>
              </a:rPr>
              <a:t> 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7FAD1F97-F742-48FA-83DF-DFCB372DBB4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43</a:t>
            </a:fld>
            <a:endParaRPr lang="pl-PL"/>
          </a:p>
        </p:txBody>
      </p:sp>
      <p:pic>
        <p:nvPicPr>
          <p:cNvPr id="8" name="Symbol zastępczy zawartości 7">
            <a:extLst>
              <a:ext uri="{FF2B5EF4-FFF2-40B4-BE49-F238E27FC236}">
                <a16:creationId xmlns:a16="http://schemas.microsoft.com/office/drawing/2014/main" id="{DBE5AB67-0B41-4DF8-80FB-A3B9D97EF4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45506" y="1619597"/>
            <a:ext cx="6984775" cy="5580239"/>
          </a:xfrm>
        </p:spPr>
      </p:pic>
    </p:spTree>
    <p:extLst>
      <p:ext uri="{BB962C8B-B14F-4D97-AF65-F5344CB8AC3E}">
        <p14:creationId xmlns:p14="http://schemas.microsoft.com/office/powerpoint/2010/main" val="193604819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2A601D3-2319-4D4F-A9F3-7A0BC8F178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525" y="899836"/>
            <a:ext cx="8640381" cy="503364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pl-PL">
                <a:latin typeface="Open Sans"/>
                <a:ea typeface="Open Sans"/>
                <a:cs typeface="Open Sans"/>
              </a:rPr>
              <a:t>	</a:t>
            </a:r>
            <a:r>
              <a:rPr lang="pl-PL" sz="2200">
                <a:latin typeface="Open Sans"/>
                <a:ea typeface="Open Sans"/>
                <a:cs typeface="Open Sans"/>
              </a:rPr>
              <a:t>Zbiorcze zestawienie powierzonych grantów</a:t>
            </a:r>
            <a:r>
              <a:rPr lang="pl-PL">
                <a:latin typeface="Open Sans"/>
                <a:ea typeface="Open Sans"/>
                <a:cs typeface="Open Sans"/>
              </a:rPr>
              <a:t> 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7FAD1F97-F742-48FA-83DF-DFCB372DBB4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44</a:t>
            </a:fld>
            <a:endParaRPr lang="pl-PL"/>
          </a:p>
        </p:txBody>
      </p:sp>
      <p:pic>
        <p:nvPicPr>
          <p:cNvPr id="7" name="Symbol zastępczy zawartości 6">
            <a:extLst>
              <a:ext uri="{FF2B5EF4-FFF2-40B4-BE49-F238E27FC236}">
                <a16:creationId xmlns:a16="http://schemas.microsoft.com/office/drawing/2014/main" id="{83617F40-A513-4863-A3F7-48E9978318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4926" y="1979613"/>
            <a:ext cx="7101960" cy="4679950"/>
          </a:xfrm>
        </p:spPr>
      </p:pic>
    </p:spTree>
    <p:extLst>
      <p:ext uri="{BB962C8B-B14F-4D97-AF65-F5344CB8AC3E}">
        <p14:creationId xmlns:p14="http://schemas.microsoft.com/office/powerpoint/2010/main" val="37150388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2A601D3-2319-4D4F-A9F3-7A0BC8F178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525" y="899836"/>
            <a:ext cx="8654284" cy="1003636"/>
          </a:xfrm>
          <a:solidFill>
            <a:schemeClr val="accent1">
              <a:lumMod val="20000"/>
              <a:lumOff val="80000"/>
            </a:schemeClr>
          </a:solidFill>
        </p:spPr>
        <p:txBody>
          <a:bodyPr vert="horz" lIns="0" tIns="0" rIns="0" bIns="0" rtlCol="0" anchor="t" anchorCtr="0">
            <a:noAutofit/>
          </a:bodyPr>
          <a:lstStyle/>
          <a:p>
            <a:r>
              <a:rPr lang="pl-PL" sz="2200">
                <a:latin typeface="Open Sans"/>
                <a:ea typeface="Open Sans"/>
                <a:cs typeface="Open Sans"/>
              </a:rPr>
              <a:t>Załączniki do wniosku o płatność w projekcie grantowym </a:t>
            </a:r>
            <a:br>
              <a:rPr lang="pl-PL" sz="2200">
                <a:latin typeface="Open Sans"/>
                <a:ea typeface="Open Sans"/>
                <a:cs typeface="Open Sans"/>
              </a:rPr>
            </a:br>
            <a:r>
              <a:rPr lang="pl-PL" sz="2200">
                <a:latin typeface="Open Sans"/>
                <a:ea typeface="Open Sans"/>
                <a:cs typeface="Open Sans"/>
              </a:rPr>
              <a:t>                                   – rozliczenie grantów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7FAD1F97-F742-48FA-83DF-DFCB372DBB4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45</a:t>
            </a:fld>
            <a:endParaRPr lang="pl-PL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40A58D79-B5BE-47A6-8BBC-1AC149076E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 anchor="t">
            <a:normAutofit/>
          </a:bodyPr>
          <a:lstStyle/>
          <a:p>
            <a:pPr marL="251460" indent="-251460">
              <a:buFont typeface="Calibri"/>
              <a:buChar char="-"/>
            </a:pPr>
            <a:endParaRPr lang="pl-PL" sz="2000">
              <a:latin typeface="Arial"/>
              <a:ea typeface="Open Sans"/>
              <a:cs typeface="Open Sans"/>
            </a:endParaRPr>
          </a:p>
          <a:p>
            <a:pPr marL="251460" indent="-251460">
              <a:buFont typeface="Calibri"/>
              <a:buChar char="-"/>
            </a:pPr>
            <a:r>
              <a:rPr lang="pl-PL" sz="2000">
                <a:latin typeface="Arial"/>
                <a:ea typeface="Open Sans"/>
                <a:cs typeface="Open Sans"/>
              </a:rPr>
              <a:t>zestawienie powierzonych grantów</a:t>
            </a:r>
            <a:endParaRPr lang="pl-PL"/>
          </a:p>
          <a:p>
            <a:pPr marL="251460" indent="-251460">
              <a:buFont typeface="Calibri"/>
              <a:buChar char="-"/>
            </a:pPr>
            <a:r>
              <a:rPr lang="pl-PL" sz="2000">
                <a:latin typeface="Arial"/>
                <a:ea typeface="Open Sans"/>
                <a:cs typeface="Open Sans"/>
              </a:rPr>
              <a:t>dokumenty potwierdzające poniesie przez beneficjenta wydatków </a:t>
            </a:r>
            <a:br>
              <a:rPr lang="pl-PL" sz="2000">
                <a:latin typeface="Arial"/>
                <a:ea typeface="Open Sans"/>
                <a:cs typeface="Open Sans"/>
              </a:rPr>
            </a:br>
            <a:r>
              <a:rPr lang="pl-PL" sz="2000">
                <a:latin typeface="Arial"/>
                <a:ea typeface="Open Sans"/>
                <a:cs typeface="Open Sans"/>
              </a:rPr>
              <a:t>tj. wyciągi bankowe, potwierdzenia przelewu</a:t>
            </a:r>
            <a:endParaRPr lang="pl-PL"/>
          </a:p>
          <a:p>
            <a:pPr marL="251460" indent="-251460">
              <a:buFont typeface="Calibri"/>
              <a:buChar char="-"/>
            </a:pPr>
            <a:endParaRPr lang="pl-PL" sz="2000">
              <a:latin typeface="Arial"/>
              <a:ea typeface="Open Sans"/>
              <a:cs typeface="Open Sans"/>
            </a:endParaRPr>
          </a:p>
          <a:p>
            <a:pPr marL="0" indent="0">
              <a:buNone/>
            </a:pPr>
            <a:r>
              <a:rPr lang="pl-PL" sz="2000" b="1">
                <a:latin typeface="Arial"/>
                <a:ea typeface="Open Sans"/>
                <a:cs typeface="Open Sans"/>
              </a:rPr>
              <a:t>UWAGA</a:t>
            </a:r>
            <a:r>
              <a:rPr lang="pl-PL" sz="2000">
                <a:latin typeface="Arial"/>
                <a:ea typeface="Open Sans"/>
                <a:cs typeface="Open Sans"/>
              </a:rPr>
              <a:t>: po weryfikacji formalnej wniosku, Beneficjent będzie wezwany do przedstawienia dokumentów dla umów wskazanych przez IZ FE SL                    (3 dni robocze).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0207339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2A601D3-2319-4D4F-A9F3-7A0BC8F178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525" y="899836"/>
            <a:ext cx="8654284" cy="1003636"/>
          </a:xfrm>
          <a:solidFill>
            <a:schemeClr val="accent1">
              <a:lumMod val="20000"/>
              <a:lumOff val="80000"/>
            </a:schemeClr>
          </a:solidFill>
        </p:spPr>
        <p:txBody>
          <a:bodyPr vert="horz" lIns="0" tIns="0" rIns="0" bIns="0" rtlCol="0" anchor="t" anchorCtr="0">
            <a:noAutofit/>
          </a:bodyPr>
          <a:lstStyle/>
          <a:p>
            <a:r>
              <a:rPr lang="pl-PL" sz="2200">
                <a:latin typeface="Open Sans"/>
                <a:ea typeface="Open Sans"/>
                <a:cs typeface="Open Sans"/>
              </a:rPr>
              <a:t>Załączniki do wniosku o płatność w projekcie grantowym</a:t>
            </a:r>
            <a:br>
              <a:rPr lang="pl-PL" sz="2200">
                <a:latin typeface="Open Sans"/>
                <a:ea typeface="Open Sans"/>
                <a:cs typeface="Open Sans"/>
              </a:rPr>
            </a:br>
            <a:r>
              <a:rPr lang="pl-PL" sz="2200">
                <a:latin typeface="Open Sans"/>
                <a:ea typeface="Open Sans"/>
                <a:cs typeface="Open Sans"/>
              </a:rPr>
              <a:t>                - wniosek z innymi wydatkami niż granty 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7FAD1F97-F742-48FA-83DF-DFCB372DBB4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46</a:t>
            </a:fld>
            <a:endParaRPr lang="pl-PL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40A58D79-B5BE-47A6-8BBC-1AC149076E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 anchor="t">
            <a:normAutofit/>
          </a:bodyPr>
          <a:lstStyle/>
          <a:p>
            <a:pPr marL="251460" indent="-251460">
              <a:buFont typeface="Calibri"/>
              <a:buChar char="-"/>
            </a:pPr>
            <a:endParaRPr lang="pl-PL">
              <a:latin typeface="Arial"/>
              <a:ea typeface="Open Sans"/>
              <a:cs typeface="Open Sans"/>
            </a:endParaRPr>
          </a:p>
          <a:p>
            <a:pPr marL="285750" indent="-285750">
              <a:buFont typeface="Calibri"/>
              <a:buChar char="-"/>
            </a:pPr>
            <a:r>
              <a:rPr lang="pl-PL">
                <a:latin typeface="Arial"/>
                <a:ea typeface="Open Sans"/>
                <a:cs typeface="Open Sans"/>
              </a:rPr>
              <a:t>dokumenty potwierdzające poniesie przez beneficjenta wydatków </a:t>
            </a:r>
            <a:br>
              <a:rPr lang="pl-PL">
                <a:latin typeface="Arial"/>
                <a:ea typeface="Open Sans"/>
                <a:cs typeface="Open Sans"/>
              </a:rPr>
            </a:br>
            <a:r>
              <a:rPr lang="pl-PL">
                <a:latin typeface="Arial"/>
                <a:ea typeface="Open Sans"/>
                <a:cs typeface="Open Sans"/>
              </a:rPr>
              <a:t>tj. wyciągi bankowe, potwierdzenia przelewu</a:t>
            </a:r>
            <a:endParaRPr lang="pl-PL"/>
          </a:p>
          <a:p>
            <a:pPr marL="251460" indent="-251460">
              <a:buFont typeface="Calibri"/>
              <a:buChar char="-"/>
            </a:pPr>
            <a:r>
              <a:rPr lang="pl-PL">
                <a:latin typeface="Arial"/>
                <a:ea typeface="Open Sans"/>
                <a:cs typeface="Open Sans"/>
              </a:rPr>
              <a:t>faktury lub inne dokumenty równoważne</a:t>
            </a:r>
            <a:endParaRPr lang="pl-PL">
              <a:latin typeface="Arial"/>
            </a:endParaRPr>
          </a:p>
          <a:p>
            <a:pPr marL="251460" indent="-251460">
              <a:buFont typeface="Calibri"/>
              <a:buChar char="-"/>
            </a:pPr>
            <a:r>
              <a:rPr lang="pl-PL">
                <a:latin typeface="Arial"/>
                <a:ea typeface="Open Sans"/>
                <a:cs typeface="Open Sans"/>
              </a:rPr>
              <a:t>dokumenty potwierdzające odbiór dostaw/usług</a:t>
            </a:r>
          </a:p>
          <a:p>
            <a:pPr marL="251460" indent="-251460">
              <a:buFont typeface="Calibri"/>
              <a:buChar char="-"/>
            </a:pPr>
            <a:r>
              <a:rPr lang="pl-PL">
                <a:latin typeface="Arial"/>
                <a:ea typeface="Open Sans"/>
                <a:cs typeface="Open Sans"/>
              </a:rPr>
              <a:t>protokoły odbioru</a:t>
            </a:r>
          </a:p>
          <a:p>
            <a:pPr marL="251460" indent="-251460">
              <a:buFont typeface="Calibri"/>
              <a:buChar char="-"/>
            </a:pPr>
            <a:r>
              <a:rPr lang="pl-PL">
                <a:latin typeface="Arial"/>
                <a:ea typeface="Open Sans"/>
                <a:cs typeface="Open Sans"/>
              </a:rPr>
              <a:t>inne dokumenty potwierdzające i uzasadniające prawidłową realizację projektu grantowego</a:t>
            </a:r>
          </a:p>
          <a:p>
            <a:pPr marL="251460" indent="-251460">
              <a:buFont typeface="Calibri"/>
              <a:buChar char="-"/>
            </a:pPr>
            <a:r>
              <a:rPr lang="pl-PL">
                <a:latin typeface="Arial"/>
                <a:ea typeface="Open Sans"/>
                <a:cs typeface="Open Sans"/>
              </a:rPr>
              <a:t>informacje i wyjaśnienia związane z realizacją projektów w związku z weryfikacją wniosku o płatność </a:t>
            </a:r>
          </a:p>
          <a:p>
            <a:pPr marL="0" indent="0">
              <a:buNone/>
            </a:pPr>
            <a:endParaRPr lang="pl-PL">
              <a:latin typeface="Arial"/>
              <a:ea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54752010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2A601D3-2319-4D4F-A9F3-7A0BC8F178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525" y="899836"/>
            <a:ext cx="8640381" cy="503364"/>
          </a:xfrm>
          <a:solidFill>
            <a:schemeClr val="accent1">
              <a:lumMod val="20000"/>
              <a:lumOff val="80000"/>
            </a:schemeClr>
          </a:solidFill>
        </p:spPr>
        <p:txBody>
          <a:bodyPr vert="horz" lIns="0" tIns="0" rIns="0" bIns="0" rtlCol="0" anchor="t" anchorCtr="0">
            <a:noAutofit/>
          </a:bodyPr>
          <a:lstStyle/>
          <a:p>
            <a:r>
              <a:rPr lang="pl-PL" sz="2200">
                <a:latin typeface="Open Sans"/>
                <a:ea typeface="Open Sans"/>
                <a:cs typeface="Open Sans"/>
              </a:rPr>
              <a:t>Dodatkowe zasady rozliczania grantów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7FAD1F97-F742-48FA-83DF-DFCB372DBB4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47</a:t>
            </a:fld>
            <a:endParaRPr lang="pl-PL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40A58D79-B5BE-47A6-8BBC-1AC149076E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 anchor="t">
            <a:normAutofit/>
          </a:bodyPr>
          <a:lstStyle/>
          <a:p>
            <a:pPr marL="251460" indent="-251460">
              <a:buFontTx/>
              <a:buChar char="-"/>
            </a:pPr>
            <a:r>
              <a:rPr lang="pl-PL">
                <a:latin typeface="Arial"/>
                <a:ea typeface="Open Sans"/>
                <a:cs typeface="Open Sans"/>
              </a:rPr>
              <a:t>zaliczkę może otrzymać wyłącznie beneficjent projektu grantowego,</a:t>
            </a:r>
          </a:p>
          <a:p>
            <a:pPr marL="251460" indent="-251460">
              <a:buFontTx/>
              <a:buChar char="-"/>
            </a:pPr>
            <a:r>
              <a:rPr lang="pl-PL">
                <a:latin typeface="Arial"/>
                <a:ea typeface="Open Sans"/>
                <a:cs typeface="Open Sans"/>
              </a:rPr>
              <a:t>zaliczka wypłacona przez IZ FE SL zostanie przekazana jako wypłata grantu wyłącznie po poniesieniu wydatków przez </a:t>
            </a:r>
            <a:r>
              <a:rPr lang="pl-PL" err="1">
                <a:latin typeface="Arial"/>
                <a:ea typeface="Open Sans"/>
                <a:cs typeface="Open Sans"/>
              </a:rPr>
              <a:t>grantobiorcę</a:t>
            </a:r>
            <a:r>
              <a:rPr lang="pl-PL">
                <a:latin typeface="Arial"/>
                <a:ea typeface="Open Sans"/>
                <a:cs typeface="Open Sans"/>
              </a:rPr>
              <a:t>,</a:t>
            </a:r>
          </a:p>
          <a:p>
            <a:pPr marL="251460" indent="-251460">
              <a:buFontTx/>
              <a:buChar char="-"/>
            </a:pPr>
            <a:r>
              <a:rPr lang="pl-PL">
                <a:latin typeface="Arial"/>
                <a:ea typeface="Open Sans"/>
                <a:cs typeface="Open Sans"/>
              </a:rPr>
              <a:t>beneficjent nie może udzielać zaliczek </a:t>
            </a:r>
            <a:r>
              <a:rPr lang="pl-PL" err="1">
                <a:latin typeface="Arial"/>
                <a:ea typeface="Open Sans"/>
                <a:cs typeface="Open Sans"/>
              </a:rPr>
              <a:t>grantobiorcom</a:t>
            </a:r>
            <a:r>
              <a:rPr lang="pl-PL">
                <a:latin typeface="Arial"/>
                <a:ea typeface="Open Sans"/>
                <a:cs typeface="Open Sans"/>
              </a:rPr>
              <a:t> ze środków dofinansowania przekazanego przez IZ FE SL,</a:t>
            </a:r>
          </a:p>
          <a:p>
            <a:pPr marL="251460" indent="-251460">
              <a:buFontTx/>
              <a:buChar char="-"/>
            </a:pPr>
            <a:r>
              <a:rPr lang="pl-PL">
                <a:latin typeface="Arial"/>
                <a:ea typeface="Open Sans"/>
                <a:cs typeface="Open Sans"/>
              </a:rPr>
              <a:t>w przypadku wnioskowania o zaliczkę na granty należy przedstawić wykaz umów z </a:t>
            </a:r>
            <a:r>
              <a:rPr lang="pl-PL" err="1">
                <a:latin typeface="Arial"/>
                <a:ea typeface="Open Sans"/>
                <a:cs typeface="Open Sans"/>
              </a:rPr>
              <a:t>grantobiorcami</a:t>
            </a:r>
            <a:r>
              <a:rPr lang="pl-PL">
                <a:latin typeface="Arial"/>
                <a:ea typeface="Open Sans"/>
                <a:cs typeface="Open Sans"/>
              </a:rPr>
              <a:t> z którego wynikają kwoty wydatków kwalifikowalnych zaplanowanych na najbliższe 6 miesięcy,</a:t>
            </a:r>
          </a:p>
          <a:p>
            <a:pPr marL="251460" indent="-251460">
              <a:buFontTx/>
              <a:buChar char="-"/>
            </a:pPr>
            <a:r>
              <a:rPr lang="pl-PL">
                <a:latin typeface="Arial"/>
                <a:ea typeface="Open Sans"/>
                <a:cs typeface="Open Sans"/>
              </a:rPr>
              <a:t>beneficjent jest zobligowany do prowadzenia wyodrębnionej ewidencji księgowej dla projektu pod rygorem uznania wydatków za niekwalifikowalne.</a:t>
            </a:r>
          </a:p>
        </p:txBody>
      </p:sp>
    </p:spTree>
    <p:extLst>
      <p:ext uri="{BB962C8B-B14F-4D97-AF65-F5344CB8AC3E}">
        <p14:creationId xmlns:p14="http://schemas.microsoft.com/office/powerpoint/2010/main" val="146804950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2A601D3-2319-4D4F-A9F3-7A0BC8F178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525" y="899836"/>
            <a:ext cx="8640381" cy="503364"/>
          </a:xfrm>
          <a:solidFill>
            <a:schemeClr val="accent1">
              <a:lumMod val="20000"/>
              <a:lumOff val="80000"/>
            </a:schemeClr>
          </a:solidFill>
        </p:spPr>
        <p:txBody>
          <a:bodyPr vert="horz" lIns="0" tIns="0" rIns="0" bIns="0" rtlCol="0" anchor="t" anchorCtr="0">
            <a:noAutofit/>
          </a:bodyPr>
          <a:lstStyle/>
          <a:p>
            <a:r>
              <a:rPr lang="pl-PL" sz="2200">
                <a:latin typeface="Open Sans"/>
                <a:ea typeface="Open Sans"/>
                <a:cs typeface="Open Sans"/>
              </a:rPr>
              <a:t> Ważne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7FAD1F97-F742-48FA-83DF-DFCB372DBB4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48</a:t>
            </a:fld>
            <a:endParaRPr lang="pl-PL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40A58D79-B5BE-47A6-8BBC-1AC149076E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 anchor="t">
            <a:normAutofit/>
          </a:bodyPr>
          <a:lstStyle/>
          <a:p>
            <a:pPr marL="0" indent="0">
              <a:buNone/>
            </a:pPr>
            <a:r>
              <a:rPr lang="pl-PL" dirty="0">
                <a:latin typeface="Arial"/>
                <a:ea typeface="Open Sans"/>
                <a:cs typeface="Open Sans"/>
              </a:rPr>
              <a:t>1. Przyjmując od </a:t>
            </a:r>
            <a:r>
              <a:rPr lang="pl-PL" dirty="0" err="1">
                <a:latin typeface="Arial"/>
                <a:ea typeface="Open Sans"/>
                <a:cs typeface="Open Sans"/>
              </a:rPr>
              <a:t>grantobiorcy</a:t>
            </a:r>
            <a:r>
              <a:rPr lang="pl-PL" dirty="0">
                <a:latin typeface="Arial"/>
                <a:ea typeface="Open Sans"/>
                <a:cs typeface="Open Sans"/>
              </a:rPr>
              <a:t> oświadczenia, należy mieć opracowany sposób ich weryfikacji. Taka procedura i prawdziwość złożonych oświadczeń będą przedmiotem kontroli,</a:t>
            </a:r>
            <a:endParaRPr lang="pl-PL" dirty="0"/>
          </a:p>
          <a:p>
            <a:pPr marL="0" indent="0">
              <a:buNone/>
            </a:pPr>
            <a:endParaRPr lang="pl-PL" dirty="0">
              <a:latin typeface="Arial"/>
            </a:endParaRPr>
          </a:p>
          <a:p>
            <a:pPr marL="0" indent="0">
              <a:buNone/>
            </a:pPr>
            <a:r>
              <a:rPr lang="pl-PL" dirty="0">
                <a:latin typeface="Arial"/>
                <a:ea typeface="Open Sans"/>
                <a:cs typeface="Open Sans"/>
              </a:rPr>
              <a:t>2. Grant może być udzielony wyłącznie po zakwalifikowaniu </a:t>
            </a:r>
            <a:r>
              <a:rPr lang="pl-PL" dirty="0" err="1">
                <a:latin typeface="Arial"/>
                <a:ea typeface="Open Sans"/>
                <a:cs typeface="Open Sans"/>
              </a:rPr>
              <a:t>grantobiorcy</a:t>
            </a:r>
            <a:r>
              <a:rPr lang="pl-PL" dirty="0">
                <a:latin typeface="Arial"/>
                <a:ea typeface="Open Sans"/>
                <a:cs typeface="Open Sans"/>
              </a:rPr>
              <a:t> do wsparcia, tj. po spełnieniu przez niego warunków określonych w </a:t>
            </a:r>
            <a:r>
              <a:rPr lang="pl-PL" i="1" dirty="0">
                <a:latin typeface="Arial"/>
                <a:ea typeface="Open Sans"/>
                <a:cs typeface="Open Sans"/>
              </a:rPr>
              <a:t>Regulaminie.</a:t>
            </a:r>
          </a:p>
          <a:p>
            <a:pPr marL="0" indent="0">
              <a:buNone/>
            </a:pPr>
            <a:endParaRPr lang="pl-PL" i="1" dirty="0">
              <a:latin typeface="Arial"/>
              <a:ea typeface="Open Sans"/>
              <a:cs typeface="Open Sans"/>
            </a:endParaRPr>
          </a:p>
          <a:p>
            <a:pPr marL="0" indent="0">
              <a:buNone/>
            </a:pPr>
            <a:r>
              <a:rPr lang="pl-PL" i="1" dirty="0">
                <a:latin typeface="Arial"/>
                <a:ea typeface="Open Sans"/>
                <a:cs typeface="Open Sans"/>
              </a:rPr>
              <a:t>3. </a:t>
            </a:r>
            <a:r>
              <a:rPr lang="pl-PL" dirty="0">
                <a:latin typeface="Arial"/>
                <a:ea typeface="Open Sans"/>
                <a:cs typeface="Open Sans"/>
              </a:rPr>
              <a:t>Wypełnienie modułu „Granty” przed złożeniem wniosku o płatność w systemie CST</a:t>
            </a:r>
          </a:p>
        </p:txBody>
      </p:sp>
    </p:spTree>
    <p:extLst>
      <p:ext uri="{BB962C8B-B14F-4D97-AF65-F5344CB8AC3E}">
        <p14:creationId xmlns:p14="http://schemas.microsoft.com/office/powerpoint/2010/main" val="293937489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ctrTitle"/>
          </p:nvPr>
        </p:nvSpPr>
        <p:spPr>
          <a:xfrm>
            <a:off x="3186113" y="5508028"/>
            <a:ext cx="6480176" cy="432049"/>
          </a:xfrm>
        </p:spPr>
        <p:txBody>
          <a:bodyPr>
            <a:normAutofit fontScale="90000"/>
          </a:bodyPr>
          <a:lstStyle/>
          <a:p>
            <a:pPr algn="ctr"/>
            <a:r>
              <a:rPr lang="pl-PL" sz="2600"/>
              <a:t>Koszty osobowe</a:t>
            </a:r>
          </a:p>
        </p:txBody>
      </p:sp>
      <p:pic>
        <p:nvPicPr>
          <p:cNvPr id="6" name="Symbol zastępczy obrazu 5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57" b="14457"/>
          <a:stretch>
            <a:fillRect/>
          </a:stretch>
        </p:blipFill>
        <p:spPr>
          <a:xfrm>
            <a:off x="665386" y="323453"/>
            <a:ext cx="6835775" cy="4859338"/>
          </a:xfrm>
        </p:spPr>
      </p:pic>
    </p:spTree>
    <p:extLst>
      <p:ext uri="{BB962C8B-B14F-4D97-AF65-F5344CB8AC3E}">
        <p14:creationId xmlns:p14="http://schemas.microsoft.com/office/powerpoint/2010/main" val="9693149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3054CDC-9BCC-4985-A46A-A1F4B1C474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525" y="899836"/>
            <a:ext cx="8645429" cy="503737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pl-PL">
                <a:latin typeface="Open Sans"/>
                <a:ea typeface="Open Sans"/>
                <a:cs typeface="Open Sans"/>
              </a:rPr>
              <a:t>             </a:t>
            </a:r>
            <a:r>
              <a:rPr lang="pl-PL" sz="2200">
                <a:latin typeface="Open Sans"/>
                <a:ea typeface="Open Sans"/>
                <a:cs typeface="Open Sans"/>
              </a:rPr>
              <a:t>Złożenie wniosku o płatność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EB5327F-3243-4663-A09A-FBE02EA2FC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5907" y="1979837"/>
            <a:ext cx="8640382" cy="3888232"/>
          </a:xfrm>
        </p:spPr>
        <p:txBody>
          <a:bodyPr vert="horz" lIns="0" tIns="0" rIns="0" bIns="0" rtlCol="0" anchor="t">
            <a:normAutofit/>
          </a:bodyPr>
          <a:lstStyle/>
          <a:p>
            <a:pPr marL="0" indent="0">
              <a:buNone/>
            </a:pPr>
            <a:r>
              <a:rPr lang="pl-PL" sz="1900" b="1">
                <a:latin typeface="Arial"/>
                <a:ea typeface="Open Sans"/>
                <a:cs typeface="Arial"/>
              </a:rPr>
              <a:t>Problemy techniczne ze złożeniem wniosku o płatność w systemie CST: </a:t>
            </a:r>
          </a:p>
          <a:p>
            <a:pPr marL="0" indent="0">
              <a:buNone/>
            </a:pPr>
            <a:endParaRPr lang="pl-PL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1460" indent="-251460">
              <a:buFont typeface="Wingdings" panose="05000000000000000000" pitchFamily="2" charset="2"/>
              <a:buChar char="§"/>
            </a:pPr>
            <a:r>
              <a:rPr lang="pl-PL" sz="2000">
                <a:latin typeface="Arial"/>
                <a:ea typeface="Open Sans"/>
                <a:cs typeface="Arial"/>
              </a:rPr>
              <a:t>Informacja do IZ FE SL o problemach technicznych </a:t>
            </a:r>
            <a:br>
              <a:rPr lang="pl-PL" sz="2000">
                <a:latin typeface="Arial"/>
                <a:ea typeface="Open Sans"/>
                <a:cs typeface="Arial"/>
              </a:rPr>
            </a:br>
            <a:r>
              <a:rPr lang="pl-PL" sz="2000">
                <a:latin typeface="Arial"/>
                <a:ea typeface="Open Sans"/>
                <a:cs typeface="Arial"/>
              </a:rPr>
              <a:t>(pismo przesłane </a:t>
            </a:r>
            <a:r>
              <a:rPr lang="pl-PL" sz="2000" err="1">
                <a:latin typeface="Arial"/>
                <a:ea typeface="Open Sans"/>
                <a:cs typeface="Arial"/>
              </a:rPr>
              <a:t>ePUAPem</a:t>
            </a:r>
            <a:r>
              <a:rPr lang="pl-PL" sz="2000">
                <a:latin typeface="Arial"/>
                <a:ea typeface="Open Sans"/>
                <a:cs typeface="Arial"/>
              </a:rPr>
              <a:t>);</a:t>
            </a:r>
          </a:p>
          <a:p>
            <a:pPr marL="251460" indent="-251460">
              <a:buFont typeface="Wingdings" panose="05000000000000000000" pitchFamily="2" charset="2"/>
              <a:buChar char="§"/>
            </a:pPr>
            <a:r>
              <a:rPr lang="pl-PL" sz="2000">
                <a:latin typeface="Arial"/>
                <a:ea typeface="Open Sans"/>
                <a:cs typeface="Arial"/>
              </a:rPr>
              <a:t>Sporządzenie wniosku o płatność poza systemem CST i złożenie wniosku wraz z załącznikami za pośrednictwem </a:t>
            </a:r>
            <a:r>
              <a:rPr lang="pl-PL" sz="2000" err="1">
                <a:latin typeface="Arial"/>
                <a:ea typeface="Open Sans"/>
                <a:cs typeface="Arial"/>
              </a:rPr>
              <a:t>ePUAP</a:t>
            </a:r>
            <a:r>
              <a:rPr lang="pl-PL" sz="2000">
                <a:latin typeface="Arial"/>
                <a:ea typeface="Open Sans"/>
                <a:cs typeface="Arial"/>
              </a:rPr>
              <a:t>;</a:t>
            </a:r>
          </a:p>
          <a:p>
            <a:pPr marL="251460" indent="-251460">
              <a:buFont typeface="Wingdings" panose="05000000000000000000" pitchFamily="2" charset="2"/>
              <a:buChar char="§"/>
            </a:pPr>
            <a:r>
              <a:rPr lang="pl-PL" sz="2000">
                <a:latin typeface="Arial"/>
                <a:ea typeface="Open Sans"/>
                <a:cs typeface="Arial"/>
              </a:rPr>
              <a:t>Po ustaniu awarii: niezwłoczne sporządzenie wniosku o płatność </a:t>
            </a:r>
            <a:br>
              <a:rPr lang="pl-PL" sz="2000">
                <a:latin typeface="Arial"/>
                <a:ea typeface="Open Sans"/>
                <a:cs typeface="Arial"/>
              </a:rPr>
            </a:br>
            <a:r>
              <a:rPr lang="pl-PL" sz="2000">
                <a:latin typeface="Arial"/>
                <a:ea typeface="Open Sans"/>
                <a:cs typeface="Arial"/>
              </a:rPr>
              <a:t>w systemie CST + pismo dot. złożenia wniosku do IZ FE SL</a:t>
            </a:r>
          </a:p>
          <a:p>
            <a:pPr marL="0" indent="0">
              <a:buNone/>
            </a:pPr>
            <a:endParaRPr lang="pl-PL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1460" indent="-251460"/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95BEC9D3-7251-4A5C-BE50-7922A393175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5810897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2A601D3-2319-4D4F-A9F3-7A0BC8F178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525" y="899836"/>
            <a:ext cx="8640381" cy="503364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pl-PL">
                <a:latin typeface="Open Sans"/>
                <a:ea typeface="Open Sans"/>
                <a:cs typeface="Open Sans"/>
              </a:rPr>
              <a:t>	</a:t>
            </a:r>
            <a:r>
              <a:rPr lang="pl-PL" sz="2200">
                <a:latin typeface="Open Sans"/>
                <a:ea typeface="Open Sans"/>
                <a:cs typeface="Open Sans"/>
              </a:rPr>
              <a:t>Koszty osobowe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7D005F9-CCF2-4179-8C9C-0125F809D3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5907" y="1547589"/>
            <a:ext cx="8640382" cy="5328592"/>
          </a:xfrm>
        </p:spPr>
        <p:txBody>
          <a:bodyPr vert="horz" lIns="0" tIns="0" rIns="0" bIns="0" rtlCol="0" anchor="t">
            <a:normAutofit/>
          </a:bodyPr>
          <a:lstStyle/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pl-PL" sz="1800" b="0" i="0">
                <a:effectLst/>
                <a:latin typeface="Arial"/>
                <a:ea typeface="Open Sans"/>
                <a:cs typeface="Open Sans"/>
              </a:rPr>
              <a:t>Realizując projekt, w którym zaplanowano zaangażowanie pracowników należy zwrócić szczególną uwagę na:  </a:t>
            </a:r>
            <a:endParaRPr lang="pl-PL" b="0" i="0">
              <a:effectLst/>
              <a:latin typeface="Arial"/>
              <a:ea typeface="Open Sans"/>
              <a:cs typeface="Open Sans"/>
            </a:endParaRPr>
          </a:p>
          <a:p>
            <a:pPr marL="251460" indent="-251460" algn="l" rtl="0" fontAlgn="base">
              <a:buFont typeface="Arial" panose="020B0604020202020204" pitchFamily="34" charset="0"/>
              <a:buChar char="•"/>
            </a:pPr>
            <a:r>
              <a:rPr lang="pl-PL" sz="1800" b="0" i="0">
                <a:effectLst/>
                <a:latin typeface="Arial"/>
                <a:ea typeface="Open Sans"/>
                <a:cs typeface="Open Sans"/>
              </a:rPr>
              <a:t>zapisy Podrozdziału 3.8 </a:t>
            </a:r>
            <a:r>
              <a:rPr lang="pl-PL" sz="1800" b="0" i="1">
                <a:effectLst/>
                <a:latin typeface="Arial"/>
                <a:ea typeface="Open Sans"/>
                <a:cs typeface="Open Sans"/>
              </a:rPr>
              <a:t>Wytycznych dotyczących kwalifikowalności wydatków na lata 2021-2027; </a:t>
            </a:r>
          </a:p>
          <a:p>
            <a:pPr marL="251460" indent="-251460" algn="l" rtl="0" fontAlgn="base">
              <a:buFont typeface="Arial" panose="020B0604020202020204" pitchFamily="34" charset="0"/>
              <a:buChar char="•"/>
            </a:pPr>
            <a:r>
              <a:rPr lang="pl-PL" sz="1800" b="0" i="0">
                <a:effectLst/>
                <a:latin typeface="Arial"/>
                <a:ea typeface="Open Sans"/>
                <a:cs typeface="Open Sans"/>
              </a:rPr>
              <a:t>zapisy obowiązującego wniosku o dofinansowanie, z którego powinien wynikać przejrzysty opis sposobu angażowania pracowników;</a:t>
            </a:r>
          </a:p>
          <a:p>
            <a:pPr marL="251460" indent="-251460" algn="l" rtl="0" fontAlgn="base">
              <a:buFont typeface="Arial" panose="020B0604020202020204" pitchFamily="34" charset="0"/>
              <a:buChar char="•"/>
            </a:pPr>
            <a:r>
              <a:rPr lang="pl-PL" sz="1800" b="0" i="0">
                <a:effectLst/>
                <a:latin typeface="Arial"/>
                <a:ea typeface="Open Sans"/>
                <a:cs typeface="Open Sans"/>
              </a:rPr>
              <a:t>obowiązek wprowadzania do CST 2021 do Bazy personelu danych w zakresie </a:t>
            </a:r>
            <a:r>
              <a:rPr lang="pl-PL">
                <a:latin typeface="Arial"/>
                <a:ea typeface="Open Sans"/>
                <a:cs typeface="Open Sans"/>
              </a:rPr>
              <a:t>zaangażowania</a:t>
            </a:r>
            <a:r>
              <a:rPr lang="pl-PL" sz="1800" b="0" i="0">
                <a:effectLst/>
                <a:latin typeface="Arial"/>
                <a:ea typeface="Open Sans"/>
                <a:cs typeface="Open Sans"/>
              </a:rPr>
              <a:t> personelu projektu.</a:t>
            </a:r>
          </a:p>
          <a:p>
            <a:pPr marL="0" indent="0" algn="l" rtl="0" fontAlgn="base">
              <a:buNone/>
            </a:pPr>
            <a:endParaRPr lang="pl-PL" b="0" i="0">
              <a:effectLst/>
            </a:endParaRPr>
          </a:p>
          <a:p>
            <a:pPr marL="0" indent="0" algn="l" rtl="0" fontAlgn="base">
              <a:buNone/>
            </a:pPr>
            <a:r>
              <a:rPr lang="pl-PL" sz="1800" b="1" i="0">
                <a:effectLst/>
                <a:latin typeface="Arial"/>
                <a:ea typeface="Open Sans"/>
                <a:cs typeface="Open Sans"/>
              </a:rPr>
              <a:t>Odpowiedzialność za prawidłowe zaangażowanie personelu projektu </a:t>
            </a:r>
            <a:br>
              <a:rPr lang="pl-PL" sz="1800" b="1" i="0">
                <a:effectLst/>
                <a:latin typeface="Arial" panose="020B0604020202020204" pitchFamily="34" charset="0"/>
              </a:rPr>
            </a:br>
            <a:r>
              <a:rPr lang="pl-PL" sz="1800" b="1" i="0">
                <a:effectLst/>
                <a:latin typeface="Arial"/>
                <a:ea typeface="Open Sans"/>
                <a:cs typeface="Open Sans"/>
              </a:rPr>
              <a:t>i rozliczenie jego kosztów ponosi beneficjent projektu</a:t>
            </a:r>
            <a:r>
              <a:rPr lang="pl-PL" sz="1800" b="0" i="0">
                <a:effectLst/>
                <a:latin typeface="Arial"/>
                <a:ea typeface="Open Sans"/>
                <a:cs typeface="Open Sans"/>
              </a:rPr>
              <a:t>. </a:t>
            </a:r>
            <a:endParaRPr lang="pl-PL" b="0" i="0">
              <a:effectLst/>
              <a:latin typeface="Arial"/>
              <a:ea typeface="Open Sans"/>
              <a:cs typeface="Open Sans"/>
            </a:endParaRPr>
          </a:p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7FAD1F97-F742-48FA-83DF-DFCB372DBB4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50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9159745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2A601D3-2319-4D4F-A9F3-7A0BC8F178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525" y="899836"/>
            <a:ext cx="8640381" cy="503364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pl-PL">
                <a:latin typeface="Open Sans"/>
                <a:ea typeface="Open Sans"/>
                <a:cs typeface="Open Sans"/>
              </a:rPr>
              <a:t>	</a:t>
            </a:r>
            <a:r>
              <a:rPr lang="pl-PL" sz="2200">
                <a:latin typeface="Open Sans"/>
                <a:ea typeface="Open Sans"/>
                <a:cs typeface="Open Sans"/>
              </a:rPr>
              <a:t>Koszty osobowe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7D005F9-CCF2-4179-8C9C-0125F809D3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5907" y="1547589"/>
            <a:ext cx="8640382" cy="5328592"/>
          </a:xfrm>
        </p:spPr>
        <p:txBody>
          <a:bodyPr/>
          <a:lstStyle/>
          <a:p>
            <a:pPr algn="l" rtl="0" fontAlgn="base"/>
            <a:r>
              <a:rPr lang="pl-PL" sz="1800" b="1" i="0">
                <a:effectLst/>
                <a:latin typeface="Arial" panose="020B0604020202020204" pitchFamily="34" charset="0"/>
              </a:rPr>
              <a:t>W ramach wniosku o płatność należy przedłożyć: </a:t>
            </a:r>
            <a:endParaRPr lang="pl-PL" b="1" i="0">
              <a:effectLst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pl-PL" sz="1800" b="0" i="0">
                <a:effectLst/>
                <a:latin typeface="Arial" panose="020B0604020202020204" pitchFamily="34" charset="0"/>
              </a:rPr>
              <a:t>umowy o pracę i/lub dokument powierzający zaangażowanie w projekt;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pl-PL" sz="1800" b="0" i="0">
                <a:effectLst/>
                <a:latin typeface="Arial" panose="020B0604020202020204" pitchFamily="34" charset="0"/>
              </a:rPr>
              <a:t>zakresy czynności przy realizacji projektu dla danego pracownika;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pl-PL" sz="1800" b="0" i="0">
                <a:effectLst/>
                <a:latin typeface="Arial" panose="020B0604020202020204" pitchFamily="34" charset="0"/>
              </a:rPr>
              <a:t>dokumenty potwierdzające wykonanie czynności;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pl-PL" sz="1800" b="0" i="0">
                <a:effectLst/>
                <a:latin typeface="Arial" panose="020B0604020202020204" pitchFamily="34" charset="0"/>
              </a:rPr>
              <a:t>listy obecności;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pl-PL" sz="1800" b="0" i="0">
                <a:effectLst/>
                <a:latin typeface="Arial" panose="020B0604020202020204" pitchFamily="34" charset="0"/>
              </a:rPr>
              <a:t>listy płac;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pl-PL" sz="1800" b="0" i="0">
                <a:effectLst/>
                <a:latin typeface="Arial" panose="020B0604020202020204" pitchFamily="34" charset="0"/>
              </a:rPr>
              <a:t>potwierdzenia przelewów: na rachunek pracownika, obowiązkowych składek do ZUS-u /Urzędu Skarbowego;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pl-PL" sz="1800" b="0" i="0">
                <a:effectLst/>
                <a:latin typeface="Arial" panose="020B0604020202020204" pitchFamily="34" charset="0"/>
              </a:rPr>
              <a:t>dokumenty potwierdzające zweryfikowanie, że łączne zaangażowanie zawodowe personelu projektu w realizację wszystkich projektów finansowanych </a:t>
            </a:r>
            <a:br>
              <a:rPr lang="pl-PL" sz="1800" b="0" i="0">
                <a:effectLst/>
                <a:latin typeface="Arial" panose="020B0604020202020204" pitchFamily="34" charset="0"/>
              </a:rPr>
            </a:br>
            <a:r>
              <a:rPr lang="pl-PL" sz="1800" b="0" i="0">
                <a:effectLst/>
                <a:latin typeface="Arial" panose="020B0604020202020204" pitchFamily="34" charset="0"/>
              </a:rPr>
              <a:t>z funduszy UE oraz działań finansowanych z innych źródeł, w tym środków własnych beneficjenta i innych podmiotów (niezależnie od formy zaangażowania), nie przekracza 276 godzin miesięcznie.</a:t>
            </a:r>
          </a:p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7FAD1F97-F742-48FA-83DF-DFCB372DBB4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51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2415828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2A601D3-2319-4D4F-A9F3-7A0BC8F178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525" y="899836"/>
            <a:ext cx="8640381" cy="503364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pl-PL">
                <a:latin typeface="Open Sans"/>
                <a:ea typeface="Open Sans"/>
                <a:cs typeface="Open Sans"/>
              </a:rPr>
              <a:t>	</a:t>
            </a:r>
            <a:r>
              <a:rPr lang="pl-PL" sz="2200">
                <a:latin typeface="Open Sans"/>
                <a:ea typeface="Open Sans"/>
                <a:cs typeface="Open Sans"/>
              </a:rPr>
              <a:t>Koszty osobowe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7D005F9-CCF2-4179-8C9C-0125F809D3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6922" y="1547589"/>
            <a:ext cx="8640382" cy="5328592"/>
          </a:xfrm>
        </p:spPr>
        <p:txBody>
          <a:bodyPr/>
          <a:lstStyle/>
          <a:p>
            <a:pPr marL="0" indent="0" algn="l" rtl="0" fontAlgn="base">
              <a:buNone/>
            </a:pPr>
            <a:endParaRPr lang="pl-PL" sz="1800" b="1" i="0" u="sng">
              <a:solidFill>
                <a:srgbClr val="0078D4"/>
              </a:solidFill>
              <a:effectLst/>
              <a:latin typeface="Arial" panose="020B0604020202020204" pitchFamily="34" charset="0"/>
            </a:endParaRPr>
          </a:p>
          <a:p>
            <a:pPr marL="0" indent="0" fontAlgn="base">
              <a:buNone/>
            </a:pPr>
            <a:r>
              <a:rPr lang="pl-PL">
                <a:latin typeface="Arial" panose="020B0604020202020204" pitchFamily="34" charset="0"/>
                <a:cs typeface="Arial" panose="020B0604020202020204" pitchFamily="34" charset="0"/>
              </a:rPr>
              <a:t>Wydatki związane z wynagrodzeniem każdej zatrudnionej osoby należy wykazać </a:t>
            </a:r>
            <a:br>
              <a:rPr lang="pl-PL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>
                <a:latin typeface="Arial" panose="020B0604020202020204" pitchFamily="34" charset="0"/>
                <a:cs typeface="Arial" panose="020B0604020202020204" pitchFamily="34" charset="0"/>
              </a:rPr>
              <a:t>w odrębnym wierszu.</a:t>
            </a:r>
          </a:p>
          <a:p>
            <a:pPr marL="0" indent="0" algn="l" rtl="0" fontAlgn="base">
              <a:buNone/>
            </a:pPr>
            <a:endParaRPr lang="pl-PL" sz="1800" b="1" i="0" u="sng">
              <a:solidFill>
                <a:srgbClr val="0078D4"/>
              </a:solidFill>
              <a:effectLst/>
              <a:latin typeface="Arial" panose="020B0604020202020204" pitchFamily="34" charset="0"/>
            </a:endParaRPr>
          </a:p>
          <a:p>
            <a:pPr marL="0" indent="0" algn="l" rtl="0" fontAlgn="base">
              <a:buNone/>
            </a:pPr>
            <a:r>
              <a:rPr lang="pl-PL" b="1" i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Uwaga! </a:t>
            </a:r>
          </a:p>
          <a:p>
            <a:pPr marL="0" indent="0" algn="l" rtl="0" fontAlgn="base">
              <a:buNone/>
            </a:pPr>
            <a:r>
              <a:rPr lang="pl-PL" i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Dokumenty</a:t>
            </a:r>
            <a:r>
              <a:rPr lang="pl-PL">
                <a:latin typeface="Arial" panose="020B0604020202020204" pitchFamily="34" charset="0"/>
                <a:cs typeface="Arial" panose="020B0604020202020204" pitchFamily="34" charset="0"/>
              </a:rPr>
              <a:t> przedstawione do </a:t>
            </a:r>
            <a:r>
              <a:rPr lang="pl-PL" i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rozliczenia kosztów personelu powinny zawierać wyłącznie dane osobowe wskazane w Podrozdziale 3.8 </a:t>
            </a:r>
            <a:r>
              <a:rPr lang="pl-PL" i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Wytycznych dotyczących kwalifikowalności wydatków na lata 2021-2027</a:t>
            </a:r>
            <a:r>
              <a:rPr lang="pl-PL" i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>
                <a:latin typeface="Arial" panose="020B0604020202020204" pitchFamily="34" charset="0"/>
                <a:cs typeface="Arial" panose="020B0604020202020204" pitchFamily="34" charset="0"/>
              </a:rPr>
              <a:t>tj. imię, nazwisko, PESEL, forma zaangażowania.</a:t>
            </a:r>
            <a:endParaRPr lang="pl-PL" i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l" rtl="0" fontAlgn="base">
              <a:buNone/>
            </a:pPr>
            <a:r>
              <a:rPr lang="pl-PL" i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Pozostałe dane osobowe powinny zostać zanonimizowane.  </a:t>
            </a:r>
          </a:p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7FAD1F97-F742-48FA-83DF-DFCB372DBB4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52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6266250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ctrTitle"/>
          </p:nvPr>
        </p:nvSpPr>
        <p:spPr>
          <a:xfrm>
            <a:off x="3186113" y="5195720"/>
            <a:ext cx="6480176" cy="744358"/>
          </a:xfrm>
        </p:spPr>
        <p:txBody>
          <a:bodyPr>
            <a:normAutofit/>
          </a:bodyPr>
          <a:lstStyle/>
          <a:p>
            <a:pPr algn="ctr"/>
            <a:r>
              <a:rPr lang="pl-PL" sz="2600"/>
              <a:t>Projekty partnerskie</a:t>
            </a:r>
          </a:p>
        </p:txBody>
      </p:sp>
      <p:pic>
        <p:nvPicPr>
          <p:cNvPr id="6" name="Symbol zastępczy obrazu 5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57" b="14457"/>
          <a:stretch>
            <a:fillRect/>
          </a:stretch>
        </p:blipFill>
        <p:spPr>
          <a:xfrm>
            <a:off x="881410" y="251445"/>
            <a:ext cx="6835775" cy="4859338"/>
          </a:xfrm>
        </p:spPr>
      </p:pic>
    </p:spTree>
    <p:extLst>
      <p:ext uri="{BB962C8B-B14F-4D97-AF65-F5344CB8AC3E}">
        <p14:creationId xmlns:p14="http://schemas.microsoft.com/office/powerpoint/2010/main" val="26153284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25907" y="683493"/>
            <a:ext cx="8639999" cy="503798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>
            <a:normAutofit/>
          </a:bodyPr>
          <a:lstStyle/>
          <a:p>
            <a:pPr>
              <a:lnSpc>
                <a:spcPct val="130000"/>
              </a:lnSpc>
            </a:pPr>
            <a:r>
              <a:rPr lang="pl-PL" sz="2400"/>
              <a:t>	</a:t>
            </a:r>
            <a:r>
              <a:rPr lang="pl-PL" sz="2200"/>
              <a:t> Projekty partnerskie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25907" y="1475581"/>
            <a:ext cx="8640382" cy="5472608"/>
          </a:xfrm>
        </p:spPr>
        <p:txBody>
          <a:bodyPr vert="horz" lIns="0" tIns="0" rIns="0" bIns="0" rtlCol="0" anchor="t">
            <a:normAutofit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pl-PL" b="1"/>
          </a:p>
          <a:p>
            <a:pPr marL="251460" indent="-251460" fontAlgn="base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l-PL">
                <a:latin typeface="Arial"/>
                <a:ea typeface="Open Sans"/>
                <a:cs typeface="Arial"/>
              </a:rPr>
              <a:t>Realizacja projektu w partnerstwie odbywa się na warunkach określonych </a:t>
            </a:r>
            <a:br>
              <a:rPr lang="pl-PL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>
                <a:latin typeface="Arial"/>
                <a:ea typeface="Open Sans"/>
                <a:cs typeface="Arial"/>
              </a:rPr>
              <a:t>w porozumieniu albo umowie o partnerstwie, </a:t>
            </a:r>
          </a:p>
          <a:p>
            <a:pPr marL="251460" indent="-251460" fontAlgn="base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l-PL" b="1">
                <a:latin typeface="Arial"/>
                <a:ea typeface="Open Sans"/>
                <a:cs typeface="Arial"/>
              </a:rPr>
              <a:t>Umowa o dofinansowanie projektu jest podpisywana z partnerem wiodącym,</a:t>
            </a:r>
          </a:p>
          <a:p>
            <a:pPr marL="251460" indent="-251460" fontAlgn="base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l-PL" sz="1800" b="0" i="0">
                <a:effectLst/>
                <a:latin typeface="Arial"/>
                <a:ea typeface="Open Sans"/>
                <a:cs typeface="Arial"/>
              </a:rPr>
              <a:t>Środki dofinansowania będą przekazywane na rachunek bankowy partnera wiodącego. </a:t>
            </a:r>
          </a:p>
          <a:p>
            <a:pPr marL="0" indent="0" fontAlgn="base">
              <a:lnSpc>
                <a:spcPct val="120000"/>
              </a:lnSpc>
              <a:spcBef>
                <a:spcPts val="0"/>
              </a:spcBef>
              <a:buNone/>
            </a:pPr>
            <a:endParaRPr lang="pl-PL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pl-PL" sz="3200"/>
          </a:p>
          <a:p>
            <a:pPr marL="251460" indent="-251460">
              <a:lnSpc>
                <a:spcPct val="120000"/>
              </a:lnSpc>
              <a:spcBef>
                <a:spcPts val="0"/>
              </a:spcBef>
            </a:pPr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54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9545561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4EA4424-72A7-40A8-8E18-0DCF3E487C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b="1">
                <a:latin typeface="Arial" panose="020B0604020202020204" pitchFamily="34" charset="0"/>
                <a:cs typeface="Arial" panose="020B0604020202020204" pitchFamily="34" charset="0"/>
              </a:rPr>
              <a:t>Partner wiodący: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pl-PL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odpisuje </a:t>
            </a:r>
            <a:r>
              <a:rPr lang="pl-PL" i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Umowę o dofinansowanie projektu</a:t>
            </a:r>
            <a:r>
              <a:rPr lang="pl-PL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>
                <a:effectLst/>
                <a:latin typeface="Arial" panose="020B0604020202020204" pitchFamily="34" charset="0"/>
                <a:cs typeface="Arial" panose="020B0604020202020204" pitchFamily="34" charset="0"/>
              </a:rPr>
              <a:t>zapewnia przestrzeganie procedur sprawozdawczości – monitoringu,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>
                <a:latin typeface="Arial" panose="020B0604020202020204" pitchFamily="34" charset="0"/>
                <a:cs typeface="Arial" panose="020B0604020202020204" pitchFamily="34" charset="0"/>
              </a:rPr>
              <a:t>składa wnioski o płatność,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  <a:r>
              <a:rPr lang="pl-PL" sz="1800" b="0" i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est odpowiedzialny wobec dysponenta środków unijnych (IZ FE SL),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>
                <a:latin typeface="Arial" panose="020B0604020202020204" pitchFamily="34" charset="0"/>
                <a:cs typeface="Arial" panose="020B0604020202020204" pitchFamily="34" charset="0"/>
              </a:rPr>
              <a:t>ponosi odpowiedzialność za działania związane z promocją i informacją oraz kontrolą projektu.</a:t>
            </a:r>
            <a:endParaRPr lang="pl-PL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l-PL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252F2DED-69E5-4E39-8F48-2465A7DD02A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55</a:t>
            </a:fld>
            <a:endParaRPr lang="pl-PL"/>
          </a:p>
        </p:txBody>
      </p:sp>
      <p:sp>
        <p:nvSpPr>
          <p:cNvPr id="5" name="Tytuł 1">
            <a:extLst>
              <a:ext uri="{FF2B5EF4-FFF2-40B4-BE49-F238E27FC236}">
                <a16:creationId xmlns:a16="http://schemas.microsoft.com/office/drawing/2014/main" id="{5BD5DBEF-CE47-4BD3-AE6C-E5DB7319F276}"/>
              </a:ext>
            </a:extLst>
          </p:cNvPr>
          <p:cNvSpPr txBox="1">
            <a:spLocks/>
          </p:cNvSpPr>
          <p:nvPr/>
        </p:nvSpPr>
        <p:spPr>
          <a:xfrm>
            <a:off x="1025907" y="721835"/>
            <a:ext cx="8639999" cy="50379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0" tIns="0" rIns="0" bIns="0" rtlCol="0" anchor="ctr" anchorCtr="0">
            <a:normAutofit/>
          </a:bodyPr>
          <a:lstStyle>
            <a:lvl1pPr algn="l" defTabSz="1007943" rtl="0" eaLnBrk="1" latinLnBrk="0" hangingPunct="1">
              <a:lnSpc>
                <a:spcPts val="3600"/>
              </a:lnSpc>
              <a:spcBef>
                <a:spcPct val="0"/>
              </a:spcBef>
              <a:buNone/>
              <a:defRPr sz="2800" b="1" kern="12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pPr>
              <a:lnSpc>
                <a:spcPct val="130000"/>
              </a:lnSpc>
            </a:pPr>
            <a:r>
              <a:rPr lang="pl-PL" sz="2400"/>
              <a:t>	</a:t>
            </a:r>
            <a:r>
              <a:rPr lang="pl-PL" sz="2200"/>
              <a:t> Projekty partnerskie</a:t>
            </a:r>
          </a:p>
        </p:txBody>
      </p:sp>
    </p:spTree>
    <p:extLst>
      <p:ext uri="{BB962C8B-B14F-4D97-AF65-F5344CB8AC3E}">
        <p14:creationId xmlns:p14="http://schemas.microsoft.com/office/powerpoint/2010/main" val="136439049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D8DC003-D8AE-42B2-BF84-AF029C5C84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818" y="1979637"/>
            <a:ext cx="8640382" cy="4680002"/>
          </a:xfrm>
        </p:spPr>
        <p:txBody>
          <a:bodyPr/>
          <a:lstStyle/>
          <a:p>
            <a:pPr marL="0" indent="0">
              <a:buNone/>
            </a:pPr>
            <a:r>
              <a:rPr lang="pl-PL" b="1"/>
              <a:t>Partnerzy projektu: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180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odpowiadają za rzetelne i terminowe przekazywanie partnerowi wiodącemu informacji oraz dokumentacji potrzebnej do rozliczania i raportowania projektu, 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180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dostarczają informację o możliwości odzyskania podatku VAT w ramach projektu,</a:t>
            </a:r>
            <a:r>
              <a:rPr lang="pl-PL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>
                <a:latin typeface="Arial" panose="020B0604020202020204" pitchFamily="34" charset="0"/>
                <a:cs typeface="Arial" panose="020B0604020202020204" pitchFamily="34" charset="0"/>
              </a:rPr>
              <a:t>zobowiązani są do przestrzegania obowiązków dotyczących informacji i promocji,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1800" b="0" i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zobowiązani są do przechowywania dokumentów związanych z realizacją projektu w swoich siedzibach w terminie określonym w umowie o dofinansowanie projektu. </a:t>
            </a:r>
            <a:endParaRPr lang="pl-PL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pl-PL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pl-PL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pl-PL" sz="1800" b="1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pl-PL" b="1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A4148D81-7890-42A9-8D2C-83C5C438EF3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56</a:t>
            </a:fld>
            <a:endParaRPr lang="pl-PL"/>
          </a:p>
        </p:txBody>
      </p:sp>
      <p:sp>
        <p:nvSpPr>
          <p:cNvPr id="5" name="Tytuł 1">
            <a:extLst>
              <a:ext uri="{FF2B5EF4-FFF2-40B4-BE49-F238E27FC236}">
                <a16:creationId xmlns:a16="http://schemas.microsoft.com/office/drawing/2014/main" id="{31B950B0-CDF0-4B18-8215-ECCA063B0F5C}"/>
              </a:ext>
            </a:extLst>
          </p:cNvPr>
          <p:cNvSpPr txBox="1">
            <a:spLocks/>
          </p:cNvSpPr>
          <p:nvPr/>
        </p:nvSpPr>
        <p:spPr>
          <a:xfrm>
            <a:off x="1025907" y="683493"/>
            <a:ext cx="8639999" cy="50379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0" tIns="0" rIns="0" bIns="0" rtlCol="0" anchor="ctr" anchorCtr="0">
            <a:normAutofit/>
          </a:bodyPr>
          <a:lstStyle>
            <a:lvl1pPr algn="l" defTabSz="1007943" rtl="0" eaLnBrk="1" latinLnBrk="0" hangingPunct="1">
              <a:lnSpc>
                <a:spcPts val="3600"/>
              </a:lnSpc>
              <a:spcBef>
                <a:spcPct val="0"/>
              </a:spcBef>
              <a:buNone/>
              <a:defRPr sz="2800" b="1" kern="12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pPr>
              <a:lnSpc>
                <a:spcPct val="130000"/>
              </a:lnSpc>
            </a:pPr>
            <a:r>
              <a:rPr lang="pl-PL" sz="2400"/>
              <a:t>	</a:t>
            </a:r>
            <a:r>
              <a:rPr lang="pl-PL" sz="2200"/>
              <a:t> Projekty partnerskie</a:t>
            </a:r>
          </a:p>
        </p:txBody>
      </p:sp>
    </p:spTree>
    <p:extLst>
      <p:ext uri="{BB962C8B-B14F-4D97-AF65-F5344CB8AC3E}">
        <p14:creationId xmlns:p14="http://schemas.microsoft.com/office/powerpoint/2010/main" val="14858073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24819" y="673868"/>
            <a:ext cx="8640381" cy="503798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>
            <a:normAutofit/>
          </a:bodyPr>
          <a:lstStyle/>
          <a:p>
            <a:pPr>
              <a:lnSpc>
                <a:spcPct val="130000"/>
              </a:lnSpc>
            </a:pPr>
            <a:r>
              <a:rPr lang="pl-PL" sz="2400"/>
              <a:t>	</a:t>
            </a:r>
            <a:r>
              <a:rPr lang="pl-PL" sz="2200"/>
              <a:t> Projekty partnerskie – projekty grantowe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25907" y="1475581"/>
            <a:ext cx="8640382" cy="5472608"/>
          </a:xfrm>
        </p:spPr>
        <p:txBody>
          <a:bodyPr vert="horz" lIns="0" tIns="0" rIns="0" bIns="0" rtlCol="0" anchor="t">
            <a:normAutofit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pl-PL" b="1"/>
          </a:p>
          <a:p>
            <a:pPr marL="251460" indent="-251460" fontAlgn="base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l-PL">
                <a:latin typeface="Arial"/>
                <a:ea typeface="Open Sans"/>
                <a:cs typeface="Arial"/>
              </a:rPr>
              <a:t>w przypadku projektów grantowych realizowanych w partnerstwie można powierzyć partnerowi projektu część zadań związanych z wyborem </a:t>
            </a:r>
            <a:r>
              <a:rPr lang="pl-PL" err="1">
                <a:latin typeface="Arial"/>
                <a:ea typeface="Open Sans"/>
                <a:cs typeface="Arial"/>
              </a:rPr>
              <a:t>grantobiorców</a:t>
            </a:r>
            <a:r>
              <a:rPr lang="pl-PL">
                <a:latin typeface="Arial"/>
                <a:ea typeface="Open Sans"/>
                <a:cs typeface="Arial"/>
              </a:rPr>
              <a:t> z wyłączeniem zadania polegającego na formalnym udzieleniu grantu </a:t>
            </a:r>
            <a:br>
              <a:rPr lang="pl-PL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>
                <a:latin typeface="Arial"/>
                <a:ea typeface="Open Sans"/>
                <a:cs typeface="Arial"/>
              </a:rPr>
              <a:t>tj. podpisania umowy z </a:t>
            </a:r>
            <a:r>
              <a:rPr lang="pl-PL" err="1">
                <a:latin typeface="Arial"/>
                <a:ea typeface="Open Sans"/>
                <a:cs typeface="Arial"/>
              </a:rPr>
              <a:t>grantobiorcą</a:t>
            </a:r>
            <a:r>
              <a:rPr lang="pl-PL">
                <a:latin typeface="Arial"/>
                <a:ea typeface="Open Sans"/>
                <a:cs typeface="Arial"/>
              </a:rPr>
              <a:t>,</a:t>
            </a:r>
          </a:p>
          <a:p>
            <a:pPr marL="251460" indent="-251460" fontAlgn="base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l-PL">
                <a:latin typeface="Arial"/>
                <a:ea typeface="Open Sans"/>
                <a:cs typeface="Arial"/>
              </a:rPr>
              <a:t>partner projektu nie może podpisywać umów z </a:t>
            </a:r>
            <a:r>
              <a:rPr lang="pl-PL" err="1">
                <a:latin typeface="Arial"/>
                <a:ea typeface="Open Sans"/>
                <a:cs typeface="Arial"/>
              </a:rPr>
              <a:t>grantobiorcami</a:t>
            </a:r>
            <a:r>
              <a:rPr lang="pl-PL">
                <a:latin typeface="Arial"/>
                <a:ea typeface="Open Sans"/>
                <a:cs typeface="Arial"/>
              </a:rPr>
              <a:t>, a tym samym udzielać im pomocy de </a:t>
            </a:r>
            <a:r>
              <a:rPr lang="pl-PL" err="1">
                <a:latin typeface="Arial"/>
                <a:ea typeface="Open Sans"/>
                <a:cs typeface="Arial"/>
              </a:rPr>
              <a:t>minimis</a:t>
            </a:r>
            <a:r>
              <a:rPr lang="pl-PL">
                <a:latin typeface="Arial"/>
                <a:ea typeface="Open Sans"/>
                <a:cs typeface="Arial"/>
              </a:rPr>
              <a:t>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pl-PL" sz="3200"/>
          </a:p>
          <a:p>
            <a:pPr marL="251460" indent="-251460">
              <a:lnSpc>
                <a:spcPct val="120000"/>
              </a:lnSpc>
              <a:spcBef>
                <a:spcPts val="0"/>
              </a:spcBef>
            </a:pPr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57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9520789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ctrTitle"/>
          </p:nvPr>
        </p:nvSpPr>
        <p:spPr>
          <a:xfrm>
            <a:off x="3186113" y="5195720"/>
            <a:ext cx="6480176" cy="744358"/>
          </a:xfrm>
        </p:spPr>
        <p:txBody>
          <a:bodyPr>
            <a:normAutofit/>
          </a:bodyPr>
          <a:lstStyle/>
          <a:p>
            <a:pPr algn="ctr"/>
            <a:r>
              <a:rPr lang="pl-PL" sz="2600"/>
              <a:t>Koszty pośrednie</a:t>
            </a:r>
          </a:p>
        </p:txBody>
      </p:sp>
      <p:pic>
        <p:nvPicPr>
          <p:cNvPr id="6" name="Symbol zastępczy obrazu 5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57" b="14457"/>
          <a:stretch>
            <a:fillRect/>
          </a:stretch>
        </p:blipFill>
        <p:spPr>
          <a:xfrm>
            <a:off x="881410" y="251445"/>
            <a:ext cx="6835775" cy="4859338"/>
          </a:xfrm>
        </p:spPr>
      </p:pic>
    </p:spTree>
    <p:extLst>
      <p:ext uri="{BB962C8B-B14F-4D97-AF65-F5344CB8AC3E}">
        <p14:creationId xmlns:p14="http://schemas.microsoft.com/office/powerpoint/2010/main" val="295514971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241BAB2-345A-4F0B-8CC7-A26B44788C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525" y="899836"/>
            <a:ext cx="8640381" cy="503479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pl-PL"/>
              <a:t>       </a:t>
            </a:r>
            <a:r>
              <a:rPr lang="pl-PL" sz="2200"/>
              <a:t>Koszty pośrednie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D053F0F-EF5E-4366-B6E6-6C72A4F7D7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 anchor="t">
            <a:normAutofit/>
          </a:bodyPr>
          <a:lstStyle/>
          <a:p>
            <a:pPr marL="251460" indent="-251460">
              <a:buFont typeface="Arial" panose="020B0604020202020204" pitchFamily="34" charset="0"/>
              <a:buChar char="•"/>
            </a:pPr>
            <a:r>
              <a:rPr lang="pl-PL" sz="1800" b="1">
                <a:effectLst/>
                <a:latin typeface="Arial"/>
                <a:ea typeface="Times New Roman" panose="02020603050405020304" pitchFamily="18" charset="0"/>
                <a:cs typeface="Arial"/>
              </a:rPr>
              <a:t>Koszty pośrednie </a:t>
            </a:r>
            <a:r>
              <a:rPr lang="pl-PL" sz="1800">
                <a:effectLst/>
                <a:latin typeface="Arial"/>
                <a:ea typeface="Times New Roman" panose="02020603050405020304" pitchFamily="18" charset="0"/>
                <a:cs typeface="Arial"/>
              </a:rPr>
              <a:t>to koszty niezbędne do realizacji projektu, których nie można bezpośrednio przypisać do głównego celu projektu, w szczególności koszty administracyjne związane z obsługą projektu, która nie wymaga podejmowania merytorycznych działań zmierzających do osiągnięcia celu projektu</a:t>
            </a:r>
            <a:r>
              <a:rPr lang="pl-PL">
                <a:latin typeface="Arial"/>
                <a:ea typeface="Times New Roman" panose="02020603050405020304" pitchFamily="18" charset="0"/>
                <a:cs typeface="Arial"/>
              </a:rPr>
              <a:t>,</a:t>
            </a:r>
            <a:endParaRPr lang="pl-PL"/>
          </a:p>
          <a:p>
            <a:pPr marL="251460" indent="-251460">
              <a:buFont typeface="Arial" panose="020B0604020202020204" pitchFamily="34" charset="0"/>
              <a:buChar char="•"/>
            </a:pPr>
            <a:r>
              <a:rPr lang="pl-PL">
                <a:latin typeface="Arial"/>
                <a:ea typeface="Open Sans"/>
                <a:cs typeface="Arial"/>
              </a:rPr>
              <a:t>Beneficjent jest uprawniony do ponoszenia w ramach wydatków kwalifikowalnych kosztów pośrednich, zgodnie ze stawką ryczałtową określoną we wniosku </a:t>
            </a:r>
            <a:br>
              <a:rPr lang="pl-PL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>
                <a:latin typeface="Arial"/>
                <a:ea typeface="Open Sans"/>
                <a:cs typeface="Arial"/>
              </a:rPr>
              <a:t>o dofinansowanie oraz umowie o dofinansowanie (§ 3 punkt 3),</a:t>
            </a:r>
            <a:endParaRPr lang="pl-PL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1460" indent="-251460">
              <a:buFont typeface="Arial" panose="020B0604020202020204" pitchFamily="34" charset="0"/>
              <a:buChar char="•"/>
            </a:pPr>
            <a:r>
              <a:rPr lang="pl-PL" b="1">
                <a:latin typeface="Arial"/>
                <a:ea typeface="Open Sans"/>
                <a:cs typeface="Arial"/>
              </a:rPr>
              <a:t>Zatwierdzona wysokość stawki ryczałtowej jest niezmienna,</a:t>
            </a:r>
          </a:p>
          <a:p>
            <a:pPr marL="251460" indent="-251460">
              <a:buFont typeface="Arial" panose="020B0604020202020204" pitchFamily="34" charset="0"/>
              <a:buChar char="•"/>
            </a:pPr>
            <a:r>
              <a:rPr lang="pl-PL" b="1">
                <a:latin typeface="Arial"/>
                <a:ea typeface="Open Sans"/>
                <a:cs typeface="Arial"/>
              </a:rPr>
              <a:t>Stosowanie stawki ryczałtowej przy rozliczaniu kosztów pośrednich jest obligatoryjne i beneficjent nie ma możliwości zmiany metody rozliczenia tych kosztów.</a:t>
            </a:r>
          </a:p>
          <a:p>
            <a:pPr marL="0" indent="0">
              <a:buNone/>
            </a:pPr>
            <a:endParaRPr lang="pl-PL"/>
          </a:p>
          <a:p>
            <a:pPr marL="0" indent="0">
              <a:buNone/>
            </a:pPr>
            <a:endParaRPr lang="pl-PL"/>
          </a:p>
          <a:p>
            <a:pPr marL="0" indent="0">
              <a:buNone/>
            </a:pPr>
            <a:endParaRPr lang="pl-PL"/>
          </a:p>
          <a:p>
            <a:pPr marL="0" indent="0">
              <a:buNone/>
            </a:pPr>
            <a:endParaRPr lang="pl-PL"/>
          </a:p>
          <a:p>
            <a:pPr marL="251460" indent="-251460"/>
            <a:endParaRPr lang="pl-PL"/>
          </a:p>
          <a:p>
            <a:pPr marL="251460" indent="-251460"/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4C34C60D-9795-4CA8-A9D7-42D6AE822E8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59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130289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25525" y="899836"/>
            <a:ext cx="8640381" cy="503737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pl-PL" sz="2200">
                <a:latin typeface="Open Sans"/>
                <a:ea typeface="Open Sans"/>
                <a:cs typeface="Open Sans"/>
              </a:rPr>
              <a:t>                 Termin składania wniosków o płatność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25907" y="1979837"/>
            <a:ext cx="8640382" cy="367220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b="1">
                <a:latin typeface="Arial" panose="020B0604020202020204" pitchFamily="34" charset="0"/>
                <a:cs typeface="Arial" panose="020B0604020202020204" pitchFamily="34" charset="0"/>
              </a:rPr>
              <a:t>Pierwszy wniosek o płatność: </a:t>
            </a:r>
          </a:p>
          <a:p>
            <a:pPr marL="0" indent="0" algn="ctr">
              <a:buNone/>
            </a:pPr>
            <a:r>
              <a:rPr lang="pl-PL">
                <a:latin typeface="Arial" panose="020B0604020202020204" pitchFamily="34" charset="0"/>
                <a:cs typeface="Arial" panose="020B0604020202020204" pitchFamily="34" charset="0"/>
              </a:rPr>
              <a:t>3 miesiące od daty podpisania </a:t>
            </a:r>
            <a:r>
              <a:rPr lang="pl-PL" i="1">
                <a:latin typeface="Arial" panose="020B0604020202020204" pitchFamily="34" charset="0"/>
                <a:cs typeface="Arial" panose="020B0604020202020204" pitchFamily="34" charset="0"/>
              </a:rPr>
              <a:t>Umowy o dofinansowanie</a:t>
            </a:r>
          </a:p>
          <a:p>
            <a:pPr marL="0" indent="0" algn="ctr">
              <a:buNone/>
            </a:pPr>
            <a:endParaRPr lang="pl-PL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6</a:t>
            </a:fld>
            <a:endParaRPr lang="pl-PL"/>
          </a:p>
        </p:txBody>
      </p:sp>
      <p:sp>
        <p:nvSpPr>
          <p:cNvPr id="5" name="Strzałka w dół 4"/>
          <p:cNvSpPr/>
          <p:nvPr/>
        </p:nvSpPr>
        <p:spPr>
          <a:xfrm>
            <a:off x="4545667" y="3246392"/>
            <a:ext cx="1584176" cy="10801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rostokąt 11"/>
          <p:cNvSpPr/>
          <p:nvPr/>
        </p:nvSpPr>
        <p:spPr>
          <a:xfrm>
            <a:off x="4052954" y="4590734"/>
            <a:ext cx="2592288" cy="10674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l-PL" sz="2000"/>
              <a:t>Wniosek o płatność</a:t>
            </a:r>
          </a:p>
          <a:p>
            <a:pPr algn="ctr"/>
            <a:r>
              <a:rPr lang="pl-PL" sz="2000"/>
              <a:t>z wydatkami</a:t>
            </a:r>
            <a:endParaRPr lang="pl-PL" sz="200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2877870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241BAB2-345A-4F0B-8CC7-A26B44788C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525" y="899836"/>
            <a:ext cx="8640381" cy="503479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pl-PL"/>
              <a:t>       </a:t>
            </a:r>
            <a:r>
              <a:rPr lang="pl-PL" sz="2200"/>
              <a:t>Koszty pośrednie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D053F0F-EF5E-4366-B6E6-6C72A4F7D7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 anchor="t">
            <a:normAutofit/>
          </a:bodyPr>
          <a:lstStyle/>
          <a:p>
            <a:pPr marL="251460" indent="-251460">
              <a:buFont typeface="Arial" panose="020B0604020202020204" pitchFamily="34" charset="0"/>
              <a:buChar char="•"/>
            </a:pPr>
            <a:r>
              <a:rPr lang="pl-PL" sz="1800">
                <a:effectLst/>
                <a:latin typeface="Arial"/>
                <a:ea typeface="Calibri" panose="020F0502020204030204" pitchFamily="34" charset="0"/>
                <a:cs typeface="Arial"/>
              </a:rPr>
              <a:t>Koszty pośrednie należy </a:t>
            </a:r>
            <a:r>
              <a:rPr lang="pl-PL">
                <a:latin typeface="Arial"/>
                <a:ea typeface="Calibri" panose="020F0502020204030204" pitchFamily="34" charset="0"/>
                <a:cs typeface="Arial"/>
              </a:rPr>
              <a:t>rozliczyć proporcjonalnie </a:t>
            </a:r>
            <a:r>
              <a:rPr lang="pl-PL" sz="1800">
                <a:effectLst/>
                <a:latin typeface="Arial"/>
                <a:ea typeface="Calibri" panose="020F0502020204030204" pitchFamily="34" charset="0"/>
                <a:cs typeface="Arial"/>
              </a:rPr>
              <a:t>do faktycznie poniesionych, udokumentowanych i zatwierdzonych wydatków bezpośrednich wykazanych we wniosku o płatność</a:t>
            </a:r>
            <a:r>
              <a:rPr lang="pl-PL">
                <a:latin typeface="Arial"/>
                <a:ea typeface="Calibri" panose="020F0502020204030204" pitchFamily="34" charset="0"/>
                <a:cs typeface="Arial"/>
              </a:rPr>
              <a:t>,</a:t>
            </a:r>
            <a:endParaRPr lang="pl-PL">
              <a:latin typeface="Arial"/>
              <a:cs typeface="Arial"/>
            </a:endParaRPr>
          </a:p>
          <a:p>
            <a:pPr marL="251460" indent="-251460">
              <a:buFont typeface="Arial" panose="020B0604020202020204" pitchFamily="34" charset="0"/>
              <a:buChar char="•"/>
            </a:pPr>
            <a:r>
              <a:rPr lang="pl-PL">
                <a:latin typeface="Arial"/>
                <a:ea typeface="Open Sans"/>
                <a:cs typeface="Arial"/>
              </a:rPr>
              <a:t>W przypadku obniżenia wysokości bezpośrednich wydatków kwalifikowalnych pomniejszeniu/zwrotowi (w odniesieniu do wypłaconych środków) podlega zarówno kwota dofinansowania odpowiadająca pomniejszeniu bezpośrednich kosztów kwalifikowalnych, jak również kwota dofinansowania odpowiadająca pomniejszeniu kosztów pośrednich,</a:t>
            </a:r>
            <a:endParaRPr lang="pl-PL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1460" indent="-251460">
              <a:buFont typeface="Arial" panose="020B0604020202020204" pitchFamily="34" charset="0"/>
              <a:buChar char="•"/>
            </a:pPr>
            <a:r>
              <a:rPr lang="pl-PL">
                <a:latin typeface="Arial"/>
                <a:ea typeface="Calibri" panose="020F0502020204030204" pitchFamily="34" charset="0"/>
                <a:cs typeface="Arial"/>
              </a:rPr>
              <a:t>Niedopuszczalna jest sytuacja, aby we wniosku o płatność w zestawieniu wydatków wykazywać wydatki stanowiące koszty pośrednie.</a:t>
            </a:r>
          </a:p>
          <a:p>
            <a:pPr marL="251460" indent="-251460"/>
            <a:endParaRPr lang="pl-PL" sz="180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pl-PL"/>
          </a:p>
          <a:p>
            <a:pPr marL="251460" indent="-251460"/>
            <a:endParaRPr lang="pl-PL"/>
          </a:p>
          <a:p>
            <a:pPr marL="251460" indent="-251460"/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4C34C60D-9795-4CA8-A9D7-42D6AE822E8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60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8728258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D053F0F-EF5E-4366-B6E6-6C72A4F7D7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 anchor="t">
            <a:normAutofit/>
          </a:bodyPr>
          <a:lstStyle/>
          <a:p>
            <a:pPr marL="0" indent="0">
              <a:buNone/>
            </a:pPr>
            <a:endParaRPr lang="pl-PL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251460" indent="-251460">
              <a:buFont typeface="Arial" panose="020B0604020202020204" pitchFamily="34" charset="0"/>
              <a:buChar char="•"/>
            </a:pPr>
            <a:r>
              <a:rPr lang="pl-PL">
                <a:latin typeface="Arial"/>
                <a:ea typeface="Open Sans"/>
                <a:cs typeface="Arial"/>
              </a:rPr>
              <a:t>rozliczając</a:t>
            </a:r>
            <a:r>
              <a:rPr lang="pl-PL" sz="1800">
                <a:effectLst/>
                <a:latin typeface="Arial"/>
                <a:ea typeface="Open Sans"/>
                <a:cs typeface="Arial"/>
              </a:rPr>
              <a:t> koszty pośrednie w projekcie, beneficjent nie przedstawia dowodów księgowych, a także nie prowadzi wyodrębnionej ewidencji księgowej dla tych wydatków</a:t>
            </a:r>
            <a:r>
              <a:rPr lang="pl-PL">
                <a:latin typeface="Arial"/>
                <a:ea typeface="Open Sans"/>
                <a:cs typeface="Arial"/>
              </a:rPr>
              <a:t>,</a:t>
            </a:r>
            <a:endParaRPr lang="pl-PL" sz="1800">
              <a:effectLst/>
              <a:latin typeface="Arial"/>
              <a:ea typeface="Open Sans"/>
              <a:cs typeface="Arial"/>
            </a:endParaRPr>
          </a:p>
          <a:p>
            <a:pPr marL="251460" indent="-251460">
              <a:buFont typeface="Arial" panose="020B0604020202020204" pitchFamily="34" charset="0"/>
              <a:buChar char="•"/>
            </a:pPr>
            <a:r>
              <a:rPr lang="pl-PL">
                <a:latin typeface="Arial"/>
                <a:ea typeface="Open Sans"/>
                <a:cs typeface="Arial"/>
              </a:rPr>
              <a:t>dokumenty</a:t>
            </a:r>
            <a:r>
              <a:rPr lang="pl-PL" sz="1800">
                <a:effectLst/>
                <a:latin typeface="Arial"/>
                <a:ea typeface="Open Sans"/>
                <a:cs typeface="Arial"/>
              </a:rPr>
              <a:t> dotyczące kosztów pośrednich nie podlegają </a:t>
            </a:r>
            <a:r>
              <a:rPr lang="pl-PL">
                <a:latin typeface="Arial"/>
                <a:ea typeface="Open Sans"/>
                <a:cs typeface="Arial"/>
              </a:rPr>
              <a:t>weryfikacji </a:t>
            </a:r>
            <a:br>
              <a:rPr lang="pl-PL">
                <a:latin typeface="Arial"/>
                <a:ea typeface="Open Sans"/>
                <a:cs typeface="Arial"/>
              </a:rPr>
            </a:br>
            <a:r>
              <a:rPr lang="pl-PL">
                <a:latin typeface="Arial"/>
                <a:ea typeface="Open Sans"/>
                <a:cs typeface="Arial"/>
              </a:rPr>
              <a:t>na</a:t>
            </a:r>
            <a:r>
              <a:rPr lang="pl-PL" sz="1800">
                <a:effectLst/>
                <a:latin typeface="Arial"/>
                <a:ea typeface="Open Sans"/>
                <a:cs typeface="Arial"/>
              </a:rPr>
              <a:t> etapie kontroli administracyjnej</a:t>
            </a:r>
            <a:r>
              <a:rPr lang="pl-PL">
                <a:latin typeface="Arial"/>
                <a:ea typeface="Open Sans"/>
                <a:cs typeface="Arial"/>
              </a:rPr>
              <a:t>,</a:t>
            </a:r>
            <a:endParaRPr lang="pl-PL" sz="1800">
              <a:effectLst/>
              <a:latin typeface="Arial"/>
              <a:ea typeface="Open Sans"/>
              <a:cs typeface="Arial"/>
            </a:endParaRPr>
          </a:p>
          <a:p>
            <a:pPr marL="251460" indent="-251460">
              <a:buFont typeface="Arial" panose="020B0604020202020204" pitchFamily="34" charset="0"/>
              <a:buChar char="•"/>
            </a:pPr>
            <a:r>
              <a:rPr lang="pl-PL">
                <a:latin typeface="Arial"/>
                <a:ea typeface="Open Sans"/>
                <a:cs typeface="Arial"/>
              </a:rPr>
              <a:t>IZ FE SL zastrzega sobie prawo do sprawdzenia czy dany rodzaj kosztów pośrednich występuje w projekcie, </a:t>
            </a:r>
            <a:endParaRPr lang="pl-PL">
              <a:latin typeface="Arial" panose="020B0604020202020204" pitchFamily="34" charset="0"/>
              <a:ea typeface="Open Sans"/>
              <a:cs typeface="Arial"/>
            </a:endParaRPr>
          </a:p>
          <a:p>
            <a:pPr marL="251460" indent="-251460">
              <a:buFont typeface="Arial" panose="020B0604020202020204" pitchFamily="34" charset="0"/>
              <a:buChar char="•"/>
            </a:pPr>
            <a:r>
              <a:rPr lang="pl-PL">
                <a:latin typeface="Arial"/>
                <a:ea typeface="Open Sans"/>
                <a:cs typeface="Arial"/>
              </a:rPr>
              <a:t>koszty ponoszone zgodnie z katalogiem kosztów pośrednich, zaplanowanych we wniosku o dofinansowanie.</a:t>
            </a:r>
            <a:endParaRPr lang="pl-PL" sz="1800">
              <a:effectLst/>
              <a:latin typeface="Arial"/>
              <a:ea typeface="Open Sans"/>
              <a:cs typeface="Arial"/>
            </a:endParaRPr>
          </a:p>
          <a:p>
            <a:pPr marL="0" indent="0">
              <a:buNone/>
            </a:pPr>
            <a:endParaRPr lang="pl-PL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pl-PL"/>
          </a:p>
          <a:p>
            <a:pPr marL="251460" indent="-251460">
              <a:buChar char="•"/>
            </a:pPr>
            <a:endParaRPr lang="pl-PL"/>
          </a:p>
          <a:p>
            <a:pPr marL="251460" indent="-251460"/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4C34C60D-9795-4CA8-A9D7-42D6AE822E8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61</a:t>
            </a:fld>
            <a:endParaRPr lang="pl-PL"/>
          </a:p>
        </p:txBody>
      </p:sp>
      <p:sp>
        <p:nvSpPr>
          <p:cNvPr id="7" name="Tytuł 1">
            <a:extLst>
              <a:ext uri="{FF2B5EF4-FFF2-40B4-BE49-F238E27FC236}">
                <a16:creationId xmlns:a16="http://schemas.microsoft.com/office/drawing/2014/main" id="{813550E0-85F8-46B0-8E18-1E5A6CE958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525" y="899836"/>
            <a:ext cx="8640381" cy="503479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pl-PL"/>
              <a:t>       </a:t>
            </a:r>
            <a:r>
              <a:rPr lang="pl-PL" sz="2200"/>
              <a:t>Koszty pośrednie</a:t>
            </a:r>
          </a:p>
        </p:txBody>
      </p:sp>
    </p:spTree>
    <p:extLst>
      <p:ext uri="{BB962C8B-B14F-4D97-AF65-F5344CB8AC3E}">
        <p14:creationId xmlns:p14="http://schemas.microsoft.com/office/powerpoint/2010/main" val="222351431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ymbol zastępczy obrazu 6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57" b="14457"/>
          <a:stretch>
            <a:fillRect/>
          </a:stretch>
        </p:blipFill>
        <p:spPr/>
      </p:pic>
      <p:sp>
        <p:nvSpPr>
          <p:cNvPr id="3" name="Tytuł 2"/>
          <p:cNvSpPr>
            <a:spLocks noGrp="1"/>
          </p:cNvSpPr>
          <p:nvPr>
            <p:ph type="ctrTitle"/>
          </p:nvPr>
        </p:nvSpPr>
        <p:spPr>
          <a:xfrm>
            <a:off x="3185666" y="4815546"/>
            <a:ext cx="6480176" cy="888374"/>
          </a:xfrm>
        </p:spPr>
        <p:txBody>
          <a:bodyPr>
            <a:normAutofit fontScale="90000"/>
          </a:bodyPr>
          <a:lstStyle/>
          <a:p>
            <a:br>
              <a:rPr lang="pl-PL"/>
            </a:br>
            <a:r>
              <a:rPr lang="pl-PL"/>
              <a:t>Odzyskiwanie środków</a:t>
            </a:r>
          </a:p>
        </p:txBody>
      </p:sp>
    </p:spTree>
    <p:extLst>
      <p:ext uri="{BB962C8B-B14F-4D97-AF65-F5344CB8AC3E}">
        <p14:creationId xmlns:p14="http://schemas.microsoft.com/office/powerpoint/2010/main" val="44328395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25907" y="912855"/>
            <a:ext cx="8640381" cy="503479"/>
          </a:xfrm>
          <a:solidFill>
            <a:schemeClr val="accent2"/>
          </a:solidFill>
        </p:spPr>
        <p:txBody>
          <a:bodyPr vert="horz" lIns="0" tIns="0" rIns="0" bIns="0" rtlCol="0" anchor="t" anchorCtr="0">
            <a:noAutofit/>
          </a:bodyPr>
          <a:lstStyle/>
          <a:p>
            <a:r>
              <a:rPr lang="pl-PL" sz="2200">
                <a:latin typeface="Open Sans"/>
                <a:ea typeface="Open Sans"/>
                <a:cs typeface="Open Sans"/>
              </a:rPr>
              <a:t>Odzyskanie środków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25907" y="1835621"/>
            <a:ext cx="8640382" cy="4824218"/>
          </a:xfrm>
        </p:spPr>
        <p:txBody>
          <a:bodyPr vert="horz" lIns="0" tIns="0" rIns="0" bIns="0" rtlCol="0" anchor="t">
            <a:normAutofit/>
          </a:bodyPr>
          <a:lstStyle/>
          <a:p>
            <a:pPr marL="0" indent="0">
              <a:buNone/>
            </a:pPr>
            <a:r>
              <a:rPr lang="pl-PL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W przypadku stwierdzenia przez IZ FE SL nieprawidłowości w zakresie wydatkowania środków dofinansowania, która wypełnia którąkolwiek z przesłanek określonych w art. 207 UFP tj.</a:t>
            </a:r>
            <a:r>
              <a:rPr lang="pl-PL" b="1" dirty="0">
                <a:latin typeface="Arial"/>
                <a:ea typeface="Open Sans"/>
                <a:cs typeface="Arial"/>
              </a:rPr>
              <a:t>:</a:t>
            </a:r>
            <a:endParaRPr lang="pl-PL" sz="1800" b="1" i="0" u="none" strike="noStrike" baseline="0" dirty="0">
              <a:solidFill>
                <a:srgbClr val="000000"/>
              </a:solidFill>
              <a:latin typeface="Arial"/>
              <a:ea typeface="Open Sans"/>
              <a:cs typeface="Arial"/>
            </a:endParaRPr>
          </a:p>
          <a:p>
            <a:pPr marL="755650" lvl="1" indent="-251460">
              <a:buFont typeface="Courier New" panose="02070309020205020404" pitchFamily="49" charset="0"/>
              <a:buChar char="o"/>
            </a:pPr>
            <a:r>
              <a:rPr lang="pl-PL" b="0" i="0" u="none" strike="noStrike" baseline="0" dirty="0">
                <a:solidFill>
                  <a:srgbClr val="000000"/>
                </a:solidFill>
                <a:latin typeface="Arial"/>
                <a:ea typeface="Open Sans"/>
                <a:cs typeface="Arial"/>
              </a:rPr>
              <a:t>wykorzystania środków niezgodnie z przeznaczeniem, </a:t>
            </a:r>
          </a:p>
          <a:p>
            <a:pPr marL="755650" lvl="1" indent="-251460">
              <a:buFont typeface="Courier New" panose="02070309020205020404" pitchFamily="49" charset="0"/>
              <a:buChar char="o"/>
            </a:pPr>
            <a:r>
              <a:rPr lang="pl-PL" dirty="0">
                <a:solidFill>
                  <a:srgbClr val="000000"/>
                </a:solidFill>
                <a:latin typeface="Arial"/>
                <a:ea typeface="Open Sans"/>
                <a:cs typeface="Arial"/>
              </a:rPr>
              <a:t>w</a:t>
            </a:r>
            <a:r>
              <a:rPr lang="pl-PL" b="0" i="0" u="none" strike="noStrike" baseline="0" dirty="0">
                <a:solidFill>
                  <a:srgbClr val="000000"/>
                </a:solidFill>
                <a:latin typeface="Arial"/>
                <a:ea typeface="Open Sans"/>
                <a:cs typeface="Arial"/>
              </a:rPr>
              <a:t>ykorzystania środków z naruszeniem procedur, </a:t>
            </a:r>
          </a:p>
          <a:p>
            <a:pPr marL="755650" lvl="1" indent="-251460">
              <a:buFont typeface="Courier New" panose="02070309020205020404" pitchFamily="49" charset="0"/>
              <a:buChar char="o"/>
            </a:pPr>
            <a:r>
              <a:rPr lang="pl-PL" b="0" i="0" u="none" strike="noStrike" baseline="0" dirty="0">
                <a:solidFill>
                  <a:srgbClr val="000000"/>
                </a:solidFill>
                <a:latin typeface="Arial"/>
                <a:ea typeface="Open Sans"/>
                <a:cs typeface="Arial"/>
              </a:rPr>
              <a:t>pobrania środków nienależnie lub w nadmiernej wysokości </a:t>
            </a:r>
          </a:p>
          <a:p>
            <a:pPr marL="504190" lvl="1" indent="0">
              <a:buNone/>
            </a:pPr>
            <a:endParaRPr lang="pl-PL" dirty="0">
              <a:solidFill>
                <a:srgbClr val="000000"/>
              </a:solidFill>
              <a:latin typeface="Arial"/>
              <a:ea typeface="Open Sans"/>
              <a:cs typeface="Arial"/>
            </a:endParaRPr>
          </a:p>
          <a:p>
            <a:pPr marL="504190" lvl="1" indent="0">
              <a:buNone/>
            </a:pPr>
            <a:r>
              <a:rPr lang="pl-PL" dirty="0">
                <a:solidFill>
                  <a:srgbClr val="000000"/>
                </a:solidFill>
                <a:latin typeface="Arial" panose="020B0604020202020204" pitchFamily="34" charset="0"/>
              </a:rPr>
              <a:t>d</a:t>
            </a:r>
            <a:r>
              <a:rPr lang="pl-PL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ofinansowanie podlega zwrotowi na zasadach i w terminach w określonych w UFP </a:t>
            </a: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03555" lvl="1" indent="0">
              <a:buNone/>
            </a:pP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1460" indent="-251460">
              <a:buFont typeface="Arial" panose="020B0604020202020204" pitchFamily="34" charset="0"/>
              <a:buChar char="•"/>
            </a:pPr>
            <a:r>
              <a:rPr lang="pl-PL" dirty="0">
                <a:latin typeface="Arial"/>
                <a:ea typeface="Open Sans"/>
                <a:cs typeface="Arial"/>
              </a:rPr>
              <a:t>W przypadku stwierdzenia nieprawidłowości IZ FE SL wszczyna procedurę odzyskania środków nieprawidłowo wydatkowanych zgodnie z artykułu 207 UFP.</a:t>
            </a:r>
          </a:p>
          <a:p>
            <a:pPr marL="251460" indent="-251460">
              <a:buFont typeface="Arial" panose="020B0604020202020204" pitchFamily="34" charset="0"/>
              <a:buChar char="•"/>
            </a:pPr>
            <a:endParaRPr lang="pl-PL" dirty="0"/>
          </a:p>
          <a:p>
            <a:pPr marL="251460" indent="-251460">
              <a:buFont typeface="Arial" panose="020B0604020202020204" pitchFamily="34" charset="0"/>
              <a:buChar char="•"/>
            </a:pPr>
            <a:endParaRPr lang="pl-PL" dirty="0"/>
          </a:p>
          <a:p>
            <a:pPr marL="251460" indent="-251460">
              <a:buFont typeface="Arial" panose="020B0604020202020204" pitchFamily="34" charset="0"/>
              <a:buChar char="•"/>
            </a:pPr>
            <a:endParaRPr lang="pl-PL" dirty="0"/>
          </a:p>
          <a:p>
            <a:pPr marL="251460" indent="-251460">
              <a:buFont typeface="Arial" panose="020B0604020202020204" pitchFamily="34" charset="0"/>
              <a:buChar char="•"/>
            </a:pP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63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1195286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7291993-E668-4070-8811-914299DD5D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 anchor="t">
            <a:normAutofit/>
          </a:bodyPr>
          <a:lstStyle/>
          <a:p>
            <a:pPr marL="251460" indent="-251460">
              <a:buFont typeface="Arial" panose="020B0604020202020204" pitchFamily="34" charset="0"/>
              <a:buChar char="•"/>
            </a:pPr>
            <a:r>
              <a:rPr lang="pl-PL">
                <a:latin typeface="Arial"/>
                <a:ea typeface="Open Sans"/>
                <a:cs typeface="Arial"/>
              </a:rPr>
              <a:t>IZ FE SL wzywa beneficjenta do dokonania zwrotu środków lub wyrażenia zgody na pomniejszenie kolejnych płatności o kwotę przypadającą do zwrotu,</a:t>
            </a:r>
          </a:p>
          <a:p>
            <a:pPr marL="251460" indent="-251460">
              <a:buFont typeface="Arial" panose="020B0604020202020204" pitchFamily="34" charset="0"/>
              <a:buChar char="•"/>
            </a:pPr>
            <a:r>
              <a:rPr lang="pl-PL">
                <a:latin typeface="Arial"/>
                <a:ea typeface="Open Sans"/>
                <a:cs typeface="Arial"/>
              </a:rPr>
              <a:t>W sytuacji braku możliwości pomniejszenia wypłaty środków z projektu, którego dotyczy umowa, IZ FE SL ma możliwość pomniejszenia wypłaty środków </a:t>
            </a:r>
            <a:br>
              <a:rPr lang="pl-PL">
                <a:latin typeface="Arial"/>
                <a:ea typeface="Open Sans"/>
                <a:cs typeface="Arial"/>
              </a:rPr>
            </a:br>
            <a:r>
              <a:rPr lang="pl-PL">
                <a:latin typeface="Arial"/>
                <a:ea typeface="Open Sans"/>
                <a:cs typeface="Arial"/>
              </a:rPr>
              <a:t>z każdego innego realizowanego przez beneficjenta projektu w ramach programu, po uzyskaniu zgody beneficjenta na pomniejszenie.</a:t>
            </a:r>
          </a:p>
          <a:p>
            <a:pPr marL="0" indent="0">
              <a:buNone/>
            </a:pPr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EE09D6A-47F9-41ED-911D-2C0C5058C66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64</a:t>
            </a:fld>
            <a:endParaRPr lang="pl-PL"/>
          </a:p>
        </p:txBody>
      </p:sp>
      <p:sp>
        <p:nvSpPr>
          <p:cNvPr id="5" name="Tytuł 1">
            <a:extLst>
              <a:ext uri="{FF2B5EF4-FFF2-40B4-BE49-F238E27FC236}">
                <a16:creationId xmlns:a16="http://schemas.microsoft.com/office/drawing/2014/main" id="{A4A12484-2417-4FF9-ABB8-5CF1B5AC81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907" y="912855"/>
            <a:ext cx="8640381" cy="503479"/>
          </a:xfrm>
          <a:solidFill>
            <a:schemeClr val="accent2"/>
          </a:solidFill>
        </p:spPr>
        <p:txBody>
          <a:bodyPr vert="horz" lIns="0" tIns="0" rIns="0" bIns="0" rtlCol="0" anchor="t" anchorCtr="0">
            <a:noAutofit/>
          </a:bodyPr>
          <a:lstStyle/>
          <a:p>
            <a:r>
              <a:rPr lang="pl-PL" sz="2200">
                <a:latin typeface="Open Sans"/>
                <a:ea typeface="Open Sans"/>
                <a:cs typeface="Open Sans"/>
              </a:rPr>
              <a:t>Odzyskanie środków</a:t>
            </a:r>
          </a:p>
        </p:txBody>
      </p:sp>
    </p:spTree>
    <p:extLst>
      <p:ext uri="{BB962C8B-B14F-4D97-AF65-F5344CB8AC3E}">
        <p14:creationId xmlns:p14="http://schemas.microsoft.com/office/powerpoint/2010/main" val="418575877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25525" y="899836"/>
            <a:ext cx="8640381" cy="503737"/>
          </a:xfrm>
          <a:solidFill>
            <a:schemeClr val="accent2"/>
          </a:solidFill>
        </p:spPr>
        <p:txBody>
          <a:bodyPr vert="horz" lIns="0" tIns="0" rIns="0" bIns="0" rtlCol="0" anchor="t" anchorCtr="0">
            <a:noAutofit/>
          </a:bodyPr>
          <a:lstStyle/>
          <a:p>
            <a:r>
              <a:rPr lang="pl-PL" sz="2200">
                <a:latin typeface="Open Sans"/>
                <a:ea typeface="Open Sans"/>
                <a:cs typeface="Open Sans"/>
              </a:rPr>
              <a:t>Odzyskanie środków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25525" y="1797697"/>
            <a:ext cx="8640382" cy="4896226"/>
          </a:xfrm>
        </p:spPr>
        <p:txBody>
          <a:bodyPr vert="horz" lIns="0" tIns="0" rIns="0" bIns="0" rtlCol="0" anchor="t">
            <a:normAutofit/>
          </a:bodyPr>
          <a:lstStyle/>
          <a:p>
            <a:pPr marL="251460" indent="-251460">
              <a:buFont typeface="Arial" panose="020B0604020202020204" pitchFamily="34" charset="0"/>
              <a:buChar char="•"/>
            </a:pPr>
            <a:endParaRPr lang="pl-PL">
              <a:latin typeface="Arial"/>
            </a:endParaRPr>
          </a:p>
          <a:p>
            <a:pPr marL="251460" indent="-251460">
              <a:buFont typeface="Arial" panose="020B0604020202020204" pitchFamily="34" charset="0"/>
              <a:buChar char="•"/>
            </a:pPr>
            <a:r>
              <a:rPr lang="pl-PL">
                <a:latin typeface="Arial"/>
                <a:ea typeface="Open Sans"/>
                <a:cs typeface="Arial"/>
              </a:rPr>
              <a:t>W przypadku braku możliwości pomniejszenia z refundacji Beneficjent ma obowiązek dokonania zwrotu środków na rachunek IZ FE SL,</a:t>
            </a:r>
          </a:p>
          <a:p>
            <a:pPr marL="251460" indent="-251460">
              <a:buFont typeface="Arial" panose="020B0604020202020204" pitchFamily="34" charset="0"/>
              <a:buChar char="•"/>
            </a:pPr>
            <a:r>
              <a:rPr lang="pl-PL">
                <a:latin typeface="Arial"/>
                <a:ea typeface="Open Sans"/>
                <a:cs typeface="Arial"/>
              </a:rPr>
              <a:t>W sytuacji braku zwrotu środków na zasadach i w terminach określonych w art. 207 UFP, IZ FE podejmie czynności zmierzające do odzyskania dofinansowania z wykorzystaniem dostępnych środków prawnych na drodze postępowania administracyjnego lub cywilnego,</a:t>
            </a:r>
            <a:endParaRPr lang="pl-PL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1460" indent="-251460">
              <a:buFont typeface="Arial" panose="020B0604020202020204" pitchFamily="34" charset="0"/>
              <a:buChar char="•"/>
            </a:pPr>
            <a:r>
              <a:rPr lang="pl-PL">
                <a:latin typeface="Arial"/>
                <a:ea typeface="Open Sans"/>
                <a:cs typeface="Arial"/>
              </a:rPr>
              <a:t>Odsetki w wysokości określonej jak dla zaległości podatkowych od środków nieprawidłowo wykorzystanych są naliczane od dnia przekazania dofinansowania na rachunek beneficjenta do daty dokonania zwrotu i stanowią koszt własny. </a:t>
            </a:r>
          </a:p>
          <a:p>
            <a:pPr marL="251460" indent="-251460">
              <a:buFont typeface="Arial" panose="020B0604020202020204" pitchFamily="34" charset="0"/>
              <a:buChar char="•"/>
            </a:pPr>
            <a:endParaRPr lang="pl-PL"/>
          </a:p>
          <a:p>
            <a:pPr marL="0" indent="0">
              <a:buNone/>
            </a:pPr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65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8144076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25525" y="899836"/>
            <a:ext cx="8640381" cy="503737"/>
          </a:xfrm>
          <a:solidFill>
            <a:schemeClr val="accent2"/>
          </a:solidFill>
        </p:spPr>
        <p:txBody>
          <a:bodyPr vert="horz" lIns="0" tIns="0" rIns="0" bIns="0" rtlCol="0" anchor="t" anchorCtr="0">
            <a:noAutofit/>
          </a:bodyPr>
          <a:lstStyle/>
          <a:p>
            <a:r>
              <a:rPr lang="pl-PL" sz="2200">
                <a:latin typeface="Open Sans"/>
                <a:ea typeface="Open Sans"/>
                <a:cs typeface="Open Sans"/>
              </a:rPr>
              <a:t>Odzyskanie środków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25907" y="1763613"/>
            <a:ext cx="8640382" cy="5184576"/>
          </a:xfrm>
        </p:spPr>
        <p:txBody>
          <a:bodyPr vert="horz" lIns="0" tIns="0" rIns="0" bIns="0" rtlCol="0" anchor="t">
            <a:normAutofit/>
          </a:bodyPr>
          <a:lstStyle/>
          <a:p>
            <a:pPr marL="0" indent="0">
              <a:buNone/>
            </a:pPr>
            <a:endParaRPr lang="pl-PL"/>
          </a:p>
          <a:p>
            <a:pPr marL="251460" indent="-251460">
              <a:buFont typeface="Arial" panose="020B0604020202020204" pitchFamily="34" charset="0"/>
              <a:buChar char="•"/>
            </a:pPr>
            <a:r>
              <a:rPr lang="pl-PL">
                <a:latin typeface="Arial"/>
                <a:ea typeface="Open Sans"/>
                <a:cs typeface="Arial"/>
              </a:rPr>
              <a:t>W przypadku, gdy doszło do wypłaty środków dofinansowania, którego nie można zaklasyfikować do żadnej z przesłanek określonych w art. 207 UFP, należy  dokonać zwrotu środków w terminie 14 dni od wystąpienia okoliczności wskazujących na konieczność zwrotu dofinasowania oraz przekazać informację pisemnej do IZ FE SL o powodach dokonanego zwrotu,</a:t>
            </a:r>
          </a:p>
          <a:p>
            <a:pPr marL="251460" indent="-251460">
              <a:buFont typeface="Arial" panose="020B0604020202020204" pitchFamily="34" charset="0"/>
              <a:buChar char="•"/>
            </a:pPr>
            <a:r>
              <a:rPr lang="pl-PL">
                <a:latin typeface="Arial"/>
                <a:ea typeface="Open Sans"/>
                <a:cs typeface="Arial"/>
              </a:rPr>
              <a:t>W przypadku, gdy zwrot środków nie został dokonany w przewidzianym terminie, stanowi to naruszenie warunków umowy o dofinansowanie co skutkuje wystąpieniem nieprawidłowości. </a:t>
            </a:r>
          </a:p>
          <a:p>
            <a:pPr marL="0" indent="0">
              <a:buNone/>
            </a:pPr>
            <a:r>
              <a:rPr lang="pl-PL" sz="2900">
                <a:latin typeface="Open Sans"/>
                <a:ea typeface="Open Sans"/>
                <a:cs typeface="Open Sans"/>
              </a:rPr>
              <a:t> </a:t>
            </a:r>
          </a:p>
          <a:p>
            <a:pPr marL="0" indent="0">
              <a:buNone/>
            </a:pPr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66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7523774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25525" y="899836"/>
            <a:ext cx="8640381" cy="503479"/>
          </a:xfrm>
          <a:solidFill>
            <a:schemeClr val="accent2"/>
          </a:solidFill>
        </p:spPr>
        <p:txBody>
          <a:bodyPr vert="horz" lIns="0" tIns="0" rIns="0" bIns="0" rtlCol="0" anchor="t" anchorCtr="0">
            <a:noAutofit/>
          </a:bodyPr>
          <a:lstStyle/>
          <a:p>
            <a:r>
              <a:rPr lang="pl-PL" sz="2200">
                <a:latin typeface="Open Sans"/>
                <a:ea typeface="Open Sans"/>
                <a:cs typeface="Open Sans"/>
              </a:rPr>
              <a:t>Odzyskanie środków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 anchor="t"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pl-PL">
                <a:latin typeface="Arial"/>
                <a:ea typeface="Open Sans"/>
                <a:cs typeface="Arial"/>
              </a:rPr>
              <a:t>W przypadku dokonania zwrotu środków na rachunek bankowy IZ FE SL beneficjent zobowiązany jest do przekazania IZ FE SL pisemnej informacji pozwalającej na szczegółową identyfikację wydatku, którego dotyczy zwrot i powodu zwrotu, w szczególności opis przelewu winien zawierać następujące informacje: </a:t>
            </a:r>
          </a:p>
          <a:p>
            <a:pPr marL="537845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l-PL">
                <a:latin typeface="Arial" panose="020B0604020202020204" pitchFamily="34" charset="0"/>
                <a:cs typeface="Arial" panose="020B0604020202020204" pitchFamily="34" charset="0"/>
              </a:rPr>
              <a:t>kwotę zwrotu w podziale na należność główną i odsetki, </a:t>
            </a:r>
          </a:p>
          <a:p>
            <a:pPr marL="537845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l-PL">
                <a:latin typeface="Arial" panose="020B0604020202020204" pitchFamily="34" charset="0"/>
                <a:cs typeface="Arial" panose="020B0604020202020204" pitchFamily="34" charset="0"/>
              </a:rPr>
              <a:t>nazwę programu i numer projektu, </a:t>
            </a:r>
          </a:p>
          <a:p>
            <a:pPr marL="537845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l-PL">
                <a:latin typeface="Arial" panose="020B0604020202020204" pitchFamily="34" charset="0"/>
                <a:cs typeface="Arial" panose="020B0604020202020204" pitchFamily="34" charset="0"/>
              </a:rPr>
              <a:t>numer wniosku o płatność, rok, w którym zostały przekazane zwracane środki, </a:t>
            </a:r>
          </a:p>
          <a:p>
            <a:pPr marL="537845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l-PL">
                <a:latin typeface="Arial" panose="020B0604020202020204" pitchFamily="34" charset="0"/>
                <a:cs typeface="Arial" panose="020B0604020202020204" pitchFamily="34" charset="0"/>
              </a:rPr>
              <a:t>tytuł zwrotu, </a:t>
            </a:r>
          </a:p>
          <a:p>
            <a:pPr marL="537845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l-PL">
                <a:latin typeface="Arial" panose="020B0604020202020204" pitchFamily="34" charset="0"/>
                <a:cs typeface="Arial" panose="020B0604020202020204" pitchFamily="34" charset="0"/>
              </a:rPr>
              <a:t>klasyfikację budżetową dotyczącą zwracanych środków. </a:t>
            </a:r>
          </a:p>
          <a:p>
            <a:pPr marL="251460" indent="-251460">
              <a:buFont typeface="Arial" panose="020B0604020202020204" pitchFamily="34" charset="0"/>
              <a:buChar char="•"/>
            </a:pPr>
            <a:endParaRPr lang="pl-PL"/>
          </a:p>
          <a:p>
            <a:pPr marL="0" indent="0">
              <a:buNone/>
            </a:pPr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67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48960159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25525" y="899836"/>
            <a:ext cx="8640381" cy="503479"/>
          </a:xfrm>
          <a:solidFill>
            <a:schemeClr val="accent2"/>
          </a:solidFill>
        </p:spPr>
        <p:txBody>
          <a:bodyPr vert="horz" lIns="0" tIns="0" rIns="0" bIns="0" rtlCol="0" anchor="t" anchorCtr="0">
            <a:noAutofit/>
          </a:bodyPr>
          <a:lstStyle/>
          <a:p>
            <a:r>
              <a:rPr lang="pl-PL" sz="2200">
                <a:latin typeface="Open Sans"/>
                <a:ea typeface="Open Sans"/>
                <a:cs typeface="Open Sans"/>
              </a:rPr>
              <a:t>Podwójne finansowanie wydatków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25907" y="1663518"/>
            <a:ext cx="8640382" cy="5025367"/>
          </a:xfrm>
        </p:spPr>
        <p:txBody>
          <a:bodyPr vert="horz" lIns="0" tIns="0" rIns="0" bIns="0" rtlCol="0" anchor="t">
            <a:normAutofit fontScale="85000" lnSpcReduction="1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pl-PL" sz="1600" b="1">
                <a:latin typeface="Arial"/>
                <a:ea typeface="Open Sans"/>
                <a:cs typeface="Open Sans"/>
              </a:rPr>
              <a:t>Niedozwolone jest podwójne finansowanie wydatków:</a:t>
            </a:r>
          </a:p>
          <a:p>
            <a:pPr marL="171450" indent="-171450">
              <a:spcBef>
                <a:spcPts val="0"/>
              </a:spcBef>
              <a:buFont typeface="Wingdings"/>
              <a:buChar char="§"/>
            </a:pPr>
            <a:r>
              <a:rPr lang="pl-PL" sz="1600">
                <a:latin typeface="Arial"/>
                <a:ea typeface="Open Sans"/>
                <a:cs typeface="Open Sans"/>
              </a:rPr>
              <a:t>więcej niż jednokrotne przedstawienie do rozliczenia tego samego wydatku albo tej samej części wydatku ze środków UE w jakiejkolwiek formie (w szczególności dotacji, pożyczki, gwarancji/poręczenia), </a:t>
            </a:r>
            <a:endParaRPr lang="pl-PL" sz="1600">
              <a:latin typeface="Arial"/>
            </a:endParaRPr>
          </a:p>
          <a:p>
            <a:pPr marL="171450" indent="-171450">
              <a:spcBef>
                <a:spcPts val="0"/>
              </a:spcBef>
              <a:buFont typeface="Wingdings"/>
              <a:buChar char="§"/>
            </a:pPr>
            <a:r>
              <a:rPr lang="pl-PL" sz="1600">
                <a:latin typeface="Arial"/>
                <a:ea typeface="Open Sans"/>
                <a:cs typeface="Open Sans"/>
              </a:rPr>
              <a:t>rozliczenie zakupu używanego środka trwałego, który był uprzednio współfinansowany z udziałem środków UE, </a:t>
            </a:r>
            <a:endParaRPr lang="pl-PL" sz="1600">
              <a:latin typeface="Arial"/>
            </a:endParaRPr>
          </a:p>
          <a:p>
            <a:pPr marL="171450" indent="-171450">
              <a:spcBef>
                <a:spcPts val="0"/>
              </a:spcBef>
              <a:buFont typeface="Wingdings"/>
              <a:buChar char="§"/>
            </a:pPr>
            <a:r>
              <a:rPr lang="pl-PL" sz="1600">
                <a:latin typeface="Arial"/>
                <a:ea typeface="Open Sans"/>
                <a:cs typeface="Open Sans"/>
              </a:rPr>
              <a:t>rozliczenie kosztów amortyzacji środka trwałego uprzednio zakupionego z udziałem środków UE, </a:t>
            </a:r>
            <a:endParaRPr lang="pl-PL" sz="1600">
              <a:latin typeface="Arial"/>
            </a:endParaRPr>
          </a:p>
          <a:p>
            <a:pPr marL="171450" indent="-171450">
              <a:spcBef>
                <a:spcPts val="0"/>
              </a:spcBef>
              <a:buFont typeface="Wingdings"/>
              <a:buChar char="§"/>
            </a:pPr>
            <a:r>
              <a:rPr lang="pl-PL" sz="1600">
                <a:latin typeface="Arial"/>
                <a:ea typeface="Open Sans"/>
                <a:cs typeface="Open Sans"/>
              </a:rPr>
              <a:t>rozliczenie wydatku poniesionego przez leasingodawcę na zakup przedmiotu leasingu w ramach leasingu finansowego, a następnie rozliczenie rat opłacanych przez beneficjenta w związku z leasingiem tego przedmiotu, </a:t>
            </a:r>
            <a:endParaRPr lang="pl-PL" sz="1600">
              <a:latin typeface="Arial"/>
            </a:endParaRPr>
          </a:p>
          <a:p>
            <a:pPr marL="171450" indent="-171450">
              <a:spcBef>
                <a:spcPts val="0"/>
              </a:spcBef>
              <a:buFont typeface="Wingdings"/>
              <a:buChar char="§"/>
            </a:pPr>
            <a:r>
              <a:rPr lang="pl-PL" sz="1600">
                <a:latin typeface="Arial"/>
                <a:ea typeface="Open Sans"/>
                <a:cs typeface="Open Sans"/>
              </a:rPr>
              <a:t>objęcie kosztów kwalifikowalnych jednocześnie wsparciem w formie pożyczki i gwarancji/poręczenia,</a:t>
            </a:r>
            <a:endParaRPr lang="pl-PL" sz="1600">
              <a:latin typeface="Arial"/>
            </a:endParaRPr>
          </a:p>
          <a:p>
            <a:pPr marL="171450" indent="-171450">
              <a:spcBef>
                <a:spcPts val="0"/>
              </a:spcBef>
              <a:buFont typeface="Wingdings"/>
              <a:buChar char="§"/>
            </a:pPr>
            <a:r>
              <a:rPr lang="pl-PL" sz="1600">
                <a:latin typeface="Arial"/>
                <a:ea typeface="Open Sans"/>
                <a:cs typeface="Open Sans"/>
              </a:rPr>
              <a:t>rozliczenie tego samego wydatku w kosztach pośrednich projektu oraz kosztach bezpośrednich projektu, </a:t>
            </a:r>
            <a:endParaRPr lang="pl-PL" sz="1600">
              <a:latin typeface="Arial"/>
            </a:endParaRPr>
          </a:p>
          <a:p>
            <a:pPr marL="171450" indent="-171450">
              <a:spcBef>
                <a:spcPts val="0"/>
              </a:spcBef>
              <a:buFont typeface="Wingdings"/>
              <a:buChar char="§"/>
            </a:pPr>
            <a:r>
              <a:rPr lang="pl-PL" sz="1600">
                <a:latin typeface="Arial"/>
                <a:ea typeface="Open Sans"/>
                <a:cs typeface="Open Sans"/>
              </a:rPr>
              <a:t>otrzymanie na wydatki kwalifikowalne danego projektu lub części projektu dotacji z kilku źródeł (krajowych, unijnych lub innych) w wysokości łącznie wyższej niż 100% wydatków kwalifikowalnych projektu lub części projektu.</a:t>
            </a:r>
            <a:endParaRPr lang="pl-PL" sz="1600">
              <a:latin typeface="Arial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68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7617780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ymbol zastępczy obrazu 6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57" b="14457"/>
          <a:stretch>
            <a:fillRect/>
          </a:stretch>
        </p:blipFill>
        <p:spPr/>
      </p:pic>
      <p:sp>
        <p:nvSpPr>
          <p:cNvPr id="3" name="Tytuł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br>
              <a:rPr lang="pl-PL"/>
            </a:br>
            <a:r>
              <a:rPr lang="pl-PL"/>
              <a:t>PROMOCJA PROJEKTU</a:t>
            </a:r>
          </a:p>
        </p:txBody>
      </p:sp>
    </p:spTree>
    <p:extLst>
      <p:ext uri="{BB962C8B-B14F-4D97-AF65-F5344CB8AC3E}">
        <p14:creationId xmlns:p14="http://schemas.microsoft.com/office/powerpoint/2010/main" val="518720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25525" y="899837"/>
            <a:ext cx="8645429" cy="503736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pl-PL">
                <a:latin typeface="Open Sans"/>
                <a:ea typeface="Open Sans"/>
                <a:cs typeface="Open Sans"/>
              </a:rPr>
              <a:t>               </a:t>
            </a:r>
            <a:r>
              <a:rPr lang="pl-PL" sz="2200">
                <a:latin typeface="Open Sans"/>
                <a:ea typeface="Open Sans"/>
                <a:cs typeface="Open Sans"/>
              </a:rPr>
              <a:t>Wniosek sprawozdawczy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26004" y="1979837"/>
            <a:ext cx="8640382" cy="4680002"/>
          </a:xfrm>
        </p:spPr>
        <p:txBody>
          <a:bodyPr vert="horz" lIns="0" tIns="0" rIns="0" bIns="0" rtlCol="0" anchor="t">
            <a:normAutofit/>
          </a:bodyPr>
          <a:lstStyle/>
          <a:p>
            <a:pPr marL="0" indent="0">
              <a:buNone/>
            </a:pPr>
            <a:r>
              <a:rPr lang="pl-PL" b="1">
                <a:effectLst/>
                <a:latin typeface="Arial"/>
                <a:ea typeface="Open Sans"/>
                <a:cs typeface="Arial"/>
              </a:rPr>
              <a:t>Wniosek o płatność z wypełnioną jedynie częścią sprawozdawczą</a:t>
            </a:r>
            <a:endParaRPr lang="pl-PL" b="1">
              <a:solidFill>
                <a:srgbClr val="498205"/>
              </a:solidFill>
              <a:latin typeface="Arial"/>
              <a:ea typeface="Open Sans"/>
              <a:cs typeface="Arial"/>
            </a:endParaRPr>
          </a:p>
          <a:p>
            <a:pPr marL="0" indent="0">
              <a:buNone/>
            </a:pPr>
            <a:endParaRPr lang="pl-PL">
              <a:latin typeface="Arial"/>
            </a:endParaRPr>
          </a:p>
          <a:p>
            <a:pPr marL="0" indent="0">
              <a:buNone/>
            </a:pPr>
            <a:r>
              <a:rPr lang="pl-PL" sz="2000">
                <a:latin typeface="Arial"/>
                <a:ea typeface="Open Sans"/>
                <a:cs typeface="Open Sans"/>
              </a:rPr>
              <a:t>Obowiązek sprawozdania o postępie rzeczowym w projekcie </a:t>
            </a:r>
            <a:br>
              <a:rPr lang="pl-PL" sz="2000">
                <a:latin typeface="Arial"/>
              </a:rPr>
            </a:br>
            <a:r>
              <a:rPr lang="pl-PL" sz="2000">
                <a:latin typeface="Arial"/>
                <a:ea typeface="Open Sans"/>
                <a:cs typeface="Open Sans"/>
              </a:rPr>
              <a:t>(niezależnie od poziomu finansowego rozliczenia projektu) dwa razy do roku:</a:t>
            </a:r>
          </a:p>
          <a:p>
            <a:pPr marL="251460" indent="-251460">
              <a:buFont typeface="Arial" panose="020B0604020202020204" pitchFamily="34" charset="0"/>
              <a:buChar char="•"/>
            </a:pPr>
            <a:r>
              <a:rPr lang="pl-PL" sz="2000" b="1">
                <a:latin typeface="Arial"/>
                <a:ea typeface="Open Sans"/>
                <a:cs typeface="Open Sans"/>
              </a:rPr>
              <a:t>do 30 czerwca </a:t>
            </a:r>
          </a:p>
          <a:p>
            <a:pPr marL="251460" indent="-251460">
              <a:buFont typeface="Arial" panose="020B0604020202020204" pitchFamily="34" charset="0"/>
              <a:buChar char="•"/>
            </a:pPr>
            <a:r>
              <a:rPr lang="pl-PL" sz="2000" b="1">
                <a:latin typeface="Arial"/>
                <a:ea typeface="Open Sans"/>
                <a:cs typeface="Open Sans"/>
              </a:rPr>
              <a:t>do 31 grudnia</a:t>
            </a:r>
          </a:p>
          <a:p>
            <a:pPr marL="0" indent="0">
              <a:buNone/>
            </a:pPr>
            <a:r>
              <a:rPr lang="pl-PL" sz="2000">
                <a:latin typeface="Open Sans"/>
                <a:ea typeface="Open Sans"/>
                <a:cs typeface="Open Sans"/>
              </a:rPr>
              <a:t>W przypadku złożenia wniosku o płatność zawierającego wydatki we wskazanych terminach, warunek poinformowania o postępie rzeczowym w projekcie jest spełniony.</a:t>
            </a:r>
            <a:endParaRPr lang="pl-PL"/>
          </a:p>
          <a:p>
            <a:pPr marL="0" indent="0">
              <a:buNone/>
            </a:pPr>
            <a:endParaRPr lang="pl-PL" b="1">
              <a:solidFill>
                <a:srgbClr val="49820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pl-PL" b="1">
              <a:solidFill>
                <a:srgbClr val="49820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7</a:t>
            </a:fld>
            <a:endParaRPr lang="pl-PL"/>
          </a:p>
        </p:txBody>
      </p:sp>
      <p:sp>
        <p:nvSpPr>
          <p:cNvPr id="5" name="Prostokąt 4"/>
          <p:cNvSpPr/>
          <p:nvPr/>
        </p:nvSpPr>
        <p:spPr>
          <a:xfrm>
            <a:off x="1025526" y="1102182"/>
            <a:ext cx="863967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pl-PL"/>
            </a:br>
            <a:br>
              <a:rPr lang="pl-PL"/>
            </a:b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06877739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CE583C5-8A1B-4624-9E1B-A0914553DF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525" y="611486"/>
            <a:ext cx="8641034" cy="506194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pl-PL">
                <a:latin typeface="Open Sans"/>
                <a:ea typeface="Open Sans"/>
                <a:cs typeface="Open Sans"/>
              </a:rPr>
              <a:t>	</a:t>
            </a:r>
            <a:r>
              <a:rPr lang="pl-PL" sz="2200">
                <a:latin typeface="Open Sans"/>
                <a:ea typeface="Open Sans"/>
                <a:cs typeface="Open Sans"/>
              </a:rPr>
              <a:t>Promowanie projektów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053A93B-88F7-4074-BF42-AC5952312F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0982" y="1214564"/>
            <a:ext cx="8629428" cy="5988250"/>
          </a:xfrm>
        </p:spPr>
        <p:txBody>
          <a:bodyPr vert="horz" lIns="0" tIns="0" rIns="0" bIns="0" rtlCol="0" anchor="t">
            <a:normAutofit/>
          </a:bodyPr>
          <a:lstStyle/>
          <a:p>
            <a:pPr marL="0" indent="0">
              <a:buNone/>
            </a:pPr>
            <a:r>
              <a:rPr lang="pl-PL" b="1">
                <a:latin typeface="Arial"/>
                <a:ea typeface="Open Sans"/>
                <a:cs typeface="Open Sans"/>
              </a:rPr>
              <a:t>Od kiedy do kiedy należy wypełniać obowiązki informacyjne?</a:t>
            </a:r>
            <a:br>
              <a:rPr lang="pl-PL">
                <a:latin typeface="Arial"/>
              </a:rPr>
            </a:br>
            <a:r>
              <a:rPr lang="pl-PL">
                <a:latin typeface="Arial"/>
                <a:ea typeface="Open Sans"/>
                <a:cs typeface="Open Sans"/>
              </a:rPr>
              <a:t>O współfinansowaniu projektu z UE Beneficjent powinien informować od momentu otrzymania dofinansowania, tj. podpisania umowy o dofinansowanie lub wydania decyzji o dofinansowaniu, do końca realizacji projektu lub do końca okresu trwałości projektu, który został określony w umowie</a:t>
            </a:r>
            <a:endParaRPr lang="pl-PL"/>
          </a:p>
          <a:p>
            <a:pPr marL="0" indent="0">
              <a:buNone/>
            </a:pPr>
            <a:r>
              <a:rPr lang="pl-PL" b="1">
                <a:latin typeface="Arial"/>
                <a:ea typeface="Open Sans"/>
                <a:cs typeface="Open Sans"/>
              </a:rPr>
              <a:t>Co się stanie, jeśli nie zostaną zrealizowane obowiązki informacyjne </a:t>
            </a:r>
            <a:br>
              <a:rPr lang="pl-PL" b="1">
                <a:latin typeface="Arial"/>
                <a:ea typeface="Open Sans"/>
                <a:cs typeface="Open Sans"/>
              </a:rPr>
            </a:br>
            <a:r>
              <a:rPr lang="pl-PL" b="1">
                <a:latin typeface="Arial"/>
                <a:ea typeface="Open Sans"/>
                <a:cs typeface="Open Sans"/>
              </a:rPr>
              <a:t>i promocyjne?</a:t>
            </a:r>
            <a:br>
              <a:rPr lang="pl-PL" b="1">
                <a:latin typeface="Arial"/>
              </a:rPr>
            </a:br>
            <a:r>
              <a:rPr lang="pl-PL">
                <a:latin typeface="Arial"/>
                <a:ea typeface="Open Sans"/>
                <a:cs typeface="Open Sans"/>
              </a:rPr>
              <a:t>W sytuacji gdy Beneficjent nie wywiąże się z podstawowych obowiązków informacyjnych i promocyjnych, może dojść do pomniejszenia dofinansowania projektu nawet do 3%. (załącznik nr 7 do umowy o dofinansowanie)</a:t>
            </a:r>
          </a:p>
          <a:p>
            <a:pPr marL="0" indent="0">
              <a:buNone/>
            </a:pPr>
            <a:r>
              <a:rPr lang="pl-PL" b="1">
                <a:latin typeface="Arial"/>
                <a:ea typeface="Open Sans"/>
                <a:cs typeface="Open Sans"/>
              </a:rPr>
              <a:t>Jakie są obowiązkowe działania informacyjne i promocyjne?</a:t>
            </a:r>
          </a:p>
          <a:p>
            <a:pPr marL="0" indent="0">
              <a:buNone/>
            </a:pPr>
            <a:r>
              <a:rPr lang="pl-PL">
                <a:latin typeface="Arial"/>
                <a:ea typeface="Open Sans"/>
                <a:cs typeface="Open Sans"/>
              </a:rPr>
              <a:t>Szczegółowe informacje na temat obowiązków </a:t>
            </a:r>
            <a:r>
              <a:rPr lang="pl-PL" err="1">
                <a:latin typeface="Arial"/>
                <a:ea typeface="Open Sans"/>
                <a:cs typeface="Open Sans"/>
              </a:rPr>
              <a:t>informacyjno</a:t>
            </a:r>
            <a:r>
              <a:rPr lang="pl-PL">
                <a:latin typeface="Arial"/>
                <a:ea typeface="Open Sans"/>
                <a:cs typeface="Open Sans"/>
              </a:rPr>
              <a:t> – promocyjnych znajdują się w umowie o dofinansowanie oraz w Podręczniku wnioskodawcy </a:t>
            </a:r>
            <a:br>
              <a:rPr lang="pl-PL">
                <a:latin typeface="Arial"/>
                <a:ea typeface="Open Sans"/>
                <a:cs typeface="Open Sans"/>
              </a:rPr>
            </a:br>
            <a:r>
              <a:rPr lang="pl-PL">
                <a:latin typeface="Arial"/>
                <a:ea typeface="Open Sans"/>
                <a:cs typeface="Open Sans"/>
              </a:rPr>
              <a:t>i beneficjenta Funduszy Europejskich na lata 2021-2027 w zakresie informacji </a:t>
            </a:r>
            <a:br>
              <a:rPr lang="pl-PL">
                <a:latin typeface="Arial"/>
                <a:ea typeface="Open Sans"/>
                <a:cs typeface="Open Sans"/>
              </a:rPr>
            </a:br>
            <a:r>
              <a:rPr lang="pl-PL">
                <a:latin typeface="Arial"/>
                <a:ea typeface="Open Sans"/>
                <a:cs typeface="Open Sans"/>
              </a:rPr>
              <a:t>i promocji (załącznik nr 8 do umowy o dofinansowanie).</a:t>
            </a:r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A71C2BB-7ABF-4E48-89AE-07A6FD23F2B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70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56188124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F4DC3DB-92A2-40F3-ACC6-8F891F94D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525" y="467470"/>
            <a:ext cx="8644723" cy="508764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pl-PL">
                <a:latin typeface="Open Sans"/>
                <a:ea typeface="Open Sans"/>
                <a:cs typeface="Open Sans"/>
              </a:rPr>
              <a:t>	</a:t>
            </a:r>
            <a:r>
              <a:rPr lang="pl-PL" sz="2200">
                <a:latin typeface="Open Sans"/>
                <a:ea typeface="Open Sans"/>
                <a:cs typeface="Open Sans"/>
              </a:rPr>
              <a:t>Promowanie projektów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B729B62-EE21-456F-8B52-F6FFA0C606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5907" y="1475581"/>
            <a:ext cx="8656221" cy="5136713"/>
          </a:xfrm>
        </p:spPr>
        <p:txBody>
          <a:bodyPr vert="horz" lIns="0" tIns="0" rIns="0" bIns="0" rtlCol="0" anchor="t">
            <a:normAutofit/>
          </a:bodyPr>
          <a:lstStyle/>
          <a:p>
            <a:pPr marL="0" indent="0">
              <a:buNone/>
            </a:pPr>
            <a:r>
              <a:rPr lang="pl-PL" sz="2000" b="1">
                <a:latin typeface="Arial"/>
                <a:ea typeface="Open Sans"/>
                <a:cs typeface="Open Sans"/>
              </a:rPr>
              <a:t>Obowiązki dotyczące informacji i promocji</a:t>
            </a:r>
          </a:p>
          <a:p>
            <a:pPr marL="251460" indent="-251460">
              <a:buFont typeface="Wingdings" panose="05000000000000000000" pitchFamily="2" charset="2"/>
              <a:buChar char="§"/>
            </a:pPr>
            <a:r>
              <a:rPr lang="pl-PL">
                <a:latin typeface="Arial"/>
                <a:ea typeface="Open Sans"/>
                <a:cs typeface="Open Sans"/>
              </a:rPr>
              <a:t>Umieszczenie w widoczny sposób logotypów na wszystkich prowadzonych działaniach informacyjnych i promocyjnych dotyczących projektu, na dokumentach i materiałach podawanych do wiadomości publicznej, na dokumentach </a:t>
            </a:r>
            <a:br>
              <a:rPr lang="pl-PL">
                <a:latin typeface="Arial"/>
              </a:rPr>
            </a:br>
            <a:r>
              <a:rPr lang="pl-PL">
                <a:latin typeface="Arial"/>
                <a:ea typeface="Open Sans"/>
                <a:cs typeface="Open Sans"/>
              </a:rPr>
              <a:t>i materiałach dla osób i podmiotów uczestniczących w projekcie.</a:t>
            </a:r>
          </a:p>
          <a:p>
            <a:pPr marL="251460" indent="-251460">
              <a:buFont typeface="Wingdings" panose="05000000000000000000" pitchFamily="2" charset="2"/>
              <a:buChar char="§"/>
            </a:pPr>
            <a:r>
              <a:rPr lang="pl-PL">
                <a:latin typeface="Arial"/>
                <a:ea typeface="Open Sans"/>
                <a:cs typeface="Open Sans"/>
              </a:rPr>
              <a:t>Tablica informacyjna </a:t>
            </a:r>
          </a:p>
          <a:p>
            <a:pPr marL="251460" indent="-251460">
              <a:buFont typeface="Wingdings" panose="05000000000000000000" pitchFamily="2" charset="2"/>
              <a:buChar char="§"/>
            </a:pPr>
            <a:r>
              <a:rPr lang="pl-PL">
                <a:latin typeface="Arial"/>
                <a:ea typeface="Open Sans"/>
                <a:cs typeface="Open Sans"/>
              </a:rPr>
              <a:t>Plakat </a:t>
            </a:r>
          </a:p>
          <a:p>
            <a:pPr marL="251460" indent="-251460">
              <a:buFont typeface="Wingdings" panose="05000000000000000000" pitchFamily="2" charset="2"/>
              <a:buChar char="§"/>
            </a:pPr>
            <a:r>
              <a:rPr lang="pl-PL">
                <a:latin typeface="Arial"/>
                <a:ea typeface="Open Sans"/>
                <a:cs typeface="Open Sans"/>
              </a:rPr>
              <a:t>Strona internetowa </a:t>
            </a:r>
          </a:p>
          <a:p>
            <a:pPr marL="251460" indent="-251460">
              <a:buFont typeface="Wingdings" panose="05000000000000000000" pitchFamily="2" charset="2"/>
              <a:buChar char="§"/>
            </a:pPr>
            <a:r>
              <a:rPr lang="pl-PL">
                <a:latin typeface="Arial"/>
                <a:ea typeface="Open Sans"/>
                <a:cs typeface="Open Sans"/>
              </a:rPr>
              <a:t>Media społecznościowe</a:t>
            </a:r>
          </a:p>
          <a:p>
            <a:pPr marL="251460" indent="-251460">
              <a:buFont typeface="Wingdings" panose="05000000000000000000" pitchFamily="2" charset="2"/>
              <a:buChar char="§"/>
            </a:pPr>
            <a:r>
              <a:rPr lang="pl-PL">
                <a:latin typeface="Arial"/>
                <a:ea typeface="Open Sans"/>
                <a:cs typeface="Open Sans"/>
              </a:rPr>
              <a:t>Zorganizowanie wydarzenia lub działania informacyjno-promocyjnego </a:t>
            </a:r>
          </a:p>
          <a:p>
            <a:pPr marL="251460" indent="-251460">
              <a:buFont typeface="Wingdings" panose="05000000000000000000" pitchFamily="2" charset="2"/>
              <a:buChar char="§"/>
            </a:pPr>
            <a:r>
              <a:rPr lang="pl-PL">
                <a:latin typeface="Arial"/>
                <a:ea typeface="Open Sans"/>
                <a:cs typeface="Open Sans"/>
              </a:rPr>
              <a:t>Naklejki</a:t>
            </a:r>
          </a:p>
          <a:p>
            <a:pPr marL="0" indent="0">
              <a:buNone/>
            </a:pPr>
            <a:r>
              <a:rPr lang="pl-PL" i="1">
                <a:latin typeface="Arial"/>
                <a:ea typeface="Open Sans"/>
                <a:cs typeface="Open 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https://funduszeue.slaskie.pl/dokument/podrecznik_benefi_fe2021_2027_info_promo_sty2024</a:t>
            </a:r>
          </a:p>
          <a:p>
            <a:pPr marL="0" indent="0">
              <a:buNone/>
            </a:pPr>
            <a:endParaRPr lang="pl-PL"/>
          </a:p>
          <a:p>
            <a:pPr marL="0" indent="0">
              <a:buNone/>
            </a:pPr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D1F6B763-BFDA-4F0A-8FF0-DF0C68B9EC8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71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484306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F4DC3DB-92A2-40F3-ACC6-8F891F94D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525" y="467470"/>
            <a:ext cx="8644723" cy="508764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pl-PL">
                <a:latin typeface="Open Sans"/>
                <a:ea typeface="Open Sans"/>
                <a:cs typeface="Open Sans"/>
              </a:rPr>
              <a:t>	</a:t>
            </a:r>
            <a:r>
              <a:rPr lang="pl-PL" sz="2200">
                <a:latin typeface="Open Sans"/>
                <a:ea typeface="Open Sans"/>
                <a:cs typeface="Open Sans"/>
              </a:rPr>
              <a:t>Promowanie projektów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B729B62-EE21-456F-8B52-F6FFA0C606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1733" y="1523086"/>
            <a:ext cx="8640382" cy="5184258"/>
          </a:xfrm>
        </p:spPr>
        <p:txBody>
          <a:bodyPr vert="horz" lIns="0" tIns="0" rIns="0" bIns="0" rtlCol="0" anchor="t">
            <a:normAutofit/>
          </a:bodyPr>
          <a:lstStyle/>
          <a:p>
            <a:pPr marL="0" indent="0">
              <a:buNone/>
            </a:pPr>
            <a:r>
              <a:rPr lang="pl-PL" sz="2000" b="1">
                <a:latin typeface="Arial"/>
                <a:ea typeface="Open Sans"/>
                <a:cs typeface="Open Sans"/>
              </a:rPr>
              <a:t>Jak udokumentować realizację działań promocyjno-informacyjnych?</a:t>
            </a:r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D1F6B763-BFDA-4F0A-8FF0-DF0C68B9EC8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72</a:t>
            </a:fld>
            <a:endParaRPr lang="pl-PL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71405665-2854-CCE2-FB42-156605889AE5}"/>
              </a:ext>
            </a:extLst>
          </p:cNvPr>
          <p:cNvSpPr/>
          <p:nvPr/>
        </p:nvSpPr>
        <p:spPr>
          <a:xfrm>
            <a:off x="1088141" y="1987326"/>
            <a:ext cx="2838128" cy="111062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>
                <a:ea typeface="Calibri"/>
                <a:cs typeface="Calibri"/>
              </a:rPr>
              <a:t>Strona internetowa oraz media społecznościowe</a:t>
            </a:r>
            <a:endParaRPr lang="pl-PL"/>
          </a:p>
        </p:txBody>
      </p:sp>
      <p:sp>
        <p:nvSpPr>
          <p:cNvPr id="7" name="Strzałka: w prawo 6">
            <a:extLst>
              <a:ext uri="{FF2B5EF4-FFF2-40B4-BE49-F238E27FC236}">
                <a16:creationId xmlns:a16="http://schemas.microsoft.com/office/drawing/2014/main" id="{401A100D-9F41-9782-754C-5C96BEDE2948}"/>
              </a:ext>
            </a:extLst>
          </p:cNvPr>
          <p:cNvSpPr/>
          <p:nvPr/>
        </p:nvSpPr>
        <p:spPr>
          <a:xfrm>
            <a:off x="4382572" y="2304749"/>
            <a:ext cx="886849" cy="46003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0210B420-3B49-C6AB-FBD0-6CECA4AD803B}"/>
              </a:ext>
            </a:extLst>
          </p:cNvPr>
          <p:cNvSpPr/>
          <p:nvPr/>
        </p:nvSpPr>
        <p:spPr>
          <a:xfrm>
            <a:off x="5344917" y="1980207"/>
            <a:ext cx="4195988" cy="102994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pl-PL">
                <a:ea typeface="Calibri"/>
                <a:cs typeface="Calibri"/>
              </a:rPr>
              <a:t>Zrzut </a:t>
            </a:r>
            <a:r>
              <a:rPr lang="pl-PL">
                <a:ea typeface="+mn-lt"/>
                <a:cs typeface="+mn-lt"/>
              </a:rPr>
              <a:t>z ekranu, na którym widać właściwe oznaczenie strony/ mediów społecznościowych oraz opis projektu</a:t>
            </a:r>
            <a:endParaRPr lang="pl-PL">
              <a:ea typeface="Calibri"/>
              <a:cs typeface="Calibri"/>
            </a:endParaRPr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28CDFF77-A8C1-1061-6E61-B623D3317996}"/>
              </a:ext>
            </a:extLst>
          </p:cNvPr>
          <p:cNvSpPr/>
          <p:nvPr/>
        </p:nvSpPr>
        <p:spPr>
          <a:xfrm>
            <a:off x="1089635" y="3327759"/>
            <a:ext cx="2856872" cy="96174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>
                <a:ea typeface="+mn-lt"/>
                <a:cs typeface="+mn-lt"/>
              </a:rPr>
              <a:t>Tablica informacyjna, plakat lub elektroniczny wyświetlacz, naklejki</a:t>
            </a:r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09A1D391-E51E-ED30-FC16-A31CB8387CC6}"/>
              </a:ext>
            </a:extLst>
          </p:cNvPr>
          <p:cNvSpPr/>
          <p:nvPr/>
        </p:nvSpPr>
        <p:spPr>
          <a:xfrm>
            <a:off x="1042823" y="4689573"/>
            <a:ext cx="2983589" cy="178586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l-PL">
                <a:ea typeface="+mn-lt"/>
                <a:cs typeface="+mn-lt"/>
              </a:rPr>
              <a:t>Konferencja prasowa, spotkania, wydarzenie informacyjne lub działanie komunikacyjne (w przypadku projektów strategicznych)</a:t>
            </a:r>
            <a:endParaRPr lang="pl-PL"/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BA55A00A-C2A9-A38A-4F85-25C6DD23A93C}"/>
              </a:ext>
            </a:extLst>
          </p:cNvPr>
          <p:cNvSpPr/>
          <p:nvPr/>
        </p:nvSpPr>
        <p:spPr>
          <a:xfrm>
            <a:off x="5347856" y="3327758"/>
            <a:ext cx="4266608" cy="96174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l-PL">
                <a:ea typeface="+mn-lt"/>
                <a:cs typeface="+mn-lt"/>
              </a:rPr>
              <a:t>Zdjęcie potwierdzające umieszczenie tablicy, plakatu/wyświetlacza, naklejki</a:t>
            </a:r>
            <a:endParaRPr lang="pl-PL"/>
          </a:p>
        </p:txBody>
      </p:sp>
      <p:sp>
        <p:nvSpPr>
          <p:cNvPr id="14" name="Prostokąt 13">
            <a:extLst>
              <a:ext uri="{FF2B5EF4-FFF2-40B4-BE49-F238E27FC236}">
                <a16:creationId xmlns:a16="http://schemas.microsoft.com/office/drawing/2014/main" id="{B5FE1919-0136-35FB-7C6B-C1814E7B4FA9}"/>
              </a:ext>
            </a:extLst>
          </p:cNvPr>
          <p:cNvSpPr/>
          <p:nvPr/>
        </p:nvSpPr>
        <p:spPr>
          <a:xfrm>
            <a:off x="5348012" y="4689574"/>
            <a:ext cx="4314126" cy="178586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l-PL">
                <a:ea typeface="+mn-lt"/>
                <a:cs typeface="+mn-lt"/>
              </a:rPr>
              <a:t>Informacje o organizacji konferencji, spotkania, wydarzenia lub działania komunikacyjnego (np. zaproszenia), program spotkania, ewentualnie: lista uczestników, zdjęcia, podsumowanie, ankieta oceniająca spotkanie i jej wyniki</a:t>
            </a:r>
            <a:endParaRPr lang="pl-PL"/>
          </a:p>
        </p:txBody>
      </p:sp>
      <p:sp>
        <p:nvSpPr>
          <p:cNvPr id="17" name="Strzałka: w prawo 16">
            <a:extLst>
              <a:ext uri="{FF2B5EF4-FFF2-40B4-BE49-F238E27FC236}">
                <a16:creationId xmlns:a16="http://schemas.microsoft.com/office/drawing/2014/main" id="{B0D284D5-71DD-BD74-78A8-C80F230F017F}"/>
              </a:ext>
            </a:extLst>
          </p:cNvPr>
          <p:cNvSpPr/>
          <p:nvPr/>
        </p:nvSpPr>
        <p:spPr>
          <a:xfrm>
            <a:off x="4384801" y="3539883"/>
            <a:ext cx="886849" cy="46003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" name="Strzałka: w prawo 17">
            <a:extLst>
              <a:ext uri="{FF2B5EF4-FFF2-40B4-BE49-F238E27FC236}">
                <a16:creationId xmlns:a16="http://schemas.microsoft.com/office/drawing/2014/main" id="{C3504997-20AD-26DB-BB36-0F7AC6753BA9}"/>
              </a:ext>
            </a:extLst>
          </p:cNvPr>
          <p:cNvSpPr/>
          <p:nvPr/>
        </p:nvSpPr>
        <p:spPr>
          <a:xfrm>
            <a:off x="4384879" y="5075885"/>
            <a:ext cx="886849" cy="46003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95364870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ctrTitle"/>
          </p:nvPr>
        </p:nvSpPr>
        <p:spPr>
          <a:xfrm>
            <a:off x="3113658" y="5003973"/>
            <a:ext cx="6552728" cy="1296144"/>
          </a:xfrm>
        </p:spPr>
        <p:txBody>
          <a:bodyPr>
            <a:normAutofit/>
          </a:bodyPr>
          <a:lstStyle/>
          <a:p>
            <a:pPr algn="ctr"/>
            <a:br>
              <a:rPr lang="pl-PL" sz="2600"/>
            </a:br>
            <a:r>
              <a:rPr lang="pl-PL" sz="2600"/>
              <a:t>Zasady horyzontalne</a:t>
            </a:r>
          </a:p>
        </p:txBody>
      </p:sp>
      <p:pic>
        <p:nvPicPr>
          <p:cNvPr id="6" name="Symbol zastępczy obrazu 5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57" b="14457"/>
          <a:stretch>
            <a:fillRect/>
          </a:stretch>
        </p:blipFill>
        <p:spPr>
          <a:xfrm>
            <a:off x="665386" y="323453"/>
            <a:ext cx="6835775" cy="4859338"/>
          </a:xfrm>
        </p:spPr>
      </p:pic>
    </p:spTree>
    <p:extLst>
      <p:ext uri="{BB962C8B-B14F-4D97-AF65-F5344CB8AC3E}">
        <p14:creationId xmlns:p14="http://schemas.microsoft.com/office/powerpoint/2010/main" val="2054039514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F4DC3DB-92A2-40F3-ACC6-8F891F94D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9171" y="683494"/>
            <a:ext cx="8642111" cy="499526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pl-PL">
                <a:latin typeface="Open Sans"/>
                <a:ea typeface="Open Sans"/>
                <a:cs typeface="Open Sans"/>
              </a:rPr>
              <a:t>	</a:t>
            </a:r>
            <a:r>
              <a:rPr lang="pl-PL" sz="2200">
                <a:latin typeface="Open Sans"/>
                <a:ea typeface="Open Sans"/>
                <a:cs typeface="Open Sans"/>
              </a:rPr>
              <a:t>Realizacja zasad horyzontalnych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B729B62-EE21-456F-8B52-F6FFA0C606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5715" y="1835621"/>
            <a:ext cx="8640382" cy="4824218"/>
          </a:xfrm>
        </p:spPr>
        <p:txBody>
          <a:bodyPr vert="horz" lIns="0" tIns="0" rIns="0" bIns="0" rtlCol="0" anchor="t">
            <a:normAutofit/>
          </a:bodyPr>
          <a:lstStyle/>
          <a:p>
            <a:pPr marL="0" indent="0">
              <a:buNone/>
            </a:pPr>
            <a:r>
              <a:rPr lang="pl-PL">
                <a:latin typeface="Arial"/>
                <a:ea typeface="Open Sans"/>
                <a:cs typeface="Open Sans"/>
              </a:rPr>
              <a:t>Każdy projekt uwzględnia we wniosku aplikacyjnym zasady horyzontalne, </a:t>
            </a:r>
            <a:br>
              <a:rPr lang="pl-PL">
                <a:latin typeface="Arial"/>
              </a:rPr>
            </a:br>
            <a:r>
              <a:rPr lang="pl-PL">
                <a:latin typeface="Arial"/>
                <a:ea typeface="Open Sans"/>
                <a:cs typeface="Open Sans"/>
              </a:rPr>
              <a:t>a Beneficjent ma obowiązek ich stosowania.</a:t>
            </a:r>
          </a:p>
          <a:p>
            <a:pPr marL="0" indent="0">
              <a:buNone/>
            </a:pPr>
            <a:r>
              <a:rPr lang="pl-PL" b="1">
                <a:latin typeface="Arial"/>
                <a:ea typeface="Open Sans"/>
                <a:cs typeface="Open Sans"/>
              </a:rPr>
              <a:t>Projekt musi być zgodny z:</a:t>
            </a:r>
          </a:p>
          <a:p>
            <a:pPr marL="251460" indent="-251460">
              <a:buFont typeface="Wingdings" panose="05000000000000000000" pitchFamily="2" charset="2"/>
              <a:buChar char="ü"/>
            </a:pPr>
            <a:r>
              <a:rPr lang="pl-PL">
                <a:latin typeface="Arial"/>
                <a:ea typeface="Open Sans"/>
                <a:cs typeface="Open Sans"/>
              </a:rPr>
              <a:t>zasadą równości szans i niedyskryminacji, w tym dostępności dla osób </a:t>
            </a:r>
            <a:br>
              <a:rPr lang="pl-PL">
                <a:latin typeface="Arial"/>
                <a:ea typeface="Open Sans"/>
                <a:cs typeface="Open Sans"/>
              </a:rPr>
            </a:br>
            <a:r>
              <a:rPr lang="pl-PL">
                <a:latin typeface="Arial"/>
                <a:ea typeface="Open Sans"/>
                <a:cs typeface="Open Sans"/>
              </a:rPr>
              <a:t>z niepełnosprawnością</a:t>
            </a:r>
          </a:p>
          <a:p>
            <a:pPr marL="251460" indent="-251460">
              <a:buFont typeface="Wingdings" panose="05000000000000000000" pitchFamily="2" charset="2"/>
              <a:buChar char="ü"/>
            </a:pPr>
            <a:r>
              <a:rPr lang="pl-PL">
                <a:latin typeface="Arial"/>
                <a:ea typeface="Open Sans"/>
                <a:cs typeface="Open Sans"/>
              </a:rPr>
              <a:t>zasadą równości kobiet i mężczyzn</a:t>
            </a:r>
          </a:p>
          <a:p>
            <a:pPr marL="251460" indent="-251460">
              <a:buFont typeface="Wingdings" panose="05000000000000000000" pitchFamily="2" charset="2"/>
              <a:buChar char="ü"/>
            </a:pPr>
            <a:r>
              <a:rPr lang="pl-PL" i="1">
                <a:latin typeface="Arial"/>
                <a:ea typeface="Open Sans"/>
                <a:cs typeface="Open Sans"/>
              </a:rPr>
              <a:t>Kartą Praw Podstawowych Unii Europejskiej</a:t>
            </a:r>
          </a:p>
          <a:p>
            <a:pPr marL="251460" indent="-251460">
              <a:buFont typeface="Wingdings" panose="05000000000000000000" pitchFamily="2" charset="2"/>
              <a:buChar char="ü"/>
            </a:pPr>
            <a:r>
              <a:rPr lang="pl-PL" i="1">
                <a:latin typeface="Arial"/>
                <a:ea typeface="Open Sans"/>
                <a:cs typeface="Open Sans"/>
              </a:rPr>
              <a:t>Konwencją o Prawach Osób Niepełnosprawnych</a:t>
            </a:r>
          </a:p>
          <a:p>
            <a:pPr marL="251460" indent="-251460">
              <a:buFont typeface="Wingdings" panose="05000000000000000000" pitchFamily="2" charset="2"/>
              <a:buChar char="ü"/>
            </a:pPr>
            <a:r>
              <a:rPr lang="pl-PL">
                <a:latin typeface="Arial"/>
                <a:ea typeface="Open Sans"/>
                <a:cs typeface="Open Sans"/>
              </a:rPr>
              <a:t>zasadą zrównoważonego rozwoju, w tym zasadą „nie czyń poważnych szkód” (DNSH)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D1F6B763-BFDA-4F0A-8FF0-DF0C68B9EC8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74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72563301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F4DC3DB-92A2-40F3-ACC6-8F891F94D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525" y="899836"/>
            <a:ext cx="8644723" cy="503834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pl-PL">
                <a:latin typeface="Open Sans"/>
                <a:ea typeface="Open Sans"/>
                <a:cs typeface="Open Sans"/>
              </a:rPr>
              <a:t>	</a:t>
            </a:r>
            <a:r>
              <a:rPr lang="pl-PL" sz="2200">
                <a:latin typeface="Open Sans"/>
                <a:ea typeface="Open Sans"/>
                <a:cs typeface="Open Sans"/>
              </a:rPr>
              <a:t>Realizacja zasad horyzontalnych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B729B62-EE21-456F-8B52-F6FFA0C606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 anchor="t">
            <a:normAutofit/>
          </a:bodyPr>
          <a:lstStyle/>
          <a:p>
            <a:pPr marL="0" indent="0">
              <a:buNone/>
            </a:pPr>
            <a:r>
              <a:rPr lang="pl-PL" sz="2000" b="1">
                <a:latin typeface="Arial"/>
                <a:ea typeface="Open Sans"/>
                <a:cs typeface="Open Sans"/>
              </a:rPr>
              <a:t>Uwaga !</a:t>
            </a:r>
          </a:p>
          <a:p>
            <a:pPr marL="251460" indent="-251460">
              <a:buFont typeface="Wingdings" panose="05000000000000000000" pitchFamily="2" charset="2"/>
              <a:buChar char="§"/>
            </a:pPr>
            <a:r>
              <a:rPr lang="pl-PL">
                <a:latin typeface="Arial"/>
                <a:ea typeface="Open Sans"/>
                <a:cs typeface="Open Sans"/>
              </a:rPr>
              <a:t>Zasady horyzontalne należy stosować na etapie przygotowywania, wdrażania, monitorowania, sprawozdawczości i trwałości projektu i mogą być weryfikowane podczas kontroli.</a:t>
            </a:r>
          </a:p>
          <a:p>
            <a:pPr marL="251460" indent="-251460">
              <a:buFont typeface="Wingdings" panose="05000000000000000000" pitchFamily="2" charset="2"/>
              <a:buChar char="§"/>
            </a:pPr>
            <a:r>
              <a:rPr lang="pl-PL">
                <a:latin typeface="Arial"/>
                <a:ea typeface="Open Sans"/>
                <a:cs typeface="Open Sans"/>
              </a:rPr>
              <a:t>Beneficjent zobowiązany jest do opisania we wniosku refundacyjnym/ sprawozdawczym, w części dotyczącej postępu rzeczowego, już zrealizowanych działań, które zostały zaplanowane we wniosku o dofinansowanie. </a:t>
            </a:r>
          </a:p>
          <a:p>
            <a:pPr marL="251460" indent="-251460">
              <a:buFont typeface="Wingdings" panose="05000000000000000000" pitchFamily="2" charset="2"/>
              <a:buChar char="§"/>
            </a:pPr>
            <a:r>
              <a:rPr lang="pl-PL">
                <a:latin typeface="Arial"/>
                <a:ea typeface="Open Sans"/>
                <a:cs typeface="Open Sans"/>
              </a:rPr>
              <a:t>Informacje o realizacji zasad horyzontalnych powinny być wykazane najpóźniej </a:t>
            </a:r>
            <a:br>
              <a:rPr lang="pl-PL">
                <a:latin typeface="Arial"/>
              </a:rPr>
            </a:br>
            <a:r>
              <a:rPr lang="pl-PL">
                <a:latin typeface="Arial"/>
                <a:ea typeface="Open Sans"/>
                <a:cs typeface="Open Sans"/>
              </a:rPr>
              <a:t>w ramach wniosku o płatność końcową, chyba, że wniosek aplikacyjny wskazuje,</a:t>
            </a:r>
            <a:br>
              <a:rPr lang="pl-PL">
                <a:latin typeface="Arial"/>
              </a:rPr>
            </a:br>
            <a:r>
              <a:rPr lang="pl-PL">
                <a:latin typeface="Arial"/>
                <a:ea typeface="Open Sans"/>
                <a:cs typeface="Open Sans"/>
              </a:rPr>
              <a:t>iż są to koszty które powinny być poniesione w danym okresie sprawozdawczym.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D1F6B763-BFDA-4F0A-8FF0-DF0C68B9EC8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75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26303335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F4DC3DB-92A2-40F3-ACC6-8F891F94D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525" y="899836"/>
            <a:ext cx="8644723" cy="503834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pl-PL" dirty="0">
                <a:latin typeface="Open Sans"/>
                <a:ea typeface="Open Sans"/>
                <a:cs typeface="Open Sans"/>
              </a:rPr>
              <a:t>	</a:t>
            </a:r>
            <a:r>
              <a:rPr lang="pl-PL" sz="2200" dirty="0">
                <a:latin typeface="Open Sans"/>
                <a:ea typeface="Open Sans"/>
                <a:cs typeface="Open Sans"/>
              </a:rPr>
              <a:t>Ankieta ewaluacyjna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D1F6B763-BFDA-4F0A-8FF0-DF0C68B9EC8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76</a:t>
            </a:fld>
            <a:endParaRPr lang="pl-PL"/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9B83366C-DD36-4AC5-AFA9-A064E1FEF1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Zostanie wysłana na adres e-mail</a:t>
            </a:r>
          </a:p>
        </p:txBody>
      </p:sp>
    </p:spTree>
    <p:extLst>
      <p:ext uri="{BB962C8B-B14F-4D97-AF65-F5344CB8AC3E}">
        <p14:creationId xmlns:p14="http://schemas.microsoft.com/office/powerpoint/2010/main" val="4162129357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>
            <a:extLst>
              <a:ext uri="{FF2B5EF4-FFF2-40B4-BE49-F238E27FC236}">
                <a16:creationId xmlns:a16="http://schemas.microsoft.com/office/drawing/2014/main" id="{0CD17717-5751-F730-50BD-CBB39F5763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346" y="175297"/>
            <a:ext cx="8956104" cy="610364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l-PL" sz="1800">
                <a:latin typeface="Arial"/>
                <a:ea typeface="Open Sans"/>
                <a:cs typeface="Arial"/>
              </a:rPr>
              <a:t>Referat rozliczania wydatków</a:t>
            </a:r>
            <a:br>
              <a:rPr lang="pl-PL" sz="1800" b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800">
                <a:latin typeface="Arial"/>
                <a:ea typeface="Open Sans"/>
                <a:cs typeface="Arial"/>
              </a:rPr>
              <a:t>Iwona Kozłowska </a:t>
            </a:r>
            <a:r>
              <a:rPr lang="pl-PL" sz="1800" b="0">
                <a:latin typeface="Arial"/>
                <a:ea typeface="Open Sans"/>
                <a:cs typeface="Arial"/>
              </a:rPr>
              <a:t>kierownik referatu, </a:t>
            </a:r>
            <a:r>
              <a:rPr lang="pl-PL" sz="1600" b="0">
                <a:latin typeface="Arial"/>
                <a:ea typeface="Open Sans"/>
                <a:cs typeface="Arial"/>
                <a:hlinkClick r:id="rId3"/>
              </a:rPr>
              <a:t>kozlowskai@slaskie.pl</a:t>
            </a:r>
            <a:r>
              <a:rPr lang="pl-PL" sz="1600" b="0">
                <a:latin typeface="Arial"/>
                <a:ea typeface="Open Sans"/>
                <a:cs typeface="Arial"/>
              </a:rPr>
              <a:t> </a:t>
            </a:r>
            <a:r>
              <a:rPr lang="pl-PL" sz="1800">
                <a:latin typeface="Arial"/>
                <a:ea typeface="Open Sans"/>
                <a:cs typeface="Arial"/>
              </a:rPr>
              <a:t>(32) 77 40 145</a:t>
            </a:r>
            <a:br>
              <a:rPr lang="pl-PL" sz="1800">
                <a:latin typeface="Arial"/>
                <a:cs typeface="Arial" panose="020B0604020202020204" pitchFamily="34" charset="0"/>
              </a:rPr>
            </a:br>
            <a:r>
              <a:rPr lang="pl-PL" sz="1800">
                <a:latin typeface="Arial"/>
                <a:ea typeface="Open Sans"/>
                <a:cs typeface="Arial"/>
              </a:rPr>
              <a:t>Katarzyna </a:t>
            </a:r>
            <a:r>
              <a:rPr lang="pl-PL" sz="1800" err="1">
                <a:latin typeface="Arial"/>
                <a:ea typeface="Open Sans"/>
                <a:cs typeface="Arial"/>
              </a:rPr>
              <a:t>Pezzotta</a:t>
            </a:r>
            <a:r>
              <a:rPr lang="pl-PL" sz="1800">
                <a:latin typeface="Arial"/>
                <a:ea typeface="Open Sans"/>
                <a:cs typeface="Arial"/>
              </a:rPr>
              <a:t> </a:t>
            </a:r>
            <a:r>
              <a:rPr lang="pl-PL" sz="1600" b="0">
                <a:latin typeface="Arial"/>
                <a:ea typeface="Open Sans"/>
                <a:cs typeface="Open Sans"/>
                <a:hlinkClick r:id="rId4"/>
              </a:rPr>
              <a:t>katarzyna.pezzotta@slaskie.pl</a:t>
            </a:r>
            <a:r>
              <a:rPr lang="pl-PL" sz="1600">
                <a:latin typeface="Arial"/>
                <a:ea typeface="Open Sans"/>
                <a:cs typeface="Arial"/>
              </a:rPr>
              <a:t> </a:t>
            </a:r>
            <a:r>
              <a:rPr lang="pl-PL" sz="1800">
                <a:latin typeface="Arial"/>
                <a:ea typeface="Open Sans"/>
                <a:cs typeface="Arial"/>
              </a:rPr>
              <a:t>(32) 77 40 151</a:t>
            </a:r>
            <a:br>
              <a:rPr lang="en-US" sz="1800">
                <a:latin typeface="Arial"/>
              </a:rPr>
            </a:br>
            <a:r>
              <a:rPr lang="pl-PL" sz="1800">
                <a:latin typeface="Arial"/>
                <a:ea typeface="Open Sans"/>
                <a:cs typeface="Arial"/>
              </a:rPr>
              <a:t>Jolanta Rostkowska </a:t>
            </a:r>
            <a:r>
              <a:rPr lang="pl-PL" sz="1600" b="0">
                <a:latin typeface="Arial"/>
                <a:ea typeface="Open Sans"/>
                <a:cs typeface="Arial"/>
                <a:hlinkClick r:id="rId5"/>
              </a:rPr>
              <a:t>jolanta.rostkowska@slaskie.pl</a:t>
            </a:r>
            <a:r>
              <a:rPr lang="pl-PL" sz="1600">
                <a:latin typeface="Arial"/>
                <a:ea typeface="Open Sans"/>
                <a:cs typeface="Arial"/>
              </a:rPr>
              <a:t> </a:t>
            </a:r>
            <a:r>
              <a:rPr lang="pl-PL" sz="1800">
                <a:latin typeface="Arial"/>
                <a:ea typeface="Open Sans"/>
                <a:cs typeface="Arial"/>
              </a:rPr>
              <a:t>(32) 77 44 653 / (32) 77 40 153</a:t>
            </a:r>
            <a:br>
              <a:rPr lang="pl-PL" sz="1800">
                <a:latin typeface="Arial"/>
                <a:ea typeface="Open Sans"/>
                <a:cs typeface="Arial"/>
              </a:rPr>
            </a:br>
            <a:r>
              <a:rPr lang="pl-PL" sz="1800">
                <a:latin typeface="Arial"/>
                <a:ea typeface="Open Sans"/>
                <a:cs typeface="Arial"/>
              </a:rPr>
              <a:t>Anna Szczurek </a:t>
            </a:r>
            <a:r>
              <a:rPr lang="pl-PL" sz="1600" b="0">
                <a:latin typeface="Arial"/>
                <a:ea typeface="Open Sans"/>
                <a:cs typeface="Open Sans"/>
                <a:hlinkClick r:id="rId6"/>
              </a:rPr>
              <a:t>anna.szczurek@slaskie.pl</a:t>
            </a:r>
            <a:r>
              <a:rPr lang="pl-PL" sz="1600">
                <a:latin typeface="Arial"/>
                <a:ea typeface="Open Sans"/>
                <a:cs typeface="Arial"/>
              </a:rPr>
              <a:t> </a:t>
            </a:r>
            <a:r>
              <a:rPr lang="pl-PL" sz="1800">
                <a:latin typeface="Arial"/>
                <a:ea typeface="Open Sans"/>
                <a:cs typeface="Arial"/>
              </a:rPr>
              <a:t>(32) 77 44 679 / (32) 77 40 153</a:t>
            </a:r>
            <a:br>
              <a:rPr lang="pl-PL" sz="1800">
                <a:latin typeface="Arial"/>
                <a:ea typeface="Open Sans"/>
                <a:cs typeface="Arial"/>
              </a:rPr>
            </a:br>
            <a:r>
              <a:rPr lang="pl-PL" sz="1800">
                <a:latin typeface="Arial"/>
                <a:ea typeface="Open Sans"/>
                <a:cs typeface="Arial"/>
              </a:rPr>
              <a:t>Edyta Zapała </a:t>
            </a:r>
            <a:r>
              <a:rPr lang="pl-PL" sz="1600" b="0">
                <a:latin typeface="Arial"/>
                <a:ea typeface="Open Sans"/>
                <a:cs typeface="Open Sans"/>
                <a:hlinkClick r:id="rId7"/>
              </a:rPr>
              <a:t>edyta.zapala@slaskie.pl</a:t>
            </a:r>
            <a:r>
              <a:rPr lang="pl-PL" sz="1600" b="0">
                <a:latin typeface="Arial"/>
                <a:ea typeface="Open Sans"/>
                <a:cs typeface="Arial"/>
              </a:rPr>
              <a:t> </a:t>
            </a:r>
            <a:r>
              <a:rPr lang="pl-PL" sz="1800" b="0">
                <a:latin typeface="Arial"/>
                <a:ea typeface="Open Sans"/>
                <a:cs typeface="Arial"/>
              </a:rPr>
              <a:t> </a:t>
            </a:r>
            <a:r>
              <a:rPr lang="pl-PL" sz="1800">
                <a:latin typeface="Arial"/>
                <a:ea typeface="Open Sans"/>
                <a:cs typeface="Arial"/>
              </a:rPr>
              <a:t>(32) 77 44 281/ (32) 77 40 152</a:t>
            </a:r>
            <a:br>
              <a:rPr lang="pl-PL" sz="1800" b="0">
                <a:latin typeface="Arial"/>
                <a:ea typeface="Open Sans"/>
                <a:cs typeface="Arial"/>
              </a:rPr>
            </a:br>
            <a:br>
              <a:rPr lang="pl-PL" sz="1800" b="0">
                <a:latin typeface="Arial"/>
                <a:ea typeface="Open Sans"/>
                <a:cs typeface="Arial"/>
              </a:rPr>
            </a:br>
            <a:r>
              <a:rPr lang="pl-PL" sz="1200">
                <a:latin typeface="Open Sans"/>
                <a:ea typeface="Open Sans"/>
                <a:cs typeface="Open Sans"/>
              </a:rPr>
              <a:t>    </a:t>
            </a:r>
            <a:br>
              <a:rPr lang="pl-PL" sz="1200"/>
            </a:br>
            <a:br>
              <a:rPr lang="pl-PL" sz="1200"/>
            </a:br>
            <a:br>
              <a:rPr lang="pl-PL" sz="1200"/>
            </a:br>
            <a:br>
              <a:rPr lang="pl-PL" sz="1200"/>
            </a:br>
            <a:br>
              <a:rPr lang="pl-PL"/>
            </a:br>
            <a:endParaRPr lang="pl-PL"/>
          </a:p>
        </p:txBody>
      </p:sp>
      <p:grpSp>
        <p:nvGrpSpPr>
          <p:cNvPr id="4" name="Grupa 3">
            <a:extLst>
              <a:ext uri="{FF2B5EF4-FFF2-40B4-BE49-F238E27FC236}">
                <a16:creationId xmlns:a16="http://schemas.microsoft.com/office/drawing/2014/main" id="{8BD29868-21BA-4C85-B33B-626BEE339E1A}"/>
              </a:ext>
            </a:extLst>
          </p:cNvPr>
          <p:cNvGrpSpPr/>
          <p:nvPr/>
        </p:nvGrpSpPr>
        <p:grpSpPr>
          <a:xfrm>
            <a:off x="89324" y="6423017"/>
            <a:ext cx="10602489" cy="1115542"/>
            <a:chOff x="153899" y="6417375"/>
            <a:chExt cx="10492198" cy="1192200"/>
          </a:xfrm>
        </p:grpSpPr>
        <p:pic>
          <p:nvPicPr>
            <p:cNvPr id="5" name="Obraz 4">
              <a:extLst>
                <a:ext uri="{FF2B5EF4-FFF2-40B4-BE49-F238E27FC236}">
                  <a16:creationId xmlns:a16="http://schemas.microsoft.com/office/drawing/2014/main" id="{FAD900B4-6AC2-439C-9392-70E3D642AEC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32550" y="6544452"/>
              <a:ext cx="2497838" cy="950945"/>
            </a:xfrm>
            <a:prstGeom prst="rect">
              <a:avLst/>
            </a:prstGeom>
          </p:spPr>
        </p:pic>
        <p:pic>
          <p:nvPicPr>
            <p:cNvPr id="7" name="Obraz 6">
              <a:extLst>
                <a:ext uri="{FF2B5EF4-FFF2-40B4-BE49-F238E27FC236}">
                  <a16:creationId xmlns:a16="http://schemas.microsoft.com/office/drawing/2014/main" id="{537F6D25-2268-4358-91E0-A28EC39741C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899" y="6433030"/>
              <a:ext cx="2463956" cy="1117120"/>
            </a:xfrm>
            <a:prstGeom prst="rect">
              <a:avLst/>
            </a:prstGeom>
          </p:spPr>
        </p:pic>
        <p:pic>
          <p:nvPicPr>
            <p:cNvPr id="8" name="Obraz 7">
              <a:extLst>
                <a:ext uri="{FF2B5EF4-FFF2-40B4-BE49-F238E27FC236}">
                  <a16:creationId xmlns:a16="http://schemas.microsoft.com/office/drawing/2014/main" id="{D862AD94-BDDA-4CF3-A95F-5087D24FFC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65351" y="6544452"/>
              <a:ext cx="2929811" cy="938047"/>
            </a:xfrm>
            <a:prstGeom prst="rect">
              <a:avLst/>
            </a:prstGeom>
          </p:spPr>
        </p:pic>
        <p:pic>
          <p:nvPicPr>
            <p:cNvPr id="9" name="Obraz 8">
              <a:extLst>
                <a:ext uri="{FF2B5EF4-FFF2-40B4-BE49-F238E27FC236}">
                  <a16:creationId xmlns:a16="http://schemas.microsoft.com/office/drawing/2014/main" id="{AD9431F5-949C-4612-8C8B-9445AFB72C4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70242" y="6417375"/>
              <a:ext cx="2275855" cy="1192200"/>
            </a:xfrm>
            <a:prstGeom prst="rect">
              <a:avLst/>
            </a:prstGeom>
          </p:spPr>
        </p:pic>
        <p:cxnSp>
          <p:nvCxnSpPr>
            <p:cNvPr id="10" name="Łącznik prosty 9">
              <a:extLst>
                <a:ext uri="{FF2B5EF4-FFF2-40B4-BE49-F238E27FC236}">
                  <a16:creationId xmlns:a16="http://schemas.microsoft.com/office/drawing/2014/main" id="{C6F945A1-2B76-4421-8CF3-F9DEA8CDEB79}"/>
                </a:ext>
              </a:extLst>
            </p:cNvPr>
            <p:cNvCxnSpPr/>
            <p:nvPr userDrawn="1"/>
          </p:nvCxnSpPr>
          <p:spPr>
            <a:xfrm>
              <a:off x="8239050" y="6686847"/>
              <a:ext cx="0" cy="60948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20D15C57-6318-468B-8420-59416F315FF6}"/>
              </a:ext>
            </a:extLst>
          </p:cNvPr>
          <p:cNvSpPr txBox="1"/>
          <p:nvPr/>
        </p:nvSpPr>
        <p:spPr>
          <a:xfrm>
            <a:off x="2273729" y="3227118"/>
            <a:ext cx="6984776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pl-PL" sz="4800"/>
              <a:t>DZIĘKUJEMY ZA UWAGĘ</a:t>
            </a:r>
          </a:p>
        </p:txBody>
      </p:sp>
      <p:pic>
        <p:nvPicPr>
          <p:cNvPr id="13" name="Obraz 12" descr="Uścisk dłoni">
            <a:extLst>
              <a:ext uri="{FF2B5EF4-FFF2-40B4-BE49-F238E27FC236}">
                <a16:creationId xmlns:a16="http://schemas.microsoft.com/office/drawing/2014/main" id="{780AA065-338A-41C0-937B-8677EF85F0B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184188" y="2918709"/>
            <a:ext cx="1484938" cy="1443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9516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3054CDC-9BCC-4985-A46A-A1F4B1C474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525" y="899836"/>
            <a:ext cx="8645429" cy="503737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pl-PL">
                <a:latin typeface="Open Sans"/>
                <a:ea typeface="Open Sans"/>
                <a:cs typeface="Open Sans"/>
              </a:rPr>
              <a:t>             </a:t>
            </a:r>
            <a:r>
              <a:rPr lang="pl-PL" sz="2200">
                <a:latin typeface="Open Sans"/>
                <a:ea typeface="Open Sans"/>
                <a:cs typeface="Open Sans"/>
              </a:rPr>
              <a:t>Termin składania wniosków o płatność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EB5327F-3243-4663-A09A-FBE02EA2FC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5906" y="1979837"/>
            <a:ext cx="9144535" cy="4775672"/>
          </a:xfrm>
        </p:spPr>
        <p:txBody>
          <a:bodyPr vert="horz" lIns="0" tIns="0" rIns="0" bIns="0" rtlCol="0" anchor="t">
            <a:normAutofit/>
          </a:bodyPr>
          <a:lstStyle/>
          <a:p>
            <a:pPr marL="0" indent="0">
              <a:buNone/>
            </a:pPr>
            <a:r>
              <a:rPr lang="pl-PL" dirty="0">
                <a:latin typeface="Arial"/>
                <a:ea typeface="Open Sans"/>
                <a:cs typeface="Open Sans"/>
              </a:rPr>
              <a:t>Okres realizacji projektu = okres wskazany we wniosku o dofinansowanie</a:t>
            </a:r>
          </a:p>
          <a:p>
            <a:pPr marL="0" indent="0">
              <a:buNone/>
            </a:pPr>
            <a:r>
              <a:rPr lang="pl-PL" b="1" u="sng" dirty="0">
                <a:latin typeface="Arial"/>
                <a:ea typeface="Open Sans"/>
                <a:cs typeface="Open Sans"/>
              </a:rPr>
              <a:t>Daty: </a:t>
            </a:r>
            <a:endParaRPr lang="pl-PL" b="1" u="sng" dirty="0">
              <a:latin typeface="Arial"/>
            </a:endParaRPr>
          </a:p>
          <a:p>
            <a:pPr marL="0" indent="0">
              <a:buNone/>
            </a:pPr>
            <a:r>
              <a:rPr lang="pl-PL" b="1" i="1">
                <a:latin typeface="Arial"/>
                <a:ea typeface="Open Sans"/>
                <a:cs typeface="Open Sans"/>
              </a:rPr>
              <a:t>Data </a:t>
            </a:r>
            <a:r>
              <a:rPr lang="pl-PL" b="1" i="1" dirty="0">
                <a:latin typeface="Arial"/>
                <a:ea typeface="Open Sans"/>
                <a:cs typeface="Open Sans"/>
              </a:rPr>
              <a:t>od:</a:t>
            </a:r>
            <a:r>
              <a:rPr lang="pl-PL" i="1" dirty="0">
                <a:latin typeface="Arial"/>
                <a:ea typeface="Open Sans"/>
                <a:cs typeface="Open Sans"/>
              </a:rPr>
              <a:t> </a:t>
            </a:r>
            <a:r>
              <a:rPr lang="pl-PL" dirty="0">
                <a:latin typeface="Arial"/>
                <a:ea typeface="Open Sans"/>
                <a:cs typeface="Open Sans"/>
              </a:rPr>
              <a:t>zgodnie z datą od okresu realizacji projektu (z wniosku o dofinansowanie)</a:t>
            </a:r>
            <a:br>
              <a:rPr lang="pl-PL">
                <a:latin typeface="Arial"/>
                <a:ea typeface="Open Sans"/>
                <a:cs typeface="Open Sans"/>
              </a:rPr>
            </a:br>
            <a:endParaRPr lang="pl-PL">
              <a:latin typeface="Arial"/>
              <a:ea typeface="Open Sans"/>
              <a:cs typeface="Open Sans"/>
            </a:endParaRPr>
          </a:p>
          <a:p>
            <a:pPr marL="0" indent="0">
              <a:buNone/>
            </a:pPr>
            <a:r>
              <a:rPr lang="pl-PL">
                <a:latin typeface="Arial"/>
                <a:ea typeface="Open Sans"/>
                <a:cs typeface="Open Sans"/>
              </a:rPr>
              <a:t>Terminy</a:t>
            </a:r>
            <a:r>
              <a:rPr lang="pl-PL" dirty="0">
                <a:latin typeface="Arial"/>
                <a:ea typeface="Open Sans"/>
                <a:cs typeface="Open Sans"/>
              </a:rPr>
              <a:t>:</a:t>
            </a:r>
          </a:p>
          <a:p>
            <a:pPr marL="0" indent="0">
              <a:buNone/>
            </a:pPr>
            <a:r>
              <a:rPr lang="pl-PL" b="1" u="sng" dirty="0">
                <a:latin typeface="Arial"/>
                <a:ea typeface="Open Sans"/>
                <a:cs typeface="Open Sans"/>
              </a:rPr>
              <a:t>Wnioski pośrednie</a:t>
            </a:r>
            <a:r>
              <a:rPr lang="pl-PL" u="sng" dirty="0">
                <a:latin typeface="Arial"/>
                <a:ea typeface="Open Sans"/>
                <a:cs typeface="Open Sans"/>
              </a:rPr>
              <a:t>:</a:t>
            </a:r>
            <a:r>
              <a:rPr lang="pl-PL" dirty="0">
                <a:latin typeface="Arial"/>
                <a:ea typeface="Open Sans"/>
                <a:cs typeface="Open Sans"/>
              </a:rPr>
              <a:t> </a:t>
            </a:r>
          </a:p>
          <a:p>
            <a:pPr marL="0" indent="0">
              <a:buNone/>
            </a:pPr>
            <a:r>
              <a:rPr lang="pl-PL" dirty="0">
                <a:latin typeface="Arial"/>
                <a:ea typeface="Open Sans"/>
                <a:cs typeface="Open Sans"/>
              </a:rPr>
              <a:t>- co 3 miesiące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b="1" dirty="0">
                <a:latin typeface="Arial"/>
                <a:ea typeface="Open Sans"/>
                <a:cs typeface="Open Sans"/>
              </a:rPr>
              <a:t>Wniosek rozliczający zaliczkę: </a:t>
            </a:r>
            <a:r>
              <a:rPr lang="pl-PL" dirty="0">
                <a:latin typeface="Arial"/>
                <a:ea typeface="Open Sans"/>
                <a:cs typeface="Open Sans"/>
              </a:rPr>
              <a:t>max. do 6 miesięcy od wypłaty środków + 14 dni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b="1" dirty="0">
                <a:latin typeface="Arial"/>
                <a:ea typeface="Open Sans"/>
                <a:cs typeface="Open Sans"/>
              </a:rPr>
              <a:t>Wniosek końcowy: </a:t>
            </a:r>
            <a:r>
              <a:rPr lang="pl-PL" dirty="0">
                <a:latin typeface="Arial"/>
                <a:ea typeface="Open Sans"/>
                <a:cs typeface="Open Sans"/>
              </a:rPr>
              <a:t>25 dni od daty zakończenia realizacji</a:t>
            </a:r>
          </a:p>
          <a:p>
            <a:pPr marL="0" indent="0">
              <a:buNone/>
            </a:pP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1460" indent="-251460"/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95BEC9D3-7251-4A5C-BE50-7922A393175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8</a:t>
            </a:fld>
            <a:endParaRPr lang="pl-PL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2392" y="2295889"/>
            <a:ext cx="2445975" cy="604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5009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25525" y="899837"/>
            <a:ext cx="8645429" cy="503736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pl-PL"/>
              <a:t>             </a:t>
            </a:r>
            <a:r>
              <a:rPr lang="pl-PL" sz="2200"/>
              <a:t>Formy wypłaty dofinansowania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26004" y="1979837"/>
            <a:ext cx="8640382" cy="468000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b="1" u="sng">
                <a:latin typeface="Arial" panose="020B0604020202020204" pitchFamily="34" charset="0"/>
                <a:cs typeface="Arial" panose="020B0604020202020204" pitchFamily="34" charset="0"/>
              </a:rPr>
              <a:t>Dwie formy, w jakich można otrzymać dofinansowanie  </a:t>
            </a:r>
          </a:p>
          <a:p>
            <a:pPr marL="0" indent="0">
              <a:buNone/>
            </a:pPr>
            <a:br>
              <a:rPr lang="pl-PL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l-PL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l-PL" b="1">
              <a:solidFill>
                <a:srgbClr val="49820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l-PL" b="1">
              <a:solidFill>
                <a:srgbClr val="49820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l-PL" b="1">
              <a:solidFill>
                <a:srgbClr val="49820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l-PL" b="1">
              <a:solidFill>
                <a:srgbClr val="49820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pl-PL" b="1">
              <a:solidFill>
                <a:srgbClr val="49820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9</a:t>
            </a:fld>
            <a:endParaRPr lang="pl-PL"/>
          </a:p>
        </p:txBody>
      </p:sp>
      <p:sp>
        <p:nvSpPr>
          <p:cNvPr id="5" name="Prostokąt 4"/>
          <p:cNvSpPr/>
          <p:nvPr/>
        </p:nvSpPr>
        <p:spPr>
          <a:xfrm>
            <a:off x="1025526" y="1102182"/>
            <a:ext cx="863967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pl-PL"/>
            </a:br>
            <a:br>
              <a:rPr lang="pl-PL"/>
            </a:br>
            <a:endParaRPr lang="pl-PL"/>
          </a:p>
        </p:txBody>
      </p:sp>
      <p:sp>
        <p:nvSpPr>
          <p:cNvPr id="8" name="Strzałka w dół 7"/>
          <p:cNvSpPr/>
          <p:nvPr/>
        </p:nvSpPr>
        <p:spPr>
          <a:xfrm>
            <a:off x="2321570" y="2483693"/>
            <a:ext cx="1224136" cy="10801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Strzałka w dół 8"/>
          <p:cNvSpPr/>
          <p:nvPr/>
        </p:nvSpPr>
        <p:spPr>
          <a:xfrm>
            <a:off x="6318014" y="2423400"/>
            <a:ext cx="1224136" cy="10801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rostokąt 9"/>
          <p:cNvSpPr/>
          <p:nvPr/>
        </p:nvSpPr>
        <p:spPr>
          <a:xfrm>
            <a:off x="1610456" y="3901408"/>
            <a:ext cx="2592288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/>
              <a:t>PŁATNOŚĆ ZALICZKOWA </a:t>
            </a:r>
          </a:p>
        </p:txBody>
      </p:sp>
      <p:sp>
        <p:nvSpPr>
          <p:cNvPr id="11" name="Prostokąt 10"/>
          <p:cNvSpPr/>
          <p:nvPr/>
        </p:nvSpPr>
        <p:spPr>
          <a:xfrm>
            <a:off x="5638421" y="3901408"/>
            <a:ext cx="2592288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/>
              <a:t>PŁATNOŚĆ POŚREDNIA </a:t>
            </a:r>
          </a:p>
        </p:txBody>
      </p:sp>
      <p:sp>
        <p:nvSpPr>
          <p:cNvPr id="13" name="Prostokąt 12"/>
          <p:cNvSpPr/>
          <p:nvPr/>
        </p:nvSpPr>
        <p:spPr>
          <a:xfrm>
            <a:off x="1637494" y="5266789"/>
            <a:ext cx="2592288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2000"/>
              <a:t>- Transza zaliczki do wypłaty  </a:t>
            </a:r>
          </a:p>
        </p:txBody>
      </p:sp>
      <p:sp>
        <p:nvSpPr>
          <p:cNvPr id="14" name="Prostokąt 13"/>
          <p:cNvSpPr/>
          <p:nvPr/>
        </p:nvSpPr>
        <p:spPr>
          <a:xfrm>
            <a:off x="5638421" y="5266789"/>
            <a:ext cx="4026779" cy="1478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2000"/>
              <a:t>- Refundacja wydatków poniesionych </a:t>
            </a:r>
          </a:p>
          <a:p>
            <a:r>
              <a:rPr lang="pl-PL" sz="2000"/>
              <a:t>- Rozliczenie zaliczki </a:t>
            </a:r>
          </a:p>
          <a:p>
            <a:r>
              <a:rPr lang="pl-PL" sz="2000"/>
              <a:t>- Wnioskowanie o transzę zaliczki</a:t>
            </a:r>
          </a:p>
        </p:txBody>
      </p:sp>
    </p:spTree>
    <p:extLst>
      <p:ext uri="{BB962C8B-B14F-4D97-AF65-F5344CB8AC3E}">
        <p14:creationId xmlns:p14="http://schemas.microsoft.com/office/powerpoint/2010/main" val="2163652352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Niestandardowy 8">
      <a:dk1>
        <a:srgbClr val="000000"/>
      </a:dk1>
      <a:lt1>
        <a:srgbClr val="FFFFFF"/>
      </a:lt1>
      <a:dk2>
        <a:srgbClr val="002073"/>
      </a:dk2>
      <a:lt2>
        <a:srgbClr val="FFFFFF"/>
      </a:lt2>
      <a:accent1>
        <a:srgbClr val="003399"/>
      </a:accent1>
      <a:accent2>
        <a:srgbClr val="A6D3FF"/>
      </a:accent2>
      <a:accent3>
        <a:srgbClr val="FFD618"/>
      </a:accent3>
      <a:accent4>
        <a:srgbClr val="0051B0"/>
      </a:accent4>
      <a:accent5>
        <a:srgbClr val="6BB1E2"/>
      </a:accent5>
      <a:accent6>
        <a:srgbClr val="FFE60B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ja1" id="{436F5452-C95B-4D43-A1C6-1CA5BE69C951}" vid="{ABE25C27-1E66-47F3-AA86-B88226738C33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B52D847786EBE4FB3DF1A65CD2A07AC" ma:contentTypeVersion="14" ma:contentTypeDescription="Utwórz nowy dokument." ma:contentTypeScope="" ma:versionID="26cfd90375140a70c5d1d32264d8c90b">
  <xsd:schema xmlns:xsd="http://www.w3.org/2001/XMLSchema" xmlns:xs="http://www.w3.org/2001/XMLSchema" xmlns:p="http://schemas.microsoft.com/office/2006/metadata/properties" xmlns:ns2="cd3c5b66-25f6-4b57-a627-2b053f7da8c0" xmlns:ns3="c5f4c482-ac9c-4b79-b19e-3c04c3e49534" targetNamespace="http://schemas.microsoft.com/office/2006/metadata/properties" ma:root="true" ma:fieldsID="2251bd1420ddb98db297b7ff7ef9ce27" ns2:_="" ns3:_="">
    <xsd:import namespace="cd3c5b66-25f6-4b57-a627-2b053f7da8c0"/>
    <xsd:import namespace="c5f4c482-ac9c-4b79-b19e-3c04c3e4953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3c5b66-25f6-4b57-a627-2b053f7da8c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Tagi obrazów" ma:readOnly="false" ma:fieldId="{5cf76f15-5ced-4ddc-b409-7134ff3c332f}" ma:taxonomyMulti="true" ma:sspId="54914f52-495d-4bb6-95e8-b9da89695b2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f4c482-ac9c-4b79-b19e-3c04c3e49534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Udostępniani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Udostępnione dla — szczegóły" ma:internalName="SharedWithDetails" ma:readOnly="true">
      <xsd:simpleType>
        <xsd:restriction base="dms:Note">
          <xsd:maxLength value="255"/>
        </xsd:restriction>
      </xsd:simpleType>
    </xsd:element>
    <xsd:element name="TaxCatchAll" ma:index="15" nillable="true" ma:displayName="Taxonomy Catch All Column" ma:hidden="true" ma:list="{14a50e90-77b4-4886-9e2e-9086173b985f}" ma:internalName="TaxCatchAll" ma:showField="CatchAllData" ma:web="c5f4c482-ac9c-4b79-b19e-3c04c3e495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d3c5b66-25f6-4b57-a627-2b053f7da8c0">
      <Terms xmlns="http://schemas.microsoft.com/office/infopath/2007/PartnerControls"/>
    </lcf76f155ced4ddcb4097134ff3c332f>
    <TaxCatchAll xmlns="c5f4c482-ac9c-4b79-b19e-3c04c3e49534" xsi:nil="true"/>
  </documentManagement>
</p:properties>
</file>

<file path=customXml/itemProps1.xml><?xml version="1.0" encoding="utf-8"?>
<ds:datastoreItem xmlns:ds="http://schemas.openxmlformats.org/officeDocument/2006/customXml" ds:itemID="{1C2AAAB6-C606-4262-8AAB-A289D11A6E3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C2D6CB7-F9D9-478D-B861-2D23B1727520}">
  <ds:schemaRefs>
    <ds:schemaRef ds:uri="c5f4c482-ac9c-4b79-b19e-3c04c3e49534"/>
    <ds:schemaRef ds:uri="cd3c5b66-25f6-4b57-a627-2b053f7da8c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1D6470E4-38B4-4043-87FE-9820A2779581}">
  <ds:schemaRefs>
    <ds:schemaRef ds:uri="http://purl.org/dc/elements/1.1/"/>
    <ds:schemaRef ds:uri="http://schemas.microsoft.com/office/infopath/2007/PartnerControls"/>
    <ds:schemaRef ds:uri="http://schemas.microsoft.com/office/2006/metadata/properties"/>
    <ds:schemaRef ds:uri="http://schemas.openxmlformats.org/package/2006/metadata/core-properties"/>
    <ds:schemaRef ds:uri="http://purl.org/dc/terms/"/>
    <ds:schemaRef ds:uri="http://schemas.microsoft.com/office/2006/documentManagement/types"/>
    <ds:schemaRef ds:uri="http://purl.org/dc/dcmitype/"/>
    <ds:schemaRef ds:uri="http://www.w3.org/XML/1998/namespace"/>
    <ds:schemaRef ds:uri="c5f4c482-ac9c-4b79-b19e-3c04c3e49534"/>
    <ds:schemaRef ds:uri="cd3c5b66-25f6-4b57-a627-2b053f7da8c0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</TotalTime>
  <Words>5059</Words>
  <Application>Microsoft Office PowerPoint</Application>
  <PresentationFormat>Niestandardowy</PresentationFormat>
  <Paragraphs>585</Paragraphs>
  <Slides>77</Slides>
  <Notes>32</Notes>
  <HiddenSlides>0</HiddenSlides>
  <MMClips>0</MMClips>
  <ScaleCrop>false</ScaleCrop>
  <HeadingPairs>
    <vt:vector size="6" baseType="variant">
      <vt:variant>
        <vt:lpstr>Używane czcionki</vt:lpstr>
      </vt:variant>
      <vt:variant>
        <vt:i4>9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77</vt:i4>
      </vt:variant>
    </vt:vector>
  </HeadingPairs>
  <TitlesOfParts>
    <vt:vector size="87" baseType="lpstr">
      <vt:lpstr>Arial</vt:lpstr>
      <vt:lpstr>Arial,Sans-Serif</vt:lpstr>
      <vt:lpstr>Calibri</vt:lpstr>
      <vt:lpstr>Calibri,Sans-Serif</vt:lpstr>
      <vt:lpstr>Courier New</vt:lpstr>
      <vt:lpstr>Open Sans</vt:lpstr>
      <vt:lpstr>Segoe UI</vt:lpstr>
      <vt:lpstr>Wingdings</vt:lpstr>
      <vt:lpstr>WordVisiCarriageReturn_MSFontService</vt:lpstr>
      <vt:lpstr>Motyw pakietu Office</vt:lpstr>
      <vt:lpstr> Rozliczanie projektów z FST/EFRR  w ramach FE SL 2021-2027</vt:lpstr>
      <vt:lpstr>Wniosek o płatność</vt:lpstr>
      <vt:lpstr>             Złożenie wniosku o płatność </vt:lpstr>
      <vt:lpstr>             Złożenie uzupełnień do wniosku o płatność </vt:lpstr>
      <vt:lpstr>             Złożenie wniosku o płatność</vt:lpstr>
      <vt:lpstr>                 Termin składania wniosków o płatność</vt:lpstr>
      <vt:lpstr>               Wniosek sprawozdawczy</vt:lpstr>
      <vt:lpstr>             Termin składania wniosków o płatność</vt:lpstr>
      <vt:lpstr>             Formy wypłaty dofinansowania </vt:lpstr>
      <vt:lpstr>    Wniosek o płatność końcową- rozliczenie końcowe projektu</vt:lpstr>
      <vt:lpstr>   Załączniki do wniosków o płatność</vt:lpstr>
      <vt:lpstr>   Załączniki do pierwszego wniosku o płatność</vt:lpstr>
      <vt:lpstr>   Załączniki do pierwszego wniosku o płatność  c.d.</vt:lpstr>
      <vt:lpstr>  Załączniki do końcowego wniosku o płatność</vt:lpstr>
      <vt:lpstr>Ważne</vt:lpstr>
      <vt:lpstr>Przetwarzanie danych osobowych</vt:lpstr>
      <vt:lpstr>                    Przykładowy opis faktury </vt:lpstr>
      <vt:lpstr>  Przykładowy opis faktury </vt:lpstr>
      <vt:lpstr>  Faktura elektroniczna</vt:lpstr>
      <vt:lpstr>  Faktura elektroniczna</vt:lpstr>
      <vt:lpstr>  Faktura elektroniczna</vt:lpstr>
      <vt:lpstr>               Dodatkowe zalecenia</vt:lpstr>
      <vt:lpstr> Zaliczka</vt:lpstr>
      <vt:lpstr>           Zaliczka- warunki wypłaty </vt:lpstr>
      <vt:lpstr>           Zaliczka- zasady wypłaty</vt:lpstr>
      <vt:lpstr>              Zaliczka</vt:lpstr>
      <vt:lpstr> Rozliczenie zaliczki</vt:lpstr>
      <vt:lpstr> Rozliczenie zaliczki</vt:lpstr>
      <vt:lpstr> VAT</vt:lpstr>
      <vt:lpstr> VAT</vt:lpstr>
      <vt:lpstr> Całkowita wartość projektu</vt:lpstr>
      <vt:lpstr> VAT dla projektów &lt; 5 mln euro</vt:lpstr>
      <vt:lpstr>VAT dla projektów &gt;=5 mln euro  oraz projektów objętych pomocą publiczną</vt:lpstr>
      <vt:lpstr>VAT dla projektów &gt;=5 mln euro  oraz projektów objętych pomocą publiczną</vt:lpstr>
      <vt:lpstr> VAT kwalifikowalny w całości</vt:lpstr>
      <vt:lpstr> VAT częściowy</vt:lpstr>
      <vt:lpstr> Wysokość współczynników podatku VAT</vt:lpstr>
      <vt:lpstr> VAT- wymagane dokumenty  </vt:lpstr>
      <vt:lpstr>Granty</vt:lpstr>
      <vt:lpstr> Procedur grantowa</vt:lpstr>
      <vt:lpstr> Zestawienie zawartych umów z grantobiorcami </vt:lpstr>
      <vt:lpstr> Zbiorcze zestawienie powierzonych grantów </vt:lpstr>
      <vt:lpstr> Zbiorcze zestawienie powierzonych grantów </vt:lpstr>
      <vt:lpstr> Zbiorcze zestawienie powierzonych grantów </vt:lpstr>
      <vt:lpstr>Załączniki do wniosku o płatność w projekcie grantowym                                     – rozliczenie grantów</vt:lpstr>
      <vt:lpstr>Załączniki do wniosku o płatność w projekcie grantowym                 - wniosek z innymi wydatkami niż granty </vt:lpstr>
      <vt:lpstr>Dodatkowe zasady rozliczania grantów</vt:lpstr>
      <vt:lpstr> Ważne</vt:lpstr>
      <vt:lpstr>Koszty osobowe</vt:lpstr>
      <vt:lpstr> Koszty osobowe</vt:lpstr>
      <vt:lpstr> Koszty osobowe</vt:lpstr>
      <vt:lpstr> Koszty osobowe</vt:lpstr>
      <vt:lpstr>Projekty partnerskie</vt:lpstr>
      <vt:lpstr>  Projekty partnerskie</vt:lpstr>
      <vt:lpstr>Prezentacja programu PowerPoint</vt:lpstr>
      <vt:lpstr>Prezentacja programu PowerPoint</vt:lpstr>
      <vt:lpstr>  Projekty partnerskie – projekty grantowe</vt:lpstr>
      <vt:lpstr>Koszty pośrednie</vt:lpstr>
      <vt:lpstr>       Koszty pośrednie</vt:lpstr>
      <vt:lpstr>       Koszty pośrednie</vt:lpstr>
      <vt:lpstr>       Koszty pośrednie</vt:lpstr>
      <vt:lpstr> Odzyskiwanie środków</vt:lpstr>
      <vt:lpstr>Odzyskanie środków</vt:lpstr>
      <vt:lpstr>Odzyskanie środków</vt:lpstr>
      <vt:lpstr>Odzyskanie środków</vt:lpstr>
      <vt:lpstr>Odzyskanie środków</vt:lpstr>
      <vt:lpstr>Odzyskanie środków</vt:lpstr>
      <vt:lpstr>Podwójne finansowanie wydatków</vt:lpstr>
      <vt:lpstr> PROMOCJA PROJEKTU</vt:lpstr>
      <vt:lpstr> Promowanie projektów</vt:lpstr>
      <vt:lpstr> Promowanie projektów</vt:lpstr>
      <vt:lpstr> Promowanie projektów</vt:lpstr>
      <vt:lpstr> Zasady horyzontalne</vt:lpstr>
      <vt:lpstr> Realizacja zasad horyzontalnych</vt:lpstr>
      <vt:lpstr> Realizacja zasad horyzontalnych</vt:lpstr>
      <vt:lpstr> Ankieta ewaluacyjna</vt:lpstr>
      <vt:lpstr>Referat rozliczania wydatków Iwona Kozłowska kierownik referatu, kozlowskai@slaskie.pl (32) 77 40 145 Katarzyna Pezzotta katarzyna.pezzotta@slaskie.pl (32) 77 40 151 Jolanta Rostkowska jolanta.rostkowska@slaskie.pl (32) 77 44 653 / (32) 77 40 153 Anna Szczurek anna.szczurek@slaskie.pl (32) 77 44 679 / (32) 77 40 153 Edyta Zapała edyta.zapala@slaskie.pl  (32) 77 44 281/ (32) 77 40 152        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Sowiński Piotr</dc:creator>
  <cp:lastModifiedBy>Ginter Tomasz</cp:lastModifiedBy>
  <cp:revision>52</cp:revision>
  <cp:lastPrinted>2023-05-16T06:41:03Z</cp:lastPrinted>
  <dcterms:created xsi:type="dcterms:W3CDTF">2022-06-22T09:40:44Z</dcterms:created>
  <dcterms:modified xsi:type="dcterms:W3CDTF">2025-05-21T09:05:37Z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0x0101008B52D847786EBE4FB3DF1A65CD2A07AC</vt:lpwstr>
  </property>
  <property fmtid="{D5CDD505-2E9C-101B-9397-08002B2CF9AE}" pid="3" name="MediaServiceImageTags">
    <vt:lpwstr/>
  </property>
</Properties>
</file>