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4"/>
  </p:sldMasterIdLst>
  <p:notesMasterIdLst>
    <p:notesMasterId r:id="rId48"/>
  </p:notesMasterIdLst>
  <p:handoutMasterIdLst>
    <p:handoutMasterId r:id="rId49"/>
  </p:handoutMasterIdLst>
  <p:sldIdLst>
    <p:sldId id="256" r:id="rId5"/>
    <p:sldId id="349" r:id="rId6"/>
    <p:sldId id="406" r:id="rId7"/>
    <p:sldId id="374" r:id="rId8"/>
    <p:sldId id="375" r:id="rId9"/>
    <p:sldId id="407" r:id="rId10"/>
    <p:sldId id="408" r:id="rId11"/>
    <p:sldId id="409" r:id="rId12"/>
    <p:sldId id="411" r:id="rId13"/>
    <p:sldId id="413" r:id="rId14"/>
    <p:sldId id="410" r:id="rId15"/>
    <p:sldId id="415" r:id="rId16"/>
    <p:sldId id="419" r:id="rId17"/>
    <p:sldId id="420" r:id="rId18"/>
    <p:sldId id="348" r:id="rId19"/>
    <p:sldId id="383" r:id="rId20"/>
    <p:sldId id="382" r:id="rId21"/>
    <p:sldId id="385" r:id="rId22"/>
    <p:sldId id="400" r:id="rId23"/>
    <p:sldId id="387" r:id="rId24"/>
    <p:sldId id="388" r:id="rId25"/>
    <p:sldId id="389" r:id="rId26"/>
    <p:sldId id="390" r:id="rId27"/>
    <p:sldId id="432" r:id="rId28"/>
    <p:sldId id="393" r:id="rId29"/>
    <p:sldId id="391" r:id="rId30"/>
    <p:sldId id="403" r:id="rId31"/>
    <p:sldId id="422" r:id="rId32"/>
    <p:sldId id="423" r:id="rId33"/>
    <p:sldId id="424" r:id="rId34"/>
    <p:sldId id="421" r:id="rId35"/>
    <p:sldId id="302" r:id="rId36"/>
    <p:sldId id="430" r:id="rId37"/>
    <p:sldId id="426" r:id="rId38"/>
    <p:sldId id="405" r:id="rId39"/>
    <p:sldId id="431" r:id="rId40"/>
    <p:sldId id="380" r:id="rId41"/>
    <p:sldId id="427" r:id="rId42"/>
    <p:sldId id="428" r:id="rId43"/>
    <p:sldId id="402" r:id="rId44"/>
    <p:sldId id="396" r:id="rId45"/>
    <p:sldId id="398" r:id="rId46"/>
    <p:sldId id="260" r:id="rId47"/>
  </p:sldIdLst>
  <p:sldSz cx="10691813" cy="7559675"/>
  <p:notesSz cx="6742113" cy="987266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k" id="{5230D26A-10E4-450E-A8BC-3B0AB787A374}">
          <p14:sldIdLst>
            <p14:sldId id="256"/>
            <p14:sldId id="349"/>
            <p14:sldId id="406"/>
            <p14:sldId id="374"/>
            <p14:sldId id="375"/>
            <p14:sldId id="407"/>
            <p14:sldId id="408"/>
            <p14:sldId id="409"/>
            <p14:sldId id="411"/>
            <p14:sldId id="413"/>
            <p14:sldId id="410"/>
            <p14:sldId id="415"/>
            <p14:sldId id="419"/>
            <p14:sldId id="420"/>
            <p14:sldId id="348"/>
            <p14:sldId id="383"/>
            <p14:sldId id="382"/>
            <p14:sldId id="385"/>
            <p14:sldId id="400"/>
            <p14:sldId id="387"/>
            <p14:sldId id="388"/>
            <p14:sldId id="389"/>
            <p14:sldId id="390"/>
            <p14:sldId id="432"/>
            <p14:sldId id="393"/>
            <p14:sldId id="391"/>
            <p14:sldId id="403"/>
            <p14:sldId id="422"/>
            <p14:sldId id="423"/>
            <p14:sldId id="424"/>
            <p14:sldId id="421"/>
            <p14:sldId id="302"/>
            <p14:sldId id="430"/>
            <p14:sldId id="426"/>
            <p14:sldId id="405"/>
            <p14:sldId id="431"/>
            <p14:sldId id="380"/>
            <p14:sldId id="427"/>
            <p14:sldId id="428"/>
            <p14:sldId id="402"/>
            <p14:sldId id="396"/>
            <p14:sldId id="398"/>
            <p14:sldId id="260"/>
          </p14:sldIdLst>
        </p14:section>
      </p14:sectionLst>
    </p:ext>
    <p:ext uri="{EFAFB233-063F-42B5-8137-9DF3F51BA10A}">
      <p15:sldGuideLst xmlns:p15="http://schemas.microsoft.com/office/powerpoint/2012/main">
        <p15:guide id="1" orient="horz" pos="2381" userDrawn="1">
          <p15:clr>
            <a:srgbClr val="A4A3A4"/>
          </p15:clr>
        </p15:guide>
        <p15:guide id="2" pos="3368"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alenik Agnieszka" initials="PA" lastIdx="1" clrIdx="0">
    <p:extLst>
      <p:ext uri="{19B8F6BF-5375-455C-9EA6-DF929625EA0E}">
        <p15:presenceInfo xmlns:p15="http://schemas.microsoft.com/office/powerpoint/2012/main" userId="S::Agnieszka.Palenik@mfipr.gov.pl::6a0c958d-6557-4bbd-8aa6-03360055b1e8" providerId="AD"/>
      </p:ext>
    </p:extLst>
  </p:cmAuthor>
  <p:cmAuthor id="2" name="Dąbek Justyna" initials="DJ" lastIdx="3" clrIdx="1">
    <p:extLst>
      <p:ext uri="{19B8F6BF-5375-455C-9EA6-DF929625EA0E}">
        <p15:presenceInfo xmlns:p15="http://schemas.microsoft.com/office/powerpoint/2012/main" userId="S-1-5-21-833596994-3496505273-2944068786-1298" providerId="AD"/>
      </p:ext>
    </p:extLst>
  </p:cmAuthor>
  <p:cmAuthor id="3" name="Paszenda Agnieszka" initials="PA" lastIdx="9" clrIdx="2">
    <p:extLst>
      <p:ext uri="{19B8F6BF-5375-455C-9EA6-DF929625EA0E}">
        <p15:presenceInfo xmlns:p15="http://schemas.microsoft.com/office/powerpoint/2012/main" userId="S-1-5-21-833596994-3496505273-2944068786-8030" providerId="AD"/>
      </p:ext>
    </p:extLst>
  </p:cmAuthor>
  <p:cmAuthor id="4" name="Suliga Katarzyna" initials="SK" lastIdx="4" clrIdx="3">
    <p:extLst>
      <p:ext uri="{19B8F6BF-5375-455C-9EA6-DF929625EA0E}">
        <p15:presenceInfo xmlns:p15="http://schemas.microsoft.com/office/powerpoint/2012/main" userId="S::suligak@slaskie.pl::fe920f5f-12c3-45e2-8314-310f4079be67" providerId="AD"/>
      </p:ext>
    </p:extLst>
  </p:cmAuthor>
  <p:cmAuthor id="5" name="Kozłowska Iwona" initials="KI" lastIdx="1" clrIdx="4">
    <p:extLst>
      <p:ext uri="{19B8F6BF-5375-455C-9EA6-DF929625EA0E}">
        <p15:presenceInfo xmlns:p15="http://schemas.microsoft.com/office/powerpoint/2012/main" userId="S-1-5-21-833596994-3496505273-2944068786-1514" providerId="AD"/>
      </p:ext>
    </p:extLst>
  </p:cmAuthor>
  <p:cmAuthor id="6" name="Gburczyk Anna" initials="GA" lastIdx="1" clrIdx="5">
    <p:extLst>
      <p:ext uri="{19B8F6BF-5375-455C-9EA6-DF929625EA0E}">
        <p15:presenceInfo xmlns:p15="http://schemas.microsoft.com/office/powerpoint/2012/main" userId="S::gburczyka@slaskie.pl::328ec451-e04e-47eb-b023-358e4efaad0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0F61"/>
    <a:srgbClr val="DB310F"/>
    <a:srgbClr val="21561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BD0C48F-D9A4-2E61-4F2D-EE780F167C5C}" v="1" dt="2025-07-03T05:09:22.623"/>
  </p1510:revLst>
</p1510:revInfo>
</file>

<file path=ppt/tableStyles.xml><?xml version="1.0" encoding="utf-8"?>
<a:tblStyleLst xmlns:a="http://schemas.openxmlformats.org/drawingml/2006/main" def="{00A15C55-8517-42AA-B614-E9B94910E393}">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Styl pośredni 2 — Ak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6" autoAdjust="0"/>
    <p:restoredTop sz="93721" autoAdjust="0"/>
  </p:normalViewPr>
  <p:slideViewPr>
    <p:cSldViewPr showGuides="1">
      <p:cViewPr varScale="1">
        <p:scale>
          <a:sx n="71" d="100"/>
          <a:sy n="71" d="100"/>
        </p:scale>
        <p:origin x="989" y="53"/>
      </p:cViewPr>
      <p:guideLst>
        <p:guide orient="horz" pos="2381"/>
        <p:guide pos="3368"/>
      </p:guideLst>
    </p:cSldViewPr>
  </p:slideViewPr>
  <p:notesTextViewPr>
    <p:cViewPr>
      <p:scale>
        <a:sx n="1" d="1"/>
        <a:sy n="1" d="1"/>
      </p:scale>
      <p:origin x="0" y="0"/>
    </p:cViewPr>
  </p:notesTextViewPr>
  <p:sorterViewPr>
    <p:cViewPr>
      <p:scale>
        <a:sx n="100" d="100"/>
        <a:sy n="100" d="100"/>
      </p:scale>
      <p:origin x="0" y="0"/>
    </p:cViewPr>
  </p:sorterViewPr>
  <p:notesViewPr>
    <p:cSldViewPr showGuides="1">
      <p:cViewPr varScale="1">
        <p:scale>
          <a:sx n="87" d="100"/>
          <a:sy n="87" d="100"/>
        </p:scale>
        <p:origin x="1950"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commentAuthors" Target="commentAuthors.xml"/><Relationship Id="rId55"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a:extLst>
              <a:ext uri="{FF2B5EF4-FFF2-40B4-BE49-F238E27FC236}">
                <a16:creationId xmlns:a16="http://schemas.microsoft.com/office/drawing/2014/main" id="{D7CA06BC-46DC-4813-AD83-B79D92B5ECF2}"/>
              </a:ext>
            </a:extLst>
          </p:cNvPr>
          <p:cNvSpPr>
            <a:spLocks noGrp="1"/>
          </p:cNvSpPr>
          <p:nvPr>
            <p:ph type="hdr" sz="quarter"/>
          </p:nvPr>
        </p:nvSpPr>
        <p:spPr>
          <a:xfrm>
            <a:off x="0" y="0"/>
            <a:ext cx="2921583" cy="495348"/>
          </a:xfrm>
          <a:prstGeom prst="rect">
            <a:avLst/>
          </a:prstGeom>
        </p:spPr>
        <p:txBody>
          <a:bodyPr vert="horz" lIns="91504" tIns="45752" rIns="91504" bIns="45752" rtlCol="0"/>
          <a:lstStyle>
            <a:lvl1pPr algn="l">
              <a:defRPr sz="1200"/>
            </a:lvl1pPr>
          </a:lstStyle>
          <a:p>
            <a:endParaRPr lang="pl-PL"/>
          </a:p>
        </p:txBody>
      </p:sp>
      <p:sp>
        <p:nvSpPr>
          <p:cNvPr id="3" name="Symbol zastępczy daty 2">
            <a:extLst>
              <a:ext uri="{FF2B5EF4-FFF2-40B4-BE49-F238E27FC236}">
                <a16:creationId xmlns:a16="http://schemas.microsoft.com/office/drawing/2014/main" id="{CBF71FDB-7BB9-4D68-A7B9-41F18B44898E}"/>
              </a:ext>
            </a:extLst>
          </p:cNvPr>
          <p:cNvSpPr>
            <a:spLocks noGrp="1"/>
          </p:cNvSpPr>
          <p:nvPr>
            <p:ph type="dt" sz="quarter" idx="1"/>
          </p:nvPr>
        </p:nvSpPr>
        <p:spPr>
          <a:xfrm>
            <a:off x="3818970" y="0"/>
            <a:ext cx="2921583" cy="495348"/>
          </a:xfrm>
          <a:prstGeom prst="rect">
            <a:avLst/>
          </a:prstGeom>
        </p:spPr>
        <p:txBody>
          <a:bodyPr vert="horz" lIns="91504" tIns="45752" rIns="91504" bIns="45752" rtlCol="0"/>
          <a:lstStyle>
            <a:lvl1pPr algn="r">
              <a:defRPr sz="1200"/>
            </a:lvl1pPr>
          </a:lstStyle>
          <a:p>
            <a:fld id="{E58E870A-5405-49E9-8893-4ED76E127DB0}" type="datetimeFigureOut">
              <a:rPr lang="pl-PL" smtClean="0"/>
              <a:t>2025-07-03</a:t>
            </a:fld>
            <a:endParaRPr lang="pl-PL"/>
          </a:p>
        </p:txBody>
      </p:sp>
      <p:sp>
        <p:nvSpPr>
          <p:cNvPr id="4" name="Symbol zastępczy stopki 3">
            <a:extLst>
              <a:ext uri="{FF2B5EF4-FFF2-40B4-BE49-F238E27FC236}">
                <a16:creationId xmlns:a16="http://schemas.microsoft.com/office/drawing/2014/main" id="{5A82A714-61AB-4B8C-8C5C-11C5FF7DC2F4}"/>
              </a:ext>
            </a:extLst>
          </p:cNvPr>
          <p:cNvSpPr>
            <a:spLocks noGrp="1"/>
          </p:cNvSpPr>
          <p:nvPr>
            <p:ph type="ftr" sz="quarter" idx="2"/>
          </p:nvPr>
        </p:nvSpPr>
        <p:spPr>
          <a:xfrm>
            <a:off x="0" y="9377317"/>
            <a:ext cx="2921583" cy="495347"/>
          </a:xfrm>
          <a:prstGeom prst="rect">
            <a:avLst/>
          </a:prstGeom>
        </p:spPr>
        <p:txBody>
          <a:bodyPr vert="horz" lIns="91504" tIns="45752" rIns="91504" bIns="45752" rtlCol="0" anchor="b"/>
          <a:lstStyle>
            <a:lvl1pPr algn="l">
              <a:defRPr sz="1200"/>
            </a:lvl1pPr>
          </a:lstStyle>
          <a:p>
            <a:endParaRPr lang="pl-PL"/>
          </a:p>
        </p:txBody>
      </p:sp>
      <p:sp>
        <p:nvSpPr>
          <p:cNvPr id="5" name="Symbol zastępczy numeru slajdu 4">
            <a:extLst>
              <a:ext uri="{FF2B5EF4-FFF2-40B4-BE49-F238E27FC236}">
                <a16:creationId xmlns:a16="http://schemas.microsoft.com/office/drawing/2014/main" id="{D1170E61-CE7B-44B3-80D9-C83B6CD5736F}"/>
              </a:ext>
            </a:extLst>
          </p:cNvPr>
          <p:cNvSpPr>
            <a:spLocks noGrp="1"/>
          </p:cNvSpPr>
          <p:nvPr>
            <p:ph type="sldNum" sz="quarter" idx="3"/>
          </p:nvPr>
        </p:nvSpPr>
        <p:spPr>
          <a:xfrm>
            <a:off x="3818970" y="9377317"/>
            <a:ext cx="2921583" cy="495347"/>
          </a:xfrm>
          <a:prstGeom prst="rect">
            <a:avLst/>
          </a:prstGeom>
        </p:spPr>
        <p:txBody>
          <a:bodyPr vert="horz" lIns="91504" tIns="45752" rIns="91504" bIns="45752" rtlCol="0" anchor="b"/>
          <a:lstStyle>
            <a:lvl1pPr algn="r">
              <a:defRPr sz="1200"/>
            </a:lvl1pPr>
          </a:lstStyle>
          <a:p>
            <a:fld id="{7F166712-C50C-420D-BDBA-E1FB4006A079}" type="slidenum">
              <a:rPr lang="pl-PL" smtClean="0"/>
              <a:t>‹#›</a:t>
            </a:fld>
            <a:endParaRPr lang="pl-PL"/>
          </a:p>
        </p:txBody>
      </p:sp>
    </p:spTree>
    <p:extLst>
      <p:ext uri="{BB962C8B-B14F-4D97-AF65-F5344CB8AC3E}">
        <p14:creationId xmlns:p14="http://schemas.microsoft.com/office/powerpoint/2010/main" val="31388443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21583" cy="495348"/>
          </a:xfrm>
          <a:prstGeom prst="rect">
            <a:avLst/>
          </a:prstGeom>
        </p:spPr>
        <p:txBody>
          <a:bodyPr vert="horz" lIns="91504" tIns="45752" rIns="91504" bIns="45752" rtlCol="0"/>
          <a:lstStyle>
            <a:lvl1pPr algn="l">
              <a:defRPr sz="1200"/>
            </a:lvl1pPr>
          </a:lstStyle>
          <a:p>
            <a:endParaRPr lang="pl-PL"/>
          </a:p>
        </p:txBody>
      </p:sp>
      <p:sp>
        <p:nvSpPr>
          <p:cNvPr id="3" name="Symbol zastępczy daty 2"/>
          <p:cNvSpPr>
            <a:spLocks noGrp="1"/>
          </p:cNvSpPr>
          <p:nvPr>
            <p:ph type="dt" idx="1"/>
          </p:nvPr>
        </p:nvSpPr>
        <p:spPr>
          <a:xfrm>
            <a:off x="3818970" y="0"/>
            <a:ext cx="2921583" cy="495348"/>
          </a:xfrm>
          <a:prstGeom prst="rect">
            <a:avLst/>
          </a:prstGeom>
        </p:spPr>
        <p:txBody>
          <a:bodyPr vert="horz" lIns="91504" tIns="45752" rIns="91504" bIns="45752" rtlCol="0"/>
          <a:lstStyle>
            <a:lvl1pPr algn="r">
              <a:defRPr sz="1200"/>
            </a:lvl1pPr>
          </a:lstStyle>
          <a:p>
            <a:fld id="{7EEEFF2B-0721-7148-92D1-1650B5B78E9F}" type="datetimeFigureOut">
              <a:rPr lang="pl-PL" smtClean="0"/>
              <a:t>2025-07-03</a:t>
            </a:fld>
            <a:endParaRPr lang="pl-PL"/>
          </a:p>
        </p:txBody>
      </p:sp>
      <p:sp>
        <p:nvSpPr>
          <p:cNvPr id="4" name="Symbol zastępczy obrazu slajdu 3"/>
          <p:cNvSpPr>
            <a:spLocks noGrp="1" noRot="1" noChangeAspect="1"/>
          </p:cNvSpPr>
          <p:nvPr>
            <p:ph type="sldImg" idx="2"/>
          </p:nvPr>
        </p:nvSpPr>
        <p:spPr>
          <a:xfrm>
            <a:off x="1016000" y="1235075"/>
            <a:ext cx="4710113" cy="3330575"/>
          </a:xfrm>
          <a:prstGeom prst="rect">
            <a:avLst/>
          </a:prstGeom>
          <a:noFill/>
          <a:ln w="12700">
            <a:solidFill>
              <a:prstClr val="black"/>
            </a:solidFill>
          </a:ln>
        </p:spPr>
        <p:txBody>
          <a:bodyPr vert="horz" lIns="91504" tIns="45752" rIns="91504" bIns="45752" rtlCol="0" anchor="ctr"/>
          <a:lstStyle/>
          <a:p>
            <a:endParaRPr lang="pl-PL"/>
          </a:p>
        </p:txBody>
      </p:sp>
      <p:sp>
        <p:nvSpPr>
          <p:cNvPr id="5" name="Symbol zastępczy notatek 4"/>
          <p:cNvSpPr>
            <a:spLocks noGrp="1"/>
          </p:cNvSpPr>
          <p:nvPr>
            <p:ph type="body" sz="quarter" idx="3"/>
          </p:nvPr>
        </p:nvSpPr>
        <p:spPr>
          <a:xfrm>
            <a:off x="674212" y="4751220"/>
            <a:ext cx="5393690" cy="3887361"/>
          </a:xfrm>
          <a:prstGeom prst="rect">
            <a:avLst/>
          </a:prstGeom>
        </p:spPr>
        <p:txBody>
          <a:bodyPr vert="horz" lIns="91504" tIns="45752" rIns="91504" bIns="45752" rtlCol="0"/>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stopki 5"/>
          <p:cNvSpPr>
            <a:spLocks noGrp="1"/>
          </p:cNvSpPr>
          <p:nvPr>
            <p:ph type="ftr" sz="quarter" idx="4"/>
          </p:nvPr>
        </p:nvSpPr>
        <p:spPr>
          <a:xfrm>
            <a:off x="0" y="9377317"/>
            <a:ext cx="2921583" cy="495347"/>
          </a:xfrm>
          <a:prstGeom prst="rect">
            <a:avLst/>
          </a:prstGeom>
        </p:spPr>
        <p:txBody>
          <a:bodyPr vert="horz" lIns="91504" tIns="45752" rIns="91504" bIns="45752"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18970" y="9377317"/>
            <a:ext cx="2921583" cy="495347"/>
          </a:xfrm>
          <a:prstGeom prst="rect">
            <a:avLst/>
          </a:prstGeom>
        </p:spPr>
        <p:txBody>
          <a:bodyPr vert="horz" lIns="91504" tIns="45752" rIns="91504" bIns="45752" rtlCol="0" anchor="b"/>
          <a:lstStyle>
            <a:lvl1pPr algn="r">
              <a:defRPr sz="1200"/>
            </a:lvl1pPr>
          </a:lstStyle>
          <a:p>
            <a:fld id="{2C02B4DB-5212-AD42-B2C1-BD19AC94D45E}" type="slidenum">
              <a:rPr lang="pl-PL" smtClean="0"/>
              <a:t>‹#›</a:t>
            </a:fld>
            <a:endParaRPr lang="pl-PL"/>
          </a:p>
        </p:txBody>
      </p:sp>
    </p:spTree>
    <p:extLst>
      <p:ext uri="{BB962C8B-B14F-4D97-AF65-F5344CB8AC3E}">
        <p14:creationId xmlns:p14="http://schemas.microsoft.com/office/powerpoint/2010/main" val="11927739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2C02B4DB-5212-AD42-B2C1-BD19AC94D45E}" type="slidenum">
              <a:rPr lang="pl-PL" smtClean="0"/>
              <a:t>1</a:t>
            </a:fld>
            <a:endParaRPr lang="pl-PL"/>
          </a:p>
        </p:txBody>
      </p:sp>
    </p:spTree>
    <p:extLst>
      <p:ext uri="{BB962C8B-B14F-4D97-AF65-F5344CB8AC3E}">
        <p14:creationId xmlns:p14="http://schemas.microsoft.com/office/powerpoint/2010/main" val="10404024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2C02B4DB-5212-AD42-B2C1-BD19AC94D45E}" type="slidenum">
              <a:rPr lang="pl-PL" smtClean="0"/>
              <a:t>2</a:t>
            </a:fld>
            <a:endParaRPr lang="pl-PL"/>
          </a:p>
        </p:txBody>
      </p:sp>
    </p:spTree>
    <p:extLst>
      <p:ext uri="{BB962C8B-B14F-4D97-AF65-F5344CB8AC3E}">
        <p14:creationId xmlns:p14="http://schemas.microsoft.com/office/powerpoint/2010/main" val="42144343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2C02B4DB-5212-AD42-B2C1-BD19AC94D45E}" type="slidenum">
              <a:rPr lang="pl-PL" smtClean="0"/>
              <a:t>27</a:t>
            </a:fld>
            <a:endParaRPr lang="pl-PL"/>
          </a:p>
        </p:txBody>
      </p:sp>
    </p:spTree>
    <p:extLst>
      <p:ext uri="{BB962C8B-B14F-4D97-AF65-F5344CB8AC3E}">
        <p14:creationId xmlns:p14="http://schemas.microsoft.com/office/powerpoint/2010/main" val="22644182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2C02B4DB-5212-AD42-B2C1-BD19AC94D45E}" type="slidenum">
              <a:rPr lang="pl-PL" smtClean="0"/>
              <a:t>31</a:t>
            </a:fld>
            <a:endParaRPr lang="pl-PL"/>
          </a:p>
        </p:txBody>
      </p:sp>
    </p:spTree>
    <p:extLst>
      <p:ext uri="{BB962C8B-B14F-4D97-AF65-F5344CB8AC3E}">
        <p14:creationId xmlns:p14="http://schemas.microsoft.com/office/powerpoint/2010/main" val="2042830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2C02B4DB-5212-AD42-B2C1-BD19AC94D45E}" type="slidenum">
              <a:rPr lang="pl-PL" smtClean="0"/>
              <a:t>33</a:t>
            </a:fld>
            <a:endParaRPr lang="pl-PL"/>
          </a:p>
        </p:txBody>
      </p:sp>
    </p:spTree>
    <p:extLst>
      <p:ext uri="{BB962C8B-B14F-4D97-AF65-F5344CB8AC3E}">
        <p14:creationId xmlns:p14="http://schemas.microsoft.com/office/powerpoint/2010/main" val="8023600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2C02B4DB-5212-AD42-B2C1-BD19AC94D45E}" type="slidenum">
              <a:rPr lang="pl-PL" smtClean="0"/>
              <a:t>36</a:t>
            </a:fld>
            <a:endParaRPr lang="pl-PL"/>
          </a:p>
        </p:txBody>
      </p:sp>
    </p:spTree>
    <p:extLst>
      <p:ext uri="{BB962C8B-B14F-4D97-AF65-F5344CB8AC3E}">
        <p14:creationId xmlns:p14="http://schemas.microsoft.com/office/powerpoint/2010/main" val="37433722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2C02B4DB-5212-AD42-B2C1-BD19AC94D45E}" type="slidenum">
              <a:rPr lang="pl-PL" smtClean="0"/>
              <a:t>43</a:t>
            </a:fld>
            <a:endParaRPr lang="pl-PL"/>
          </a:p>
        </p:txBody>
      </p:sp>
    </p:spTree>
    <p:extLst>
      <p:ext uri="{BB962C8B-B14F-4D97-AF65-F5344CB8AC3E}">
        <p14:creationId xmlns:p14="http://schemas.microsoft.com/office/powerpoint/2010/main" val="1409997350"/>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png"/><Relationship Id="rId7" Type="http://schemas.openxmlformats.org/officeDocument/2006/relationships/image" Target="../media/image9.jpe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1.jpe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png"/><Relationship Id="rId18" Type="http://schemas.openxmlformats.org/officeDocument/2006/relationships/image" Target="../media/image11.jpeg"/><Relationship Id="rId3" Type="http://schemas.openxmlformats.org/officeDocument/2006/relationships/image" Target="../media/image12.png"/><Relationship Id="rId7" Type="http://schemas.openxmlformats.org/officeDocument/2006/relationships/image" Target="../media/image16.png"/><Relationship Id="rId12" Type="http://schemas.openxmlformats.org/officeDocument/2006/relationships/image" Target="../media/image21.png"/><Relationship Id="rId17" Type="http://schemas.openxmlformats.org/officeDocument/2006/relationships/image" Target="../media/image10.jpeg"/><Relationship Id="rId2" Type="http://schemas.openxmlformats.org/officeDocument/2006/relationships/image" Target="../media/image4.png"/><Relationship Id="rId16" Type="http://schemas.openxmlformats.org/officeDocument/2006/relationships/image" Target="../media/image9.jpeg"/><Relationship Id="rId1" Type="http://schemas.openxmlformats.org/officeDocument/2006/relationships/slideMaster" Target="../slideMasters/slideMaster1.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png"/><Relationship Id="rId15" Type="http://schemas.openxmlformats.org/officeDocument/2006/relationships/image" Target="../media/image8.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 Id="rId14" Type="http://schemas.openxmlformats.org/officeDocument/2006/relationships/image" Target="../media/image23.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Slajd tytułowy (długi tytuł)">
    <p:spTree>
      <p:nvGrpSpPr>
        <p:cNvPr id="1" name=""/>
        <p:cNvGrpSpPr/>
        <p:nvPr/>
      </p:nvGrpSpPr>
      <p:grpSpPr>
        <a:xfrm>
          <a:off x="0" y="0"/>
          <a:ext cx="0" cy="0"/>
          <a:chOff x="0" y="0"/>
          <a:chExt cx="0" cy="0"/>
        </a:xfrm>
      </p:grpSpPr>
      <p:sp>
        <p:nvSpPr>
          <p:cNvPr id="9" name="Prostokąt 8">
            <a:extLst>
              <a:ext uri="{FF2B5EF4-FFF2-40B4-BE49-F238E27FC236}">
                <a16:creationId xmlns:a16="http://schemas.microsoft.com/office/drawing/2014/main" id="{A63EBD56-4A88-4F5C-BEAF-A33740721C44}"/>
              </a:ext>
            </a:extLst>
          </p:cNvPr>
          <p:cNvSpPr/>
          <p:nvPr userDrawn="1"/>
        </p:nvSpPr>
        <p:spPr>
          <a:xfrm>
            <a:off x="1026613" y="1973818"/>
            <a:ext cx="8639675" cy="4326381"/>
          </a:xfrm>
          <a:prstGeom prst="rect">
            <a:avLst/>
          </a:prstGeom>
          <a:solidFill>
            <a:srgbClr val="A6D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1" name="Prostokąt 10">
            <a:extLst>
              <a:ext uri="{FF2B5EF4-FFF2-40B4-BE49-F238E27FC236}">
                <a16:creationId xmlns:a16="http://schemas.microsoft.com/office/drawing/2014/main" id="{48CDFE25-4437-7188-EA7B-7D9DAD502275}"/>
              </a:ext>
            </a:extLst>
          </p:cNvPr>
          <p:cNvSpPr/>
          <p:nvPr userDrawn="1"/>
        </p:nvSpPr>
        <p:spPr>
          <a:xfrm>
            <a:off x="1" y="0"/>
            <a:ext cx="4986337" cy="269390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13" name="Obraz 12" descr="Obraz zawierający tekst&#10;&#10;Opis wygenerowany automatycznie">
            <a:extLst>
              <a:ext uri="{FF2B5EF4-FFF2-40B4-BE49-F238E27FC236}">
                <a16:creationId xmlns:a16="http://schemas.microsoft.com/office/drawing/2014/main" id="{49D1ECBE-9DB2-9B2A-CE8F-84EF95EA4842}"/>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026760" y="1973818"/>
            <a:ext cx="3959225" cy="720090"/>
          </a:xfrm>
          <a:prstGeom prst="rect">
            <a:avLst/>
          </a:prstGeom>
        </p:spPr>
      </p:pic>
      <p:pic>
        <p:nvPicPr>
          <p:cNvPr id="14" name="Obraz 13">
            <a:extLst>
              <a:ext uri="{FF2B5EF4-FFF2-40B4-BE49-F238E27FC236}">
                <a16:creationId xmlns:a16="http://schemas.microsoft.com/office/drawing/2014/main" id="{2B41AD81-079D-B212-C8B7-9A9D3BEE5179}"/>
              </a:ext>
            </a:extLst>
          </p:cNvPr>
          <p:cNvPicPr>
            <a:picLocks noChangeAspect="1"/>
          </p:cNvPicPr>
          <p:nvPr userDrawn="1"/>
        </p:nvPicPr>
        <p:blipFill>
          <a:blip r:embed="rId3" cstate="hqprint">
            <a:alphaModFix amt="55000"/>
            <a:extLst>
              <a:ext uri="{28A0092B-C50C-407E-A947-70E740481C1C}">
                <a14:useLocalDpi xmlns:a14="http://schemas.microsoft.com/office/drawing/2010/main" val="0"/>
              </a:ext>
            </a:extLst>
          </a:blip>
          <a:stretch>
            <a:fillRect/>
          </a:stretch>
        </p:blipFill>
        <p:spPr>
          <a:xfrm>
            <a:off x="597632" y="540402"/>
            <a:ext cx="1080000" cy="1080000"/>
          </a:xfrm>
          <a:prstGeom prst="rect">
            <a:avLst/>
          </a:prstGeom>
        </p:spPr>
      </p:pic>
      <p:pic>
        <p:nvPicPr>
          <p:cNvPr id="15" name="Obraz 14">
            <a:extLst>
              <a:ext uri="{FF2B5EF4-FFF2-40B4-BE49-F238E27FC236}">
                <a16:creationId xmlns:a16="http://schemas.microsoft.com/office/drawing/2014/main" id="{0A433181-6EED-44B3-4822-4AF9E6BA906A}"/>
              </a:ext>
            </a:extLst>
          </p:cNvPr>
          <p:cNvPicPr>
            <a:picLocks noChangeAspect="1"/>
          </p:cNvPicPr>
          <p:nvPr userDrawn="1"/>
        </p:nvPicPr>
        <p:blipFill>
          <a:blip r:embed="rId4" cstate="hqprint">
            <a:alphaModFix amt="55000"/>
            <a:extLst>
              <a:ext uri="{28A0092B-C50C-407E-A947-70E740481C1C}">
                <a14:useLocalDpi xmlns:a14="http://schemas.microsoft.com/office/drawing/2010/main" val="0"/>
              </a:ext>
            </a:extLst>
          </a:blip>
          <a:stretch>
            <a:fillRect/>
          </a:stretch>
        </p:blipFill>
        <p:spPr>
          <a:xfrm>
            <a:off x="2105788" y="540402"/>
            <a:ext cx="1080000" cy="1080000"/>
          </a:xfrm>
          <a:prstGeom prst="rect">
            <a:avLst/>
          </a:prstGeom>
        </p:spPr>
      </p:pic>
      <p:pic>
        <p:nvPicPr>
          <p:cNvPr id="16" name="Obraz 15">
            <a:extLst>
              <a:ext uri="{FF2B5EF4-FFF2-40B4-BE49-F238E27FC236}">
                <a16:creationId xmlns:a16="http://schemas.microsoft.com/office/drawing/2014/main" id="{276322E5-6025-7EA2-67FB-9F57E9210052}"/>
              </a:ext>
            </a:extLst>
          </p:cNvPr>
          <p:cNvPicPr>
            <a:picLocks noChangeAspect="1"/>
          </p:cNvPicPr>
          <p:nvPr userDrawn="1"/>
        </p:nvPicPr>
        <p:blipFill>
          <a:blip r:embed="rId5" cstate="hqprint">
            <a:alphaModFix amt="55000"/>
            <a:extLst>
              <a:ext uri="{28A0092B-C50C-407E-A947-70E740481C1C}">
                <a14:useLocalDpi xmlns:a14="http://schemas.microsoft.com/office/drawing/2010/main" val="0"/>
              </a:ext>
            </a:extLst>
          </a:blip>
          <a:stretch>
            <a:fillRect/>
          </a:stretch>
        </p:blipFill>
        <p:spPr>
          <a:xfrm>
            <a:off x="3613944" y="540402"/>
            <a:ext cx="1080000" cy="1080000"/>
          </a:xfrm>
          <a:prstGeom prst="rect">
            <a:avLst/>
          </a:prstGeom>
        </p:spPr>
      </p:pic>
      <p:sp>
        <p:nvSpPr>
          <p:cNvPr id="2" name="Title 1"/>
          <p:cNvSpPr>
            <a:spLocks noGrp="1"/>
          </p:cNvSpPr>
          <p:nvPr>
            <p:ph type="ctrTitle"/>
          </p:nvPr>
        </p:nvSpPr>
        <p:spPr>
          <a:xfrm>
            <a:off x="1385877" y="3059113"/>
            <a:ext cx="7920115" cy="1107677"/>
          </a:xfrm>
        </p:spPr>
        <p:txBody>
          <a:bodyPr anchor="t" anchorCtr="0">
            <a:normAutofit/>
          </a:bodyPr>
          <a:lstStyle>
            <a:lvl1pPr algn="l">
              <a:lnSpc>
                <a:spcPts val="4000"/>
              </a:lnSpc>
              <a:defRPr sz="3200"/>
            </a:lvl1pPr>
          </a:lstStyle>
          <a:p>
            <a:r>
              <a:rPr lang="pl-PL"/>
              <a:t>Kliknij, aby edytować styl</a:t>
            </a:r>
            <a:endParaRPr lang="en-US" dirty="0"/>
          </a:p>
        </p:txBody>
      </p:sp>
      <p:sp>
        <p:nvSpPr>
          <p:cNvPr id="3" name="Subtitle 2"/>
          <p:cNvSpPr>
            <a:spLocks noGrp="1"/>
          </p:cNvSpPr>
          <p:nvPr>
            <p:ph type="subTitle" idx="1"/>
          </p:nvPr>
        </p:nvSpPr>
        <p:spPr>
          <a:xfrm>
            <a:off x="1385888" y="4861794"/>
            <a:ext cx="7920037" cy="1080000"/>
          </a:xfrm>
        </p:spPr>
        <p:txBody>
          <a:bodyPr>
            <a:normAutofit/>
          </a:bodyPr>
          <a:lstStyle>
            <a:lvl1pPr marL="0" indent="0" algn="l">
              <a:lnSpc>
                <a:spcPts val="3500"/>
              </a:lnSpc>
              <a:buNone/>
              <a:defRPr sz="2800" b="1">
                <a:solidFill>
                  <a:schemeClr val="tx2"/>
                </a:solidFill>
              </a:defRPr>
            </a:lvl1pPr>
            <a:lvl2pPr marL="503972" indent="0" algn="ctr">
              <a:buNone/>
              <a:defRPr sz="2205"/>
            </a:lvl2pPr>
            <a:lvl3pPr marL="1007943" indent="0" algn="ctr">
              <a:buNone/>
              <a:defRPr sz="1984"/>
            </a:lvl3pPr>
            <a:lvl4pPr marL="1511915" indent="0" algn="ctr">
              <a:buNone/>
              <a:defRPr sz="1764"/>
            </a:lvl4pPr>
            <a:lvl5pPr marL="2015886" indent="0" algn="ctr">
              <a:buNone/>
              <a:defRPr sz="1764"/>
            </a:lvl5pPr>
            <a:lvl6pPr marL="2519858" indent="0" algn="ctr">
              <a:buNone/>
              <a:defRPr sz="1764"/>
            </a:lvl6pPr>
            <a:lvl7pPr marL="3023829" indent="0" algn="ctr">
              <a:buNone/>
              <a:defRPr sz="1764"/>
            </a:lvl7pPr>
            <a:lvl8pPr marL="3527801" indent="0" algn="ctr">
              <a:buNone/>
              <a:defRPr sz="1764"/>
            </a:lvl8pPr>
            <a:lvl9pPr marL="4031772" indent="0" algn="ctr">
              <a:buNone/>
              <a:defRPr sz="1764"/>
            </a:lvl9pPr>
          </a:lstStyle>
          <a:p>
            <a:r>
              <a:rPr lang="pl-PL"/>
              <a:t>Kliknij, aby edytować styl wzorca podtytułu</a:t>
            </a:r>
            <a:endParaRPr lang="en-US" dirty="0"/>
          </a:p>
        </p:txBody>
      </p:sp>
      <p:sp>
        <p:nvSpPr>
          <p:cNvPr id="4" name="Date Placeholder 3"/>
          <p:cNvSpPr>
            <a:spLocks noGrp="1"/>
          </p:cNvSpPr>
          <p:nvPr>
            <p:ph type="dt" sz="half" idx="10"/>
          </p:nvPr>
        </p:nvSpPr>
        <p:spPr>
          <a:xfrm>
            <a:off x="7865356" y="540402"/>
            <a:ext cx="1799844" cy="349114"/>
          </a:xfrm>
          <a:prstGeom prst="rect">
            <a:avLst/>
          </a:prstGeom>
        </p:spPr>
        <p:txBody>
          <a:bodyPr lIns="0" tIns="0" rIns="0" bIns="0"/>
          <a:lstStyle>
            <a:lvl1pPr algn="r">
              <a:lnSpc>
                <a:spcPts val="1800"/>
              </a:lnSpc>
              <a:defRPr sz="1400">
                <a:solidFill>
                  <a:schemeClr val="tx2"/>
                </a:solidFill>
                <a:latin typeface="Open Sans" pitchFamily="2" charset="0"/>
                <a:ea typeface="Open Sans" pitchFamily="2" charset="0"/>
                <a:cs typeface="Open Sans" pitchFamily="2" charset="0"/>
              </a:defRPr>
            </a:lvl1pPr>
          </a:lstStyle>
          <a:p>
            <a:fld id="{D2A3D249-6366-4532-95C2-9DDC07D17B44}" type="datetime1">
              <a:rPr lang="pl-PL" smtClean="0"/>
              <a:t>2025-07-03</a:t>
            </a:fld>
            <a:endParaRPr lang="pl-PL" dirty="0"/>
          </a:p>
        </p:txBody>
      </p:sp>
      <p:grpSp>
        <p:nvGrpSpPr>
          <p:cNvPr id="26" name="Grupa 25">
            <a:extLst>
              <a:ext uri="{FF2B5EF4-FFF2-40B4-BE49-F238E27FC236}">
                <a16:creationId xmlns:a16="http://schemas.microsoft.com/office/drawing/2014/main" id="{BCC7133F-DD34-4441-A081-09B1F39CBAAF}"/>
              </a:ext>
            </a:extLst>
          </p:cNvPr>
          <p:cNvGrpSpPr/>
          <p:nvPr userDrawn="1"/>
        </p:nvGrpSpPr>
        <p:grpSpPr>
          <a:xfrm>
            <a:off x="100601" y="6343237"/>
            <a:ext cx="10492198" cy="1192200"/>
            <a:chOff x="153899" y="6417375"/>
            <a:chExt cx="10492198" cy="1192200"/>
          </a:xfrm>
        </p:grpSpPr>
        <p:pic>
          <p:nvPicPr>
            <p:cNvPr id="17" name="Obraz 16">
              <a:extLst>
                <a:ext uri="{FF2B5EF4-FFF2-40B4-BE49-F238E27FC236}">
                  <a16:creationId xmlns:a16="http://schemas.microsoft.com/office/drawing/2014/main" id="{C936F308-DEB3-4543-84FA-4EAB69571535}"/>
                </a:ext>
              </a:extLst>
            </p:cNvPr>
            <p:cNvPicPr>
              <a:picLocks noChangeAspect="1"/>
            </p:cNvPicPr>
            <p:nvPr userDrawn="1"/>
          </p:nvPicPr>
          <p:blipFill>
            <a:blip r:embed="rId6" cstate="hqprint">
              <a:extLst>
                <a:ext uri="{28A0092B-C50C-407E-A947-70E740481C1C}">
                  <a14:useLocalDpi xmlns:a14="http://schemas.microsoft.com/office/drawing/2010/main" val="0"/>
                </a:ext>
              </a:extLst>
            </a:blip>
            <a:stretch>
              <a:fillRect/>
            </a:stretch>
          </p:blipFill>
          <p:spPr>
            <a:xfrm>
              <a:off x="2532550" y="6544452"/>
              <a:ext cx="2497838" cy="950945"/>
            </a:xfrm>
            <a:prstGeom prst="rect">
              <a:avLst/>
            </a:prstGeom>
          </p:spPr>
        </p:pic>
        <p:pic>
          <p:nvPicPr>
            <p:cNvPr id="19" name="Obraz 18">
              <a:extLst>
                <a:ext uri="{FF2B5EF4-FFF2-40B4-BE49-F238E27FC236}">
                  <a16:creationId xmlns:a16="http://schemas.microsoft.com/office/drawing/2014/main" id="{4F20D11C-E08F-472A-AAFB-DA475B3F6273}"/>
                </a:ext>
              </a:extLst>
            </p:cNvPr>
            <p:cNvPicPr>
              <a:picLocks noChangeAspect="1"/>
            </p:cNvPicPr>
            <p:nvPr userDrawn="1"/>
          </p:nvPicPr>
          <p:blipFill>
            <a:blip r:embed="rId7" cstate="hqprint">
              <a:extLst>
                <a:ext uri="{28A0092B-C50C-407E-A947-70E740481C1C}">
                  <a14:useLocalDpi xmlns:a14="http://schemas.microsoft.com/office/drawing/2010/main" val="0"/>
                </a:ext>
              </a:extLst>
            </a:blip>
            <a:stretch>
              <a:fillRect/>
            </a:stretch>
          </p:blipFill>
          <p:spPr>
            <a:xfrm>
              <a:off x="153899" y="6433030"/>
              <a:ext cx="2463956" cy="1117120"/>
            </a:xfrm>
            <a:prstGeom prst="rect">
              <a:avLst/>
            </a:prstGeom>
          </p:spPr>
        </p:pic>
        <p:pic>
          <p:nvPicPr>
            <p:cNvPr id="21" name="Obraz 20">
              <a:extLst>
                <a:ext uri="{FF2B5EF4-FFF2-40B4-BE49-F238E27FC236}">
                  <a16:creationId xmlns:a16="http://schemas.microsoft.com/office/drawing/2014/main" id="{B8BA551F-4A8B-41BD-9DB0-3202880F5B47}"/>
                </a:ext>
              </a:extLst>
            </p:cNvPr>
            <p:cNvPicPr>
              <a:picLocks noChangeAspect="1"/>
            </p:cNvPicPr>
            <p:nvPr userDrawn="1"/>
          </p:nvPicPr>
          <p:blipFill>
            <a:blip r:embed="rId8" cstate="hqprint">
              <a:extLst>
                <a:ext uri="{28A0092B-C50C-407E-A947-70E740481C1C}">
                  <a14:useLocalDpi xmlns:a14="http://schemas.microsoft.com/office/drawing/2010/main" val="0"/>
                </a:ext>
              </a:extLst>
            </a:blip>
            <a:stretch>
              <a:fillRect/>
            </a:stretch>
          </p:blipFill>
          <p:spPr>
            <a:xfrm>
              <a:off x="4965351" y="6544452"/>
              <a:ext cx="2929811" cy="938047"/>
            </a:xfrm>
            <a:prstGeom prst="rect">
              <a:avLst/>
            </a:prstGeom>
          </p:spPr>
        </p:pic>
        <p:pic>
          <p:nvPicPr>
            <p:cNvPr id="23" name="Obraz 22">
              <a:extLst>
                <a:ext uri="{FF2B5EF4-FFF2-40B4-BE49-F238E27FC236}">
                  <a16:creationId xmlns:a16="http://schemas.microsoft.com/office/drawing/2014/main" id="{49A831D7-01A3-482A-B6D5-47E8C97B5F96}"/>
                </a:ext>
              </a:extLst>
            </p:cNvPr>
            <p:cNvPicPr>
              <a:picLocks noChangeAspect="1"/>
            </p:cNvPicPr>
            <p:nvPr userDrawn="1"/>
          </p:nvPicPr>
          <p:blipFill>
            <a:blip r:embed="rId9" cstate="hqprint">
              <a:extLst>
                <a:ext uri="{28A0092B-C50C-407E-A947-70E740481C1C}">
                  <a14:useLocalDpi xmlns:a14="http://schemas.microsoft.com/office/drawing/2010/main" val="0"/>
                </a:ext>
              </a:extLst>
            </a:blip>
            <a:stretch>
              <a:fillRect/>
            </a:stretch>
          </p:blipFill>
          <p:spPr>
            <a:xfrm>
              <a:off x="8370242" y="6417375"/>
              <a:ext cx="2275855" cy="1192200"/>
            </a:xfrm>
            <a:prstGeom prst="rect">
              <a:avLst/>
            </a:prstGeom>
          </p:spPr>
        </p:pic>
        <p:cxnSp>
          <p:nvCxnSpPr>
            <p:cNvPr id="25" name="Łącznik prosty 24">
              <a:extLst>
                <a:ext uri="{FF2B5EF4-FFF2-40B4-BE49-F238E27FC236}">
                  <a16:creationId xmlns:a16="http://schemas.microsoft.com/office/drawing/2014/main" id="{697FB335-B217-4C87-AB16-011329E672B4}"/>
                </a:ext>
              </a:extLst>
            </p:cNvPr>
            <p:cNvCxnSpPr/>
            <p:nvPr userDrawn="1"/>
          </p:nvCxnSpPr>
          <p:spPr>
            <a:xfrm>
              <a:off x="8239050" y="6686847"/>
              <a:ext cx="0" cy="60948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255767286"/>
      </p:ext>
    </p:extLst>
  </p:cSld>
  <p:clrMapOvr>
    <a:masterClrMapping/>
  </p:clrMapOvr>
  <p:extLst>
    <p:ext uri="{DCECCB84-F9BA-43D5-87BE-67443E8EF086}">
      <p15:sldGuideLst xmlns:p15="http://schemas.microsoft.com/office/powerpoint/2012/main">
        <p15:guide id="1" pos="192" userDrawn="1">
          <p15:clr>
            <a:srgbClr val="FBAE40"/>
          </p15:clr>
        </p15:guide>
        <p15:guide id="2" orient="horz" pos="113" userDrawn="1">
          <p15:clr>
            <a:srgbClr val="FBAE40"/>
          </p15:clr>
        </p15:guide>
        <p15:guide id="3" orient="horz" pos="2381" userDrawn="1">
          <p15:clr>
            <a:srgbClr val="FBAE40"/>
          </p15:clr>
        </p15:guide>
        <p15:guide id="4" orient="horz" pos="340" userDrawn="1">
          <p15:clr>
            <a:srgbClr val="FBAE40"/>
          </p15:clr>
        </p15:guide>
        <p15:guide id="5" orient="horz" pos="567" userDrawn="1">
          <p15:clr>
            <a:srgbClr val="FBAE40"/>
          </p15:clr>
        </p15:guide>
        <p15:guide id="6" orient="horz" pos="794" userDrawn="1">
          <p15:clr>
            <a:srgbClr val="FBAE40"/>
          </p15:clr>
        </p15:guide>
        <p15:guide id="7" orient="horz" pos="1020" userDrawn="1">
          <p15:clr>
            <a:srgbClr val="FBAE40"/>
          </p15:clr>
        </p15:guide>
        <p15:guide id="8" orient="horz" pos="1247" userDrawn="1">
          <p15:clr>
            <a:srgbClr val="FBAE40"/>
          </p15:clr>
        </p15:guide>
        <p15:guide id="9" orient="horz" pos="1474" userDrawn="1">
          <p15:clr>
            <a:srgbClr val="FBAE40"/>
          </p15:clr>
        </p15:guide>
        <p15:guide id="10" orient="horz" pos="1701" userDrawn="1">
          <p15:clr>
            <a:srgbClr val="FBAE40"/>
          </p15:clr>
        </p15:guide>
        <p15:guide id="11" orient="horz" pos="1927" userDrawn="1">
          <p15:clr>
            <a:srgbClr val="FBAE40"/>
          </p15:clr>
        </p15:guide>
        <p15:guide id="12" orient="horz" pos="2154" userDrawn="1">
          <p15:clr>
            <a:srgbClr val="FBAE40"/>
          </p15:clr>
        </p15:guide>
        <p15:guide id="13" orient="horz" pos="2608" userDrawn="1">
          <p15:clr>
            <a:srgbClr val="FBAE40"/>
          </p15:clr>
        </p15:guide>
        <p15:guide id="14" orient="horz" pos="2835" userDrawn="1">
          <p15:clr>
            <a:srgbClr val="FBAE40"/>
          </p15:clr>
        </p15:guide>
        <p15:guide id="15" orient="horz" pos="3061" userDrawn="1">
          <p15:clr>
            <a:srgbClr val="FBAE40"/>
          </p15:clr>
        </p15:guide>
        <p15:guide id="16" orient="horz" pos="3288" userDrawn="1">
          <p15:clr>
            <a:srgbClr val="FBAE40"/>
          </p15:clr>
        </p15:guide>
        <p15:guide id="17" orient="horz" pos="3515" userDrawn="1">
          <p15:clr>
            <a:srgbClr val="FBAE40"/>
          </p15:clr>
        </p15:guide>
        <p15:guide id="18" orient="horz" pos="3742" userDrawn="1">
          <p15:clr>
            <a:srgbClr val="FBAE40"/>
          </p15:clr>
        </p15:guide>
        <p15:guide id="19" orient="horz" pos="3968" userDrawn="1">
          <p15:clr>
            <a:srgbClr val="FBAE40"/>
          </p15:clr>
        </p15:guide>
        <p15:guide id="20" orient="horz" pos="4195" userDrawn="1">
          <p15:clr>
            <a:srgbClr val="FBAE40"/>
          </p15:clr>
        </p15:guide>
        <p15:guide id="21" orient="horz" pos="4422" userDrawn="1">
          <p15:clr>
            <a:srgbClr val="FBAE40"/>
          </p15:clr>
        </p15:guide>
        <p15:guide id="22" orient="horz" pos="4649" userDrawn="1">
          <p15:clr>
            <a:srgbClr val="FBAE40"/>
          </p15:clr>
        </p15:guide>
        <p15:guide id="23" pos="419" userDrawn="1">
          <p15:clr>
            <a:srgbClr val="FBAE40"/>
          </p15:clr>
        </p15:guide>
        <p15:guide id="24" pos="646" userDrawn="1">
          <p15:clr>
            <a:srgbClr val="FBAE40"/>
          </p15:clr>
        </p15:guide>
        <p15:guide id="25" pos="873" userDrawn="1">
          <p15:clr>
            <a:srgbClr val="FBAE40"/>
          </p15:clr>
        </p15:guide>
        <p15:guide id="26" pos="1100" userDrawn="1">
          <p15:clr>
            <a:srgbClr val="FBAE40"/>
          </p15:clr>
        </p15:guide>
        <p15:guide id="27" pos="1327" userDrawn="1">
          <p15:clr>
            <a:srgbClr val="FBAE40"/>
          </p15:clr>
        </p15:guide>
        <p15:guide id="28" pos="1553" userDrawn="1">
          <p15:clr>
            <a:srgbClr val="FBAE40"/>
          </p15:clr>
        </p15:guide>
        <p15:guide id="29" pos="1780" userDrawn="1">
          <p15:clr>
            <a:srgbClr val="FBAE40"/>
          </p15:clr>
        </p15:guide>
        <p15:guide id="30" pos="2007" userDrawn="1">
          <p15:clr>
            <a:srgbClr val="FBAE40"/>
          </p15:clr>
        </p15:guide>
        <p15:guide id="31" pos="2234" userDrawn="1">
          <p15:clr>
            <a:srgbClr val="FBAE40"/>
          </p15:clr>
        </p15:guide>
        <p15:guide id="32" pos="2460" userDrawn="1">
          <p15:clr>
            <a:srgbClr val="FBAE40"/>
          </p15:clr>
        </p15:guide>
        <p15:guide id="33" pos="2687" userDrawn="1">
          <p15:clr>
            <a:srgbClr val="FBAE40"/>
          </p15:clr>
        </p15:guide>
        <p15:guide id="34" pos="2914" userDrawn="1">
          <p15:clr>
            <a:srgbClr val="FBAE40"/>
          </p15:clr>
        </p15:guide>
        <p15:guide id="35" pos="3141" userDrawn="1">
          <p15:clr>
            <a:srgbClr val="FBAE40"/>
          </p15:clr>
        </p15:guide>
        <p15:guide id="36" pos="3368" userDrawn="1">
          <p15:clr>
            <a:srgbClr val="FBAE40"/>
          </p15:clr>
        </p15:guide>
        <p15:guide id="37" pos="3594" userDrawn="1">
          <p15:clr>
            <a:srgbClr val="FBAE40"/>
          </p15:clr>
        </p15:guide>
        <p15:guide id="38" pos="3821" userDrawn="1">
          <p15:clr>
            <a:srgbClr val="FBAE40"/>
          </p15:clr>
        </p15:guide>
        <p15:guide id="39" pos="4048" userDrawn="1">
          <p15:clr>
            <a:srgbClr val="FBAE40"/>
          </p15:clr>
        </p15:guide>
        <p15:guide id="40" pos="4275" userDrawn="1">
          <p15:clr>
            <a:srgbClr val="FBAE40"/>
          </p15:clr>
        </p15:guide>
        <p15:guide id="41" pos="4501" userDrawn="1">
          <p15:clr>
            <a:srgbClr val="FBAE40"/>
          </p15:clr>
        </p15:guide>
        <p15:guide id="42" pos="4728" userDrawn="1">
          <p15:clr>
            <a:srgbClr val="FBAE40"/>
          </p15:clr>
        </p15:guide>
        <p15:guide id="43" pos="4955" userDrawn="1">
          <p15:clr>
            <a:srgbClr val="FBAE40"/>
          </p15:clr>
        </p15:guide>
        <p15:guide id="44" pos="5182" userDrawn="1">
          <p15:clr>
            <a:srgbClr val="FBAE40"/>
          </p15:clr>
        </p15:guide>
        <p15:guide id="45" pos="5408" userDrawn="1">
          <p15:clr>
            <a:srgbClr val="FBAE40"/>
          </p15:clr>
        </p15:guide>
        <p15:guide id="46" pos="5635" userDrawn="1">
          <p15:clr>
            <a:srgbClr val="FBAE40"/>
          </p15:clr>
        </p15:guide>
        <p15:guide id="47" pos="5862" userDrawn="1">
          <p15:clr>
            <a:srgbClr val="FBAE40"/>
          </p15:clr>
        </p15:guide>
        <p15:guide id="48" pos="6089" userDrawn="1">
          <p15:clr>
            <a:srgbClr val="FBAE40"/>
          </p15:clr>
        </p15:guide>
        <p15:guide id="49" pos="6316" userDrawn="1">
          <p15:clr>
            <a:srgbClr val="FBAE40"/>
          </p15:clr>
        </p15:guide>
        <p15:guide id="50" pos="6542"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Slajd końcowy">
    <p:spTree>
      <p:nvGrpSpPr>
        <p:cNvPr id="1" name=""/>
        <p:cNvGrpSpPr/>
        <p:nvPr/>
      </p:nvGrpSpPr>
      <p:grpSpPr>
        <a:xfrm>
          <a:off x="0" y="0"/>
          <a:ext cx="0" cy="0"/>
          <a:chOff x="0" y="0"/>
          <a:chExt cx="0" cy="0"/>
        </a:xfrm>
      </p:grpSpPr>
      <p:sp>
        <p:nvSpPr>
          <p:cNvPr id="12" name="Prostokąt 11">
            <a:extLst>
              <a:ext uri="{FF2B5EF4-FFF2-40B4-BE49-F238E27FC236}">
                <a16:creationId xmlns:a16="http://schemas.microsoft.com/office/drawing/2014/main" id="{F8E39A3A-22D6-B8ED-2F58-16F69704FFAA}"/>
              </a:ext>
            </a:extLst>
          </p:cNvPr>
          <p:cNvSpPr/>
          <p:nvPr userDrawn="1"/>
        </p:nvSpPr>
        <p:spPr>
          <a:xfrm>
            <a:off x="2465388" y="4500563"/>
            <a:ext cx="8226426" cy="179963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1" name="Symbol zastępczy obrazu 10">
            <a:extLst>
              <a:ext uri="{FF2B5EF4-FFF2-40B4-BE49-F238E27FC236}">
                <a16:creationId xmlns:a16="http://schemas.microsoft.com/office/drawing/2014/main" id="{A760FD32-D539-3290-0E5F-1B5EF08EB2F0}"/>
              </a:ext>
            </a:extLst>
          </p:cNvPr>
          <p:cNvSpPr>
            <a:spLocks noGrp="1"/>
          </p:cNvSpPr>
          <p:nvPr>
            <p:ph type="pic" sz="quarter" idx="10"/>
          </p:nvPr>
        </p:nvSpPr>
        <p:spPr>
          <a:xfrm>
            <a:off x="1025525" y="0"/>
            <a:ext cx="8640763" cy="5221288"/>
          </a:xfrm>
          <a:custGeom>
            <a:avLst/>
            <a:gdLst>
              <a:gd name="connsiteX0" fmla="*/ 0 w 8640763"/>
              <a:gd name="connsiteY0" fmla="*/ 0 h 5221288"/>
              <a:gd name="connsiteX1" fmla="*/ 8640763 w 8640763"/>
              <a:gd name="connsiteY1" fmla="*/ 0 h 5221288"/>
              <a:gd name="connsiteX2" fmla="*/ 8640763 w 8640763"/>
              <a:gd name="connsiteY2" fmla="*/ 4500563 h 5221288"/>
              <a:gd name="connsiteX3" fmla="*/ 1439863 w 8640763"/>
              <a:gd name="connsiteY3" fmla="*/ 4500563 h 5221288"/>
              <a:gd name="connsiteX4" fmla="*/ 1439863 w 8640763"/>
              <a:gd name="connsiteY4" fmla="*/ 5221288 h 5221288"/>
              <a:gd name="connsiteX5" fmla="*/ 0 w 8640763"/>
              <a:gd name="connsiteY5" fmla="*/ 5221288 h 5221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40763" h="5221288">
                <a:moveTo>
                  <a:pt x="0" y="0"/>
                </a:moveTo>
                <a:lnTo>
                  <a:pt x="8640763" y="0"/>
                </a:lnTo>
                <a:lnTo>
                  <a:pt x="8640763" y="4500563"/>
                </a:lnTo>
                <a:lnTo>
                  <a:pt x="1439863" y="4500563"/>
                </a:lnTo>
                <a:lnTo>
                  <a:pt x="1439863" y="5221288"/>
                </a:lnTo>
                <a:lnTo>
                  <a:pt x="0" y="5221288"/>
                </a:lnTo>
                <a:close/>
              </a:path>
            </a:pathLst>
          </a:custGeom>
          <a:solidFill>
            <a:schemeClr val="bg1">
              <a:lumMod val="95000"/>
            </a:schemeClr>
          </a:solidFill>
        </p:spPr>
        <p:txBody>
          <a:bodyPr wrap="square" anchor="ctr" anchorCtr="0">
            <a:noAutofit/>
          </a:bodyPr>
          <a:lstStyle>
            <a:lvl1pPr marL="0" indent="0" algn="ctr">
              <a:buFont typeface="Arial" panose="020B0604020202020204" pitchFamily="34" charset="0"/>
              <a:buNone/>
              <a:defRPr sz="1000"/>
            </a:lvl1pPr>
          </a:lstStyle>
          <a:p>
            <a:r>
              <a:rPr lang="pl-PL"/>
              <a:t>Kliknij ikonę, aby dodać obraz</a:t>
            </a:r>
            <a:endParaRPr lang="pl-PL" dirty="0"/>
          </a:p>
        </p:txBody>
      </p:sp>
      <p:pic>
        <p:nvPicPr>
          <p:cNvPr id="7" name="Obraz 6" descr="Obraz zawierający tekst&#10;&#10;Opis wygenerowany automatycznie">
            <a:extLst>
              <a:ext uri="{FF2B5EF4-FFF2-40B4-BE49-F238E27FC236}">
                <a16:creationId xmlns:a16="http://schemas.microsoft.com/office/drawing/2014/main" id="{3B4B8A84-3D08-244B-BF5B-6E361D1A74B5}"/>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2466975" y="4500563"/>
            <a:ext cx="3959225" cy="720090"/>
          </a:xfrm>
          <a:prstGeom prst="rect">
            <a:avLst/>
          </a:prstGeom>
        </p:spPr>
      </p:pic>
      <p:sp>
        <p:nvSpPr>
          <p:cNvPr id="2" name="Tytuł 1">
            <a:extLst>
              <a:ext uri="{FF2B5EF4-FFF2-40B4-BE49-F238E27FC236}">
                <a16:creationId xmlns:a16="http://schemas.microsoft.com/office/drawing/2014/main" id="{C3C397EF-E780-3941-A190-8FF660EE9016}"/>
              </a:ext>
            </a:extLst>
          </p:cNvPr>
          <p:cNvSpPr>
            <a:spLocks noGrp="1"/>
          </p:cNvSpPr>
          <p:nvPr>
            <p:ph type="title"/>
          </p:nvPr>
        </p:nvSpPr>
        <p:spPr>
          <a:xfrm>
            <a:off x="2825750" y="5593629"/>
            <a:ext cx="7559675" cy="705572"/>
          </a:xfrm>
        </p:spPr>
        <p:txBody>
          <a:bodyPr/>
          <a:lstStyle/>
          <a:p>
            <a:r>
              <a:rPr lang="pl-PL"/>
              <a:t>Kliknij, aby edytować styl</a:t>
            </a:r>
            <a:endParaRPr lang="pl-PL" dirty="0"/>
          </a:p>
        </p:txBody>
      </p:sp>
    </p:spTree>
    <p:extLst>
      <p:ext uri="{BB962C8B-B14F-4D97-AF65-F5344CB8AC3E}">
        <p14:creationId xmlns:p14="http://schemas.microsoft.com/office/powerpoint/2010/main" val="27850847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2_Slajd tytułowy (długi tytuł)">
    <p:spTree>
      <p:nvGrpSpPr>
        <p:cNvPr id="1" name=""/>
        <p:cNvGrpSpPr/>
        <p:nvPr/>
      </p:nvGrpSpPr>
      <p:grpSpPr>
        <a:xfrm>
          <a:off x="0" y="0"/>
          <a:ext cx="0" cy="0"/>
          <a:chOff x="0" y="0"/>
          <a:chExt cx="0" cy="0"/>
        </a:xfrm>
      </p:grpSpPr>
      <p:sp>
        <p:nvSpPr>
          <p:cNvPr id="9" name="Prostokąt 8">
            <a:extLst>
              <a:ext uri="{FF2B5EF4-FFF2-40B4-BE49-F238E27FC236}">
                <a16:creationId xmlns:a16="http://schemas.microsoft.com/office/drawing/2014/main" id="{A63EBD56-4A88-4F5C-BEAF-A33740721C44}"/>
              </a:ext>
            </a:extLst>
          </p:cNvPr>
          <p:cNvSpPr/>
          <p:nvPr userDrawn="1"/>
        </p:nvSpPr>
        <p:spPr>
          <a:xfrm>
            <a:off x="1025525" y="1983572"/>
            <a:ext cx="8640763" cy="4316627"/>
          </a:xfrm>
          <a:prstGeom prst="rect">
            <a:avLst/>
          </a:prstGeom>
          <a:solidFill>
            <a:srgbClr val="A6D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1" name="Prostokąt 10">
            <a:extLst>
              <a:ext uri="{FF2B5EF4-FFF2-40B4-BE49-F238E27FC236}">
                <a16:creationId xmlns:a16="http://schemas.microsoft.com/office/drawing/2014/main" id="{48CDFE25-4437-7188-EA7B-7D9DAD502275}"/>
              </a:ext>
              <a:ext uri="{C183D7F6-B498-43B3-948B-1728B52AA6E4}">
                <adec:decorative xmlns:adec="http://schemas.microsoft.com/office/drawing/2017/decorative" val="1"/>
              </a:ext>
            </a:extLst>
          </p:cNvPr>
          <p:cNvSpPr/>
          <p:nvPr userDrawn="1"/>
        </p:nvSpPr>
        <p:spPr>
          <a:xfrm>
            <a:off x="1" y="0"/>
            <a:ext cx="4986337" cy="269390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13" name="Obraz 12" descr="Obraz zawierający tekst&#10;&#10;Opis wygenerowany automatycznie">
            <a:extLst>
              <a:ext uri="{FF2B5EF4-FFF2-40B4-BE49-F238E27FC236}">
                <a16:creationId xmlns:a16="http://schemas.microsoft.com/office/drawing/2014/main" id="{49D1ECBE-9DB2-9B2A-CE8F-84EF95EA4842}"/>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025525" y="1983572"/>
            <a:ext cx="3959225" cy="720090"/>
          </a:xfrm>
          <a:prstGeom prst="rect">
            <a:avLst/>
          </a:prstGeom>
        </p:spPr>
      </p:pic>
      <p:sp>
        <p:nvSpPr>
          <p:cNvPr id="2" name="Title 1"/>
          <p:cNvSpPr>
            <a:spLocks noGrp="1"/>
          </p:cNvSpPr>
          <p:nvPr>
            <p:ph type="ctrTitle"/>
          </p:nvPr>
        </p:nvSpPr>
        <p:spPr>
          <a:xfrm>
            <a:off x="1385877" y="3070227"/>
            <a:ext cx="7920115" cy="1087764"/>
          </a:xfrm>
        </p:spPr>
        <p:txBody>
          <a:bodyPr anchor="t" anchorCtr="0">
            <a:normAutofit/>
          </a:bodyPr>
          <a:lstStyle>
            <a:lvl1pPr algn="l">
              <a:lnSpc>
                <a:spcPts val="4000"/>
              </a:lnSpc>
              <a:defRPr sz="3200"/>
            </a:lvl1pPr>
          </a:lstStyle>
          <a:p>
            <a:r>
              <a:rPr lang="pl-PL"/>
              <a:t>Kliknij, aby edytować styl</a:t>
            </a:r>
            <a:endParaRPr lang="en-US" dirty="0"/>
          </a:p>
        </p:txBody>
      </p:sp>
      <p:sp>
        <p:nvSpPr>
          <p:cNvPr id="3" name="Subtitle 2"/>
          <p:cNvSpPr>
            <a:spLocks noGrp="1"/>
          </p:cNvSpPr>
          <p:nvPr>
            <p:ph type="subTitle" idx="1"/>
          </p:nvPr>
        </p:nvSpPr>
        <p:spPr>
          <a:xfrm>
            <a:off x="1385888" y="4861794"/>
            <a:ext cx="7920037" cy="1080000"/>
          </a:xfrm>
        </p:spPr>
        <p:txBody>
          <a:bodyPr>
            <a:normAutofit/>
          </a:bodyPr>
          <a:lstStyle>
            <a:lvl1pPr marL="0" indent="0" algn="l">
              <a:lnSpc>
                <a:spcPts val="3500"/>
              </a:lnSpc>
              <a:buNone/>
              <a:defRPr sz="2800" b="1">
                <a:solidFill>
                  <a:schemeClr val="tx2"/>
                </a:solidFill>
              </a:defRPr>
            </a:lvl1pPr>
            <a:lvl2pPr marL="503972" indent="0" algn="ctr">
              <a:buNone/>
              <a:defRPr sz="2205"/>
            </a:lvl2pPr>
            <a:lvl3pPr marL="1007943" indent="0" algn="ctr">
              <a:buNone/>
              <a:defRPr sz="1984"/>
            </a:lvl3pPr>
            <a:lvl4pPr marL="1511915" indent="0" algn="ctr">
              <a:buNone/>
              <a:defRPr sz="1764"/>
            </a:lvl4pPr>
            <a:lvl5pPr marL="2015886" indent="0" algn="ctr">
              <a:buNone/>
              <a:defRPr sz="1764"/>
            </a:lvl5pPr>
            <a:lvl6pPr marL="2519858" indent="0" algn="ctr">
              <a:buNone/>
              <a:defRPr sz="1764"/>
            </a:lvl6pPr>
            <a:lvl7pPr marL="3023829" indent="0" algn="ctr">
              <a:buNone/>
              <a:defRPr sz="1764"/>
            </a:lvl7pPr>
            <a:lvl8pPr marL="3527801" indent="0" algn="ctr">
              <a:buNone/>
              <a:defRPr sz="1764"/>
            </a:lvl8pPr>
            <a:lvl9pPr marL="4031772" indent="0" algn="ctr">
              <a:buNone/>
              <a:defRPr sz="1764"/>
            </a:lvl9pPr>
          </a:lstStyle>
          <a:p>
            <a:r>
              <a:rPr lang="pl-PL"/>
              <a:t>Kliknij, aby edytować styl wzorca podtytułu</a:t>
            </a:r>
            <a:endParaRPr lang="en-US" dirty="0"/>
          </a:p>
        </p:txBody>
      </p:sp>
      <p:sp>
        <p:nvSpPr>
          <p:cNvPr id="4" name="Date Placeholder 3"/>
          <p:cNvSpPr>
            <a:spLocks noGrp="1"/>
          </p:cNvSpPr>
          <p:nvPr>
            <p:ph type="dt" sz="half" idx="10"/>
          </p:nvPr>
        </p:nvSpPr>
        <p:spPr>
          <a:xfrm>
            <a:off x="7865356" y="540402"/>
            <a:ext cx="1799844" cy="349114"/>
          </a:xfrm>
          <a:prstGeom prst="rect">
            <a:avLst/>
          </a:prstGeom>
        </p:spPr>
        <p:txBody>
          <a:bodyPr lIns="0" tIns="0" rIns="0" bIns="0"/>
          <a:lstStyle>
            <a:lvl1pPr algn="r">
              <a:lnSpc>
                <a:spcPts val="1800"/>
              </a:lnSpc>
              <a:defRPr sz="1400">
                <a:solidFill>
                  <a:schemeClr val="tx2"/>
                </a:solidFill>
                <a:latin typeface="Open Sans" pitchFamily="2" charset="0"/>
                <a:ea typeface="Open Sans" pitchFamily="2" charset="0"/>
                <a:cs typeface="Open Sans" pitchFamily="2" charset="0"/>
              </a:defRPr>
            </a:lvl1pPr>
          </a:lstStyle>
          <a:p>
            <a:fld id="{68EEE8EE-D7CF-4F1D-849B-3E54D1DD80B0}" type="datetime1">
              <a:rPr lang="pl-PL" smtClean="0"/>
              <a:t>2025-07-03</a:t>
            </a:fld>
            <a:endParaRPr lang="pl-PL" dirty="0"/>
          </a:p>
        </p:txBody>
      </p:sp>
      <p:pic>
        <p:nvPicPr>
          <p:cNvPr id="6" name="Obraz 5">
            <a:extLst>
              <a:ext uri="{FF2B5EF4-FFF2-40B4-BE49-F238E27FC236}">
                <a16:creationId xmlns:a16="http://schemas.microsoft.com/office/drawing/2014/main" id="{039E0742-6ADE-F448-8437-7F591E1D07FA}"/>
              </a:ext>
            </a:extLst>
          </p:cNvPr>
          <p:cNvPicPr>
            <a:picLocks noChangeAspect="1"/>
          </p:cNvPicPr>
          <p:nvPr userDrawn="1"/>
        </p:nvPicPr>
        <p:blipFill>
          <a:blip r:embed="rId3" cstate="hqprint">
            <a:alphaModFix amt="55000"/>
            <a:extLst>
              <a:ext uri="{28A0092B-C50C-407E-A947-70E740481C1C}">
                <a14:useLocalDpi xmlns:a14="http://schemas.microsoft.com/office/drawing/2010/main" val="0"/>
              </a:ext>
            </a:extLst>
          </a:blip>
          <a:stretch>
            <a:fillRect/>
          </a:stretch>
        </p:blipFill>
        <p:spPr>
          <a:xfrm>
            <a:off x="652757" y="1244366"/>
            <a:ext cx="381000" cy="381000"/>
          </a:xfrm>
          <a:prstGeom prst="rect">
            <a:avLst/>
          </a:prstGeom>
        </p:spPr>
      </p:pic>
      <p:pic>
        <p:nvPicPr>
          <p:cNvPr id="17" name="Obraz 16">
            <a:extLst>
              <a:ext uri="{FF2B5EF4-FFF2-40B4-BE49-F238E27FC236}">
                <a16:creationId xmlns:a16="http://schemas.microsoft.com/office/drawing/2014/main" id="{F60567DB-D582-D44E-A6AD-12B2B5F1FE7B}"/>
              </a:ext>
            </a:extLst>
          </p:cNvPr>
          <p:cNvPicPr>
            <a:picLocks noChangeAspect="1"/>
          </p:cNvPicPr>
          <p:nvPr userDrawn="1"/>
        </p:nvPicPr>
        <p:blipFill>
          <a:blip r:embed="rId4" cstate="hqprint">
            <a:alphaModFix amt="55000"/>
            <a:extLst>
              <a:ext uri="{28A0092B-C50C-407E-A947-70E740481C1C}">
                <a14:useLocalDpi xmlns:a14="http://schemas.microsoft.com/office/drawing/2010/main" val="0"/>
              </a:ext>
            </a:extLst>
          </a:blip>
          <a:stretch>
            <a:fillRect/>
          </a:stretch>
        </p:blipFill>
        <p:spPr>
          <a:xfrm>
            <a:off x="1365250" y="545866"/>
            <a:ext cx="381000" cy="381000"/>
          </a:xfrm>
          <a:prstGeom prst="rect">
            <a:avLst/>
          </a:prstGeom>
        </p:spPr>
      </p:pic>
      <p:pic>
        <p:nvPicPr>
          <p:cNvPr id="19" name="Obraz 18">
            <a:extLst>
              <a:ext uri="{FF2B5EF4-FFF2-40B4-BE49-F238E27FC236}">
                <a16:creationId xmlns:a16="http://schemas.microsoft.com/office/drawing/2014/main" id="{39EEE39C-033E-F640-8C4C-E23D91BEA336}"/>
              </a:ext>
            </a:extLst>
          </p:cNvPr>
          <p:cNvPicPr>
            <a:picLocks noChangeAspect="1"/>
          </p:cNvPicPr>
          <p:nvPr userDrawn="1"/>
        </p:nvPicPr>
        <p:blipFill>
          <a:blip r:embed="rId5" cstate="hqprint">
            <a:alphaModFix amt="55000"/>
            <a:extLst>
              <a:ext uri="{28A0092B-C50C-407E-A947-70E740481C1C}">
                <a14:useLocalDpi xmlns:a14="http://schemas.microsoft.com/office/drawing/2010/main" val="0"/>
              </a:ext>
            </a:extLst>
          </a:blip>
          <a:stretch>
            <a:fillRect/>
          </a:stretch>
        </p:blipFill>
        <p:spPr>
          <a:xfrm>
            <a:off x="1380511" y="1244366"/>
            <a:ext cx="381000" cy="381000"/>
          </a:xfrm>
          <a:prstGeom prst="rect">
            <a:avLst/>
          </a:prstGeom>
        </p:spPr>
      </p:pic>
      <p:pic>
        <p:nvPicPr>
          <p:cNvPr id="21" name="Obraz 20">
            <a:extLst>
              <a:ext uri="{FF2B5EF4-FFF2-40B4-BE49-F238E27FC236}">
                <a16:creationId xmlns:a16="http://schemas.microsoft.com/office/drawing/2014/main" id="{C169AC8E-96EA-1048-803E-97D6CEE5E102}"/>
              </a:ext>
            </a:extLst>
          </p:cNvPr>
          <p:cNvPicPr>
            <a:picLocks noChangeAspect="1"/>
          </p:cNvPicPr>
          <p:nvPr userDrawn="1"/>
        </p:nvPicPr>
        <p:blipFill>
          <a:blip r:embed="rId6" cstate="hqprint">
            <a:alphaModFix amt="55000"/>
            <a:extLst>
              <a:ext uri="{28A0092B-C50C-407E-A947-70E740481C1C}">
                <a14:useLocalDpi xmlns:a14="http://schemas.microsoft.com/office/drawing/2010/main" val="0"/>
              </a:ext>
            </a:extLst>
          </a:blip>
          <a:stretch>
            <a:fillRect/>
          </a:stretch>
        </p:blipFill>
        <p:spPr>
          <a:xfrm>
            <a:off x="4265786" y="538288"/>
            <a:ext cx="381000" cy="381000"/>
          </a:xfrm>
          <a:prstGeom prst="rect">
            <a:avLst/>
          </a:prstGeom>
        </p:spPr>
      </p:pic>
      <p:pic>
        <p:nvPicPr>
          <p:cNvPr id="23" name="Obraz 22">
            <a:extLst>
              <a:ext uri="{FF2B5EF4-FFF2-40B4-BE49-F238E27FC236}">
                <a16:creationId xmlns:a16="http://schemas.microsoft.com/office/drawing/2014/main" id="{D5D90F56-CFD2-1A40-B479-B556FC2D370D}"/>
              </a:ext>
            </a:extLst>
          </p:cNvPr>
          <p:cNvPicPr>
            <a:picLocks noChangeAspect="1"/>
          </p:cNvPicPr>
          <p:nvPr userDrawn="1"/>
        </p:nvPicPr>
        <p:blipFill>
          <a:blip r:embed="rId7" cstate="hqprint">
            <a:alphaModFix amt="55000"/>
            <a:extLst>
              <a:ext uri="{28A0092B-C50C-407E-A947-70E740481C1C}">
                <a14:useLocalDpi xmlns:a14="http://schemas.microsoft.com/office/drawing/2010/main" val="0"/>
              </a:ext>
            </a:extLst>
          </a:blip>
          <a:stretch>
            <a:fillRect/>
          </a:stretch>
        </p:blipFill>
        <p:spPr>
          <a:xfrm>
            <a:off x="644525" y="545866"/>
            <a:ext cx="381000" cy="381000"/>
          </a:xfrm>
          <a:prstGeom prst="rect">
            <a:avLst/>
          </a:prstGeom>
        </p:spPr>
      </p:pic>
      <p:pic>
        <p:nvPicPr>
          <p:cNvPr id="25" name="Obraz 24">
            <a:extLst>
              <a:ext uri="{FF2B5EF4-FFF2-40B4-BE49-F238E27FC236}">
                <a16:creationId xmlns:a16="http://schemas.microsoft.com/office/drawing/2014/main" id="{48E96C1A-FA5C-A24F-9872-8608B9B3BC4F}"/>
              </a:ext>
            </a:extLst>
          </p:cNvPr>
          <p:cNvPicPr>
            <a:picLocks noChangeAspect="1"/>
          </p:cNvPicPr>
          <p:nvPr userDrawn="1"/>
        </p:nvPicPr>
        <p:blipFill>
          <a:blip r:embed="rId8" cstate="hqprint">
            <a:alphaModFix amt="55000"/>
            <a:extLst>
              <a:ext uri="{28A0092B-C50C-407E-A947-70E740481C1C}">
                <a14:useLocalDpi xmlns:a14="http://schemas.microsoft.com/office/drawing/2010/main" val="0"/>
              </a:ext>
            </a:extLst>
          </a:blip>
          <a:stretch>
            <a:fillRect/>
          </a:stretch>
        </p:blipFill>
        <p:spPr>
          <a:xfrm>
            <a:off x="2104293" y="1254829"/>
            <a:ext cx="381000" cy="381000"/>
          </a:xfrm>
          <a:prstGeom prst="rect">
            <a:avLst/>
          </a:prstGeom>
        </p:spPr>
      </p:pic>
      <p:pic>
        <p:nvPicPr>
          <p:cNvPr id="27" name="Obraz 26">
            <a:extLst>
              <a:ext uri="{FF2B5EF4-FFF2-40B4-BE49-F238E27FC236}">
                <a16:creationId xmlns:a16="http://schemas.microsoft.com/office/drawing/2014/main" id="{28B2440F-CBE5-784D-ADC8-E797F64F472B}"/>
              </a:ext>
            </a:extLst>
          </p:cNvPr>
          <p:cNvPicPr>
            <a:picLocks noChangeAspect="1"/>
          </p:cNvPicPr>
          <p:nvPr userDrawn="1"/>
        </p:nvPicPr>
        <p:blipFill>
          <a:blip r:embed="rId9" cstate="hqprint">
            <a:alphaModFix amt="55000"/>
            <a:extLst>
              <a:ext uri="{28A0092B-C50C-407E-A947-70E740481C1C}">
                <a14:useLocalDpi xmlns:a14="http://schemas.microsoft.com/office/drawing/2010/main" val="0"/>
              </a:ext>
            </a:extLst>
          </a:blip>
          <a:stretch>
            <a:fillRect/>
          </a:stretch>
        </p:blipFill>
        <p:spPr>
          <a:xfrm>
            <a:off x="2814637" y="543567"/>
            <a:ext cx="381000" cy="381000"/>
          </a:xfrm>
          <a:prstGeom prst="rect">
            <a:avLst/>
          </a:prstGeom>
        </p:spPr>
      </p:pic>
      <p:pic>
        <p:nvPicPr>
          <p:cNvPr id="29" name="Obraz 28">
            <a:extLst>
              <a:ext uri="{FF2B5EF4-FFF2-40B4-BE49-F238E27FC236}">
                <a16:creationId xmlns:a16="http://schemas.microsoft.com/office/drawing/2014/main" id="{1C717A0E-10D0-FA43-BF65-49909BDCEAFA}"/>
              </a:ext>
            </a:extLst>
          </p:cNvPr>
          <p:cNvPicPr>
            <a:picLocks noChangeAspect="1"/>
          </p:cNvPicPr>
          <p:nvPr userDrawn="1"/>
        </p:nvPicPr>
        <p:blipFill>
          <a:blip r:embed="rId10" cstate="hqprint">
            <a:alphaModFix amt="55000"/>
            <a:extLst>
              <a:ext uri="{28A0092B-C50C-407E-A947-70E740481C1C}">
                <a14:useLocalDpi xmlns:a14="http://schemas.microsoft.com/office/drawing/2010/main" val="0"/>
              </a:ext>
            </a:extLst>
          </a:blip>
          <a:stretch>
            <a:fillRect/>
          </a:stretch>
        </p:blipFill>
        <p:spPr>
          <a:xfrm>
            <a:off x="3537018" y="535269"/>
            <a:ext cx="381000" cy="381000"/>
          </a:xfrm>
          <a:prstGeom prst="rect">
            <a:avLst/>
          </a:prstGeom>
        </p:spPr>
      </p:pic>
      <p:pic>
        <p:nvPicPr>
          <p:cNvPr id="31" name="Obraz 30">
            <a:extLst>
              <a:ext uri="{FF2B5EF4-FFF2-40B4-BE49-F238E27FC236}">
                <a16:creationId xmlns:a16="http://schemas.microsoft.com/office/drawing/2014/main" id="{A2891D6F-956C-9342-B2BB-C701A5BC5154}"/>
              </a:ext>
            </a:extLst>
          </p:cNvPr>
          <p:cNvPicPr>
            <a:picLocks noChangeAspect="1"/>
          </p:cNvPicPr>
          <p:nvPr userDrawn="1"/>
        </p:nvPicPr>
        <p:blipFill>
          <a:blip r:embed="rId11" cstate="hqprint">
            <a:alphaModFix amt="55000"/>
            <a:extLst>
              <a:ext uri="{28A0092B-C50C-407E-A947-70E740481C1C}">
                <a14:useLocalDpi xmlns:a14="http://schemas.microsoft.com/office/drawing/2010/main" val="0"/>
              </a:ext>
            </a:extLst>
          </a:blip>
          <a:stretch>
            <a:fillRect/>
          </a:stretch>
        </p:blipFill>
        <p:spPr>
          <a:xfrm>
            <a:off x="2092256" y="531095"/>
            <a:ext cx="381000" cy="381000"/>
          </a:xfrm>
          <a:prstGeom prst="rect">
            <a:avLst/>
          </a:prstGeom>
        </p:spPr>
      </p:pic>
      <p:pic>
        <p:nvPicPr>
          <p:cNvPr id="33" name="Obraz 32">
            <a:extLst>
              <a:ext uri="{FF2B5EF4-FFF2-40B4-BE49-F238E27FC236}">
                <a16:creationId xmlns:a16="http://schemas.microsoft.com/office/drawing/2014/main" id="{7DE0C268-A93E-1C47-9AA3-10F1F10D0971}"/>
              </a:ext>
            </a:extLst>
          </p:cNvPr>
          <p:cNvPicPr>
            <a:picLocks noChangeAspect="1"/>
          </p:cNvPicPr>
          <p:nvPr userDrawn="1"/>
        </p:nvPicPr>
        <p:blipFill>
          <a:blip r:embed="rId12" cstate="hqprint">
            <a:alphaModFix amt="55000"/>
            <a:extLst>
              <a:ext uri="{28A0092B-C50C-407E-A947-70E740481C1C}">
                <a14:useLocalDpi xmlns:a14="http://schemas.microsoft.com/office/drawing/2010/main" val="0"/>
              </a:ext>
            </a:extLst>
          </a:blip>
          <a:stretch>
            <a:fillRect/>
          </a:stretch>
        </p:blipFill>
        <p:spPr>
          <a:xfrm>
            <a:off x="3534802" y="1251987"/>
            <a:ext cx="381000" cy="381000"/>
          </a:xfrm>
          <a:prstGeom prst="rect">
            <a:avLst/>
          </a:prstGeom>
        </p:spPr>
      </p:pic>
      <p:pic>
        <p:nvPicPr>
          <p:cNvPr id="35" name="Obraz 34">
            <a:extLst>
              <a:ext uri="{FF2B5EF4-FFF2-40B4-BE49-F238E27FC236}">
                <a16:creationId xmlns:a16="http://schemas.microsoft.com/office/drawing/2014/main" id="{45508241-FE91-D847-8686-4F72BD314220}"/>
              </a:ext>
            </a:extLst>
          </p:cNvPr>
          <p:cNvPicPr>
            <a:picLocks noChangeAspect="1"/>
          </p:cNvPicPr>
          <p:nvPr userDrawn="1"/>
        </p:nvPicPr>
        <p:blipFill>
          <a:blip r:embed="rId13" cstate="hqprint">
            <a:alphaModFix amt="55000"/>
            <a:extLst>
              <a:ext uri="{28A0092B-C50C-407E-A947-70E740481C1C}">
                <a14:useLocalDpi xmlns:a14="http://schemas.microsoft.com/office/drawing/2010/main" val="0"/>
              </a:ext>
            </a:extLst>
          </a:blip>
          <a:stretch>
            <a:fillRect/>
          </a:stretch>
        </p:blipFill>
        <p:spPr>
          <a:xfrm>
            <a:off x="4265613" y="1250549"/>
            <a:ext cx="381000" cy="381000"/>
          </a:xfrm>
          <a:prstGeom prst="rect">
            <a:avLst/>
          </a:prstGeom>
        </p:spPr>
      </p:pic>
      <p:pic>
        <p:nvPicPr>
          <p:cNvPr id="37" name="Obraz 36">
            <a:extLst>
              <a:ext uri="{FF2B5EF4-FFF2-40B4-BE49-F238E27FC236}">
                <a16:creationId xmlns:a16="http://schemas.microsoft.com/office/drawing/2014/main" id="{EB9A3203-260A-FA4A-9526-A6276A5756DA}"/>
              </a:ext>
            </a:extLst>
          </p:cNvPr>
          <p:cNvPicPr>
            <a:picLocks noChangeAspect="1"/>
          </p:cNvPicPr>
          <p:nvPr userDrawn="1"/>
        </p:nvPicPr>
        <p:blipFill>
          <a:blip r:embed="rId14" cstate="hqprint">
            <a:alphaModFix amt="55000"/>
            <a:extLst>
              <a:ext uri="{28A0092B-C50C-407E-A947-70E740481C1C}">
                <a14:useLocalDpi xmlns:a14="http://schemas.microsoft.com/office/drawing/2010/main" val="0"/>
              </a:ext>
            </a:extLst>
          </a:blip>
          <a:stretch>
            <a:fillRect/>
          </a:stretch>
        </p:blipFill>
        <p:spPr>
          <a:xfrm>
            <a:off x="2814637" y="1250549"/>
            <a:ext cx="381000" cy="381000"/>
          </a:xfrm>
          <a:prstGeom prst="rect">
            <a:avLst/>
          </a:prstGeom>
        </p:spPr>
      </p:pic>
      <p:grpSp>
        <p:nvGrpSpPr>
          <p:cNvPr id="24" name="Grupa 23">
            <a:extLst>
              <a:ext uri="{FF2B5EF4-FFF2-40B4-BE49-F238E27FC236}">
                <a16:creationId xmlns:a16="http://schemas.microsoft.com/office/drawing/2014/main" id="{C2FC3C7A-739B-4EFC-B37D-A6D2DD294C57}"/>
              </a:ext>
            </a:extLst>
          </p:cNvPr>
          <p:cNvGrpSpPr/>
          <p:nvPr userDrawn="1"/>
        </p:nvGrpSpPr>
        <p:grpSpPr>
          <a:xfrm>
            <a:off x="178978" y="6367475"/>
            <a:ext cx="10492198" cy="1192200"/>
            <a:chOff x="153899" y="6417375"/>
            <a:chExt cx="10492198" cy="1192200"/>
          </a:xfrm>
        </p:grpSpPr>
        <p:pic>
          <p:nvPicPr>
            <p:cNvPr id="26" name="Obraz 25">
              <a:extLst>
                <a:ext uri="{FF2B5EF4-FFF2-40B4-BE49-F238E27FC236}">
                  <a16:creationId xmlns:a16="http://schemas.microsoft.com/office/drawing/2014/main" id="{DB4C0DFD-74BB-4F9A-9632-77A6DFC99897}"/>
                </a:ext>
              </a:extLst>
            </p:cNvPr>
            <p:cNvPicPr>
              <a:picLocks noChangeAspect="1"/>
            </p:cNvPicPr>
            <p:nvPr userDrawn="1"/>
          </p:nvPicPr>
          <p:blipFill>
            <a:blip r:embed="rId15" cstate="hqprint">
              <a:extLst>
                <a:ext uri="{28A0092B-C50C-407E-A947-70E740481C1C}">
                  <a14:useLocalDpi xmlns:a14="http://schemas.microsoft.com/office/drawing/2010/main" val="0"/>
                </a:ext>
              </a:extLst>
            </a:blip>
            <a:stretch>
              <a:fillRect/>
            </a:stretch>
          </p:blipFill>
          <p:spPr>
            <a:xfrm>
              <a:off x="2532550" y="6544452"/>
              <a:ext cx="2497838" cy="950945"/>
            </a:xfrm>
            <a:prstGeom prst="rect">
              <a:avLst/>
            </a:prstGeom>
          </p:spPr>
        </p:pic>
        <p:pic>
          <p:nvPicPr>
            <p:cNvPr id="28" name="Obraz 27">
              <a:extLst>
                <a:ext uri="{FF2B5EF4-FFF2-40B4-BE49-F238E27FC236}">
                  <a16:creationId xmlns:a16="http://schemas.microsoft.com/office/drawing/2014/main" id="{5FF58B18-2EF8-43C8-A461-528BBCF30113}"/>
                </a:ext>
              </a:extLst>
            </p:cNvPr>
            <p:cNvPicPr>
              <a:picLocks noChangeAspect="1"/>
            </p:cNvPicPr>
            <p:nvPr userDrawn="1"/>
          </p:nvPicPr>
          <p:blipFill>
            <a:blip r:embed="rId16" cstate="hqprint">
              <a:extLst>
                <a:ext uri="{28A0092B-C50C-407E-A947-70E740481C1C}">
                  <a14:useLocalDpi xmlns:a14="http://schemas.microsoft.com/office/drawing/2010/main" val="0"/>
                </a:ext>
              </a:extLst>
            </a:blip>
            <a:stretch>
              <a:fillRect/>
            </a:stretch>
          </p:blipFill>
          <p:spPr>
            <a:xfrm>
              <a:off x="153899" y="6433030"/>
              <a:ext cx="2463956" cy="1117120"/>
            </a:xfrm>
            <a:prstGeom prst="rect">
              <a:avLst/>
            </a:prstGeom>
          </p:spPr>
        </p:pic>
        <p:pic>
          <p:nvPicPr>
            <p:cNvPr id="30" name="Obraz 29">
              <a:extLst>
                <a:ext uri="{FF2B5EF4-FFF2-40B4-BE49-F238E27FC236}">
                  <a16:creationId xmlns:a16="http://schemas.microsoft.com/office/drawing/2014/main" id="{28054144-901A-4959-98FE-DB8F41AD46A7}"/>
                </a:ext>
              </a:extLst>
            </p:cNvPr>
            <p:cNvPicPr>
              <a:picLocks noChangeAspect="1"/>
            </p:cNvPicPr>
            <p:nvPr userDrawn="1"/>
          </p:nvPicPr>
          <p:blipFill>
            <a:blip r:embed="rId17" cstate="hqprint">
              <a:extLst>
                <a:ext uri="{28A0092B-C50C-407E-A947-70E740481C1C}">
                  <a14:useLocalDpi xmlns:a14="http://schemas.microsoft.com/office/drawing/2010/main" val="0"/>
                </a:ext>
              </a:extLst>
            </a:blip>
            <a:stretch>
              <a:fillRect/>
            </a:stretch>
          </p:blipFill>
          <p:spPr>
            <a:xfrm>
              <a:off x="4965351" y="6544452"/>
              <a:ext cx="2929811" cy="938047"/>
            </a:xfrm>
            <a:prstGeom prst="rect">
              <a:avLst/>
            </a:prstGeom>
          </p:spPr>
        </p:pic>
        <p:pic>
          <p:nvPicPr>
            <p:cNvPr id="32" name="Obraz 31">
              <a:extLst>
                <a:ext uri="{FF2B5EF4-FFF2-40B4-BE49-F238E27FC236}">
                  <a16:creationId xmlns:a16="http://schemas.microsoft.com/office/drawing/2014/main" id="{1FD722EA-C207-4AB5-BA3B-40FF3C4634FD}"/>
                </a:ext>
              </a:extLst>
            </p:cNvPr>
            <p:cNvPicPr>
              <a:picLocks noChangeAspect="1"/>
            </p:cNvPicPr>
            <p:nvPr userDrawn="1"/>
          </p:nvPicPr>
          <p:blipFill>
            <a:blip r:embed="rId18" cstate="hqprint">
              <a:extLst>
                <a:ext uri="{28A0092B-C50C-407E-A947-70E740481C1C}">
                  <a14:useLocalDpi xmlns:a14="http://schemas.microsoft.com/office/drawing/2010/main" val="0"/>
                </a:ext>
              </a:extLst>
            </a:blip>
            <a:stretch>
              <a:fillRect/>
            </a:stretch>
          </p:blipFill>
          <p:spPr>
            <a:xfrm>
              <a:off x="8370242" y="6417375"/>
              <a:ext cx="2275855" cy="1192200"/>
            </a:xfrm>
            <a:prstGeom prst="rect">
              <a:avLst/>
            </a:prstGeom>
          </p:spPr>
        </p:pic>
        <p:cxnSp>
          <p:nvCxnSpPr>
            <p:cNvPr id="34" name="Łącznik prosty 33">
              <a:extLst>
                <a:ext uri="{FF2B5EF4-FFF2-40B4-BE49-F238E27FC236}">
                  <a16:creationId xmlns:a16="http://schemas.microsoft.com/office/drawing/2014/main" id="{F4AB6B17-5C1B-4CB9-9353-C6945FC80BCA}"/>
                </a:ext>
              </a:extLst>
            </p:cNvPr>
            <p:cNvCxnSpPr/>
            <p:nvPr userDrawn="1"/>
          </p:nvCxnSpPr>
          <p:spPr>
            <a:xfrm>
              <a:off x="8239050" y="6686847"/>
              <a:ext cx="0" cy="60948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586026018"/>
      </p:ext>
    </p:extLst>
  </p:cSld>
  <p:clrMapOvr>
    <a:masterClrMapping/>
  </p:clrMapOvr>
  <p:extLst>
    <p:ext uri="{DCECCB84-F9BA-43D5-87BE-67443E8EF086}">
      <p15:sldGuideLst xmlns:p15="http://schemas.microsoft.com/office/powerpoint/2012/main">
        <p15:guide id="1" pos="193">
          <p15:clr>
            <a:srgbClr val="FBAE40"/>
          </p15:clr>
        </p15:guide>
        <p15:guide id="2" orient="horz" pos="113">
          <p15:clr>
            <a:srgbClr val="FBAE40"/>
          </p15:clr>
        </p15:guide>
        <p15:guide id="3" orient="horz" pos="2381">
          <p15:clr>
            <a:srgbClr val="FBAE40"/>
          </p15:clr>
        </p15:guide>
        <p15:guide id="4" orient="horz" pos="340">
          <p15:clr>
            <a:srgbClr val="FBAE40"/>
          </p15:clr>
        </p15:guide>
        <p15:guide id="5" orient="horz" pos="567">
          <p15:clr>
            <a:srgbClr val="FBAE40"/>
          </p15:clr>
        </p15:guide>
        <p15:guide id="6" orient="horz" pos="794">
          <p15:clr>
            <a:srgbClr val="FBAE40"/>
          </p15:clr>
        </p15:guide>
        <p15:guide id="7" orient="horz" pos="1020">
          <p15:clr>
            <a:srgbClr val="FBAE40"/>
          </p15:clr>
        </p15:guide>
        <p15:guide id="8" orient="horz" pos="1247">
          <p15:clr>
            <a:srgbClr val="FBAE40"/>
          </p15:clr>
        </p15:guide>
        <p15:guide id="9" orient="horz" pos="1474">
          <p15:clr>
            <a:srgbClr val="FBAE40"/>
          </p15:clr>
        </p15:guide>
        <p15:guide id="10" orient="horz" pos="1701">
          <p15:clr>
            <a:srgbClr val="FBAE40"/>
          </p15:clr>
        </p15:guide>
        <p15:guide id="11" orient="horz" pos="1927">
          <p15:clr>
            <a:srgbClr val="FBAE40"/>
          </p15:clr>
        </p15:guide>
        <p15:guide id="12" orient="horz" pos="2154">
          <p15:clr>
            <a:srgbClr val="FBAE40"/>
          </p15:clr>
        </p15:guide>
        <p15:guide id="13" orient="horz" pos="2608">
          <p15:clr>
            <a:srgbClr val="FBAE40"/>
          </p15:clr>
        </p15:guide>
        <p15:guide id="14" orient="horz" pos="2835">
          <p15:clr>
            <a:srgbClr val="FBAE40"/>
          </p15:clr>
        </p15:guide>
        <p15:guide id="15" orient="horz" pos="3061">
          <p15:clr>
            <a:srgbClr val="FBAE40"/>
          </p15:clr>
        </p15:guide>
        <p15:guide id="16" orient="horz" pos="3288">
          <p15:clr>
            <a:srgbClr val="FBAE40"/>
          </p15:clr>
        </p15:guide>
        <p15:guide id="17" orient="horz" pos="3515">
          <p15:clr>
            <a:srgbClr val="FBAE40"/>
          </p15:clr>
        </p15:guide>
        <p15:guide id="18" orient="horz" pos="3742">
          <p15:clr>
            <a:srgbClr val="FBAE40"/>
          </p15:clr>
        </p15:guide>
        <p15:guide id="19" orient="horz" pos="3968">
          <p15:clr>
            <a:srgbClr val="FBAE40"/>
          </p15:clr>
        </p15:guide>
        <p15:guide id="20" orient="horz" pos="4195">
          <p15:clr>
            <a:srgbClr val="FBAE40"/>
          </p15:clr>
        </p15:guide>
        <p15:guide id="21" orient="horz" pos="4422">
          <p15:clr>
            <a:srgbClr val="FBAE40"/>
          </p15:clr>
        </p15:guide>
        <p15:guide id="22" orient="horz" pos="4649">
          <p15:clr>
            <a:srgbClr val="FBAE40"/>
          </p15:clr>
        </p15:guide>
        <p15:guide id="23" pos="419">
          <p15:clr>
            <a:srgbClr val="FBAE40"/>
          </p15:clr>
        </p15:guide>
        <p15:guide id="24" pos="646">
          <p15:clr>
            <a:srgbClr val="FBAE40"/>
          </p15:clr>
        </p15:guide>
        <p15:guide id="25" pos="873">
          <p15:clr>
            <a:srgbClr val="FBAE40"/>
          </p15:clr>
        </p15:guide>
        <p15:guide id="26" pos="1100">
          <p15:clr>
            <a:srgbClr val="FBAE40"/>
          </p15:clr>
        </p15:guide>
        <p15:guide id="27" pos="1327">
          <p15:clr>
            <a:srgbClr val="FBAE40"/>
          </p15:clr>
        </p15:guide>
        <p15:guide id="28" pos="1553">
          <p15:clr>
            <a:srgbClr val="FBAE40"/>
          </p15:clr>
        </p15:guide>
        <p15:guide id="29" pos="1780">
          <p15:clr>
            <a:srgbClr val="FBAE40"/>
          </p15:clr>
        </p15:guide>
        <p15:guide id="30" pos="2007">
          <p15:clr>
            <a:srgbClr val="FBAE40"/>
          </p15:clr>
        </p15:guide>
        <p15:guide id="31" pos="2234">
          <p15:clr>
            <a:srgbClr val="FBAE40"/>
          </p15:clr>
        </p15:guide>
        <p15:guide id="32" pos="2460">
          <p15:clr>
            <a:srgbClr val="FBAE40"/>
          </p15:clr>
        </p15:guide>
        <p15:guide id="33" pos="2687">
          <p15:clr>
            <a:srgbClr val="FBAE40"/>
          </p15:clr>
        </p15:guide>
        <p15:guide id="34" pos="2914">
          <p15:clr>
            <a:srgbClr val="FBAE40"/>
          </p15:clr>
        </p15:guide>
        <p15:guide id="35" pos="3141">
          <p15:clr>
            <a:srgbClr val="FBAE40"/>
          </p15:clr>
        </p15:guide>
        <p15:guide id="36" pos="3368">
          <p15:clr>
            <a:srgbClr val="FBAE40"/>
          </p15:clr>
        </p15:guide>
        <p15:guide id="37" pos="3594">
          <p15:clr>
            <a:srgbClr val="FBAE40"/>
          </p15:clr>
        </p15:guide>
        <p15:guide id="38" pos="3821">
          <p15:clr>
            <a:srgbClr val="FBAE40"/>
          </p15:clr>
        </p15:guide>
        <p15:guide id="39" pos="4048">
          <p15:clr>
            <a:srgbClr val="FBAE40"/>
          </p15:clr>
        </p15:guide>
        <p15:guide id="40" pos="4275">
          <p15:clr>
            <a:srgbClr val="FBAE40"/>
          </p15:clr>
        </p15:guide>
        <p15:guide id="41" pos="4501">
          <p15:clr>
            <a:srgbClr val="FBAE40"/>
          </p15:clr>
        </p15:guide>
        <p15:guide id="42" pos="4728">
          <p15:clr>
            <a:srgbClr val="FBAE40"/>
          </p15:clr>
        </p15:guide>
        <p15:guide id="43" pos="4955">
          <p15:clr>
            <a:srgbClr val="FBAE40"/>
          </p15:clr>
        </p15:guide>
        <p15:guide id="44" pos="5182">
          <p15:clr>
            <a:srgbClr val="FBAE40"/>
          </p15:clr>
        </p15:guide>
        <p15:guide id="45" pos="5408">
          <p15:clr>
            <a:srgbClr val="FBAE40"/>
          </p15:clr>
        </p15:guide>
        <p15:guide id="46" pos="5635">
          <p15:clr>
            <a:srgbClr val="FBAE40"/>
          </p15:clr>
        </p15:guide>
        <p15:guide id="47" pos="5862">
          <p15:clr>
            <a:srgbClr val="FBAE40"/>
          </p15:clr>
        </p15:guide>
        <p15:guide id="48" pos="6089">
          <p15:clr>
            <a:srgbClr val="FBAE40"/>
          </p15:clr>
        </p15:guide>
        <p15:guide id="49" pos="6316">
          <p15:clr>
            <a:srgbClr val="FBAE40"/>
          </p15:clr>
        </p15:guide>
        <p15:guide id="50" pos="6542">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lajd tytułowy (krótki tytuł)">
    <p:spTree>
      <p:nvGrpSpPr>
        <p:cNvPr id="1" name=""/>
        <p:cNvGrpSpPr/>
        <p:nvPr/>
      </p:nvGrpSpPr>
      <p:grpSpPr>
        <a:xfrm>
          <a:off x="0" y="0"/>
          <a:ext cx="0" cy="0"/>
          <a:chOff x="0" y="0"/>
          <a:chExt cx="0" cy="0"/>
        </a:xfrm>
      </p:grpSpPr>
      <p:sp>
        <p:nvSpPr>
          <p:cNvPr id="17" name="Symbol zastępczy obrazu 16">
            <a:extLst>
              <a:ext uri="{FF2B5EF4-FFF2-40B4-BE49-F238E27FC236}">
                <a16:creationId xmlns:a16="http://schemas.microsoft.com/office/drawing/2014/main" id="{69383BDA-94B1-6FB6-27E3-0CC3DEDF5AF5}"/>
              </a:ext>
            </a:extLst>
          </p:cNvPr>
          <p:cNvSpPr>
            <a:spLocks noGrp="1"/>
          </p:cNvSpPr>
          <p:nvPr>
            <p:ph type="pic" sz="quarter" idx="11"/>
          </p:nvPr>
        </p:nvSpPr>
        <p:spPr>
          <a:xfrm>
            <a:off x="0" y="0"/>
            <a:ext cx="6784975" cy="5221288"/>
          </a:xfrm>
          <a:custGeom>
            <a:avLst/>
            <a:gdLst>
              <a:gd name="connsiteX0" fmla="*/ 0 w 6784975"/>
              <a:gd name="connsiteY0" fmla="*/ 0 h 5221288"/>
              <a:gd name="connsiteX1" fmla="*/ 6784975 w 6784975"/>
              <a:gd name="connsiteY1" fmla="*/ 0 h 5221288"/>
              <a:gd name="connsiteX2" fmla="*/ 6784975 w 6784975"/>
              <a:gd name="connsiteY2" fmla="*/ 4500563 h 5221288"/>
              <a:gd name="connsiteX3" fmla="*/ 2825750 w 6784975"/>
              <a:gd name="connsiteY3" fmla="*/ 4500563 h 5221288"/>
              <a:gd name="connsiteX4" fmla="*/ 2825750 w 6784975"/>
              <a:gd name="connsiteY4" fmla="*/ 5221288 h 5221288"/>
              <a:gd name="connsiteX5" fmla="*/ 0 w 6784975"/>
              <a:gd name="connsiteY5" fmla="*/ 5221288 h 5221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84975" h="5221288">
                <a:moveTo>
                  <a:pt x="0" y="0"/>
                </a:moveTo>
                <a:lnTo>
                  <a:pt x="6784975" y="0"/>
                </a:lnTo>
                <a:lnTo>
                  <a:pt x="6784975" y="4500563"/>
                </a:lnTo>
                <a:lnTo>
                  <a:pt x="2825750" y="4500563"/>
                </a:lnTo>
                <a:lnTo>
                  <a:pt x="2825750" y="5221288"/>
                </a:lnTo>
                <a:lnTo>
                  <a:pt x="0" y="5221288"/>
                </a:lnTo>
                <a:close/>
              </a:path>
            </a:pathLst>
          </a:custGeom>
          <a:solidFill>
            <a:schemeClr val="bg1">
              <a:lumMod val="95000"/>
            </a:schemeClr>
          </a:solidFill>
        </p:spPr>
        <p:txBody>
          <a:bodyPr wrap="square" anchor="ctr" anchorCtr="0">
            <a:noAutofit/>
          </a:bodyPr>
          <a:lstStyle>
            <a:lvl1pPr marL="0" indent="0" algn="ctr">
              <a:buFont typeface="Arial" panose="020B0604020202020204" pitchFamily="34" charset="0"/>
              <a:buNone/>
              <a:defRPr sz="1000"/>
            </a:lvl1pPr>
          </a:lstStyle>
          <a:p>
            <a:r>
              <a:rPr lang="pl-PL" dirty="0"/>
              <a:t>Kliknij ikonę, aby dodać obraz</a:t>
            </a:r>
          </a:p>
        </p:txBody>
      </p:sp>
      <p:sp>
        <p:nvSpPr>
          <p:cNvPr id="13" name="Prostokąt 12">
            <a:extLst>
              <a:ext uri="{FF2B5EF4-FFF2-40B4-BE49-F238E27FC236}">
                <a16:creationId xmlns:a16="http://schemas.microsoft.com/office/drawing/2014/main" id="{38965D1A-9BC8-2AB7-6B73-C2BBDA5D66AA}"/>
              </a:ext>
            </a:extLst>
          </p:cNvPr>
          <p:cNvSpPr/>
          <p:nvPr userDrawn="1"/>
        </p:nvSpPr>
        <p:spPr>
          <a:xfrm>
            <a:off x="2825750" y="4500563"/>
            <a:ext cx="6840538" cy="179963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 name="Title 1"/>
          <p:cNvSpPr>
            <a:spLocks noGrp="1"/>
          </p:cNvSpPr>
          <p:nvPr>
            <p:ph type="ctrTitle"/>
          </p:nvPr>
        </p:nvSpPr>
        <p:spPr>
          <a:xfrm>
            <a:off x="3172808" y="5579563"/>
            <a:ext cx="6133117" cy="648546"/>
          </a:xfrm>
        </p:spPr>
        <p:txBody>
          <a:bodyPr anchor="t" anchorCtr="0">
            <a:normAutofit/>
          </a:bodyPr>
          <a:lstStyle>
            <a:lvl1pPr algn="l">
              <a:lnSpc>
                <a:spcPts val="3500"/>
              </a:lnSpc>
              <a:defRPr sz="2800"/>
            </a:lvl1pPr>
          </a:lstStyle>
          <a:p>
            <a:r>
              <a:rPr lang="pl-PL"/>
              <a:t>Kliknij, aby edytować styl</a:t>
            </a:r>
            <a:endParaRPr lang="en-US" dirty="0"/>
          </a:p>
        </p:txBody>
      </p:sp>
      <p:sp>
        <p:nvSpPr>
          <p:cNvPr id="4" name="Date Placeholder 3"/>
          <p:cNvSpPr>
            <a:spLocks noGrp="1"/>
          </p:cNvSpPr>
          <p:nvPr>
            <p:ph type="dt" sz="half" idx="10"/>
          </p:nvPr>
        </p:nvSpPr>
        <p:spPr>
          <a:xfrm>
            <a:off x="7866444" y="539750"/>
            <a:ext cx="1799844" cy="366725"/>
          </a:xfrm>
          <a:prstGeom prst="rect">
            <a:avLst/>
          </a:prstGeom>
        </p:spPr>
        <p:txBody>
          <a:bodyPr lIns="0" tIns="0" rIns="0" bIns="0"/>
          <a:lstStyle>
            <a:lvl1pPr algn="r">
              <a:lnSpc>
                <a:spcPts val="1800"/>
              </a:lnSpc>
              <a:defRPr sz="1400">
                <a:solidFill>
                  <a:schemeClr val="tx2"/>
                </a:solidFill>
                <a:latin typeface="Open Sans" pitchFamily="2" charset="0"/>
                <a:ea typeface="Open Sans" pitchFamily="2" charset="0"/>
                <a:cs typeface="Open Sans" pitchFamily="2" charset="0"/>
              </a:defRPr>
            </a:lvl1pPr>
          </a:lstStyle>
          <a:p>
            <a:fld id="{D857886D-A165-4D54-8DB0-CE6586ECA8EC}" type="datetime1">
              <a:rPr lang="pl-PL" smtClean="0"/>
              <a:t>2025-07-03</a:t>
            </a:fld>
            <a:endParaRPr lang="pl-PL" dirty="0"/>
          </a:p>
        </p:txBody>
      </p:sp>
      <p:pic>
        <p:nvPicPr>
          <p:cNvPr id="18" name="Obraz 17" descr="Obraz zawierający tekst&#10;&#10;Opis wygenerowany automatycznie">
            <a:extLst>
              <a:ext uri="{FF2B5EF4-FFF2-40B4-BE49-F238E27FC236}">
                <a16:creationId xmlns:a16="http://schemas.microsoft.com/office/drawing/2014/main" id="{EB4DB370-BCB9-D1E9-5613-5A9DCA5F3119}"/>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2825750" y="4500563"/>
            <a:ext cx="3959225" cy="720090"/>
          </a:xfrm>
          <a:prstGeom prst="rect">
            <a:avLst/>
          </a:prstGeom>
        </p:spPr>
      </p:pic>
    </p:spTree>
    <p:extLst>
      <p:ext uri="{BB962C8B-B14F-4D97-AF65-F5344CB8AC3E}">
        <p14:creationId xmlns:p14="http://schemas.microsoft.com/office/powerpoint/2010/main" val="163393511"/>
      </p:ext>
    </p:extLst>
  </p:cSld>
  <p:clrMapOvr>
    <a:masterClrMapping/>
  </p:clrMapOvr>
  <p:extLst>
    <p:ext uri="{DCECCB84-F9BA-43D5-87BE-67443E8EF086}">
      <p15:sldGuideLst xmlns:p15="http://schemas.microsoft.com/office/powerpoint/2012/main">
        <p15:guide id="1" pos="192" userDrawn="1">
          <p15:clr>
            <a:srgbClr val="FBAE40"/>
          </p15:clr>
        </p15:guide>
        <p15:guide id="2" orient="horz" pos="113" userDrawn="1">
          <p15:clr>
            <a:srgbClr val="FBAE40"/>
          </p15:clr>
        </p15:guide>
        <p15:guide id="3" orient="horz" pos="2381" userDrawn="1">
          <p15:clr>
            <a:srgbClr val="FBAE40"/>
          </p15:clr>
        </p15:guide>
        <p15:guide id="4" orient="horz" pos="340" userDrawn="1">
          <p15:clr>
            <a:srgbClr val="FBAE40"/>
          </p15:clr>
        </p15:guide>
        <p15:guide id="5" orient="horz" pos="567" userDrawn="1">
          <p15:clr>
            <a:srgbClr val="FBAE40"/>
          </p15:clr>
        </p15:guide>
        <p15:guide id="6" orient="horz" pos="794" userDrawn="1">
          <p15:clr>
            <a:srgbClr val="FBAE40"/>
          </p15:clr>
        </p15:guide>
        <p15:guide id="7" orient="horz" pos="1020" userDrawn="1">
          <p15:clr>
            <a:srgbClr val="FBAE40"/>
          </p15:clr>
        </p15:guide>
        <p15:guide id="8" orient="horz" pos="1247" userDrawn="1">
          <p15:clr>
            <a:srgbClr val="FBAE40"/>
          </p15:clr>
        </p15:guide>
        <p15:guide id="9" orient="horz" pos="1474" userDrawn="1">
          <p15:clr>
            <a:srgbClr val="FBAE40"/>
          </p15:clr>
        </p15:guide>
        <p15:guide id="10" orient="horz" pos="1701" userDrawn="1">
          <p15:clr>
            <a:srgbClr val="FBAE40"/>
          </p15:clr>
        </p15:guide>
        <p15:guide id="11" orient="horz" pos="1927" userDrawn="1">
          <p15:clr>
            <a:srgbClr val="FBAE40"/>
          </p15:clr>
        </p15:guide>
        <p15:guide id="12" orient="horz" pos="2154" userDrawn="1">
          <p15:clr>
            <a:srgbClr val="FBAE40"/>
          </p15:clr>
        </p15:guide>
        <p15:guide id="13" orient="horz" pos="2608" userDrawn="1">
          <p15:clr>
            <a:srgbClr val="FBAE40"/>
          </p15:clr>
        </p15:guide>
        <p15:guide id="14" orient="horz" pos="2835" userDrawn="1">
          <p15:clr>
            <a:srgbClr val="FBAE40"/>
          </p15:clr>
        </p15:guide>
        <p15:guide id="15" orient="horz" pos="3061" userDrawn="1">
          <p15:clr>
            <a:srgbClr val="FBAE40"/>
          </p15:clr>
        </p15:guide>
        <p15:guide id="16" orient="horz" pos="3288" userDrawn="1">
          <p15:clr>
            <a:srgbClr val="FBAE40"/>
          </p15:clr>
        </p15:guide>
        <p15:guide id="17" orient="horz" pos="3515" userDrawn="1">
          <p15:clr>
            <a:srgbClr val="FBAE40"/>
          </p15:clr>
        </p15:guide>
        <p15:guide id="18" orient="horz" pos="3742" userDrawn="1">
          <p15:clr>
            <a:srgbClr val="FBAE40"/>
          </p15:clr>
        </p15:guide>
        <p15:guide id="19" orient="horz" pos="3968" userDrawn="1">
          <p15:clr>
            <a:srgbClr val="FBAE40"/>
          </p15:clr>
        </p15:guide>
        <p15:guide id="20" orient="horz" pos="4195" userDrawn="1">
          <p15:clr>
            <a:srgbClr val="FBAE40"/>
          </p15:clr>
        </p15:guide>
        <p15:guide id="21" orient="horz" pos="4422" userDrawn="1">
          <p15:clr>
            <a:srgbClr val="FBAE40"/>
          </p15:clr>
        </p15:guide>
        <p15:guide id="22" orient="horz" pos="4649" userDrawn="1">
          <p15:clr>
            <a:srgbClr val="FBAE40"/>
          </p15:clr>
        </p15:guide>
        <p15:guide id="23" pos="419" userDrawn="1">
          <p15:clr>
            <a:srgbClr val="FBAE40"/>
          </p15:clr>
        </p15:guide>
        <p15:guide id="24" pos="646" userDrawn="1">
          <p15:clr>
            <a:srgbClr val="FBAE40"/>
          </p15:clr>
        </p15:guide>
        <p15:guide id="25" pos="873" userDrawn="1">
          <p15:clr>
            <a:srgbClr val="FBAE40"/>
          </p15:clr>
        </p15:guide>
        <p15:guide id="26" pos="1100" userDrawn="1">
          <p15:clr>
            <a:srgbClr val="FBAE40"/>
          </p15:clr>
        </p15:guide>
        <p15:guide id="27" pos="1327" userDrawn="1">
          <p15:clr>
            <a:srgbClr val="FBAE40"/>
          </p15:clr>
        </p15:guide>
        <p15:guide id="28" pos="1553" userDrawn="1">
          <p15:clr>
            <a:srgbClr val="FBAE40"/>
          </p15:clr>
        </p15:guide>
        <p15:guide id="29" pos="1780" userDrawn="1">
          <p15:clr>
            <a:srgbClr val="FBAE40"/>
          </p15:clr>
        </p15:guide>
        <p15:guide id="30" pos="2007" userDrawn="1">
          <p15:clr>
            <a:srgbClr val="FBAE40"/>
          </p15:clr>
        </p15:guide>
        <p15:guide id="31" pos="2234" userDrawn="1">
          <p15:clr>
            <a:srgbClr val="FBAE40"/>
          </p15:clr>
        </p15:guide>
        <p15:guide id="32" pos="2460" userDrawn="1">
          <p15:clr>
            <a:srgbClr val="FBAE40"/>
          </p15:clr>
        </p15:guide>
        <p15:guide id="33" pos="2687" userDrawn="1">
          <p15:clr>
            <a:srgbClr val="FBAE40"/>
          </p15:clr>
        </p15:guide>
        <p15:guide id="34" pos="2914" userDrawn="1">
          <p15:clr>
            <a:srgbClr val="FBAE40"/>
          </p15:clr>
        </p15:guide>
        <p15:guide id="35" pos="3141" userDrawn="1">
          <p15:clr>
            <a:srgbClr val="FBAE40"/>
          </p15:clr>
        </p15:guide>
        <p15:guide id="36" pos="3368" userDrawn="1">
          <p15:clr>
            <a:srgbClr val="FBAE40"/>
          </p15:clr>
        </p15:guide>
        <p15:guide id="37" pos="3594" userDrawn="1">
          <p15:clr>
            <a:srgbClr val="FBAE40"/>
          </p15:clr>
        </p15:guide>
        <p15:guide id="38" pos="3821" userDrawn="1">
          <p15:clr>
            <a:srgbClr val="FBAE40"/>
          </p15:clr>
        </p15:guide>
        <p15:guide id="39" pos="4048" userDrawn="1">
          <p15:clr>
            <a:srgbClr val="FBAE40"/>
          </p15:clr>
        </p15:guide>
        <p15:guide id="40" pos="4275" userDrawn="1">
          <p15:clr>
            <a:srgbClr val="FBAE40"/>
          </p15:clr>
        </p15:guide>
        <p15:guide id="41" pos="4501" userDrawn="1">
          <p15:clr>
            <a:srgbClr val="FBAE40"/>
          </p15:clr>
        </p15:guide>
        <p15:guide id="42" pos="4728" userDrawn="1">
          <p15:clr>
            <a:srgbClr val="FBAE40"/>
          </p15:clr>
        </p15:guide>
        <p15:guide id="43" pos="4955" userDrawn="1">
          <p15:clr>
            <a:srgbClr val="FBAE40"/>
          </p15:clr>
        </p15:guide>
        <p15:guide id="44" pos="5182" userDrawn="1">
          <p15:clr>
            <a:srgbClr val="FBAE40"/>
          </p15:clr>
        </p15:guide>
        <p15:guide id="45" pos="5408" userDrawn="1">
          <p15:clr>
            <a:srgbClr val="FBAE40"/>
          </p15:clr>
        </p15:guide>
        <p15:guide id="46" pos="5635" userDrawn="1">
          <p15:clr>
            <a:srgbClr val="FBAE40"/>
          </p15:clr>
        </p15:guide>
        <p15:guide id="47" pos="5862" userDrawn="1">
          <p15:clr>
            <a:srgbClr val="FBAE40"/>
          </p15:clr>
        </p15:guide>
        <p15:guide id="48" pos="6089" userDrawn="1">
          <p15:clr>
            <a:srgbClr val="FBAE40"/>
          </p15:clr>
        </p15:guide>
        <p15:guide id="49" pos="6316" userDrawn="1">
          <p15:clr>
            <a:srgbClr val="FBAE40"/>
          </p15:clr>
        </p15:guide>
        <p15:guide id="50" pos="6542"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Slajd tytuł sekcji">
    <p:spTree>
      <p:nvGrpSpPr>
        <p:cNvPr id="1" name=""/>
        <p:cNvGrpSpPr/>
        <p:nvPr/>
      </p:nvGrpSpPr>
      <p:grpSpPr>
        <a:xfrm>
          <a:off x="0" y="0"/>
          <a:ext cx="0" cy="0"/>
          <a:chOff x="0" y="0"/>
          <a:chExt cx="0" cy="0"/>
        </a:xfrm>
      </p:grpSpPr>
      <p:sp>
        <p:nvSpPr>
          <p:cNvPr id="10" name="Prostokąt 9">
            <a:extLst>
              <a:ext uri="{FF2B5EF4-FFF2-40B4-BE49-F238E27FC236}">
                <a16:creationId xmlns:a16="http://schemas.microsoft.com/office/drawing/2014/main" id="{0D1F565A-4734-6B49-4F72-233C397DE031}"/>
              </a:ext>
            </a:extLst>
          </p:cNvPr>
          <p:cNvSpPr/>
          <p:nvPr userDrawn="1"/>
        </p:nvSpPr>
        <p:spPr>
          <a:xfrm>
            <a:off x="2825749" y="4500563"/>
            <a:ext cx="7196139" cy="215959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9" name="Symbol zastępczy obrazu 8">
            <a:extLst>
              <a:ext uri="{FF2B5EF4-FFF2-40B4-BE49-F238E27FC236}">
                <a16:creationId xmlns:a16="http://schemas.microsoft.com/office/drawing/2014/main" id="{12E8330A-FFD8-2BBA-E745-7200C0738BE5}"/>
              </a:ext>
            </a:extLst>
          </p:cNvPr>
          <p:cNvSpPr>
            <a:spLocks noGrp="1"/>
          </p:cNvSpPr>
          <p:nvPr>
            <p:ph type="pic" sz="quarter" idx="10"/>
          </p:nvPr>
        </p:nvSpPr>
        <p:spPr>
          <a:xfrm>
            <a:off x="669925" y="0"/>
            <a:ext cx="6835775" cy="4859338"/>
          </a:xfrm>
          <a:custGeom>
            <a:avLst/>
            <a:gdLst>
              <a:gd name="connsiteX0" fmla="*/ 0 w 6835775"/>
              <a:gd name="connsiteY0" fmla="*/ 0 h 4859338"/>
              <a:gd name="connsiteX1" fmla="*/ 6835775 w 6835775"/>
              <a:gd name="connsiteY1" fmla="*/ 0 h 4859338"/>
              <a:gd name="connsiteX2" fmla="*/ 6835775 w 6835775"/>
              <a:gd name="connsiteY2" fmla="*/ 4500563 h 4859338"/>
              <a:gd name="connsiteX3" fmla="*/ 2155824 w 6835775"/>
              <a:gd name="connsiteY3" fmla="*/ 4500563 h 4859338"/>
              <a:gd name="connsiteX4" fmla="*/ 2155824 w 6835775"/>
              <a:gd name="connsiteY4" fmla="*/ 4859338 h 4859338"/>
              <a:gd name="connsiteX5" fmla="*/ 0 w 6835775"/>
              <a:gd name="connsiteY5" fmla="*/ 4859338 h 4859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35775" h="4859338">
                <a:moveTo>
                  <a:pt x="0" y="0"/>
                </a:moveTo>
                <a:lnTo>
                  <a:pt x="6835775" y="0"/>
                </a:lnTo>
                <a:lnTo>
                  <a:pt x="6835775" y="4500563"/>
                </a:lnTo>
                <a:lnTo>
                  <a:pt x="2155824" y="4500563"/>
                </a:lnTo>
                <a:lnTo>
                  <a:pt x="2155824" y="4859338"/>
                </a:lnTo>
                <a:lnTo>
                  <a:pt x="0" y="4859338"/>
                </a:lnTo>
                <a:close/>
              </a:path>
            </a:pathLst>
          </a:custGeom>
          <a:solidFill>
            <a:schemeClr val="bg1">
              <a:lumMod val="95000"/>
            </a:schemeClr>
          </a:solidFill>
        </p:spPr>
        <p:txBody>
          <a:bodyPr wrap="square" anchor="ctr" anchorCtr="0">
            <a:noAutofit/>
          </a:bodyPr>
          <a:lstStyle>
            <a:lvl1pPr marL="0" indent="0" algn="ctr">
              <a:buFont typeface="Arial" panose="020B0604020202020204" pitchFamily="34" charset="0"/>
              <a:buNone/>
              <a:defRPr sz="1000"/>
            </a:lvl1pPr>
          </a:lstStyle>
          <a:p>
            <a:r>
              <a:rPr lang="pl-PL"/>
              <a:t>Kliknij ikonę, aby dodać obraz</a:t>
            </a:r>
            <a:endParaRPr lang="pl-PL" dirty="0"/>
          </a:p>
        </p:txBody>
      </p:sp>
      <p:sp>
        <p:nvSpPr>
          <p:cNvPr id="5" name="Prostokąt 4">
            <a:extLst>
              <a:ext uri="{FF2B5EF4-FFF2-40B4-BE49-F238E27FC236}">
                <a16:creationId xmlns:a16="http://schemas.microsoft.com/office/drawing/2014/main" id="{7BF7E1EF-0AB1-F3B1-F5CD-6A2AA3056193}"/>
              </a:ext>
            </a:extLst>
          </p:cNvPr>
          <p:cNvSpPr/>
          <p:nvPr userDrawn="1"/>
        </p:nvSpPr>
        <p:spPr>
          <a:xfrm>
            <a:off x="3905250" y="4500562"/>
            <a:ext cx="3600449" cy="359395"/>
          </a:xfrm>
          <a:prstGeom prst="rect">
            <a:avLst/>
          </a:prstGeom>
          <a:solidFill>
            <a:srgbClr val="0052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 name="Prostokąt 5">
            <a:extLst>
              <a:ext uri="{FF2B5EF4-FFF2-40B4-BE49-F238E27FC236}">
                <a16:creationId xmlns:a16="http://schemas.microsoft.com/office/drawing/2014/main" id="{03E2C530-5988-0861-50D8-1C7FE1662A60}"/>
              </a:ext>
            </a:extLst>
          </p:cNvPr>
          <p:cNvSpPr/>
          <p:nvPr userDrawn="1"/>
        </p:nvSpPr>
        <p:spPr>
          <a:xfrm>
            <a:off x="2825751" y="4500561"/>
            <a:ext cx="1079500" cy="35877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 name="Title 1"/>
          <p:cNvSpPr>
            <a:spLocks noGrp="1"/>
          </p:cNvSpPr>
          <p:nvPr>
            <p:ph type="ctrTitle"/>
          </p:nvPr>
        </p:nvSpPr>
        <p:spPr>
          <a:xfrm>
            <a:off x="3186113" y="5195719"/>
            <a:ext cx="6480176" cy="1320421"/>
          </a:xfrm>
        </p:spPr>
        <p:txBody>
          <a:bodyPr anchor="t" anchorCtr="0">
            <a:normAutofit/>
          </a:bodyPr>
          <a:lstStyle>
            <a:lvl1pPr algn="l">
              <a:lnSpc>
                <a:spcPts val="3500"/>
              </a:lnSpc>
              <a:defRPr sz="2800"/>
            </a:lvl1pPr>
          </a:lstStyle>
          <a:p>
            <a:r>
              <a:rPr lang="pl-PL"/>
              <a:t>Kliknij, aby edytować styl</a:t>
            </a:r>
            <a:endParaRPr lang="en-US" dirty="0"/>
          </a:p>
        </p:txBody>
      </p:sp>
    </p:spTree>
    <p:extLst>
      <p:ext uri="{BB962C8B-B14F-4D97-AF65-F5344CB8AC3E}">
        <p14:creationId xmlns:p14="http://schemas.microsoft.com/office/powerpoint/2010/main" val="1007901643"/>
      </p:ext>
    </p:extLst>
  </p:cSld>
  <p:clrMapOvr>
    <a:masterClrMapping/>
  </p:clrMapOvr>
  <p:extLst>
    <p:ext uri="{DCECCB84-F9BA-43D5-87BE-67443E8EF086}">
      <p15:sldGuideLst xmlns:p15="http://schemas.microsoft.com/office/powerpoint/2012/main">
        <p15:guide id="1" pos="193">
          <p15:clr>
            <a:srgbClr val="FBAE40"/>
          </p15:clr>
        </p15:guide>
        <p15:guide id="2" orient="horz" pos="113">
          <p15:clr>
            <a:srgbClr val="FBAE40"/>
          </p15:clr>
        </p15:guide>
        <p15:guide id="3" orient="horz" pos="2381">
          <p15:clr>
            <a:srgbClr val="FBAE40"/>
          </p15:clr>
        </p15:guide>
        <p15:guide id="4" orient="horz" pos="340">
          <p15:clr>
            <a:srgbClr val="FBAE40"/>
          </p15:clr>
        </p15:guide>
        <p15:guide id="5" orient="horz" pos="567">
          <p15:clr>
            <a:srgbClr val="FBAE40"/>
          </p15:clr>
        </p15:guide>
        <p15:guide id="6" orient="horz" pos="794">
          <p15:clr>
            <a:srgbClr val="FBAE40"/>
          </p15:clr>
        </p15:guide>
        <p15:guide id="7" orient="horz" pos="1020">
          <p15:clr>
            <a:srgbClr val="FBAE40"/>
          </p15:clr>
        </p15:guide>
        <p15:guide id="8" orient="horz" pos="1247">
          <p15:clr>
            <a:srgbClr val="FBAE40"/>
          </p15:clr>
        </p15:guide>
        <p15:guide id="9" orient="horz" pos="1474">
          <p15:clr>
            <a:srgbClr val="FBAE40"/>
          </p15:clr>
        </p15:guide>
        <p15:guide id="10" orient="horz" pos="1701">
          <p15:clr>
            <a:srgbClr val="FBAE40"/>
          </p15:clr>
        </p15:guide>
        <p15:guide id="11" orient="horz" pos="1927">
          <p15:clr>
            <a:srgbClr val="FBAE40"/>
          </p15:clr>
        </p15:guide>
        <p15:guide id="12" orient="horz" pos="2154">
          <p15:clr>
            <a:srgbClr val="FBAE40"/>
          </p15:clr>
        </p15:guide>
        <p15:guide id="13" orient="horz" pos="2608">
          <p15:clr>
            <a:srgbClr val="FBAE40"/>
          </p15:clr>
        </p15:guide>
        <p15:guide id="14" orient="horz" pos="2835">
          <p15:clr>
            <a:srgbClr val="FBAE40"/>
          </p15:clr>
        </p15:guide>
        <p15:guide id="15" orient="horz" pos="3061">
          <p15:clr>
            <a:srgbClr val="FBAE40"/>
          </p15:clr>
        </p15:guide>
        <p15:guide id="16" orient="horz" pos="3288">
          <p15:clr>
            <a:srgbClr val="FBAE40"/>
          </p15:clr>
        </p15:guide>
        <p15:guide id="17" orient="horz" pos="3515">
          <p15:clr>
            <a:srgbClr val="FBAE40"/>
          </p15:clr>
        </p15:guide>
        <p15:guide id="18" orient="horz" pos="3742">
          <p15:clr>
            <a:srgbClr val="FBAE40"/>
          </p15:clr>
        </p15:guide>
        <p15:guide id="19" orient="horz" pos="3968">
          <p15:clr>
            <a:srgbClr val="FBAE40"/>
          </p15:clr>
        </p15:guide>
        <p15:guide id="20" orient="horz" pos="4195">
          <p15:clr>
            <a:srgbClr val="FBAE40"/>
          </p15:clr>
        </p15:guide>
        <p15:guide id="21" orient="horz" pos="4422">
          <p15:clr>
            <a:srgbClr val="FBAE40"/>
          </p15:clr>
        </p15:guide>
        <p15:guide id="22" orient="horz" pos="4649">
          <p15:clr>
            <a:srgbClr val="FBAE40"/>
          </p15:clr>
        </p15:guide>
        <p15:guide id="23" pos="419">
          <p15:clr>
            <a:srgbClr val="FBAE40"/>
          </p15:clr>
        </p15:guide>
        <p15:guide id="24" pos="646">
          <p15:clr>
            <a:srgbClr val="FBAE40"/>
          </p15:clr>
        </p15:guide>
        <p15:guide id="25" pos="873">
          <p15:clr>
            <a:srgbClr val="FBAE40"/>
          </p15:clr>
        </p15:guide>
        <p15:guide id="26" pos="1100">
          <p15:clr>
            <a:srgbClr val="FBAE40"/>
          </p15:clr>
        </p15:guide>
        <p15:guide id="27" pos="1327">
          <p15:clr>
            <a:srgbClr val="FBAE40"/>
          </p15:clr>
        </p15:guide>
        <p15:guide id="28" pos="1553">
          <p15:clr>
            <a:srgbClr val="FBAE40"/>
          </p15:clr>
        </p15:guide>
        <p15:guide id="29" pos="1780">
          <p15:clr>
            <a:srgbClr val="FBAE40"/>
          </p15:clr>
        </p15:guide>
        <p15:guide id="30" pos="2007">
          <p15:clr>
            <a:srgbClr val="FBAE40"/>
          </p15:clr>
        </p15:guide>
        <p15:guide id="31" pos="2234">
          <p15:clr>
            <a:srgbClr val="FBAE40"/>
          </p15:clr>
        </p15:guide>
        <p15:guide id="32" pos="2460">
          <p15:clr>
            <a:srgbClr val="FBAE40"/>
          </p15:clr>
        </p15:guide>
        <p15:guide id="33" pos="2687">
          <p15:clr>
            <a:srgbClr val="FBAE40"/>
          </p15:clr>
        </p15:guide>
        <p15:guide id="34" pos="2914">
          <p15:clr>
            <a:srgbClr val="FBAE40"/>
          </p15:clr>
        </p15:guide>
        <p15:guide id="35" pos="3141">
          <p15:clr>
            <a:srgbClr val="FBAE40"/>
          </p15:clr>
        </p15:guide>
        <p15:guide id="36" pos="3368">
          <p15:clr>
            <a:srgbClr val="FBAE40"/>
          </p15:clr>
        </p15:guide>
        <p15:guide id="37" pos="3594">
          <p15:clr>
            <a:srgbClr val="FBAE40"/>
          </p15:clr>
        </p15:guide>
        <p15:guide id="38" pos="3821">
          <p15:clr>
            <a:srgbClr val="FBAE40"/>
          </p15:clr>
        </p15:guide>
        <p15:guide id="39" pos="4048">
          <p15:clr>
            <a:srgbClr val="FBAE40"/>
          </p15:clr>
        </p15:guide>
        <p15:guide id="40" pos="4275">
          <p15:clr>
            <a:srgbClr val="FBAE40"/>
          </p15:clr>
        </p15:guide>
        <p15:guide id="41" pos="4501">
          <p15:clr>
            <a:srgbClr val="FBAE40"/>
          </p15:clr>
        </p15:guide>
        <p15:guide id="42" pos="4728">
          <p15:clr>
            <a:srgbClr val="FBAE40"/>
          </p15:clr>
        </p15:guide>
        <p15:guide id="43" pos="4955">
          <p15:clr>
            <a:srgbClr val="FBAE40"/>
          </p15:clr>
        </p15:guide>
        <p15:guide id="44" pos="5182">
          <p15:clr>
            <a:srgbClr val="FBAE40"/>
          </p15:clr>
        </p15:guide>
        <p15:guide id="45" pos="5408">
          <p15:clr>
            <a:srgbClr val="FBAE40"/>
          </p15:clr>
        </p15:guide>
        <p15:guide id="46" pos="5635">
          <p15:clr>
            <a:srgbClr val="FBAE40"/>
          </p15:clr>
        </p15:guide>
        <p15:guide id="47" pos="5862">
          <p15:clr>
            <a:srgbClr val="FBAE40"/>
          </p15:clr>
        </p15:guide>
        <p15:guide id="48" pos="6089">
          <p15:clr>
            <a:srgbClr val="FBAE40"/>
          </p15:clr>
        </p15:guide>
        <p15:guide id="49" pos="6316">
          <p15:clr>
            <a:srgbClr val="FBAE40"/>
          </p15:clr>
        </p15:guide>
        <p15:guide id="50" pos="6542">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Slajd - tytuł + zawartość z paskie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idx="1"/>
          </p:nvPr>
        </p:nvSpPr>
        <p:spPr/>
        <p:txBody>
          <a:bodyPr/>
          <a:lstStyle/>
          <a:p>
            <a:pPr lvl="0"/>
            <a:r>
              <a:rPr lang="pl-PL" dirty="0"/>
              <a:t>Kliknij, aby edytować style wzorca tekstu</a:t>
            </a:r>
          </a:p>
          <a:p>
            <a:pPr lvl="1"/>
            <a:r>
              <a:rPr lang="pl-PL" dirty="0"/>
              <a:t>Drugi poziom</a:t>
            </a:r>
          </a:p>
          <a:p>
            <a:pPr lvl="2"/>
            <a:r>
              <a:rPr lang="pl-PL" dirty="0"/>
              <a:t>Trzeci poziom</a:t>
            </a:r>
          </a:p>
        </p:txBody>
      </p:sp>
      <p:sp>
        <p:nvSpPr>
          <p:cNvPr id="5" name="Symbol zastępczy numeru slajdu 4">
            <a:extLst>
              <a:ext uri="{FF2B5EF4-FFF2-40B4-BE49-F238E27FC236}">
                <a16:creationId xmlns:a16="http://schemas.microsoft.com/office/drawing/2014/main" id="{96BE561E-99B3-4335-3AEE-43699306B9E0}"/>
              </a:ext>
            </a:extLst>
          </p:cNvPr>
          <p:cNvSpPr>
            <a:spLocks noGrp="1"/>
          </p:cNvSpPr>
          <p:nvPr>
            <p:ph type="sldNum" sz="quarter" idx="10"/>
          </p:nvPr>
        </p:nvSpPr>
        <p:spPr/>
        <p:txBody>
          <a:bodyPr/>
          <a:lstStyle/>
          <a:p>
            <a:fld id="{EB4015AA-59F6-416B-87A6-8E3D940284E2}" type="slidenum">
              <a:rPr lang="pl-PL" smtClean="0"/>
              <a:pPr/>
              <a:t>‹#›</a:t>
            </a:fld>
            <a:endParaRPr lang="pl-PL" dirty="0"/>
          </a:p>
        </p:txBody>
      </p:sp>
    </p:spTree>
    <p:extLst>
      <p:ext uri="{BB962C8B-B14F-4D97-AF65-F5344CB8AC3E}">
        <p14:creationId xmlns:p14="http://schemas.microsoft.com/office/powerpoint/2010/main" val="9052797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Slajd - tytuł + 2 elementy zawartości z paskie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sz="half" idx="1"/>
          </p:nvPr>
        </p:nvSpPr>
        <p:spPr>
          <a:xfrm>
            <a:off x="1025906" y="1979837"/>
            <a:ext cx="4140000" cy="4680018"/>
          </a:xfrm>
        </p:spPr>
        <p:txBody>
          <a:bodyPr/>
          <a:lstStyle/>
          <a:p>
            <a:pPr lvl="0"/>
            <a:r>
              <a:rPr lang="pl-PL"/>
              <a:t>Kliknij, aby edytować style wzorca tekstu</a:t>
            </a:r>
          </a:p>
          <a:p>
            <a:pPr lvl="1"/>
            <a:r>
              <a:rPr lang="pl-PL"/>
              <a:t>Drugi poziom</a:t>
            </a:r>
          </a:p>
          <a:p>
            <a:pPr lvl="2"/>
            <a:r>
              <a:rPr lang="pl-PL"/>
              <a:t>Trzeci poziom</a:t>
            </a:r>
          </a:p>
        </p:txBody>
      </p:sp>
      <p:sp>
        <p:nvSpPr>
          <p:cNvPr id="4" name="Content Placeholder 3"/>
          <p:cNvSpPr>
            <a:spLocks noGrp="1"/>
          </p:cNvSpPr>
          <p:nvPr>
            <p:ph sz="half" idx="2"/>
          </p:nvPr>
        </p:nvSpPr>
        <p:spPr>
          <a:xfrm>
            <a:off x="5525906" y="1979613"/>
            <a:ext cx="4140000" cy="4680226"/>
          </a:xfrm>
        </p:spPr>
        <p:txBody>
          <a:bodyPr/>
          <a:lstStyle/>
          <a:p>
            <a:pPr lvl="0"/>
            <a:r>
              <a:rPr lang="pl-PL"/>
              <a:t>Kliknij, aby edytować style wzorca tekstu</a:t>
            </a:r>
          </a:p>
          <a:p>
            <a:pPr lvl="1"/>
            <a:r>
              <a:rPr lang="pl-PL"/>
              <a:t>Drugi poziom</a:t>
            </a:r>
          </a:p>
          <a:p>
            <a:pPr lvl="2"/>
            <a:r>
              <a:rPr lang="pl-PL"/>
              <a:t>Trzeci poziom</a:t>
            </a:r>
          </a:p>
        </p:txBody>
      </p:sp>
      <p:sp>
        <p:nvSpPr>
          <p:cNvPr id="5" name="Symbol zastępczy numeru slajdu 4">
            <a:extLst>
              <a:ext uri="{FF2B5EF4-FFF2-40B4-BE49-F238E27FC236}">
                <a16:creationId xmlns:a16="http://schemas.microsoft.com/office/drawing/2014/main" id="{141AAA0E-45E9-08FB-9373-71A084B88847}"/>
              </a:ext>
            </a:extLst>
          </p:cNvPr>
          <p:cNvSpPr>
            <a:spLocks noGrp="1"/>
          </p:cNvSpPr>
          <p:nvPr>
            <p:ph type="sldNum" sz="quarter" idx="10"/>
          </p:nvPr>
        </p:nvSpPr>
        <p:spPr/>
        <p:txBody>
          <a:bodyPr/>
          <a:lstStyle/>
          <a:p>
            <a:fld id="{EB4015AA-59F6-416B-87A6-8E3D940284E2}" type="slidenum">
              <a:rPr lang="pl-PL" smtClean="0"/>
              <a:pPr/>
              <a:t>‹#›</a:t>
            </a:fld>
            <a:endParaRPr lang="pl-PL" dirty="0"/>
          </a:p>
        </p:txBody>
      </p:sp>
    </p:spTree>
    <p:extLst>
      <p:ext uri="{BB962C8B-B14F-4D97-AF65-F5344CB8AC3E}">
        <p14:creationId xmlns:p14="http://schemas.microsoft.com/office/powerpoint/2010/main" val="31340004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Slajd - tytuł + zdjęcie + zawartość z paskiem">
    <p:spTree>
      <p:nvGrpSpPr>
        <p:cNvPr id="1" name=""/>
        <p:cNvGrpSpPr/>
        <p:nvPr/>
      </p:nvGrpSpPr>
      <p:grpSpPr>
        <a:xfrm>
          <a:off x="0" y="0"/>
          <a:ext cx="0" cy="0"/>
          <a:chOff x="0" y="0"/>
          <a:chExt cx="0" cy="0"/>
        </a:xfrm>
      </p:grpSpPr>
      <p:sp>
        <p:nvSpPr>
          <p:cNvPr id="2" name="Title 1"/>
          <p:cNvSpPr>
            <a:spLocks noGrp="1"/>
          </p:cNvSpPr>
          <p:nvPr>
            <p:ph type="title"/>
          </p:nvPr>
        </p:nvSpPr>
        <p:spPr>
          <a:xfrm>
            <a:off x="5345906" y="899836"/>
            <a:ext cx="4320000" cy="1080001"/>
          </a:xfrm>
        </p:spPr>
        <p:txBody>
          <a:bodyPr/>
          <a:lstStyle/>
          <a:p>
            <a:r>
              <a:rPr lang="pl-PL"/>
              <a:t>Kliknij, aby edytować styl</a:t>
            </a:r>
            <a:endParaRPr lang="en-US" dirty="0"/>
          </a:p>
        </p:txBody>
      </p:sp>
      <p:sp>
        <p:nvSpPr>
          <p:cNvPr id="3" name="Content Placeholder 2"/>
          <p:cNvSpPr>
            <a:spLocks noGrp="1"/>
          </p:cNvSpPr>
          <p:nvPr>
            <p:ph sz="half" idx="1"/>
          </p:nvPr>
        </p:nvSpPr>
        <p:spPr>
          <a:xfrm>
            <a:off x="5345906" y="1979837"/>
            <a:ext cx="4320382" cy="4680002"/>
          </a:xfrm>
        </p:spPr>
        <p:txBody>
          <a:bodyPr/>
          <a:lstStyle/>
          <a:p>
            <a:pPr lvl="0"/>
            <a:r>
              <a:rPr lang="pl-PL"/>
              <a:t>Kliknij, aby edytować style wzorca tekstu</a:t>
            </a:r>
          </a:p>
          <a:p>
            <a:pPr lvl="1"/>
            <a:r>
              <a:rPr lang="pl-PL"/>
              <a:t>Drugi poziom</a:t>
            </a:r>
          </a:p>
          <a:p>
            <a:pPr lvl="2"/>
            <a:r>
              <a:rPr lang="pl-PL"/>
              <a:t>Trzeci poziom</a:t>
            </a:r>
          </a:p>
        </p:txBody>
      </p:sp>
      <p:sp>
        <p:nvSpPr>
          <p:cNvPr id="5" name="Symbol zastępczy numeru slajdu 4">
            <a:extLst>
              <a:ext uri="{FF2B5EF4-FFF2-40B4-BE49-F238E27FC236}">
                <a16:creationId xmlns:a16="http://schemas.microsoft.com/office/drawing/2014/main" id="{141AAA0E-45E9-08FB-9373-71A084B88847}"/>
              </a:ext>
            </a:extLst>
          </p:cNvPr>
          <p:cNvSpPr>
            <a:spLocks noGrp="1"/>
          </p:cNvSpPr>
          <p:nvPr>
            <p:ph type="sldNum" sz="quarter" idx="10"/>
          </p:nvPr>
        </p:nvSpPr>
        <p:spPr/>
        <p:txBody>
          <a:bodyPr/>
          <a:lstStyle/>
          <a:p>
            <a:fld id="{EB4015AA-59F6-416B-87A6-8E3D940284E2}" type="slidenum">
              <a:rPr lang="pl-PL" smtClean="0"/>
              <a:pPr/>
              <a:t>‹#›</a:t>
            </a:fld>
            <a:endParaRPr lang="pl-PL" dirty="0"/>
          </a:p>
        </p:txBody>
      </p:sp>
      <p:sp>
        <p:nvSpPr>
          <p:cNvPr id="7" name="Symbol zastępczy obrazu 6">
            <a:extLst>
              <a:ext uri="{FF2B5EF4-FFF2-40B4-BE49-F238E27FC236}">
                <a16:creationId xmlns:a16="http://schemas.microsoft.com/office/drawing/2014/main" id="{E681B9F9-7BA5-2D43-A1BD-8AF5D0250636}"/>
              </a:ext>
            </a:extLst>
          </p:cNvPr>
          <p:cNvSpPr>
            <a:spLocks noGrp="1"/>
          </p:cNvSpPr>
          <p:nvPr>
            <p:ph type="pic" sz="quarter" idx="11"/>
          </p:nvPr>
        </p:nvSpPr>
        <p:spPr>
          <a:xfrm>
            <a:off x="0" y="900113"/>
            <a:ext cx="4986338" cy="5759726"/>
          </a:xfrm>
          <a:solidFill>
            <a:schemeClr val="bg1">
              <a:lumMod val="95000"/>
            </a:schemeClr>
          </a:solidFill>
        </p:spPr>
        <p:txBody>
          <a:bodyPr anchor="ctr" anchorCtr="0"/>
          <a:lstStyle>
            <a:lvl1pPr algn="ctr">
              <a:buFont typeface="Arial" panose="020B0604020202020204" pitchFamily="34" charset="0"/>
              <a:buNone/>
              <a:defRPr sz="1000"/>
            </a:lvl1pPr>
          </a:lstStyle>
          <a:p>
            <a:r>
              <a:rPr lang="pl-PL"/>
              <a:t>Kliknij ikonę, aby dodać obraz</a:t>
            </a:r>
            <a:endParaRPr lang="pl-PL" dirty="0"/>
          </a:p>
        </p:txBody>
      </p:sp>
    </p:spTree>
    <p:extLst>
      <p:ext uri="{BB962C8B-B14F-4D97-AF65-F5344CB8AC3E}">
        <p14:creationId xmlns:p14="http://schemas.microsoft.com/office/powerpoint/2010/main" val="14539877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 preserve="1">
  <p:cSld name="1_Slajd - tytuł + zawartość bez pask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p:txBody>
      </p:sp>
      <p:sp>
        <p:nvSpPr>
          <p:cNvPr id="5" name="Symbol zastępczy numeru slajdu 4">
            <a:extLst>
              <a:ext uri="{FF2B5EF4-FFF2-40B4-BE49-F238E27FC236}">
                <a16:creationId xmlns:a16="http://schemas.microsoft.com/office/drawing/2014/main" id="{96BE561E-99B3-4335-3AEE-43699306B9E0}"/>
              </a:ext>
            </a:extLst>
          </p:cNvPr>
          <p:cNvSpPr>
            <a:spLocks noGrp="1"/>
          </p:cNvSpPr>
          <p:nvPr>
            <p:ph type="sldNum" sz="quarter" idx="10"/>
          </p:nvPr>
        </p:nvSpPr>
        <p:spPr/>
        <p:txBody>
          <a:bodyPr/>
          <a:lstStyle/>
          <a:p>
            <a:fld id="{EB4015AA-59F6-416B-87A6-8E3D940284E2}" type="slidenum">
              <a:rPr lang="pl-PL" smtClean="0"/>
              <a:pPr/>
              <a:t>‹#›</a:t>
            </a:fld>
            <a:endParaRPr lang="pl-PL" dirty="0"/>
          </a:p>
        </p:txBody>
      </p:sp>
      <p:sp>
        <p:nvSpPr>
          <p:cNvPr id="6" name="Prostokąt 5">
            <a:extLst>
              <a:ext uri="{FF2B5EF4-FFF2-40B4-BE49-F238E27FC236}">
                <a16:creationId xmlns:a16="http://schemas.microsoft.com/office/drawing/2014/main" id="{630E28BA-19A4-6182-CE10-65107EDF6B75}"/>
              </a:ext>
            </a:extLst>
          </p:cNvPr>
          <p:cNvSpPr/>
          <p:nvPr userDrawn="1"/>
        </p:nvSpPr>
        <p:spPr>
          <a:xfrm>
            <a:off x="8585546" y="7380288"/>
            <a:ext cx="1080742" cy="1793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31699915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woObj" preserve="1">
  <p:cSld name="1_Slajd - tytuł + 2 elementy zawartości bez pask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sz="half" idx="1"/>
          </p:nvPr>
        </p:nvSpPr>
        <p:spPr>
          <a:xfrm>
            <a:off x="1025906" y="1979837"/>
            <a:ext cx="4140000" cy="4680018"/>
          </a:xfrm>
        </p:spPr>
        <p:txBody>
          <a:bodyPr/>
          <a:lstStyle/>
          <a:p>
            <a:pPr lvl="0"/>
            <a:r>
              <a:rPr lang="pl-PL" dirty="0"/>
              <a:t>Kliknij, aby edytować style wzorca tekstu</a:t>
            </a:r>
          </a:p>
          <a:p>
            <a:pPr lvl="1"/>
            <a:r>
              <a:rPr lang="pl-PL" dirty="0"/>
              <a:t>Drugi poziom</a:t>
            </a:r>
          </a:p>
          <a:p>
            <a:pPr lvl="2"/>
            <a:r>
              <a:rPr lang="pl-PL" dirty="0"/>
              <a:t>Trzeci poziom</a:t>
            </a:r>
          </a:p>
        </p:txBody>
      </p:sp>
      <p:sp>
        <p:nvSpPr>
          <p:cNvPr id="4" name="Content Placeholder 3"/>
          <p:cNvSpPr>
            <a:spLocks noGrp="1"/>
          </p:cNvSpPr>
          <p:nvPr>
            <p:ph sz="half" idx="2"/>
          </p:nvPr>
        </p:nvSpPr>
        <p:spPr>
          <a:xfrm>
            <a:off x="5525906" y="1979613"/>
            <a:ext cx="4140000" cy="4680226"/>
          </a:xfrm>
        </p:spPr>
        <p:txBody>
          <a:bodyPr/>
          <a:lstStyle/>
          <a:p>
            <a:pPr lvl="0"/>
            <a:r>
              <a:rPr lang="pl-PL"/>
              <a:t>Kliknij, aby edytować style wzorca tekstu</a:t>
            </a:r>
          </a:p>
          <a:p>
            <a:pPr lvl="1"/>
            <a:r>
              <a:rPr lang="pl-PL"/>
              <a:t>Drugi poziom</a:t>
            </a:r>
          </a:p>
          <a:p>
            <a:pPr lvl="2"/>
            <a:r>
              <a:rPr lang="pl-PL"/>
              <a:t>Trzeci poziom</a:t>
            </a:r>
          </a:p>
        </p:txBody>
      </p:sp>
      <p:sp>
        <p:nvSpPr>
          <p:cNvPr id="5" name="Symbol zastępczy numeru slajdu 4">
            <a:extLst>
              <a:ext uri="{FF2B5EF4-FFF2-40B4-BE49-F238E27FC236}">
                <a16:creationId xmlns:a16="http://schemas.microsoft.com/office/drawing/2014/main" id="{9A72189C-757E-47DF-313E-E0F36399C09C}"/>
              </a:ext>
            </a:extLst>
          </p:cNvPr>
          <p:cNvSpPr>
            <a:spLocks noGrp="1"/>
          </p:cNvSpPr>
          <p:nvPr>
            <p:ph type="sldNum" sz="quarter" idx="10"/>
          </p:nvPr>
        </p:nvSpPr>
        <p:spPr/>
        <p:txBody>
          <a:bodyPr/>
          <a:lstStyle/>
          <a:p>
            <a:fld id="{EB4015AA-59F6-416B-87A6-8E3D940284E2}" type="slidenum">
              <a:rPr lang="pl-PL" smtClean="0"/>
              <a:pPr/>
              <a:t>‹#›</a:t>
            </a:fld>
            <a:endParaRPr lang="pl-PL" dirty="0"/>
          </a:p>
        </p:txBody>
      </p:sp>
      <p:sp>
        <p:nvSpPr>
          <p:cNvPr id="6" name="Prostokąt 5">
            <a:extLst>
              <a:ext uri="{FF2B5EF4-FFF2-40B4-BE49-F238E27FC236}">
                <a16:creationId xmlns:a16="http://schemas.microsoft.com/office/drawing/2014/main" id="{E363107C-97A9-9A5D-A2A2-E6ABB7ED4C62}"/>
              </a:ext>
            </a:extLst>
          </p:cNvPr>
          <p:cNvSpPr/>
          <p:nvPr userDrawn="1"/>
        </p:nvSpPr>
        <p:spPr>
          <a:xfrm>
            <a:off x="8585546" y="7380288"/>
            <a:ext cx="1080742" cy="1793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28959707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5525" y="899836"/>
            <a:ext cx="8640381" cy="1080001"/>
          </a:xfrm>
          <a:prstGeom prst="rect">
            <a:avLst/>
          </a:prstGeom>
        </p:spPr>
        <p:txBody>
          <a:bodyPr vert="horz" lIns="0" tIns="0" rIns="0" bIns="0" rtlCol="0" anchor="t" anchorCtr="0">
            <a:normAutofit/>
          </a:bodyPr>
          <a:lstStyle/>
          <a:p>
            <a:r>
              <a:rPr lang="pl-PL" dirty="0"/>
              <a:t>Kliknij, aby edytować styl</a:t>
            </a:r>
            <a:endParaRPr lang="en-US" dirty="0"/>
          </a:p>
        </p:txBody>
      </p:sp>
      <p:sp>
        <p:nvSpPr>
          <p:cNvPr id="3" name="Text Placeholder 2"/>
          <p:cNvSpPr>
            <a:spLocks noGrp="1"/>
          </p:cNvSpPr>
          <p:nvPr>
            <p:ph type="body" idx="1"/>
          </p:nvPr>
        </p:nvSpPr>
        <p:spPr>
          <a:xfrm>
            <a:off x="1025907" y="1979837"/>
            <a:ext cx="8640382" cy="4680002"/>
          </a:xfrm>
          <a:prstGeom prst="rect">
            <a:avLst/>
          </a:prstGeom>
        </p:spPr>
        <p:txBody>
          <a:bodyPr vert="horz" lIns="0" tIns="0" rIns="0" bIns="0" rtlCol="0">
            <a:normAutofit/>
          </a:bodyPr>
          <a:lstStyle/>
          <a:p>
            <a:pPr lvl="0"/>
            <a:r>
              <a:rPr lang="pl-PL" dirty="0"/>
              <a:t>Kliknij, aby edytować style wzorca tekstu</a:t>
            </a:r>
          </a:p>
          <a:p>
            <a:pPr lvl="1"/>
            <a:r>
              <a:rPr lang="pl-PL" dirty="0"/>
              <a:t>Drugi poziom</a:t>
            </a:r>
          </a:p>
          <a:p>
            <a:pPr lvl="2"/>
            <a:r>
              <a:rPr lang="pl-PL" dirty="0"/>
              <a:t>Trzeci poziom</a:t>
            </a:r>
            <a:endParaRPr lang="en-US" dirty="0"/>
          </a:p>
        </p:txBody>
      </p:sp>
      <p:sp>
        <p:nvSpPr>
          <p:cNvPr id="10" name="Prostokąt 9">
            <a:extLst>
              <a:ext uri="{FF2B5EF4-FFF2-40B4-BE49-F238E27FC236}">
                <a16:creationId xmlns:a16="http://schemas.microsoft.com/office/drawing/2014/main" id="{617E16B8-2BD0-D12E-978E-94E428DF9717}"/>
              </a:ext>
            </a:extLst>
          </p:cNvPr>
          <p:cNvSpPr/>
          <p:nvPr userDrawn="1"/>
        </p:nvSpPr>
        <p:spPr>
          <a:xfrm>
            <a:off x="1025870" y="0"/>
            <a:ext cx="1080742" cy="1793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2" name="Prostokąt 11">
            <a:extLst>
              <a:ext uri="{FF2B5EF4-FFF2-40B4-BE49-F238E27FC236}">
                <a16:creationId xmlns:a16="http://schemas.microsoft.com/office/drawing/2014/main" id="{662915FD-1FF3-5CF3-5C57-034114B5E6A2}"/>
              </a:ext>
            </a:extLst>
          </p:cNvPr>
          <p:cNvSpPr/>
          <p:nvPr userDrawn="1"/>
        </p:nvSpPr>
        <p:spPr>
          <a:xfrm>
            <a:off x="2106612" y="0"/>
            <a:ext cx="7559293" cy="1793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4" name="Symbol zastępczy numeru slajdu 3">
            <a:extLst>
              <a:ext uri="{FF2B5EF4-FFF2-40B4-BE49-F238E27FC236}">
                <a16:creationId xmlns:a16="http://schemas.microsoft.com/office/drawing/2014/main" id="{5026AD61-FC69-65FC-05E3-06AA14C89304}"/>
              </a:ext>
            </a:extLst>
          </p:cNvPr>
          <p:cNvSpPr>
            <a:spLocks noGrp="1"/>
          </p:cNvSpPr>
          <p:nvPr>
            <p:ph type="sldNum" sz="quarter" idx="4"/>
          </p:nvPr>
        </p:nvSpPr>
        <p:spPr>
          <a:xfrm>
            <a:off x="8585200" y="7019837"/>
            <a:ext cx="1080000" cy="180000"/>
          </a:xfrm>
          <a:prstGeom prst="rect">
            <a:avLst/>
          </a:prstGeom>
          <a:noFill/>
        </p:spPr>
        <p:txBody>
          <a:bodyPr vert="horz" lIns="0" tIns="72000" rIns="0" bIns="72000" rtlCol="0" anchor="ctr" anchorCtr="0"/>
          <a:lstStyle>
            <a:lvl1pPr algn="r">
              <a:defRPr sz="1000">
                <a:solidFill>
                  <a:schemeClr val="tx2"/>
                </a:solidFill>
                <a:latin typeface="Open Sans" pitchFamily="2" charset="0"/>
                <a:ea typeface="Open Sans" pitchFamily="2" charset="0"/>
                <a:cs typeface="Open Sans" pitchFamily="2" charset="0"/>
              </a:defRPr>
            </a:lvl1pPr>
          </a:lstStyle>
          <a:p>
            <a:fld id="{EB4015AA-59F6-416B-87A6-8E3D940284E2}" type="slidenum">
              <a:rPr lang="pl-PL" smtClean="0"/>
              <a:pPr/>
              <a:t>‹#›</a:t>
            </a:fld>
            <a:endParaRPr lang="pl-PL" dirty="0"/>
          </a:p>
        </p:txBody>
      </p:sp>
      <p:sp>
        <p:nvSpPr>
          <p:cNvPr id="7" name="Prostokąt 6">
            <a:extLst>
              <a:ext uri="{FF2B5EF4-FFF2-40B4-BE49-F238E27FC236}">
                <a16:creationId xmlns:a16="http://schemas.microsoft.com/office/drawing/2014/main" id="{4C2A84FB-402E-BB6C-632B-D1ADD49B7D8C}"/>
              </a:ext>
            </a:extLst>
          </p:cNvPr>
          <p:cNvSpPr/>
          <p:nvPr userDrawn="1"/>
        </p:nvSpPr>
        <p:spPr>
          <a:xfrm>
            <a:off x="8585546" y="7380288"/>
            <a:ext cx="1080742" cy="1793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3286163953"/>
      </p:ext>
    </p:extLst>
  </p:cSld>
  <p:clrMap bg1="lt1" tx1="dk1" bg2="lt2" tx2="dk2" accent1="accent1" accent2="accent2" accent3="accent3" accent4="accent4" accent5="accent5" accent6="accent6" hlink="hlink" folHlink="folHlink"/>
  <p:sldLayoutIdLst>
    <p:sldLayoutId id="2147483709" r:id="rId1"/>
    <p:sldLayoutId id="2147483725" r:id="rId2"/>
    <p:sldLayoutId id="2147483720" r:id="rId3"/>
    <p:sldLayoutId id="2147483721" r:id="rId4"/>
    <p:sldLayoutId id="2147483710" r:id="rId5"/>
    <p:sldLayoutId id="2147483712" r:id="rId6"/>
    <p:sldLayoutId id="2147483726" r:id="rId7"/>
    <p:sldLayoutId id="2147483740" r:id="rId8"/>
    <p:sldLayoutId id="2147483723" r:id="rId9"/>
    <p:sldLayoutId id="2147483728" r:id="rId10"/>
  </p:sldLayoutIdLst>
  <p:hf hdr="0" ftr="0"/>
  <p:txStyles>
    <p:titleStyle>
      <a:lvl1pPr algn="l" defTabSz="1007943" rtl="0" eaLnBrk="1" latinLnBrk="0" hangingPunct="1">
        <a:lnSpc>
          <a:spcPts val="3600"/>
        </a:lnSpc>
        <a:spcBef>
          <a:spcPct val="0"/>
        </a:spcBef>
        <a:buNone/>
        <a:defRPr sz="2800" b="1" kern="1200">
          <a:solidFill>
            <a:schemeClr val="tx2"/>
          </a:solidFill>
          <a:latin typeface="Open Sans" pitchFamily="2" charset="0"/>
          <a:ea typeface="Open Sans" pitchFamily="2" charset="0"/>
          <a:cs typeface="Open Sans" pitchFamily="2" charset="0"/>
        </a:defRPr>
      </a:lvl1pPr>
    </p:titleStyle>
    <p:bodyStyle>
      <a:lvl1pPr marL="251986" indent="-251986" algn="l" defTabSz="1007943" rtl="0" eaLnBrk="1" latinLnBrk="0" hangingPunct="1">
        <a:lnSpc>
          <a:spcPts val="2400"/>
        </a:lnSpc>
        <a:spcBef>
          <a:spcPts val="1102"/>
        </a:spcBef>
        <a:buClr>
          <a:schemeClr val="accent1"/>
        </a:buClr>
        <a:buFontTx/>
        <a:buBlip>
          <a:blip r:embed="rId12"/>
        </a:buBlip>
        <a:defRPr sz="1800" kern="1200">
          <a:solidFill>
            <a:schemeClr val="tx1"/>
          </a:solidFill>
          <a:latin typeface="Open Sans" pitchFamily="2" charset="0"/>
          <a:ea typeface="Open Sans" pitchFamily="2" charset="0"/>
          <a:cs typeface="Open Sans" pitchFamily="2" charset="0"/>
        </a:defRPr>
      </a:lvl1pPr>
      <a:lvl2pPr marL="755957" indent="-251986" algn="l" defTabSz="1007943" rtl="0" eaLnBrk="1" latinLnBrk="0" hangingPunct="1">
        <a:lnSpc>
          <a:spcPts val="2400"/>
        </a:lnSpc>
        <a:spcBef>
          <a:spcPts val="551"/>
        </a:spcBef>
        <a:buFontTx/>
        <a:buBlip>
          <a:blip r:embed="rId13"/>
        </a:buBlip>
        <a:defRPr sz="1800" kern="1200">
          <a:solidFill>
            <a:schemeClr val="tx1"/>
          </a:solidFill>
          <a:latin typeface="Open Sans" pitchFamily="2" charset="0"/>
          <a:ea typeface="Open Sans" pitchFamily="2" charset="0"/>
          <a:cs typeface="Open Sans" pitchFamily="2" charset="0"/>
        </a:defRPr>
      </a:lvl2pPr>
      <a:lvl3pPr marL="1259929" indent="-251986" algn="l" defTabSz="1007943" rtl="0" eaLnBrk="1" latinLnBrk="0" hangingPunct="1">
        <a:lnSpc>
          <a:spcPts val="2400"/>
        </a:lnSpc>
        <a:spcBef>
          <a:spcPts val="551"/>
        </a:spcBef>
        <a:buFontTx/>
        <a:buBlip>
          <a:blip r:embed="rId14"/>
        </a:buBlip>
        <a:defRPr sz="1800" kern="1200">
          <a:solidFill>
            <a:schemeClr val="tx1"/>
          </a:solidFill>
          <a:latin typeface="Open Sans" pitchFamily="2" charset="0"/>
          <a:ea typeface="Open Sans" pitchFamily="2" charset="0"/>
          <a:cs typeface="Open Sans" pitchFamily="2" charset="0"/>
        </a:defRPr>
      </a:lvl3pPr>
      <a:lvl4pPr marL="1763900" indent="-251986" algn="l" defTabSz="1007943" rtl="0" eaLnBrk="1" latinLnBrk="0" hangingPunct="1">
        <a:lnSpc>
          <a:spcPts val="2400"/>
        </a:lnSpc>
        <a:spcBef>
          <a:spcPts val="551"/>
        </a:spcBef>
        <a:buFont typeface="Arial" panose="020B0604020202020204" pitchFamily="34" charset="0"/>
        <a:buChar char="•"/>
        <a:defRPr sz="1800" kern="1200">
          <a:solidFill>
            <a:schemeClr val="tx1"/>
          </a:solidFill>
          <a:latin typeface="Open Sans" pitchFamily="2" charset="0"/>
          <a:ea typeface="Open Sans" pitchFamily="2" charset="0"/>
          <a:cs typeface="Open Sans" pitchFamily="2" charset="0"/>
        </a:defRPr>
      </a:lvl4pPr>
      <a:lvl5pPr marL="2267872" indent="-251986" algn="l" defTabSz="1007943" rtl="0" eaLnBrk="1" latinLnBrk="0" hangingPunct="1">
        <a:lnSpc>
          <a:spcPts val="2400"/>
        </a:lnSpc>
        <a:spcBef>
          <a:spcPts val="551"/>
        </a:spcBef>
        <a:buFont typeface="Arial" panose="020B0604020202020204" pitchFamily="34" charset="0"/>
        <a:buChar char="•"/>
        <a:defRPr sz="1800" kern="1200">
          <a:solidFill>
            <a:schemeClr val="tx1"/>
          </a:solidFill>
          <a:latin typeface="Open Sans" pitchFamily="2" charset="0"/>
          <a:ea typeface="Open Sans" pitchFamily="2" charset="0"/>
          <a:cs typeface="Open Sans" pitchFamily="2" charset="0"/>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7943" rtl="0" eaLnBrk="1" latinLnBrk="0" hangingPunct="1">
        <a:defRPr sz="1984" kern="1200">
          <a:solidFill>
            <a:schemeClr val="tx1"/>
          </a:solidFill>
          <a:latin typeface="+mn-lt"/>
          <a:ea typeface="+mn-ea"/>
          <a:cs typeface="+mn-cs"/>
        </a:defRPr>
      </a:lvl1pPr>
      <a:lvl2pPr marL="503972" algn="l" defTabSz="1007943" rtl="0" eaLnBrk="1" latinLnBrk="0" hangingPunct="1">
        <a:defRPr sz="1984" kern="1200">
          <a:solidFill>
            <a:schemeClr val="tx1"/>
          </a:solidFill>
          <a:latin typeface="+mn-lt"/>
          <a:ea typeface="+mn-ea"/>
          <a:cs typeface="+mn-cs"/>
        </a:defRPr>
      </a:lvl2pPr>
      <a:lvl3pPr marL="1007943" algn="l" defTabSz="1007943" rtl="0" eaLnBrk="1" latinLnBrk="0" hangingPunct="1">
        <a:defRPr sz="1984" kern="1200">
          <a:solidFill>
            <a:schemeClr val="tx1"/>
          </a:solidFill>
          <a:latin typeface="+mn-lt"/>
          <a:ea typeface="+mn-ea"/>
          <a:cs typeface="+mn-cs"/>
        </a:defRPr>
      </a:lvl3pPr>
      <a:lvl4pPr marL="1511915" algn="l" defTabSz="1007943" rtl="0" eaLnBrk="1" latinLnBrk="0" hangingPunct="1">
        <a:defRPr sz="1984" kern="1200">
          <a:solidFill>
            <a:schemeClr val="tx1"/>
          </a:solidFill>
          <a:latin typeface="+mn-lt"/>
          <a:ea typeface="+mn-ea"/>
          <a:cs typeface="+mn-cs"/>
        </a:defRPr>
      </a:lvl4pPr>
      <a:lvl5pPr marL="2015886" algn="l" defTabSz="1007943" rtl="0" eaLnBrk="1" latinLnBrk="0" hangingPunct="1">
        <a:defRPr sz="1984" kern="1200">
          <a:solidFill>
            <a:schemeClr val="tx1"/>
          </a:solidFill>
          <a:latin typeface="+mn-lt"/>
          <a:ea typeface="+mn-ea"/>
          <a:cs typeface="+mn-cs"/>
        </a:defRPr>
      </a:lvl5pPr>
      <a:lvl6pPr marL="2519858" algn="l" defTabSz="1007943" rtl="0" eaLnBrk="1" latinLnBrk="0" hangingPunct="1">
        <a:defRPr sz="1984" kern="1200">
          <a:solidFill>
            <a:schemeClr val="tx1"/>
          </a:solidFill>
          <a:latin typeface="+mn-lt"/>
          <a:ea typeface="+mn-ea"/>
          <a:cs typeface="+mn-cs"/>
        </a:defRPr>
      </a:lvl6pPr>
      <a:lvl7pPr marL="3023829" algn="l" defTabSz="1007943" rtl="0" eaLnBrk="1" latinLnBrk="0" hangingPunct="1">
        <a:defRPr sz="1984" kern="1200">
          <a:solidFill>
            <a:schemeClr val="tx1"/>
          </a:solidFill>
          <a:latin typeface="+mn-lt"/>
          <a:ea typeface="+mn-ea"/>
          <a:cs typeface="+mn-cs"/>
        </a:defRPr>
      </a:lvl7pPr>
      <a:lvl8pPr marL="3527801" algn="l" defTabSz="1007943" rtl="0" eaLnBrk="1" latinLnBrk="0" hangingPunct="1">
        <a:defRPr sz="1984" kern="1200">
          <a:solidFill>
            <a:schemeClr val="tx1"/>
          </a:solidFill>
          <a:latin typeface="+mn-lt"/>
          <a:ea typeface="+mn-ea"/>
          <a:cs typeface="+mn-cs"/>
        </a:defRPr>
      </a:lvl8pPr>
      <a:lvl9pPr marL="4031772" algn="l" defTabSz="1007943" rtl="0" eaLnBrk="1" latinLnBrk="0" hangingPunct="1">
        <a:defRPr sz="1984"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93">
          <p15:clr>
            <a:srgbClr val="F26B43"/>
          </p15:clr>
        </p15:guide>
        <p15:guide id="2" pos="419">
          <p15:clr>
            <a:srgbClr val="F26B43"/>
          </p15:clr>
        </p15:guide>
        <p15:guide id="3" pos="646">
          <p15:clr>
            <a:srgbClr val="F26B43"/>
          </p15:clr>
        </p15:guide>
        <p15:guide id="4" pos="873">
          <p15:clr>
            <a:srgbClr val="F26B43"/>
          </p15:clr>
        </p15:guide>
        <p15:guide id="5" pos="1100">
          <p15:clr>
            <a:srgbClr val="F26B43"/>
          </p15:clr>
        </p15:guide>
        <p15:guide id="6" pos="1327">
          <p15:clr>
            <a:srgbClr val="F26B43"/>
          </p15:clr>
        </p15:guide>
        <p15:guide id="7" pos="1553">
          <p15:clr>
            <a:srgbClr val="F26B43"/>
          </p15:clr>
        </p15:guide>
        <p15:guide id="8" pos="1780">
          <p15:clr>
            <a:srgbClr val="F26B43"/>
          </p15:clr>
        </p15:guide>
        <p15:guide id="9" pos="2007">
          <p15:clr>
            <a:srgbClr val="F26B43"/>
          </p15:clr>
        </p15:guide>
        <p15:guide id="10" pos="2234">
          <p15:clr>
            <a:srgbClr val="F26B43"/>
          </p15:clr>
        </p15:guide>
        <p15:guide id="11" pos="2460">
          <p15:clr>
            <a:srgbClr val="F26B43"/>
          </p15:clr>
        </p15:guide>
        <p15:guide id="12" pos="2687">
          <p15:clr>
            <a:srgbClr val="F26B43"/>
          </p15:clr>
        </p15:guide>
        <p15:guide id="13" pos="2914">
          <p15:clr>
            <a:srgbClr val="F26B43"/>
          </p15:clr>
        </p15:guide>
        <p15:guide id="14" pos="3141">
          <p15:clr>
            <a:srgbClr val="F26B43"/>
          </p15:clr>
        </p15:guide>
        <p15:guide id="15" pos="3368">
          <p15:clr>
            <a:srgbClr val="F26B43"/>
          </p15:clr>
        </p15:guide>
        <p15:guide id="16" pos="3594">
          <p15:clr>
            <a:srgbClr val="F26B43"/>
          </p15:clr>
        </p15:guide>
        <p15:guide id="17" pos="3821">
          <p15:clr>
            <a:srgbClr val="F26B43"/>
          </p15:clr>
        </p15:guide>
        <p15:guide id="18" pos="4048">
          <p15:clr>
            <a:srgbClr val="F26B43"/>
          </p15:clr>
        </p15:guide>
        <p15:guide id="19" pos="4275">
          <p15:clr>
            <a:srgbClr val="F26B43"/>
          </p15:clr>
        </p15:guide>
        <p15:guide id="20" pos="4501">
          <p15:clr>
            <a:srgbClr val="F26B43"/>
          </p15:clr>
        </p15:guide>
        <p15:guide id="21" pos="4728">
          <p15:clr>
            <a:srgbClr val="F26B43"/>
          </p15:clr>
        </p15:guide>
        <p15:guide id="22" pos="4955">
          <p15:clr>
            <a:srgbClr val="F26B43"/>
          </p15:clr>
        </p15:guide>
        <p15:guide id="23" pos="5182">
          <p15:clr>
            <a:srgbClr val="F26B43"/>
          </p15:clr>
        </p15:guide>
        <p15:guide id="24" pos="5408">
          <p15:clr>
            <a:srgbClr val="F26B43"/>
          </p15:clr>
        </p15:guide>
        <p15:guide id="25" pos="5635">
          <p15:clr>
            <a:srgbClr val="F26B43"/>
          </p15:clr>
        </p15:guide>
        <p15:guide id="26" pos="5862">
          <p15:clr>
            <a:srgbClr val="F26B43"/>
          </p15:clr>
        </p15:guide>
        <p15:guide id="27" pos="6089">
          <p15:clr>
            <a:srgbClr val="F26B43"/>
          </p15:clr>
        </p15:guide>
        <p15:guide id="28" pos="6316">
          <p15:clr>
            <a:srgbClr val="F26B43"/>
          </p15:clr>
        </p15:guide>
        <p15:guide id="29" pos="6542">
          <p15:clr>
            <a:srgbClr val="F26B43"/>
          </p15:clr>
        </p15:guide>
        <p15:guide id="30" orient="horz" pos="113">
          <p15:clr>
            <a:srgbClr val="F26B43"/>
          </p15:clr>
        </p15:guide>
        <p15:guide id="31" orient="horz" pos="340">
          <p15:clr>
            <a:srgbClr val="F26B43"/>
          </p15:clr>
        </p15:guide>
        <p15:guide id="32" orient="horz" pos="567">
          <p15:clr>
            <a:srgbClr val="F26B43"/>
          </p15:clr>
        </p15:guide>
        <p15:guide id="33" orient="horz" pos="794">
          <p15:clr>
            <a:srgbClr val="F26B43"/>
          </p15:clr>
        </p15:guide>
        <p15:guide id="34" orient="horz" pos="1020">
          <p15:clr>
            <a:srgbClr val="F26B43"/>
          </p15:clr>
        </p15:guide>
        <p15:guide id="35" orient="horz" pos="1247">
          <p15:clr>
            <a:srgbClr val="F26B43"/>
          </p15:clr>
        </p15:guide>
        <p15:guide id="36" orient="horz" pos="1474">
          <p15:clr>
            <a:srgbClr val="F26B43"/>
          </p15:clr>
        </p15:guide>
        <p15:guide id="37" orient="horz" pos="1701">
          <p15:clr>
            <a:srgbClr val="F26B43"/>
          </p15:clr>
        </p15:guide>
        <p15:guide id="38" orient="horz" pos="1927">
          <p15:clr>
            <a:srgbClr val="F26B43"/>
          </p15:clr>
        </p15:guide>
        <p15:guide id="39" orient="horz" pos="2154">
          <p15:clr>
            <a:srgbClr val="F26B43"/>
          </p15:clr>
        </p15:guide>
        <p15:guide id="40" orient="horz" pos="2381">
          <p15:clr>
            <a:srgbClr val="F26B43"/>
          </p15:clr>
        </p15:guide>
        <p15:guide id="41" orient="horz" pos="2608">
          <p15:clr>
            <a:srgbClr val="F26B43"/>
          </p15:clr>
        </p15:guide>
        <p15:guide id="42" orient="horz" pos="2835">
          <p15:clr>
            <a:srgbClr val="F26B43"/>
          </p15:clr>
        </p15:guide>
        <p15:guide id="43" orient="horz" pos="3061">
          <p15:clr>
            <a:srgbClr val="F26B43"/>
          </p15:clr>
        </p15:guide>
        <p15:guide id="44" orient="horz" pos="3288">
          <p15:clr>
            <a:srgbClr val="F26B43"/>
          </p15:clr>
        </p15:guide>
        <p15:guide id="45" orient="horz" pos="3515">
          <p15:clr>
            <a:srgbClr val="F26B43"/>
          </p15:clr>
        </p15:guide>
        <p15:guide id="46" orient="horz" pos="3742">
          <p15:clr>
            <a:srgbClr val="F26B43"/>
          </p15:clr>
        </p15:guide>
        <p15:guide id="47" orient="horz" pos="3968">
          <p15:clr>
            <a:srgbClr val="F26B43"/>
          </p15:clr>
        </p15:guide>
        <p15:guide id="48" orient="horz" pos="4195">
          <p15:clr>
            <a:srgbClr val="F26B43"/>
          </p15:clr>
        </p15:guide>
        <p15:guide id="49" orient="horz" pos="4422">
          <p15:clr>
            <a:srgbClr val="F26B43"/>
          </p15:clr>
        </p15:guide>
        <p15:guide id="50" orient="horz" pos="4649">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hyperlink" Target="mailto:kozlowskai@slaskie.pl" TargetMode="External"/><Relationship Id="rId7" Type="http://schemas.openxmlformats.org/officeDocument/2006/relationships/image" Target="../media/image29.jpeg"/><Relationship Id="rId2" Type="http://schemas.openxmlformats.org/officeDocument/2006/relationships/notesSlide" Target="../notesSlides/notesSlide7.xml"/><Relationship Id="rId1" Type="http://schemas.openxmlformats.org/officeDocument/2006/relationships/slideLayout" Target="../slideLayouts/slideLayout10.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png"/><Relationship Id="rId9" Type="http://schemas.openxmlformats.org/officeDocument/2006/relationships/image" Target="../media/image31.sv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hyperlink" Target="https://funduszeue.slaskie.pl/web/guest/w/zestawienie_dok_do_rozliczenia_projektow_v5" TargetMode="Externa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ytuł 14">
            <a:extLst>
              <a:ext uri="{FF2B5EF4-FFF2-40B4-BE49-F238E27FC236}">
                <a16:creationId xmlns:a16="http://schemas.microsoft.com/office/drawing/2014/main" id="{1A365829-BF54-41E6-86AE-EC571D59EF72}"/>
              </a:ext>
            </a:extLst>
          </p:cNvPr>
          <p:cNvSpPr>
            <a:spLocks noGrp="1"/>
          </p:cNvSpPr>
          <p:nvPr>
            <p:ph type="ctrTitle"/>
          </p:nvPr>
        </p:nvSpPr>
        <p:spPr>
          <a:xfrm>
            <a:off x="1417544" y="2555701"/>
            <a:ext cx="7920115" cy="2448272"/>
          </a:xfrm>
        </p:spPr>
        <p:txBody>
          <a:bodyPr>
            <a:normAutofit/>
          </a:bodyPr>
          <a:lstStyle/>
          <a:p>
            <a:pPr algn="ctr"/>
            <a:br>
              <a:rPr lang="pl-PL" dirty="0"/>
            </a:br>
            <a:r>
              <a:rPr lang="pl-PL" sz="3200" b="1" dirty="0">
                <a:effectLst/>
                <a:latin typeface="Arial" panose="020B0604020202020204" pitchFamily="34" charset="0"/>
                <a:ea typeface="Lucida Sans Unicode" panose="020B0602030504020204" pitchFamily="34" charset="0"/>
              </a:rPr>
              <a:t>Rozliczanie projektów z FST/EFRR w ramach FE SL 2021-2027</a:t>
            </a:r>
            <a:br>
              <a:rPr lang="pl-PL" sz="3200" b="1" dirty="0">
                <a:effectLst/>
                <a:latin typeface="Arial" panose="020B0604020202020204" pitchFamily="34" charset="0"/>
                <a:ea typeface="Lucida Sans Unicode" panose="020B0602030504020204" pitchFamily="34" charset="0"/>
              </a:rPr>
            </a:br>
            <a:r>
              <a:rPr lang="pl-PL" sz="3200" b="1" dirty="0">
                <a:effectLst/>
                <a:latin typeface="Arial" panose="020B0604020202020204" pitchFamily="34" charset="0"/>
                <a:ea typeface="Lucida Sans Unicode" panose="020B0602030504020204" pitchFamily="34" charset="0"/>
              </a:rPr>
              <a:t>ogólne zasady</a:t>
            </a:r>
            <a:endParaRPr lang="pl-PL" dirty="0"/>
          </a:p>
        </p:txBody>
      </p:sp>
      <p:sp>
        <p:nvSpPr>
          <p:cNvPr id="16" name="Podtytuł 15">
            <a:extLst>
              <a:ext uri="{FF2B5EF4-FFF2-40B4-BE49-F238E27FC236}">
                <a16:creationId xmlns:a16="http://schemas.microsoft.com/office/drawing/2014/main" id="{4C794C03-15A9-49F8-B6BD-0FEC745D633C}"/>
              </a:ext>
            </a:extLst>
          </p:cNvPr>
          <p:cNvSpPr>
            <a:spLocks noGrp="1"/>
          </p:cNvSpPr>
          <p:nvPr>
            <p:ph type="subTitle" idx="1"/>
          </p:nvPr>
        </p:nvSpPr>
        <p:spPr/>
        <p:txBody>
          <a:bodyPr>
            <a:normAutofit fontScale="77500" lnSpcReduction="20000"/>
          </a:bodyPr>
          <a:lstStyle/>
          <a:p>
            <a:pPr algn="ctr">
              <a:lnSpc>
                <a:spcPct val="120000"/>
              </a:lnSpc>
              <a:spcBef>
                <a:spcPts val="0"/>
              </a:spcBef>
            </a:pPr>
            <a:r>
              <a:rPr lang="pl-PL" dirty="0"/>
              <a:t>Urząd Marszałkowski  Województwa Śląskiego </a:t>
            </a:r>
          </a:p>
          <a:p>
            <a:pPr algn="ctr">
              <a:lnSpc>
                <a:spcPct val="120000"/>
              </a:lnSpc>
              <a:spcBef>
                <a:spcPts val="0"/>
              </a:spcBef>
            </a:pPr>
            <a:r>
              <a:rPr lang="pl-PL" dirty="0"/>
              <a:t>Departament Europejskiego Funduszu Rozwoju Regionalnego </a:t>
            </a:r>
          </a:p>
        </p:txBody>
      </p:sp>
    </p:spTree>
    <p:extLst>
      <p:ext uri="{BB962C8B-B14F-4D97-AF65-F5344CB8AC3E}">
        <p14:creationId xmlns:p14="http://schemas.microsoft.com/office/powerpoint/2010/main" val="10616822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025525" y="539478"/>
            <a:ext cx="8640381" cy="504055"/>
          </a:xfrm>
          <a:solidFill>
            <a:schemeClr val="accent1">
              <a:lumMod val="20000"/>
              <a:lumOff val="80000"/>
            </a:schemeClr>
          </a:solidFill>
        </p:spPr>
        <p:txBody>
          <a:bodyPr>
            <a:normAutofit fontScale="90000"/>
          </a:bodyPr>
          <a:lstStyle/>
          <a:p>
            <a:r>
              <a:rPr lang="pl-PL" dirty="0"/>
              <a:t>	</a:t>
            </a:r>
            <a:r>
              <a:rPr lang="pl-PL" sz="2200" dirty="0"/>
              <a:t>Załączniki do wniosku o płatność - podstawowe informacje</a:t>
            </a:r>
          </a:p>
        </p:txBody>
      </p:sp>
      <p:sp>
        <p:nvSpPr>
          <p:cNvPr id="3" name="Symbol zastępczy zawartości 2"/>
          <p:cNvSpPr>
            <a:spLocks noGrp="1"/>
          </p:cNvSpPr>
          <p:nvPr>
            <p:ph idx="1"/>
          </p:nvPr>
        </p:nvSpPr>
        <p:spPr>
          <a:xfrm>
            <a:off x="1025907" y="1187549"/>
            <a:ext cx="8640382" cy="6012288"/>
          </a:xfrm>
        </p:spPr>
        <p:txBody>
          <a:bodyPr>
            <a:normAutofit/>
          </a:bodyPr>
          <a:lstStyle/>
          <a:p>
            <a:pPr marL="355600" indent="0" fontAlgn="base">
              <a:buNone/>
            </a:pPr>
            <a:endParaRPr lang="pl-PL" sz="2100" b="1" i="0" dirty="0">
              <a:solidFill>
                <a:srgbClr val="498205"/>
              </a:solidFill>
              <a:effectLst/>
              <a:latin typeface="Arial" panose="020B0604020202020204" pitchFamily="34" charset="0"/>
              <a:cs typeface="Arial" panose="020B0604020202020204" pitchFamily="34" charset="0"/>
            </a:endParaRPr>
          </a:p>
          <a:p>
            <a:pPr marL="355600" indent="0" fontAlgn="base">
              <a:buNone/>
            </a:pPr>
            <a:endParaRPr lang="pl-PL" sz="2100" b="1" dirty="0">
              <a:solidFill>
                <a:srgbClr val="498205"/>
              </a:solidFill>
              <a:latin typeface="Arial" panose="020B0604020202020204" pitchFamily="34" charset="0"/>
              <a:cs typeface="Arial" panose="020B0604020202020204" pitchFamily="34" charset="0"/>
            </a:endParaRPr>
          </a:p>
          <a:p>
            <a:pPr marL="355600" indent="0" fontAlgn="base">
              <a:buNone/>
            </a:pPr>
            <a:r>
              <a:rPr lang="pl-PL" sz="2100" i="0" dirty="0">
                <a:effectLst/>
                <a:latin typeface="Arial" panose="020B0604020202020204" pitchFamily="34" charset="0"/>
                <a:cs typeface="Arial" panose="020B0604020202020204" pitchFamily="34" charset="0"/>
              </a:rPr>
              <a:t>W przypadku braku złożenia do wniosku o płatność wszystkich wymaganych dokumentów, w tym zestawienia zamówień lub gdy będą one zawierały błędy IZ FE SL może uznać wydatki wykazane </a:t>
            </a:r>
            <a:br>
              <a:rPr lang="pl-PL" sz="2100" i="0" dirty="0">
                <a:effectLst/>
                <a:latin typeface="Arial" panose="020B0604020202020204" pitchFamily="34" charset="0"/>
                <a:cs typeface="Arial" panose="020B0604020202020204" pitchFamily="34" charset="0"/>
              </a:rPr>
            </a:br>
            <a:r>
              <a:rPr lang="pl-PL" sz="2100" i="0" dirty="0">
                <a:effectLst/>
                <a:latin typeface="Arial" panose="020B0604020202020204" pitchFamily="34" charset="0"/>
                <a:cs typeface="Arial" panose="020B0604020202020204" pitchFamily="34" charset="0"/>
              </a:rPr>
              <a:t>we wniosku o płatność częściowo lub w całości za niekwalifikowalne. </a:t>
            </a:r>
          </a:p>
          <a:p>
            <a:pPr marL="355600" indent="0" algn="l" rtl="0" fontAlgn="base">
              <a:buNone/>
            </a:pPr>
            <a:r>
              <a:rPr lang="pl-PL" sz="2100" b="1" dirty="0">
                <a:effectLst/>
                <a:latin typeface="Arial" panose="020B0604020202020204" pitchFamily="34" charset="0"/>
                <a:cs typeface="Arial" panose="020B0604020202020204" pitchFamily="34" charset="0"/>
              </a:rPr>
              <a:t>Przed złożeniem pierwszego wniosku o płatność </a:t>
            </a:r>
            <a:r>
              <a:rPr lang="pl-PL" sz="2100" dirty="0">
                <a:effectLst/>
                <a:latin typeface="Arial" panose="020B0604020202020204" pitchFamily="34" charset="0"/>
                <a:cs typeface="Arial" panose="020B0604020202020204" pitchFamily="34" charset="0"/>
              </a:rPr>
              <a:t>zawierającego wydatki lub wniosku o zaliczkę należy upewnić się, że złożone </a:t>
            </a:r>
            <a:br>
              <a:rPr lang="pl-PL" sz="2100" dirty="0">
                <a:effectLst/>
                <a:latin typeface="Arial" panose="020B0604020202020204" pitchFamily="34" charset="0"/>
                <a:cs typeface="Arial" panose="020B0604020202020204" pitchFamily="34" charset="0"/>
              </a:rPr>
            </a:br>
            <a:r>
              <a:rPr lang="pl-PL" sz="2100" dirty="0">
                <a:effectLst/>
                <a:latin typeface="Arial" panose="020B0604020202020204" pitchFamily="34" charset="0"/>
                <a:cs typeface="Arial" panose="020B0604020202020204" pitchFamily="34" charset="0"/>
              </a:rPr>
              <a:t>są do IZ FE SL wszystkie dokumenty wymagane Regulaminem wyboru projektów i/lub umową o dofinansowanie projektu.</a:t>
            </a:r>
            <a:endParaRPr lang="pl-PL" sz="2100" i="0" dirty="0">
              <a:effectLst/>
              <a:latin typeface="Arial" panose="020B0604020202020204" pitchFamily="34" charset="0"/>
              <a:cs typeface="Arial" panose="020B0604020202020204" pitchFamily="34" charset="0"/>
            </a:endParaRPr>
          </a:p>
          <a:p>
            <a:pPr marL="0" indent="0" algn="l" rtl="0" fontAlgn="base">
              <a:buNone/>
            </a:pPr>
            <a:endParaRPr lang="pl-PL" sz="1600" b="0" i="0" dirty="0">
              <a:effectLst/>
            </a:endParaRPr>
          </a:p>
          <a:p>
            <a:endParaRPr lang="pl-PL" sz="1600" dirty="0"/>
          </a:p>
        </p:txBody>
      </p:sp>
      <p:sp>
        <p:nvSpPr>
          <p:cNvPr id="4" name="Symbol zastępczy numeru slajdu 3"/>
          <p:cNvSpPr>
            <a:spLocks noGrp="1"/>
          </p:cNvSpPr>
          <p:nvPr>
            <p:ph type="sldNum" sz="quarter" idx="10"/>
          </p:nvPr>
        </p:nvSpPr>
        <p:spPr/>
        <p:txBody>
          <a:bodyPr/>
          <a:lstStyle/>
          <a:p>
            <a:fld id="{EB4015AA-59F6-416B-87A6-8E3D940284E2}" type="slidenum">
              <a:rPr lang="pl-PL" smtClean="0"/>
              <a:pPr/>
              <a:t>10</a:t>
            </a:fld>
            <a:endParaRPr lang="pl-PL" dirty="0"/>
          </a:p>
        </p:txBody>
      </p:sp>
    </p:spTree>
    <p:extLst>
      <p:ext uri="{BB962C8B-B14F-4D97-AF65-F5344CB8AC3E}">
        <p14:creationId xmlns:p14="http://schemas.microsoft.com/office/powerpoint/2010/main" val="21833639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025525" y="539478"/>
            <a:ext cx="8640381" cy="504055"/>
          </a:xfrm>
          <a:solidFill>
            <a:schemeClr val="accent1">
              <a:lumMod val="20000"/>
              <a:lumOff val="80000"/>
            </a:schemeClr>
          </a:solidFill>
        </p:spPr>
        <p:txBody>
          <a:bodyPr>
            <a:normAutofit fontScale="90000"/>
          </a:bodyPr>
          <a:lstStyle/>
          <a:p>
            <a:r>
              <a:rPr lang="pl-PL" dirty="0"/>
              <a:t>	</a:t>
            </a:r>
            <a:r>
              <a:rPr lang="pl-PL" sz="2200" dirty="0"/>
              <a:t> Załączniki do wniosku o płatność – podstawowe informacje</a:t>
            </a:r>
          </a:p>
        </p:txBody>
      </p:sp>
      <p:sp>
        <p:nvSpPr>
          <p:cNvPr id="3" name="Symbol zastępczy zawartości 2"/>
          <p:cNvSpPr>
            <a:spLocks noGrp="1"/>
          </p:cNvSpPr>
          <p:nvPr>
            <p:ph idx="1"/>
          </p:nvPr>
        </p:nvSpPr>
        <p:spPr>
          <a:xfrm>
            <a:off x="1025907" y="1043533"/>
            <a:ext cx="8640382" cy="6264696"/>
          </a:xfrm>
        </p:spPr>
        <p:txBody>
          <a:bodyPr>
            <a:normAutofit/>
          </a:bodyPr>
          <a:lstStyle/>
          <a:p>
            <a:r>
              <a:rPr lang="pl-PL" b="1" i="0" dirty="0">
                <a:effectLst/>
                <a:latin typeface="Arial" panose="020B0604020202020204" pitchFamily="34" charset="0"/>
                <a:cs typeface="Arial" panose="020B0604020202020204" pitchFamily="34" charset="0"/>
              </a:rPr>
              <a:t>Pierwszy wniosek o płatność zawierający wydatki:</a:t>
            </a:r>
            <a:r>
              <a:rPr lang="pl-PL" b="0" i="0" dirty="0">
                <a:effectLst/>
                <a:latin typeface="Arial" panose="020B0604020202020204" pitchFamily="34" charset="0"/>
                <a:cs typeface="Arial" panose="020B0604020202020204" pitchFamily="34" charset="0"/>
              </a:rPr>
              <a:t> </a:t>
            </a:r>
          </a:p>
          <a:p>
            <a:pPr>
              <a:buFont typeface="Arial" panose="020B0604020202020204" pitchFamily="34" charset="0"/>
              <a:buChar char="•"/>
            </a:pPr>
            <a:r>
              <a:rPr lang="pl-PL" dirty="0">
                <a:latin typeface="Arial" panose="020B0604020202020204" pitchFamily="34" charset="0"/>
                <a:cs typeface="Arial" panose="020B0604020202020204" pitchFamily="34" charset="0"/>
              </a:rPr>
              <a:t>listę osób upoważnionych do podpisywania wniosków o płatność w systemie CST2021;</a:t>
            </a:r>
          </a:p>
          <a:p>
            <a:pPr>
              <a:buFont typeface="Arial" panose="020B0604020202020204" pitchFamily="34" charset="0"/>
              <a:buChar char="•"/>
            </a:pPr>
            <a:r>
              <a:rPr lang="pl-PL" dirty="0">
                <a:latin typeface="Arial" panose="020B0604020202020204" pitchFamily="34" charset="0"/>
                <a:cs typeface="Arial" panose="020B0604020202020204" pitchFamily="34" charset="0"/>
              </a:rPr>
              <a:t>oświadczenie beneficjenta o sposobie wyodrębnienia kosztów w ramach projektu;</a:t>
            </a:r>
          </a:p>
          <a:p>
            <a:pPr>
              <a:buFont typeface="Arial" panose="020B0604020202020204" pitchFamily="34" charset="0"/>
              <a:buChar char="•"/>
            </a:pPr>
            <a:r>
              <a:rPr lang="pl-PL" dirty="0">
                <a:effectLst/>
                <a:latin typeface="Arial" panose="020B0604020202020204" pitchFamily="34" charset="0"/>
                <a:cs typeface="Arial" panose="020B0604020202020204" pitchFamily="34" charset="0"/>
              </a:rPr>
              <a:t>indywidualną interpretację prawa podatkowego (jeśli dotyczy);</a:t>
            </a:r>
          </a:p>
          <a:p>
            <a:pPr>
              <a:buFont typeface="Arial" panose="020B0604020202020204" pitchFamily="34" charset="0"/>
              <a:buChar char="•"/>
            </a:pPr>
            <a:r>
              <a:rPr lang="pl-PL" dirty="0">
                <a:effectLst/>
                <a:latin typeface="Arial" panose="020B0604020202020204" pitchFamily="34" charset="0"/>
                <a:cs typeface="Arial" panose="020B0604020202020204" pitchFamily="34" charset="0"/>
              </a:rPr>
              <a:t>w przypadku projektów partnerskich oświadczenie partnerów o numerze rachunku bankowego, do obsługi projektu.</a:t>
            </a:r>
          </a:p>
          <a:p>
            <a:pPr algn="l" rtl="0" fontAlgn="base"/>
            <a:r>
              <a:rPr lang="pl-PL" b="1" dirty="0">
                <a:latin typeface="Arial" panose="020B0604020202020204" pitchFamily="34" charset="0"/>
              </a:rPr>
              <a:t>K</a:t>
            </a:r>
            <a:r>
              <a:rPr lang="pl-PL" sz="1800" b="1" i="0" dirty="0">
                <a:effectLst/>
                <a:latin typeface="Arial" panose="020B0604020202020204" pitchFamily="34" charset="0"/>
              </a:rPr>
              <a:t>ońcowy wniosek o płatność :</a:t>
            </a:r>
            <a:r>
              <a:rPr lang="pl-PL" sz="1800" b="0" i="0" dirty="0">
                <a:effectLst/>
                <a:latin typeface="Arial" panose="020B0604020202020204" pitchFamily="34" charset="0"/>
              </a:rPr>
              <a:t> </a:t>
            </a:r>
            <a:endParaRPr lang="pl-PL" b="0" i="0" dirty="0">
              <a:effectLst/>
            </a:endParaRPr>
          </a:p>
          <a:p>
            <a:pPr algn="l" rtl="0" fontAlgn="base">
              <a:buFont typeface="Arial" panose="020B0604020202020204" pitchFamily="34" charset="0"/>
              <a:buChar char="•"/>
            </a:pPr>
            <a:r>
              <a:rPr lang="pl-PL" sz="1800" b="0" i="0" dirty="0">
                <a:effectLst/>
                <a:latin typeface="Arial" panose="020B0604020202020204" pitchFamily="34" charset="0"/>
              </a:rPr>
              <a:t>oświadczenie dotyczące całkowitej wartości projektu wraz z dokumentem księgowym potwierdzającym wartość kosztów bezpośrednich;</a:t>
            </a:r>
          </a:p>
          <a:p>
            <a:pPr algn="l" rtl="0" fontAlgn="base">
              <a:buFont typeface="Arial" panose="020B0604020202020204" pitchFamily="34" charset="0"/>
              <a:buChar char="•"/>
            </a:pPr>
            <a:r>
              <a:rPr lang="pl-PL" sz="1800" b="0" i="0" dirty="0">
                <a:effectLst/>
                <a:latin typeface="Arial" panose="020B0604020202020204" pitchFamily="34" charset="0"/>
              </a:rPr>
              <a:t>oświadczenie dotyczące kwalifikowalności podatku VAT;</a:t>
            </a:r>
          </a:p>
          <a:p>
            <a:pPr algn="l" rtl="0" fontAlgn="base">
              <a:buFont typeface="Arial" panose="020B0604020202020204" pitchFamily="34" charset="0"/>
              <a:buChar char="•"/>
            </a:pPr>
            <a:r>
              <a:rPr lang="pl-PL" dirty="0">
                <a:latin typeface="Arial" panose="020B0604020202020204" pitchFamily="34" charset="0"/>
              </a:rPr>
              <a:t>Oświadczenie dotyczące limitów.</a:t>
            </a:r>
            <a:endParaRPr lang="pl-PL" b="0" i="0" dirty="0">
              <a:effectLst/>
            </a:endParaRPr>
          </a:p>
          <a:p>
            <a:pPr>
              <a:buFont typeface="Arial" panose="020B0604020202020204" pitchFamily="34" charset="0"/>
              <a:buChar char="•"/>
            </a:pPr>
            <a:endParaRPr lang="pl-PL" dirty="0">
              <a:effectLst/>
              <a:latin typeface="Arial" panose="020B0604020202020204" pitchFamily="34" charset="0"/>
              <a:cs typeface="Arial" panose="020B0604020202020204" pitchFamily="34" charset="0"/>
            </a:endParaRPr>
          </a:p>
          <a:p>
            <a:endParaRPr lang="pl-PL" sz="1600" dirty="0"/>
          </a:p>
        </p:txBody>
      </p:sp>
      <p:sp>
        <p:nvSpPr>
          <p:cNvPr id="4" name="Symbol zastępczy numeru slajdu 3"/>
          <p:cNvSpPr>
            <a:spLocks noGrp="1"/>
          </p:cNvSpPr>
          <p:nvPr>
            <p:ph type="sldNum" sz="quarter" idx="10"/>
          </p:nvPr>
        </p:nvSpPr>
        <p:spPr/>
        <p:txBody>
          <a:bodyPr/>
          <a:lstStyle/>
          <a:p>
            <a:fld id="{EB4015AA-59F6-416B-87A6-8E3D940284E2}" type="slidenum">
              <a:rPr lang="pl-PL" smtClean="0"/>
              <a:pPr/>
              <a:t>11</a:t>
            </a:fld>
            <a:endParaRPr lang="pl-PL" dirty="0"/>
          </a:p>
        </p:txBody>
      </p:sp>
    </p:spTree>
    <p:extLst>
      <p:ext uri="{BB962C8B-B14F-4D97-AF65-F5344CB8AC3E}">
        <p14:creationId xmlns:p14="http://schemas.microsoft.com/office/powerpoint/2010/main" val="16334826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025525" y="539478"/>
            <a:ext cx="8640381" cy="504055"/>
          </a:xfrm>
          <a:solidFill>
            <a:schemeClr val="accent1">
              <a:lumMod val="20000"/>
              <a:lumOff val="80000"/>
            </a:schemeClr>
          </a:solidFill>
        </p:spPr>
        <p:txBody>
          <a:bodyPr/>
          <a:lstStyle/>
          <a:p>
            <a:r>
              <a:rPr lang="pl-PL" dirty="0"/>
              <a:t>	</a:t>
            </a:r>
            <a:r>
              <a:rPr lang="pl-PL" sz="2200" dirty="0"/>
              <a:t> Załączniki do wniosku o płatność</a:t>
            </a:r>
          </a:p>
        </p:txBody>
      </p:sp>
      <p:sp>
        <p:nvSpPr>
          <p:cNvPr id="3" name="Symbol zastępczy zawartości 2"/>
          <p:cNvSpPr>
            <a:spLocks noGrp="1"/>
          </p:cNvSpPr>
          <p:nvPr>
            <p:ph idx="1"/>
          </p:nvPr>
        </p:nvSpPr>
        <p:spPr>
          <a:xfrm>
            <a:off x="1025907" y="1043533"/>
            <a:ext cx="8640382" cy="6156304"/>
          </a:xfrm>
        </p:spPr>
        <p:txBody>
          <a:bodyPr>
            <a:normAutofit fontScale="25000" lnSpcReduction="20000"/>
          </a:bodyPr>
          <a:lstStyle/>
          <a:p>
            <a:pPr fontAlgn="base">
              <a:lnSpc>
                <a:spcPct val="120000"/>
              </a:lnSpc>
              <a:spcBef>
                <a:spcPts val="0"/>
              </a:spcBef>
            </a:pPr>
            <a:r>
              <a:rPr lang="pl-PL" sz="7200" b="1" i="0" dirty="0">
                <a:effectLst/>
                <a:latin typeface="Arial" panose="020B0604020202020204" pitchFamily="34" charset="0"/>
                <a:ea typeface="Open Sans" panose="020B0606030504020204" pitchFamily="34" charset="0"/>
                <a:cs typeface="Arial" panose="020B0604020202020204" pitchFamily="34" charset="0"/>
              </a:rPr>
              <a:t>Dodatkowe zalecenia dotyczące załączników do wniosku o płatność</a:t>
            </a:r>
            <a:r>
              <a:rPr lang="pl-PL" sz="7200" b="0" i="0" dirty="0">
                <a:effectLst/>
                <a:latin typeface="Arial" panose="020B0604020202020204" pitchFamily="34" charset="0"/>
                <a:ea typeface="Open Sans" panose="020B0606030504020204" pitchFamily="34" charset="0"/>
                <a:cs typeface="Arial" panose="020B0604020202020204" pitchFamily="34" charset="0"/>
              </a:rPr>
              <a:t> </a:t>
            </a:r>
            <a:r>
              <a:rPr lang="pl-PL" sz="7200" b="1" i="0" dirty="0">
                <a:effectLst/>
                <a:latin typeface="Arial" panose="020B0604020202020204" pitchFamily="34" charset="0"/>
                <a:ea typeface="Open Sans" panose="020B0606030504020204" pitchFamily="34" charset="0"/>
                <a:cs typeface="Arial" panose="020B0604020202020204" pitchFamily="34" charset="0"/>
              </a:rPr>
              <a:t>:</a:t>
            </a:r>
            <a:r>
              <a:rPr lang="pl-PL" sz="7200" b="0" i="0" dirty="0">
                <a:effectLst/>
                <a:latin typeface="Arial" panose="020B0604020202020204" pitchFamily="34" charset="0"/>
                <a:ea typeface="Open Sans" panose="020B0606030504020204" pitchFamily="34" charset="0"/>
                <a:cs typeface="Arial" panose="020B0604020202020204" pitchFamily="34" charset="0"/>
              </a:rPr>
              <a:t> </a:t>
            </a:r>
          </a:p>
          <a:p>
            <a:pPr marL="0" indent="0" fontAlgn="base">
              <a:lnSpc>
                <a:spcPct val="120000"/>
              </a:lnSpc>
              <a:spcBef>
                <a:spcPts val="0"/>
              </a:spcBef>
              <a:buNone/>
            </a:pPr>
            <a:endParaRPr lang="pl-PL" sz="7200" b="0" i="0" dirty="0">
              <a:effectLst/>
              <a:latin typeface="Arial" panose="020B0604020202020204" pitchFamily="34" charset="0"/>
              <a:ea typeface="Open Sans" panose="020B0606030504020204" pitchFamily="34" charset="0"/>
              <a:cs typeface="Arial" panose="020B0604020202020204" pitchFamily="34" charset="0"/>
            </a:endParaRPr>
          </a:p>
          <a:p>
            <a:pPr fontAlgn="base">
              <a:lnSpc>
                <a:spcPct val="120000"/>
              </a:lnSpc>
              <a:spcBef>
                <a:spcPts val="0"/>
              </a:spcBef>
              <a:buFont typeface="Arial" panose="020B0604020202020204" pitchFamily="34" charset="0"/>
              <a:buChar char="•"/>
            </a:pPr>
            <a:r>
              <a:rPr lang="pl-PL" sz="7200" dirty="0">
                <a:latin typeface="Arial" panose="020B0604020202020204" pitchFamily="34" charset="0"/>
                <a:ea typeface="Open Sans" panose="020B0606030504020204" pitchFamily="34" charset="0"/>
                <a:cs typeface="Arial" panose="020B0604020202020204" pitchFamily="34" charset="0"/>
              </a:rPr>
              <a:t>nie należy używać korektorów lub </a:t>
            </a:r>
            <a:r>
              <a:rPr lang="pl-PL" sz="7200" dirty="0">
                <a:effectLst/>
                <a:latin typeface="Arial" panose="020B0604020202020204" pitchFamily="34" charset="0"/>
                <a:ea typeface="Open Sans" panose="020B0606030504020204" pitchFamily="34" charset="0"/>
                <a:cs typeface="Arial" panose="020B0604020202020204" pitchFamily="34" charset="0"/>
              </a:rPr>
              <a:t>podobnych materiałów piśmienniczych. Należy skorygować zapis w sposób czytelne poprzez skreślenie nieprawidłowego zapisu, ująć prawidłowy i zaparafować/uzupełnić o parafkę osoby upoważnionej wraz ze wskazaniem daty modyfikacji;</a:t>
            </a:r>
          </a:p>
          <a:p>
            <a:pPr marL="0" indent="0" fontAlgn="base">
              <a:lnSpc>
                <a:spcPct val="120000"/>
              </a:lnSpc>
              <a:spcBef>
                <a:spcPts val="0"/>
              </a:spcBef>
              <a:buNone/>
            </a:pPr>
            <a:endParaRPr lang="pl-PL" sz="7200" dirty="0">
              <a:effectLst/>
              <a:latin typeface="Arial" panose="020B0604020202020204" pitchFamily="34" charset="0"/>
              <a:ea typeface="Open Sans" panose="020B0606030504020204" pitchFamily="34" charset="0"/>
              <a:cs typeface="Arial" panose="020B0604020202020204" pitchFamily="34" charset="0"/>
            </a:endParaRPr>
          </a:p>
          <a:p>
            <a:pPr fontAlgn="base">
              <a:lnSpc>
                <a:spcPct val="120000"/>
              </a:lnSpc>
              <a:spcBef>
                <a:spcPts val="0"/>
              </a:spcBef>
              <a:buFont typeface="Arial" panose="020B0604020202020204" pitchFamily="34" charset="0"/>
              <a:buChar char="•"/>
            </a:pPr>
            <a:r>
              <a:rPr lang="pl-PL" sz="7200" b="0" i="0" dirty="0">
                <a:effectLst/>
                <a:latin typeface="Arial" panose="020B0604020202020204" pitchFamily="34" charset="0"/>
                <a:ea typeface="Open Sans" panose="020B0606030504020204" pitchFamily="34" charset="0"/>
                <a:cs typeface="Arial" panose="020B0604020202020204" pitchFamily="34" charset="0"/>
              </a:rPr>
              <a:t>W przypadku korygowania błędów / uzupełniania zapisów na dokumentach - należy do systemu CST2021 musisz załączyć skorygowaną wersję danego dokumentu. </a:t>
            </a:r>
          </a:p>
          <a:p>
            <a:pPr fontAlgn="base">
              <a:lnSpc>
                <a:spcPct val="120000"/>
              </a:lnSpc>
              <a:spcBef>
                <a:spcPts val="0"/>
              </a:spcBef>
              <a:buFont typeface="Arial" panose="020B0604020202020204" pitchFamily="34" charset="0"/>
              <a:buChar char="•"/>
            </a:pPr>
            <a:endParaRPr lang="pl-PL" sz="7200" dirty="0">
              <a:latin typeface="Arial" panose="020B0604020202020204" pitchFamily="34" charset="0"/>
              <a:ea typeface="Open Sans" panose="020B0606030504020204" pitchFamily="34" charset="0"/>
              <a:cs typeface="Arial" panose="020B0604020202020204" pitchFamily="34" charset="0"/>
            </a:endParaRPr>
          </a:p>
          <a:p>
            <a:pPr fontAlgn="base">
              <a:lnSpc>
                <a:spcPct val="120000"/>
              </a:lnSpc>
              <a:spcBef>
                <a:spcPts val="0"/>
              </a:spcBef>
              <a:buFont typeface="Arial" panose="020B0604020202020204" pitchFamily="34" charset="0"/>
              <a:buChar char="•"/>
            </a:pPr>
            <a:r>
              <a:rPr lang="pl-PL" sz="7200" dirty="0">
                <a:effectLst/>
                <a:latin typeface="Arial" panose="020B0604020202020204" pitchFamily="34" charset="0"/>
              </a:rPr>
              <a:t>nie opisuje się dowodów potwierdzających poniesienie wydatków niekwalifikowalnych.</a:t>
            </a:r>
            <a:endParaRPr lang="pl-PL" sz="7200" b="0" i="0" dirty="0">
              <a:effectLst/>
              <a:latin typeface="Arial" panose="020B0604020202020204" pitchFamily="34" charset="0"/>
              <a:ea typeface="Open Sans" panose="020B0606030504020204" pitchFamily="34" charset="0"/>
              <a:cs typeface="Arial" panose="020B0604020202020204" pitchFamily="34" charset="0"/>
            </a:endParaRPr>
          </a:p>
          <a:p>
            <a:pPr marL="0" indent="0" fontAlgn="base">
              <a:lnSpc>
                <a:spcPct val="120000"/>
              </a:lnSpc>
              <a:spcBef>
                <a:spcPts val="0"/>
              </a:spcBef>
              <a:buNone/>
            </a:pPr>
            <a:endParaRPr lang="pl-PL" sz="6800" b="0" i="0" dirty="0">
              <a:effectLst/>
              <a:latin typeface="Arial" panose="020B0604020202020204" pitchFamily="34" charset="0"/>
              <a:ea typeface="Open Sans" panose="020B0606030504020204" pitchFamily="34" charset="0"/>
              <a:cs typeface="Arial" panose="020B0604020202020204" pitchFamily="34" charset="0"/>
            </a:endParaRPr>
          </a:p>
          <a:p>
            <a:pPr marL="0" indent="0" fontAlgn="base">
              <a:buNone/>
            </a:pPr>
            <a:endParaRPr lang="pl-PL" sz="2900" dirty="0">
              <a:latin typeface="Open Sans" panose="020B0606030504020204" pitchFamily="34" charset="0"/>
              <a:ea typeface="Open Sans" panose="020B0606030504020204" pitchFamily="34" charset="0"/>
              <a:cs typeface="Open Sans" panose="020B0606030504020204" pitchFamily="34" charset="0"/>
            </a:endParaRPr>
          </a:p>
          <a:p>
            <a:pPr marL="0" indent="0" algn="l" rtl="0" fontAlgn="base">
              <a:buNone/>
            </a:pPr>
            <a:r>
              <a:rPr lang="pl-PL" sz="1800" dirty="0">
                <a:effectLst/>
                <a:latin typeface="Arial" panose="020B0604020202020204" pitchFamily="34" charset="0"/>
              </a:rPr>
              <a:t> </a:t>
            </a:r>
            <a:endParaRPr lang="pl-PL" sz="1600" b="0" i="0" dirty="0">
              <a:effectLst/>
            </a:endParaRPr>
          </a:p>
          <a:p>
            <a:endParaRPr lang="pl-PL" sz="1600" dirty="0"/>
          </a:p>
        </p:txBody>
      </p:sp>
      <p:sp>
        <p:nvSpPr>
          <p:cNvPr id="4" name="Symbol zastępczy numeru slajdu 3"/>
          <p:cNvSpPr>
            <a:spLocks noGrp="1"/>
          </p:cNvSpPr>
          <p:nvPr>
            <p:ph type="sldNum" sz="quarter" idx="10"/>
          </p:nvPr>
        </p:nvSpPr>
        <p:spPr/>
        <p:txBody>
          <a:bodyPr/>
          <a:lstStyle/>
          <a:p>
            <a:fld id="{EB4015AA-59F6-416B-87A6-8E3D940284E2}" type="slidenum">
              <a:rPr lang="pl-PL" smtClean="0"/>
              <a:pPr/>
              <a:t>12</a:t>
            </a:fld>
            <a:endParaRPr lang="pl-PL" dirty="0"/>
          </a:p>
        </p:txBody>
      </p:sp>
    </p:spTree>
    <p:extLst>
      <p:ext uri="{BB962C8B-B14F-4D97-AF65-F5344CB8AC3E}">
        <p14:creationId xmlns:p14="http://schemas.microsoft.com/office/powerpoint/2010/main" val="28191266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025525" y="539478"/>
            <a:ext cx="8640381" cy="504055"/>
          </a:xfrm>
          <a:solidFill>
            <a:schemeClr val="accent1">
              <a:lumMod val="20000"/>
              <a:lumOff val="80000"/>
            </a:schemeClr>
          </a:solidFill>
        </p:spPr>
        <p:txBody>
          <a:bodyPr/>
          <a:lstStyle/>
          <a:p>
            <a:r>
              <a:rPr lang="pl-PL" dirty="0"/>
              <a:t>	</a:t>
            </a:r>
            <a:r>
              <a:rPr lang="pl-PL" sz="2200" dirty="0"/>
              <a:t> Inne informacje związane z wnioskiem o płatność </a:t>
            </a:r>
          </a:p>
        </p:txBody>
      </p:sp>
      <p:sp>
        <p:nvSpPr>
          <p:cNvPr id="3" name="Symbol zastępczy zawartości 2"/>
          <p:cNvSpPr>
            <a:spLocks noGrp="1"/>
          </p:cNvSpPr>
          <p:nvPr>
            <p:ph idx="1"/>
          </p:nvPr>
        </p:nvSpPr>
        <p:spPr>
          <a:xfrm>
            <a:off x="1025715" y="1187549"/>
            <a:ext cx="8640382" cy="5688632"/>
          </a:xfrm>
        </p:spPr>
        <p:txBody>
          <a:bodyPr>
            <a:normAutofit/>
          </a:bodyPr>
          <a:lstStyle/>
          <a:p>
            <a:pPr algn="l" rtl="0" fontAlgn="base">
              <a:buFont typeface="Arial" panose="020B0604020202020204" pitchFamily="34" charset="0"/>
              <a:buChar char="•"/>
            </a:pPr>
            <a:endParaRPr lang="pl-PL" sz="3500" b="0" i="0" dirty="0">
              <a:effectLst/>
              <a:latin typeface="Open Sans" panose="020B0606030504020204" pitchFamily="34" charset="0"/>
              <a:ea typeface="Open Sans" panose="020B0606030504020204" pitchFamily="34" charset="0"/>
              <a:cs typeface="Open Sans" panose="020B0606030504020204" pitchFamily="34" charset="0"/>
            </a:endParaRPr>
          </a:p>
          <a:p>
            <a:pPr fontAlgn="base">
              <a:buFont typeface="Arial" panose="020B0604020202020204" pitchFamily="34" charset="0"/>
              <a:buChar char="•"/>
            </a:pPr>
            <a:r>
              <a:rPr lang="pl-PL" sz="2000" b="0" i="0" dirty="0">
                <a:effectLst/>
                <a:latin typeface="Arial" panose="020B0604020202020204" pitchFamily="34" charset="0"/>
                <a:ea typeface="Open Sans" panose="020B0606030504020204" pitchFamily="34" charset="0"/>
                <a:cs typeface="Arial" panose="020B0604020202020204" pitchFamily="34" charset="0"/>
              </a:rPr>
              <a:t>O każdym uzupełnieniu/dołączeniu dokumentu w systemie CST2021 dokonanym po złożeniu wniosku o płatność należy poinformować IZ FE SL </a:t>
            </a:r>
            <a:r>
              <a:rPr lang="pl-PL" sz="2000" dirty="0">
                <a:effectLst/>
                <a:latin typeface="Arial" panose="020B0604020202020204" pitchFamily="34" charset="0"/>
                <a:ea typeface="Open Sans" panose="020B0606030504020204" pitchFamily="34" charset="0"/>
                <a:cs typeface="Arial" panose="020B0604020202020204" pitchFamily="34" charset="0"/>
              </a:rPr>
              <a:t>za pośrednictwem </a:t>
            </a:r>
            <a:r>
              <a:rPr lang="pl-PL" sz="2000" dirty="0" err="1">
                <a:effectLst/>
                <a:latin typeface="Arial" panose="020B0604020202020204" pitchFamily="34" charset="0"/>
                <a:ea typeface="Open Sans" panose="020B0606030504020204" pitchFamily="34" charset="0"/>
                <a:cs typeface="Arial" panose="020B0604020202020204" pitchFamily="34" charset="0"/>
              </a:rPr>
              <a:t>ePUAP</a:t>
            </a:r>
            <a:r>
              <a:rPr lang="pl-PL" sz="2000" dirty="0">
                <a:effectLst/>
                <a:latin typeface="Arial" panose="020B0604020202020204" pitchFamily="34" charset="0"/>
                <a:ea typeface="Open Sans" panose="020B0606030504020204" pitchFamily="34" charset="0"/>
                <a:cs typeface="Arial" panose="020B0604020202020204" pitchFamily="34" charset="0"/>
              </a:rPr>
              <a:t>/e-Doręczenia w terminie do 7 dni od daty złożenia wniosku w CST 2021. </a:t>
            </a:r>
          </a:p>
          <a:p>
            <a:pPr fontAlgn="base">
              <a:buFont typeface="Arial" panose="020B0604020202020204" pitchFamily="34" charset="0"/>
              <a:buChar char="•"/>
            </a:pPr>
            <a:r>
              <a:rPr lang="pl-PL" sz="2000" dirty="0">
                <a:effectLst/>
                <a:latin typeface="Arial" panose="020B0604020202020204" pitchFamily="34" charset="0"/>
                <a:ea typeface="Open Sans" panose="020B0606030504020204" pitchFamily="34" charset="0"/>
                <a:cs typeface="Arial" panose="020B0604020202020204" pitchFamily="34" charset="0"/>
              </a:rPr>
              <a:t>W przeciwnym przypadku dokumenty załączone w systemie CST2021 </a:t>
            </a:r>
            <a:br>
              <a:rPr lang="pl-PL" sz="2000" dirty="0">
                <a:effectLst/>
                <a:latin typeface="Arial" panose="020B0604020202020204" pitchFamily="34" charset="0"/>
                <a:ea typeface="Open Sans" panose="020B0606030504020204" pitchFamily="34" charset="0"/>
                <a:cs typeface="Arial" panose="020B0604020202020204" pitchFamily="34" charset="0"/>
              </a:rPr>
            </a:br>
            <a:r>
              <a:rPr lang="pl-PL" sz="2000" dirty="0">
                <a:effectLst/>
                <a:latin typeface="Arial" panose="020B0604020202020204" pitchFamily="34" charset="0"/>
                <a:ea typeface="Open Sans" panose="020B0606030504020204" pitchFamily="34" charset="0"/>
                <a:cs typeface="Arial" panose="020B0604020202020204" pitchFamily="34" charset="0"/>
              </a:rPr>
              <a:t>po złożeniu wniosku o płatność nie będą </a:t>
            </a:r>
            <a:r>
              <a:rPr lang="pl-PL" sz="2000" b="0" i="0" dirty="0">
                <a:effectLst/>
                <a:latin typeface="Arial" panose="020B0604020202020204" pitchFamily="34" charset="0"/>
                <a:ea typeface="Open Sans" panose="020B0606030504020204" pitchFamily="34" charset="0"/>
                <a:cs typeface="Arial" panose="020B0604020202020204" pitchFamily="34" charset="0"/>
              </a:rPr>
              <a:t>wpływały na wyniki kontroli administracyjnej</a:t>
            </a:r>
            <a:r>
              <a:rPr lang="pl-PL" sz="2000" b="0" i="0" dirty="0">
                <a:solidFill>
                  <a:srgbClr val="498205"/>
                </a:solidFill>
                <a:effectLst/>
                <a:latin typeface="Arial" panose="020B0604020202020204" pitchFamily="34" charset="0"/>
                <a:ea typeface="Open Sans" panose="020B0606030504020204" pitchFamily="34" charset="0"/>
                <a:cs typeface="Arial" panose="020B0604020202020204" pitchFamily="34" charset="0"/>
              </a:rPr>
              <a:t>. </a:t>
            </a:r>
            <a:endParaRPr lang="pl-PL" sz="2000" b="0" i="0" dirty="0">
              <a:effectLst/>
              <a:latin typeface="Arial" panose="020B0604020202020204" pitchFamily="34" charset="0"/>
              <a:ea typeface="Open Sans" panose="020B0606030504020204" pitchFamily="34" charset="0"/>
              <a:cs typeface="Arial" panose="020B0604020202020204" pitchFamily="34" charset="0"/>
            </a:endParaRPr>
          </a:p>
          <a:p>
            <a:pPr algn="l" rtl="0" fontAlgn="base">
              <a:buFont typeface="Arial" panose="020B0604020202020204" pitchFamily="34" charset="0"/>
              <a:buChar char="•"/>
            </a:pPr>
            <a:endParaRPr lang="pl-PL" b="0" i="0" dirty="0">
              <a:effectLst/>
            </a:endParaRPr>
          </a:p>
          <a:p>
            <a:pPr algn="l" rtl="0" fontAlgn="base">
              <a:buFont typeface="Arial" panose="020B0604020202020204" pitchFamily="34" charset="0"/>
              <a:buChar char="•"/>
            </a:pPr>
            <a:endParaRPr lang="pl-PL" sz="1800" b="0" i="0" dirty="0">
              <a:effectLst/>
              <a:latin typeface="Arial" panose="020B0604020202020204" pitchFamily="34" charset="0"/>
            </a:endParaRPr>
          </a:p>
          <a:p>
            <a:pPr fontAlgn="base">
              <a:buFont typeface="Arial" panose="020B0604020202020204" pitchFamily="34" charset="0"/>
              <a:buChar char="•"/>
            </a:pPr>
            <a:endParaRPr lang="pl-PL" sz="2900" dirty="0">
              <a:latin typeface="Open Sans" panose="020B0606030504020204" pitchFamily="34" charset="0"/>
              <a:ea typeface="Open Sans" panose="020B0606030504020204" pitchFamily="34" charset="0"/>
              <a:cs typeface="Open Sans" panose="020B0606030504020204" pitchFamily="34" charset="0"/>
            </a:endParaRPr>
          </a:p>
          <a:p>
            <a:pPr marL="0" indent="0" algn="l" rtl="0" fontAlgn="base">
              <a:buNone/>
            </a:pPr>
            <a:r>
              <a:rPr lang="pl-PL" sz="1800" dirty="0">
                <a:effectLst/>
                <a:latin typeface="Arial" panose="020B0604020202020204" pitchFamily="34" charset="0"/>
              </a:rPr>
              <a:t> </a:t>
            </a:r>
            <a:endParaRPr lang="pl-PL" sz="1600" b="0" i="0" dirty="0">
              <a:effectLst/>
            </a:endParaRPr>
          </a:p>
          <a:p>
            <a:endParaRPr lang="pl-PL" sz="1600" dirty="0"/>
          </a:p>
        </p:txBody>
      </p:sp>
      <p:sp>
        <p:nvSpPr>
          <p:cNvPr id="4" name="Symbol zastępczy numeru slajdu 3"/>
          <p:cNvSpPr>
            <a:spLocks noGrp="1"/>
          </p:cNvSpPr>
          <p:nvPr>
            <p:ph type="sldNum" sz="quarter" idx="10"/>
          </p:nvPr>
        </p:nvSpPr>
        <p:spPr/>
        <p:txBody>
          <a:bodyPr/>
          <a:lstStyle/>
          <a:p>
            <a:fld id="{EB4015AA-59F6-416B-87A6-8E3D940284E2}" type="slidenum">
              <a:rPr lang="pl-PL" smtClean="0"/>
              <a:pPr/>
              <a:t>13</a:t>
            </a:fld>
            <a:endParaRPr lang="pl-PL" dirty="0"/>
          </a:p>
        </p:txBody>
      </p:sp>
    </p:spTree>
    <p:extLst>
      <p:ext uri="{BB962C8B-B14F-4D97-AF65-F5344CB8AC3E}">
        <p14:creationId xmlns:p14="http://schemas.microsoft.com/office/powerpoint/2010/main" val="27941039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025525" y="539478"/>
            <a:ext cx="8640381" cy="504055"/>
          </a:xfrm>
          <a:solidFill>
            <a:schemeClr val="accent1">
              <a:lumMod val="20000"/>
              <a:lumOff val="80000"/>
            </a:schemeClr>
          </a:solidFill>
        </p:spPr>
        <p:txBody>
          <a:bodyPr/>
          <a:lstStyle/>
          <a:p>
            <a:r>
              <a:rPr lang="pl-PL" dirty="0"/>
              <a:t>	</a:t>
            </a:r>
            <a:r>
              <a:rPr lang="pl-PL" sz="2200" dirty="0"/>
              <a:t> Inne informacje związane z wnioskiem o płatność </a:t>
            </a:r>
          </a:p>
        </p:txBody>
      </p:sp>
      <p:sp>
        <p:nvSpPr>
          <p:cNvPr id="3" name="Symbol zastępczy zawartości 2"/>
          <p:cNvSpPr>
            <a:spLocks noGrp="1"/>
          </p:cNvSpPr>
          <p:nvPr>
            <p:ph idx="1"/>
          </p:nvPr>
        </p:nvSpPr>
        <p:spPr>
          <a:xfrm>
            <a:off x="1025715" y="1187549"/>
            <a:ext cx="8640382" cy="5688632"/>
          </a:xfrm>
        </p:spPr>
        <p:txBody>
          <a:bodyPr>
            <a:normAutofit/>
          </a:bodyPr>
          <a:lstStyle/>
          <a:p>
            <a:pPr algn="l" rtl="0" fontAlgn="base">
              <a:buFont typeface="Arial" panose="020B0604020202020204" pitchFamily="34" charset="0"/>
              <a:buChar char="•"/>
            </a:pPr>
            <a:endParaRPr lang="pl-PL" sz="3500" b="0" i="0" dirty="0">
              <a:effectLst/>
              <a:latin typeface="Open Sans" panose="020B0606030504020204" pitchFamily="34" charset="0"/>
              <a:ea typeface="Open Sans" panose="020B0606030504020204" pitchFamily="34" charset="0"/>
              <a:cs typeface="Open Sans" panose="020B0606030504020204" pitchFamily="34" charset="0"/>
            </a:endParaRPr>
          </a:p>
          <a:p>
            <a:pPr fontAlgn="base">
              <a:buFont typeface="Arial" panose="020B0604020202020204" pitchFamily="34" charset="0"/>
              <a:buChar char="•"/>
            </a:pPr>
            <a:r>
              <a:rPr lang="pl-PL" sz="1800" dirty="0">
                <a:effectLst/>
                <a:latin typeface="Arial" panose="020B0604020202020204" pitchFamily="34" charset="0"/>
              </a:rPr>
              <a:t>należy pamiętać, że ocena kwalifikowalności wydatku dokonywana jest zarówno na etapie oceny wniosku o dofinansowanie projektu, jak również w trakcie realizacji projektu oraz po jego zakończeniu</a:t>
            </a:r>
          </a:p>
          <a:p>
            <a:pPr fontAlgn="base">
              <a:buFont typeface="Arial" panose="020B0604020202020204" pitchFamily="34" charset="0"/>
              <a:buChar char="•"/>
            </a:pPr>
            <a:r>
              <a:rPr lang="pl-PL" sz="1800" dirty="0">
                <a:effectLst/>
                <a:latin typeface="Arial" panose="020B0604020202020204" pitchFamily="34" charset="0"/>
              </a:rPr>
              <a:t>w przypadku braku wykonania działań zaradczych dotyczących promocji projektu w terminie i na warunkach określonych w wezwaniu IZ dokona pomniejszenia ostatecznej, ustalonej w wyniku realizacji projektu, wartości dofinansowania o wartość </a:t>
            </a:r>
            <a:r>
              <a:rPr lang="pl-PL" sz="1800" b="1" dirty="0">
                <a:effectLst/>
                <a:latin typeface="Arial" panose="020B0604020202020204" pitchFamily="34" charset="0"/>
              </a:rPr>
              <a:t>nie większą niż 3 procent tego dofinansowania </a:t>
            </a:r>
            <a:r>
              <a:rPr lang="pl-PL" sz="1800" dirty="0">
                <a:effectLst/>
                <a:latin typeface="Arial" panose="020B0604020202020204" pitchFamily="34" charset="0"/>
              </a:rPr>
              <a:t>(zgodnie z wykazem pomniejszenia wartości dofinansowania dla projektu w zakresie obowiązków komunikacyjnych, który stanowi załącznik do umowy o dofinansowanie)</a:t>
            </a:r>
            <a:endParaRPr lang="pl-PL" b="0" i="0" dirty="0">
              <a:effectLst/>
            </a:endParaRPr>
          </a:p>
          <a:p>
            <a:pPr algn="l" rtl="0" fontAlgn="base">
              <a:buFont typeface="Arial" panose="020B0604020202020204" pitchFamily="34" charset="0"/>
              <a:buChar char="•"/>
            </a:pPr>
            <a:endParaRPr lang="pl-PL" sz="1800" b="0" i="0" dirty="0">
              <a:effectLst/>
              <a:latin typeface="Arial" panose="020B0604020202020204" pitchFamily="34" charset="0"/>
            </a:endParaRPr>
          </a:p>
          <a:p>
            <a:pPr fontAlgn="base">
              <a:buFont typeface="Arial" panose="020B0604020202020204" pitchFamily="34" charset="0"/>
              <a:buChar char="•"/>
            </a:pPr>
            <a:endParaRPr lang="pl-PL" sz="2900" dirty="0">
              <a:latin typeface="Open Sans" panose="020B0606030504020204" pitchFamily="34" charset="0"/>
              <a:ea typeface="Open Sans" panose="020B0606030504020204" pitchFamily="34" charset="0"/>
              <a:cs typeface="Open Sans" panose="020B0606030504020204" pitchFamily="34" charset="0"/>
            </a:endParaRPr>
          </a:p>
          <a:p>
            <a:pPr marL="0" indent="0" algn="l" rtl="0" fontAlgn="base">
              <a:buNone/>
            </a:pPr>
            <a:r>
              <a:rPr lang="pl-PL" sz="1800" dirty="0">
                <a:effectLst/>
                <a:latin typeface="Arial" panose="020B0604020202020204" pitchFamily="34" charset="0"/>
              </a:rPr>
              <a:t> </a:t>
            </a:r>
            <a:endParaRPr lang="pl-PL" sz="1600" b="0" i="0" dirty="0">
              <a:effectLst/>
            </a:endParaRPr>
          </a:p>
          <a:p>
            <a:endParaRPr lang="pl-PL" sz="1600" dirty="0"/>
          </a:p>
        </p:txBody>
      </p:sp>
      <p:sp>
        <p:nvSpPr>
          <p:cNvPr id="4" name="Symbol zastępczy numeru slajdu 3"/>
          <p:cNvSpPr>
            <a:spLocks noGrp="1"/>
          </p:cNvSpPr>
          <p:nvPr>
            <p:ph type="sldNum" sz="quarter" idx="10"/>
          </p:nvPr>
        </p:nvSpPr>
        <p:spPr/>
        <p:txBody>
          <a:bodyPr/>
          <a:lstStyle/>
          <a:p>
            <a:fld id="{EB4015AA-59F6-416B-87A6-8E3D940284E2}" type="slidenum">
              <a:rPr lang="pl-PL" smtClean="0"/>
              <a:pPr/>
              <a:t>14</a:t>
            </a:fld>
            <a:endParaRPr lang="pl-PL" dirty="0"/>
          </a:p>
        </p:txBody>
      </p:sp>
    </p:spTree>
    <p:extLst>
      <p:ext uri="{BB962C8B-B14F-4D97-AF65-F5344CB8AC3E}">
        <p14:creationId xmlns:p14="http://schemas.microsoft.com/office/powerpoint/2010/main" val="39544897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Symbol zastępczy obrazu 6"/>
          <p:cNvPicPr>
            <a:picLocks noGrp="1" noChangeAspect="1"/>
          </p:cNvPicPr>
          <p:nvPr>
            <p:ph type="pic" sz="quarter" idx="10"/>
          </p:nvPr>
        </p:nvPicPr>
        <p:blipFill>
          <a:blip r:embed="rId2" cstate="hqprint">
            <a:extLst>
              <a:ext uri="{28A0092B-C50C-407E-A947-70E740481C1C}">
                <a14:useLocalDpi xmlns:a14="http://schemas.microsoft.com/office/drawing/2010/main" val="0"/>
              </a:ext>
            </a:extLst>
          </a:blip>
          <a:srcRect t="14457" b="14457"/>
          <a:stretch>
            <a:fillRect/>
          </a:stretch>
        </p:blipFill>
        <p:spPr/>
      </p:pic>
      <p:sp>
        <p:nvSpPr>
          <p:cNvPr id="3" name="Tytuł 2"/>
          <p:cNvSpPr>
            <a:spLocks noGrp="1"/>
          </p:cNvSpPr>
          <p:nvPr>
            <p:ph type="ctrTitle"/>
          </p:nvPr>
        </p:nvSpPr>
        <p:spPr/>
        <p:txBody>
          <a:bodyPr/>
          <a:lstStyle/>
          <a:p>
            <a:br>
              <a:rPr lang="pl-PL" dirty="0"/>
            </a:br>
            <a:r>
              <a:rPr lang="pl-PL" dirty="0"/>
              <a:t>Zaliczka</a:t>
            </a:r>
          </a:p>
        </p:txBody>
      </p:sp>
    </p:spTree>
    <p:extLst>
      <p:ext uri="{BB962C8B-B14F-4D97-AF65-F5344CB8AC3E}">
        <p14:creationId xmlns:p14="http://schemas.microsoft.com/office/powerpoint/2010/main" val="13795892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56AF1D7-B407-41B2-90DF-BCDA661D2724}"/>
              </a:ext>
            </a:extLst>
          </p:cNvPr>
          <p:cNvSpPr>
            <a:spLocks noGrp="1"/>
          </p:cNvSpPr>
          <p:nvPr>
            <p:ph type="title"/>
          </p:nvPr>
        </p:nvSpPr>
        <p:spPr>
          <a:xfrm>
            <a:off x="1025525" y="899836"/>
            <a:ext cx="8640381" cy="503737"/>
          </a:xfrm>
          <a:solidFill>
            <a:schemeClr val="accent1">
              <a:lumMod val="20000"/>
              <a:lumOff val="80000"/>
            </a:schemeClr>
          </a:solidFill>
        </p:spPr>
        <p:txBody>
          <a:bodyPr/>
          <a:lstStyle/>
          <a:p>
            <a:r>
              <a:rPr lang="pl-PL" dirty="0"/>
              <a:t>           Zaliczka – ogólne informacje</a:t>
            </a:r>
          </a:p>
        </p:txBody>
      </p:sp>
      <p:sp>
        <p:nvSpPr>
          <p:cNvPr id="3" name="Symbol zastępczy zawartości 2">
            <a:extLst>
              <a:ext uri="{FF2B5EF4-FFF2-40B4-BE49-F238E27FC236}">
                <a16:creationId xmlns:a16="http://schemas.microsoft.com/office/drawing/2014/main" id="{804E79C9-A2C3-4CA4-A190-37088C4B721E}"/>
              </a:ext>
            </a:extLst>
          </p:cNvPr>
          <p:cNvSpPr>
            <a:spLocks noGrp="1"/>
          </p:cNvSpPr>
          <p:nvPr>
            <p:ph idx="1"/>
          </p:nvPr>
        </p:nvSpPr>
        <p:spPr>
          <a:xfrm>
            <a:off x="1025906" y="1691605"/>
            <a:ext cx="8712488" cy="5040560"/>
          </a:xfrm>
        </p:spPr>
        <p:txBody>
          <a:bodyPr>
            <a:normAutofit/>
          </a:bodyPr>
          <a:lstStyle/>
          <a:p>
            <a:r>
              <a:rPr lang="pl-PL" dirty="0">
                <a:latin typeface="Arial" panose="020B0604020202020204" pitchFamily="34" charset="0"/>
                <a:cs typeface="Arial" panose="020B0604020202020204" pitchFamily="34" charset="0"/>
              </a:rPr>
              <a:t>Kwota wnioskowanej zaliczki zostaje obliczona na podstawie zaplanowanych</a:t>
            </a:r>
            <a:br>
              <a:rPr lang="pl-PL" dirty="0">
                <a:latin typeface="Arial" panose="020B0604020202020204" pitchFamily="34" charset="0"/>
                <a:cs typeface="Arial" panose="020B0604020202020204" pitchFamily="34" charset="0"/>
              </a:rPr>
            </a:br>
            <a:r>
              <a:rPr lang="pl-PL" dirty="0">
                <a:latin typeface="Arial" panose="020B0604020202020204" pitchFamily="34" charset="0"/>
                <a:cs typeface="Arial" panose="020B0604020202020204" pitchFamily="34" charset="0"/>
              </a:rPr>
              <a:t>wydatków na najbliższe 6 miesięcy, następujące bezpośrednio po miesiącu,</a:t>
            </a:r>
            <a:br>
              <a:rPr lang="pl-PL" dirty="0">
                <a:latin typeface="Arial" panose="020B0604020202020204" pitchFamily="34" charset="0"/>
                <a:cs typeface="Arial" panose="020B0604020202020204" pitchFamily="34" charset="0"/>
              </a:rPr>
            </a:br>
            <a:r>
              <a:rPr lang="pl-PL" dirty="0">
                <a:latin typeface="Arial" panose="020B0604020202020204" pitchFamily="34" charset="0"/>
                <a:cs typeface="Arial" panose="020B0604020202020204" pitchFamily="34" charset="0"/>
              </a:rPr>
              <a:t>w którym został złożony do IZ FE SL kompletny wniosek o udzielenie zaliczki.</a:t>
            </a:r>
          </a:p>
          <a:p>
            <a:r>
              <a:rPr lang="pl-PL" dirty="0">
                <a:latin typeface="Arial" panose="020B0604020202020204" pitchFamily="34" charset="0"/>
                <a:cs typeface="Arial" panose="020B0604020202020204" pitchFamily="34" charset="0"/>
              </a:rPr>
              <a:t>Maksymalna kwota dofinansowania wypłacona w formie zaliczki nie może</a:t>
            </a:r>
            <a:br>
              <a:rPr lang="pl-PL" dirty="0">
                <a:latin typeface="Arial" panose="020B0604020202020204" pitchFamily="34" charset="0"/>
                <a:cs typeface="Arial" panose="020B0604020202020204" pitchFamily="34" charset="0"/>
              </a:rPr>
            </a:br>
            <a:r>
              <a:rPr lang="pl-PL" dirty="0">
                <a:latin typeface="Arial" panose="020B0604020202020204" pitchFamily="34" charset="0"/>
                <a:cs typeface="Arial" panose="020B0604020202020204" pitchFamily="34" charset="0"/>
              </a:rPr>
              <a:t>przekroczyć 95 % przyznanego dofinansowania wynikającego z umowy/ aneksu</a:t>
            </a:r>
            <a:br>
              <a:rPr lang="pl-PL" dirty="0">
                <a:latin typeface="Arial" panose="020B0604020202020204" pitchFamily="34" charset="0"/>
                <a:cs typeface="Arial" panose="020B0604020202020204" pitchFamily="34" charset="0"/>
              </a:rPr>
            </a:br>
            <a:r>
              <a:rPr lang="pl-PL" dirty="0">
                <a:latin typeface="Arial" panose="020B0604020202020204" pitchFamily="34" charset="0"/>
                <a:cs typeface="Arial" panose="020B0604020202020204" pitchFamily="34" charset="0"/>
              </a:rPr>
              <a:t>umowy o dofinansowanie projektu. </a:t>
            </a:r>
          </a:p>
          <a:p>
            <a:r>
              <a:rPr lang="pl-PL" dirty="0">
                <a:latin typeface="Arial" panose="020B0604020202020204" pitchFamily="34" charset="0"/>
                <a:cs typeface="Arial" panose="020B0604020202020204" pitchFamily="34" charset="0"/>
              </a:rPr>
              <a:t>Dofinansowanie w formie zaliczki jest przekazane nie później niż 80 dni od dnia</a:t>
            </a:r>
            <a:br>
              <a:rPr lang="pl-PL" dirty="0">
                <a:latin typeface="Arial" panose="020B0604020202020204" pitchFamily="34" charset="0"/>
                <a:cs typeface="Arial" panose="020B0604020202020204" pitchFamily="34" charset="0"/>
              </a:rPr>
            </a:br>
            <a:r>
              <a:rPr lang="pl-PL" dirty="0">
                <a:latin typeface="Arial" panose="020B0604020202020204" pitchFamily="34" charset="0"/>
                <a:cs typeface="Arial" panose="020B0604020202020204" pitchFamily="34" charset="0"/>
              </a:rPr>
              <a:t>przedłożenia kompletnego i prawidłowo wypełnionego wniosku o płatność,</a:t>
            </a:r>
            <a:br>
              <a:rPr lang="pl-PL" dirty="0">
                <a:latin typeface="Arial" panose="020B0604020202020204" pitchFamily="34" charset="0"/>
                <a:cs typeface="Arial" panose="020B0604020202020204" pitchFamily="34" charset="0"/>
              </a:rPr>
            </a:br>
            <a:r>
              <a:rPr lang="pl-PL" dirty="0">
                <a:latin typeface="Arial" panose="020B0604020202020204" pitchFamily="34" charset="0"/>
                <a:cs typeface="Arial" panose="020B0604020202020204" pitchFamily="34" charset="0"/>
              </a:rPr>
              <a:t>pozwalającego IZ FE SL ustalić czy kwota jest należna. </a:t>
            </a:r>
            <a:endParaRPr lang="pl-PL" dirty="0"/>
          </a:p>
        </p:txBody>
      </p:sp>
      <p:sp>
        <p:nvSpPr>
          <p:cNvPr id="4" name="Symbol zastępczy numeru slajdu 3">
            <a:extLst>
              <a:ext uri="{FF2B5EF4-FFF2-40B4-BE49-F238E27FC236}">
                <a16:creationId xmlns:a16="http://schemas.microsoft.com/office/drawing/2014/main" id="{61461A82-2247-4E7C-99A6-78C8FD747DC0}"/>
              </a:ext>
            </a:extLst>
          </p:cNvPr>
          <p:cNvSpPr>
            <a:spLocks noGrp="1"/>
          </p:cNvSpPr>
          <p:nvPr>
            <p:ph type="sldNum" sz="quarter" idx="10"/>
          </p:nvPr>
        </p:nvSpPr>
        <p:spPr/>
        <p:txBody>
          <a:bodyPr/>
          <a:lstStyle/>
          <a:p>
            <a:fld id="{EB4015AA-59F6-416B-87A6-8E3D940284E2}" type="slidenum">
              <a:rPr lang="pl-PL" smtClean="0"/>
              <a:pPr/>
              <a:t>16</a:t>
            </a:fld>
            <a:endParaRPr lang="pl-PL" dirty="0"/>
          </a:p>
        </p:txBody>
      </p:sp>
    </p:spTree>
    <p:extLst>
      <p:ext uri="{BB962C8B-B14F-4D97-AF65-F5344CB8AC3E}">
        <p14:creationId xmlns:p14="http://schemas.microsoft.com/office/powerpoint/2010/main" val="719572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E4CBF0C-9BBB-43A7-BFEE-A6A702C0AB16}"/>
              </a:ext>
            </a:extLst>
          </p:cNvPr>
          <p:cNvSpPr>
            <a:spLocks noGrp="1"/>
          </p:cNvSpPr>
          <p:nvPr>
            <p:ph type="title"/>
          </p:nvPr>
        </p:nvSpPr>
        <p:spPr>
          <a:xfrm>
            <a:off x="1025525" y="899836"/>
            <a:ext cx="8640381" cy="431729"/>
          </a:xfrm>
          <a:solidFill>
            <a:schemeClr val="accent1">
              <a:lumMod val="20000"/>
              <a:lumOff val="80000"/>
            </a:schemeClr>
          </a:solidFill>
        </p:spPr>
        <p:txBody>
          <a:bodyPr>
            <a:normAutofit fontScale="90000"/>
          </a:bodyPr>
          <a:lstStyle/>
          <a:p>
            <a:r>
              <a:rPr lang="pl-PL" dirty="0"/>
              <a:t>            Zaliczka</a:t>
            </a:r>
          </a:p>
        </p:txBody>
      </p:sp>
      <p:sp>
        <p:nvSpPr>
          <p:cNvPr id="3" name="Symbol zastępczy zawartości 2">
            <a:extLst>
              <a:ext uri="{FF2B5EF4-FFF2-40B4-BE49-F238E27FC236}">
                <a16:creationId xmlns:a16="http://schemas.microsoft.com/office/drawing/2014/main" id="{3D3A06D7-A6F6-4215-B9FC-436B99293AF2}"/>
              </a:ext>
            </a:extLst>
          </p:cNvPr>
          <p:cNvSpPr>
            <a:spLocks noGrp="1"/>
          </p:cNvSpPr>
          <p:nvPr>
            <p:ph idx="1"/>
          </p:nvPr>
        </p:nvSpPr>
        <p:spPr>
          <a:xfrm>
            <a:off x="1025907" y="1691605"/>
            <a:ext cx="8640382" cy="5112568"/>
          </a:xfrm>
        </p:spPr>
        <p:txBody>
          <a:bodyPr>
            <a:noAutofit/>
          </a:bodyPr>
          <a:lstStyle/>
          <a:p>
            <a:pPr marL="250825" indent="0">
              <a:buNone/>
            </a:pPr>
            <a:r>
              <a:rPr lang="pl-PL" b="1" dirty="0">
                <a:latin typeface="Arial" panose="020B0604020202020204" pitchFamily="34" charset="0"/>
                <a:cs typeface="Arial" panose="020B0604020202020204" pitchFamily="34" charset="0"/>
              </a:rPr>
              <a:t>Zaliczka może być wypłacona, gdy:</a:t>
            </a:r>
          </a:p>
          <a:p>
            <a:pPr marL="536575" indent="-285750">
              <a:buFont typeface="Arial" panose="020B0604020202020204" pitchFamily="34" charset="0"/>
              <a:buChar char="•"/>
            </a:pPr>
            <a:r>
              <a:rPr lang="pl-PL" sz="1800" b="0" i="0" u="none" strike="noStrike" dirty="0">
                <a:solidFill>
                  <a:srgbClr val="000000"/>
                </a:solidFill>
                <a:effectLst/>
                <a:latin typeface="Arial" panose="020B0604020202020204" pitchFamily="34" charset="0"/>
              </a:rPr>
              <a:t>wniesiono zabezpieczenia prawidłowej realizacji </a:t>
            </a:r>
            <a:r>
              <a:rPr lang="pl-PL" sz="1800" b="0" i="1" u="none" strike="noStrike" dirty="0">
                <a:solidFill>
                  <a:srgbClr val="000000"/>
                </a:solidFill>
                <a:effectLst/>
                <a:latin typeface="Arial" panose="020B0604020202020204" pitchFamily="34" charset="0"/>
              </a:rPr>
              <a:t>Umowy </a:t>
            </a:r>
            <a:r>
              <a:rPr lang="pl-PL" sz="1800" b="0" i="0" u="none" strike="noStrike" dirty="0">
                <a:solidFill>
                  <a:srgbClr val="000000"/>
                </a:solidFill>
                <a:effectLst/>
                <a:latin typeface="Arial" panose="020B0604020202020204" pitchFamily="34" charset="0"/>
              </a:rPr>
              <a:t>(jeśli dotyczy)</a:t>
            </a:r>
            <a:r>
              <a:rPr lang="en-US" sz="1800" b="0" i="0" dirty="0">
                <a:effectLst/>
                <a:latin typeface="Arial" panose="020B0604020202020204" pitchFamily="34" charset="0"/>
              </a:rPr>
              <a:t>​</a:t>
            </a:r>
            <a:endParaRPr lang="pl-PL" b="1" dirty="0">
              <a:latin typeface="Arial" panose="020B0604020202020204" pitchFamily="34" charset="0"/>
              <a:cs typeface="Arial" panose="020B0604020202020204" pitchFamily="34" charset="0"/>
            </a:endParaRPr>
          </a:p>
          <a:p>
            <a:pPr marL="536575" indent="-285750">
              <a:buFont typeface="Arial" panose="020B0604020202020204" pitchFamily="34" charset="0"/>
              <a:buChar char="•"/>
            </a:pPr>
            <a:r>
              <a:rPr lang="pl-PL" dirty="0">
                <a:latin typeface="Arial" panose="020B0604020202020204" pitchFamily="34" charset="0"/>
                <a:cs typeface="Arial" panose="020B0604020202020204" pitchFamily="34" charset="0"/>
              </a:rPr>
              <a:t>umowa z wykonawcą na realizację kosztów kwalifikowalnych + harmonogram;</a:t>
            </a:r>
          </a:p>
          <a:p>
            <a:pPr marL="593725" indent="-342900">
              <a:buFont typeface="Arial" panose="020B0604020202020204" pitchFamily="34" charset="0"/>
              <a:buChar char="•"/>
            </a:pPr>
            <a:r>
              <a:rPr lang="pl-PL" dirty="0">
                <a:latin typeface="Arial" panose="020B0604020202020204" pitchFamily="34" charset="0"/>
                <a:cs typeface="Arial" panose="020B0604020202020204" pitchFamily="34" charset="0"/>
              </a:rPr>
              <a:t>fakturę/inny dokument o równoważnej wartości dowodowej wskazujący na zobowiązania dotyczące kosztów kwalifikowalnych wobec wykonawcy/ów;</a:t>
            </a:r>
          </a:p>
          <a:p>
            <a:pPr marL="593725" indent="-342900">
              <a:buFont typeface="Arial" panose="020B0604020202020204" pitchFamily="34" charset="0"/>
              <a:buChar char="•"/>
            </a:pPr>
            <a:r>
              <a:rPr lang="pl-PL" dirty="0">
                <a:latin typeface="Arial" panose="020B0604020202020204" pitchFamily="34" charset="0"/>
                <a:cs typeface="Arial" panose="020B0604020202020204" pitchFamily="34" charset="0"/>
              </a:rPr>
              <a:t>Interpretacja podatkowa (jeśli dotyczy)</a:t>
            </a:r>
          </a:p>
          <a:p>
            <a:pPr marL="593725" indent="-342900">
              <a:buFont typeface="Arial" panose="020B0604020202020204" pitchFamily="34" charset="0"/>
              <a:buChar char="•"/>
            </a:pPr>
            <a:r>
              <a:rPr lang="pl-PL" dirty="0">
                <a:latin typeface="Arial" panose="020B0604020202020204" pitchFamily="34" charset="0"/>
                <a:cs typeface="Arial" panose="020B0604020202020204" pitchFamily="34" charset="0"/>
              </a:rPr>
              <a:t>dostępność środków.</a:t>
            </a:r>
          </a:p>
          <a:p>
            <a:pPr marL="355600" indent="0">
              <a:buNone/>
            </a:pPr>
            <a:r>
              <a:rPr lang="pl-PL" dirty="0">
                <a:latin typeface="Arial" panose="020B0604020202020204" pitchFamily="34" charset="0"/>
                <a:cs typeface="Arial" panose="020B0604020202020204" pitchFamily="34" charset="0"/>
              </a:rPr>
              <a:t>W przypadku zwrotu niewykorzystanej zaliczki w kwocie przekraczającej 70 % kwoty udzielonej zaliczki (bez wskazania obiektywnych niezależnych przesłanek dotyczących niewykorzystania przekazanych środków), IZ FE SL ma prawo odmówić udzielenia kolejnej zaliczki.</a:t>
            </a:r>
          </a:p>
          <a:p>
            <a:pPr marL="593725" indent="-342900">
              <a:buFont typeface="+mj-lt"/>
              <a:buAutoNum type="alphaLcPeriod"/>
            </a:pPr>
            <a:endParaRPr lang="pl-PL" dirty="0">
              <a:latin typeface="Arial" panose="020B0604020202020204" pitchFamily="34" charset="0"/>
              <a:cs typeface="Arial" panose="020B0604020202020204" pitchFamily="34" charset="0"/>
            </a:endParaRPr>
          </a:p>
        </p:txBody>
      </p:sp>
      <p:sp>
        <p:nvSpPr>
          <p:cNvPr id="4" name="Symbol zastępczy numeru slajdu 3">
            <a:extLst>
              <a:ext uri="{FF2B5EF4-FFF2-40B4-BE49-F238E27FC236}">
                <a16:creationId xmlns:a16="http://schemas.microsoft.com/office/drawing/2014/main" id="{90559C43-B0FB-4223-9F88-6C9A490CD4F7}"/>
              </a:ext>
            </a:extLst>
          </p:cNvPr>
          <p:cNvSpPr>
            <a:spLocks noGrp="1"/>
          </p:cNvSpPr>
          <p:nvPr>
            <p:ph type="sldNum" sz="quarter" idx="10"/>
          </p:nvPr>
        </p:nvSpPr>
        <p:spPr/>
        <p:txBody>
          <a:bodyPr/>
          <a:lstStyle/>
          <a:p>
            <a:fld id="{EB4015AA-59F6-416B-87A6-8E3D940284E2}" type="slidenum">
              <a:rPr lang="pl-PL" smtClean="0"/>
              <a:pPr/>
              <a:t>17</a:t>
            </a:fld>
            <a:endParaRPr lang="pl-PL" dirty="0"/>
          </a:p>
        </p:txBody>
      </p:sp>
      <p:sp>
        <p:nvSpPr>
          <p:cNvPr id="5" name="Tytuł 1">
            <a:extLst>
              <a:ext uri="{FF2B5EF4-FFF2-40B4-BE49-F238E27FC236}">
                <a16:creationId xmlns:a16="http://schemas.microsoft.com/office/drawing/2014/main" id="{9FFE79C6-3658-41C8-9EC5-CC9D6C7C6056}"/>
              </a:ext>
            </a:extLst>
          </p:cNvPr>
          <p:cNvSpPr txBox="1">
            <a:spLocks/>
          </p:cNvSpPr>
          <p:nvPr/>
        </p:nvSpPr>
        <p:spPr>
          <a:xfrm>
            <a:off x="1025525" y="899836"/>
            <a:ext cx="8640381" cy="503737"/>
          </a:xfrm>
          <a:prstGeom prst="rect">
            <a:avLst/>
          </a:prstGeom>
          <a:solidFill>
            <a:schemeClr val="accent1">
              <a:lumMod val="20000"/>
              <a:lumOff val="80000"/>
            </a:schemeClr>
          </a:solidFill>
        </p:spPr>
        <p:txBody>
          <a:bodyPr vert="horz" lIns="0" tIns="0" rIns="0" bIns="0" rtlCol="0" anchor="t" anchorCtr="0">
            <a:normAutofit/>
          </a:bodyPr>
          <a:lstStyle>
            <a:lvl1pPr algn="l" defTabSz="1007943" rtl="0" eaLnBrk="1" latinLnBrk="0" hangingPunct="1">
              <a:lnSpc>
                <a:spcPts val="3600"/>
              </a:lnSpc>
              <a:spcBef>
                <a:spcPct val="0"/>
              </a:spcBef>
              <a:buNone/>
              <a:defRPr sz="2800" b="1" kern="1200">
                <a:solidFill>
                  <a:schemeClr val="tx2"/>
                </a:solidFill>
                <a:latin typeface="Open Sans" pitchFamily="2" charset="0"/>
                <a:ea typeface="Open Sans" pitchFamily="2" charset="0"/>
                <a:cs typeface="Open Sans" pitchFamily="2" charset="0"/>
              </a:defRPr>
            </a:lvl1pPr>
          </a:lstStyle>
          <a:p>
            <a:r>
              <a:rPr lang="pl-PL"/>
              <a:t>           Zaliczka – ogólne informacje</a:t>
            </a:r>
            <a:endParaRPr lang="pl-PL" dirty="0"/>
          </a:p>
        </p:txBody>
      </p:sp>
    </p:spTree>
    <p:extLst>
      <p:ext uri="{BB962C8B-B14F-4D97-AF65-F5344CB8AC3E}">
        <p14:creationId xmlns:p14="http://schemas.microsoft.com/office/powerpoint/2010/main" val="31972907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44C9B4F-E651-4ADE-987A-73B8C0594142}"/>
              </a:ext>
            </a:extLst>
          </p:cNvPr>
          <p:cNvSpPr>
            <a:spLocks noGrp="1"/>
          </p:cNvSpPr>
          <p:nvPr>
            <p:ph type="title"/>
          </p:nvPr>
        </p:nvSpPr>
        <p:spPr>
          <a:xfrm>
            <a:off x="1025525" y="899836"/>
            <a:ext cx="8640381" cy="431729"/>
          </a:xfrm>
          <a:solidFill>
            <a:schemeClr val="accent1">
              <a:lumMod val="20000"/>
              <a:lumOff val="80000"/>
            </a:schemeClr>
          </a:solidFill>
        </p:spPr>
        <p:txBody>
          <a:bodyPr>
            <a:normAutofit fontScale="90000"/>
          </a:bodyPr>
          <a:lstStyle/>
          <a:p>
            <a:r>
              <a:rPr lang="pl-PL" dirty="0"/>
              <a:t>	Rozliczenie zaliczki – ogólne informacje</a:t>
            </a:r>
          </a:p>
        </p:txBody>
      </p:sp>
      <p:sp>
        <p:nvSpPr>
          <p:cNvPr id="3" name="Symbol zastępczy zawartości 2">
            <a:extLst>
              <a:ext uri="{FF2B5EF4-FFF2-40B4-BE49-F238E27FC236}">
                <a16:creationId xmlns:a16="http://schemas.microsoft.com/office/drawing/2014/main" id="{A4571279-323D-453B-872E-E240537BA59C}"/>
              </a:ext>
            </a:extLst>
          </p:cNvPr>
          <p:cNvSpPr>
            <a:spLocks noGrp="1"/>
          </p:cNvSpPr>
          <p:nvPr>
            <p:ph idx="1"/>
          </p:nvPr>
        </p:nvSpPr>
        <p:spPr/>
        <p:txBody>
          <a:bodyPr/>
          <a:lstStyle/>
          <a:p>
            <a:r>
              <a:rPr lang="pl-PL" dirty="0">
                <a:latin typeface="Arial" panose="020B0604020202020204" pitchFamily="34" charset="0"/>
                <a:cs typeface="Arial" panose="020B0604020202020204" pitchFamily="34" charset="0"/>
              </a:rPr>
              <a:t>Jako okres rozliczeniowy dla dofinansowania projektów w formie zaliczki</a:t>
            </a:r>
            <a:br>
              <a:rPr lang="pl-PL" dirty="0">
                <a:latin typeface="Arial" panose="020B0604020202020204" pitchFamily="34" charset="0"/>
                <a:cs typeface="Arial" panose="020B0604020202020204" pitchFamily="34" charset="0"/>
              </a:rPr>
            </a:br>
            <a:r>
              <a:rPr lang="pl-PL" dirty="0">
                <a:latin typeface="Arial" panose="020B0604020202020204" pitchFamily="34" charset="0"/>
                <a:cs typeface="Arial" panose="020B0604020202020204" pitchFamily="34" charset="0"/>
              </a:rPr>
              <a:t>przyjmuje się okres do 6 miesięcy od daty przekazania środków zaliczki.</a:t>
            </a:r>
          </a:p>
          <a:p>
            <a:r>
              <a:rPr lang="pl-PL" dirty="0">
                <a:latin typeface="Arial" panose="020B0604020202020204" pitchFamily="34" charset="0"/>
                <a:cs typeface="Arial" panose="020B0604020202020204" pitchFamily="34" charset="0"/>
              </a:rPr>
              <a:t>Rozliczenie zaliczki polega na złożeniu wniosku o płatność z wydatkami</a:t>
            </a:r>
            <a:br>
              <a:rPr lang="pl-PL" dirty="0">
                <a:latin typeface="Arial" panose="020B0604020202020204" pitchFamily="34" charset="0"/>
                <a:cs typeface="Arial" panose="020B0604020202020204" pitchFamily="34" charset="0"/>
              </a:rPr>
            </a:br>
            <a:r>
              <a:rPr lang="pl-PL" dirty="0">
                <a:latin typeface="Arial" panose="020B0604020202020204" pitchFamily="34" charset="0"/>
                <a:cs typeface="Arial" panose="020B0604020202020204" pitchFamily="34" charset="0"/>
              </a:rPr>
              <a:t>kwalifikowalnymi, zapłaconymi, po dacie ich przekazania.</a:t>
            </a:r>
            <a:br>
              <a:rPr lang="pl-PL" dirty="0">
                <a:latin typeface="Arial" panose="020B0604020202020204" pitchFamily="34" charset="0"/>
                <a:cs typeface="Arial" panose="020B0604020202020204" pitchFamily="34" charset="0"/>
              </a:rPr>
            </a:br>
            <a:r>
              <a:rPr lang="pl-PL" dirty="0">
                <a:latin typeface="Arial" panose="020B0604020202020204" pitchFamily="34" charset="0"/>
                <a:cs typeface="Arial" panose="020B0604020202020204" pitchFamily="34" charset="0"/>
              </a:rPr>
              <a:t>Wniosek musisz złożyć w terminie do 6 miesięcy licząc od daty przekazania</a:t>
            </a:r>
            <a:br>
              <a:rPr lang="pl-PL" dirty="0">
                <a:latin typeface="Arial" panose="020B0604020202020204" pitchFamily="34" charset="0"/>
                <a:cs typeface="Arial" panose="020B0604020202020204" pitchFamily="34" charset="0"/>
              </a:rPr>
            </a:br>
            <a:r>
              <a:rPr lang="pl-PL" dirty="0">
                <a:latin typeface="Arial" panose="020B0604020202020204" pitchFamily="34" charset="0"/>
                <a:cs typeface="Arial" panose="020B0604020202020204" pitchFamily="34" charset="0"/>
              </a:rPr>
              <a:t>zaliczki, złożonego nie później niż 14 dni od upływu tego terminu.</a:t>
            </a:r>
            <a:br>
              <a:rPr lang="pl-PL" dirty="0">
                <a:latin typeface="Arial" panose="020B0604020202020204" pitchFamily="34" charset="0"/>
                <a:cs typeface="Arial" panose="020B0604020202020204" pitchFamily="34" charset="0"/>
              </a:rPr>
            </a:br>
            <a:r>
              <a:rPr lang="pl-PL" dirty="0">
                <a:latin typeface="Arial" panose="020B0604020202020204" pitchFamily="34" charset="0"/>
                <a:cs typeface="Arial" panose="020B0604020202020204" pitchFamily="34" charset="0"/>
              </a:rPr>
              <a:t>Wydatki podlegają zatwierdzeniu przez IZ. Potwierdzenie kwalifikowalności</a:t>
            </a:r>
            <a:br>
              <a:rPr lang="pl-PL" dirty="0">
                <a:latin typeface="Arial" panose="020B0604020202020204" pitchFamily="34" charset="0"/>
                <a:cs typeface="Arial" panose="020B0604020202020204" pitchFamily="34" charset="0"/>
              </a:rPr>
            </a:br>
            <a:r>
              <a:rPr lang="pl-PL" dirty="0">
                <a:latin typeface="Arial" panose="020B0604020202020204" pitchFamily="34" charset="0"/>
                <a:cs typeface="Arial" panose="020B0604020202020204" pitchFamily="34" charset="0"/>
              </a:rPr>
              <a:t>wydatków następuje w momencie zatwierdzenia wniosku przez IZ FE SL.</a:t>
            </a:r>
          </a:p>
          <a:p>
            <a:r>
              <a:rPr lang="pl-PL" dirty="0">
                <a:latin typeface="Arial" panose="020B0604020202020204" pitchFamily="34" charset="0"/>
                <a:cs typeface="Arial" panose="020B0604020202020204" pitchFamily="34" charset="0"/>
              </a:rPr>
              <a:t>W przypadku, gdy w danym okresie rozliczeniowym nie wydano wszystkich</a:t>
            </a:r>
            <a:br>
              <a:rPr lang="pl-PL" dirty="0">
                <a:latin typeface="Arial" panose="020B0604020202020204" pitchFamily="34" charset="0"/>
                <a:cs typeface="Arial" panose="020B0604020202020204" pitchFamily="34" charset="0"/>
              </a:rPr>
            </a:br>
            <a:r>
              <a:rPr lang="pl-PL" dirty="0">
                <a:latin typeface="Arial" panose="020B0604020202020204" pitchFamily="34" charset="0"/>
                <a:cs typeface="Arial" panose="020B0604020202020204" pitchFamily="34" charset="0"/>
              </a:rPr>
              <a:t>przekazanych środków dofinansowania w formie zaliczki, Beneficjent zobowiązany jest do zwrotu tych środków na rachunek bankowy odpowiednio z którego</a:t>
            </a:r>
            <a:br>
              <a:rPr lang="pl-PL" dirty="0">
                <a:latin typeface="Arial" panose="020B0604020202020204" pitchFamily="34" charset="0"/>
                <a:cs typeface="Arial" panose="020B0604020202020204" pitchFamily="34" charset="0"/>
              </a:rPr>
            </a:br>
            <a:r>
              <a:rPr lang="pl-PL" dirty="0">
                <a:latin typeface="Arial" panose="020B0604020202020204" pitchFamily="34" charset="0"/>
                <a:cs typeface="Arial" panose="020B0604020202020204" pitchFamily="34" charset="0"/>
              </a:rPr>
              <a:t>otrzymałeś środki. </a:t>
            </a:r>
          </a:p>
          <a:p>
            <a:pPr marL="0" indent="0">
              <a:buNone/>
            </a:pPr>
            <a:r>
              <a:rPr lang="pl-PL" b="1" dirty="0">
                <a:solidFill>
                  <a:srgbClr val="002060"/>
                </a:solidFill>
                <a:latin typeface="Arial" panose="020B0604020202020204" pitchFamily="34" charset="0"/>
                <a:cs typeface="Arial" panose="020B0604020202020204" pitchFamily="34" charset="0"/>
              </a:rPr>
              <a:t>Brak rozliczenia zaliczki w terminie: ODSETKI LICZONE JAK DLA ZALEGŁOŚCI PODATKOWYCH</a:t>
            </a:r>
          </a:p>
        </p:txBody>
      </p:sp>
      <p:sp>
        <p:nvSpPr>
          <p:cNvPr id="4" name="Symbol zastępczy numeru slajdu 3">
            <a:extLst>
              <a:ext uri="{FF2B5EF4-FFF2-40B4-BE49-F238E27FC236}">
                <a16:creationId xmlns:a16="http://schemas.microsoft.com/office/drawing/2014/main" id="{EF6747F2-544D-48D1-9757-60E47E63F564}"/>
              </a:ext>
            </a:extLst>
          </p:cNvPr>
          <p:cNvSpPr>
            <a:spLocks noGrp="1"/>
          </p:cNvSpPr>
          <p:nvPr>
            <p:ph type="sldNum" sz="quarter" idx="10"/>
          </p:nvPr>
        </p:nvSpPr>
        <p:spPr/>
        <p:txBody>
          <a:bodyPr/>
          <a:lstStyle/>
          <a:p>
            <a:fld id="{EB4015AA-59F6-416B-87A6-8E3D940284E2}" type="slidenum">
              <a:rPr lang="pl-PL" smtClean="0"/>
              <a:pPr/>
              <a:t>18</a:t>
            </a:fld>
            <a:endParaRPr lang="pl-PL" dirty="0"/>
          </a:p>
        </p:txBody>
      </p:sp>
    </p:spTree>
    <p:extLst>
      <p:ext uri="{BB962C8B-B14F-4D97-AF65-F5344CB8AC3E}">
        <p14:creationId xmlns:p14="http://schemas.microsoft.com/office/powerpoint/2010/main" val="15604192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Symbol zastępczy obrazu 6"/>
          <p:cNvPicPr>
            <a:picLocks noGrp="1" noChangeAspect="1"/>
          </p:cNvPicPr>
          <p:nvPr>
            <p:ph type="pic" sz="quarter" idx="10"/>
          </p:nvPr>
        </p:nvPicPr>
        <p:blipFill>
          <a:blip r:embed="rId2" cstate="hqprint">
            <a:extLst>
              <a:ext uri="{28A0092B-C50C-407E-A947-70E740481C1C}">
                <a14:useLocalDpi xmlns:a14="http://schemas.microsoft.com/office/drawing/2010/main" val="0"/>
              </a:ext>
            </a:extLst>
          </a:blip>
          <a:srcRect t="14457" b="14457"/>
          <a:stretch>
            <a:fillRect/>
          </a:stretch>
        </p:blipFill>
        <p:spPr/>
      </p:pic>
      <p:sp>
        <p:nvSpPr>
          <p:cNvPr id="3" name="Tytuł 2"/>
          <p:cNvSpPr>
            <a:spLocks noGrp="1"/>
          </p:cNvSpPr>
          <p:nvPr>
            <p:ph type="ctrTitle"/>
          </p:nvPr>
        </p:nvSpPr>
        <p:spPr/>
        <p:txBody>
          <a:bodyPr/>
          <a:lstStyle/>
          <a:p>
            <a:br>
              <a:rPr lang="pl-PL" dirty="0"/>
            </a:br>
            <a:r>
              <a:rPr lang="pl-PL" dirty="0"/>
              <a:t>VAT</a:t>
            </a:r>
          </a:p>
        </p:txBody>
      </p:sp>
    </p:spTree>
    <p:extLst>
      <p:ext uri="{BB962C8B-B14F-4D97-AF65-F5344CB8AC3E}">
        <p14:creationId xmlns:p14="http://schemas.microsoft.com/office/powerpoint/2010/main" val="2235017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p:cNvSpPr>
            <a:spLocks noGrp="1"/>
          </p:cNvSpPr>
          <p:nvPr>
            <p:ph type="ctrTitle"/>
          </p:nvPr>
        </p:nvSpPr>
        <p:spPr>
          <a:xfrm>
            <a:off x="3186113" y="5195720"/>
            <a:ext cx="6480176" cy="744358"/>
          </a:xfrm>
        </p:spPr>
        <p:txBody>
          <a:bodyPr>
            <a:normAutofit/>
          </a:bodyPr>
          <a:lstStyle/>
          <a:p>
            <a:pPr algn="ctr"/>
            <a:r>
              <a:rPr lang="pl-PL" sz="2600" dirty="0"/>
              <a:t>Wniosek o płatność</a:t>
            </a:r>
          </a:p>
        </p:txBody>
      </p:sp>
      <p:pic>
        <p:nvPicPr>
          <p:cNvPr id="6" name="Symbol zastępczy obrazu 5"/>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t="14457" b="14457"/>
          <a:stretch>
            <a:fillRect/>
          </a:stretch>
        </p:blipFill>
        <p:spPr>
          <a:xfrm>
            <a:off x="881410" y="251445"/>
            <a:ext cx="6835775" cy="4859338"/>
          </a:xfrm>
        </p:spPr>
      </p:pic>
    </p:spTree>
    <p:extLst>
      <p:ext uri="{BB962C8B-B14F-4D97-AF65-F5344CB8AC3E}">
        <p14:creationId xmlns:p14="http://schemas.microsoft.com/office/powerpoint/2010/main" val="2455283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260E9AB-122E-4811-9887-83DCB5113340}"/>
              </a:ext>
            </a:extLst>
          </p:cNvPr>
          <p:cNvSpPr>
            <a:spLocks noGrp="1"/>
          </p:cNvSpPr>
          <p:nvPr>
            <p:ph type="title"/>
          </p:nvPr>
        </p:nvSpPr>
        <p:spPr>
          <a:xfrm>
            <a:off x="1025525" y="899836"/>
            <a:ext cx="8640381" cy="431729"/>
          </a:xfrm>
          <a:solidFill>
            <a:schemeClr val="accent1">
              <a:lumMod val="20000"/>
              <a:lumOff val="80000"/>
            </a:schemeClr>
          </a:solidFill>
        </p:spPr>
        <p:txBody>
          <a:bodyPr>
            <a:normAutofit fontScale="90000"/>
          </a:bodyPr>
          <a:lstStyle/>
          <a:p>
            <a:r>
              <a:rPr lang="pl-PL" dirty="0"/>
              <a:t>	VAT</a:t>
            </a:r>
          </a:p>
        </p:txBody>
      </p:sp>
      <p:sp>
        <p:nvSpPr>
          <p:cNvPr id="3" name="Symbol zastępczy zawartości 2">
            <a:extLst>
              <a:ext uri="{FF2B5EF4-FFF2-40B4-BE49-F238E27FC236}">
                <a16:creationId xmlns:a16="http://schemas.microsoft.com/office/drawing/2014/main" id="{3B517D5A-AB1D-44CE-B748-5DD09FFC9F22}"/>
              </a:ext>
            </a:extLst>
          </p:cNvPr>
          <p:cNvSpPr>
            <a:spLocks noGrp="1"/>
          </p:cNvSpPr>
          <p:nvPr>
            <p:ph idx="1"/>
          </p:nvPr>
        </p:nvSpPr>
        <p:spPr>
          <a:xfrm>
            <a:off x="1025907" y="1691605"/>
            <a:ext cx="8640382" cy="4104456"/>
          </a:xfrm>
        </p:spPr>
        <p:txBody>
          <a:bodyPr>
            <a:normAutofit fontScale="47500" lnSpcReduction="20000"/>
          </a:bodyPr>
          <a:lstStyle/>
          <a:p>
            <a:r>
              <a:rPr lang="pl-PL" sz="3800" dirty="0">
                <a:latin typeface="Arial" panose="020B0604020202020204" pitchFamily="34" charset="0"/>
                <a:cs typeface="Arial" panose="020B0604020202020204" pitchFamily="34" charset="0"/>
              </a:rPr>
              <a:t>Podatek VAT będzie mógł być rozliczany w projektach z uwzględnieniem:</a:t>
            </a:r>
          </a:p>
          <a:p>
            <a:pPr>
              <a:buFont typeface="Wingdings" panose="05000000000000000000" pitchFamily="2" charset="2"/>
              <a:buChar char="Ø"/>
            </a:pPr>
            <a:r>
              <a:rPr lang="pl-PL" sz="3800" dirty="0">
                <a:latin typeface="Arial" panose="020B0604020202020204" pitchFamily="34" charset="0"/>
                <a:cs typeface="Arial" panose="020B0604020202020204" pitchFamily="34" charset="0"/>
              </a:rPr>
              <a:t>zasad określonych w Rozporządzeniu ogólnym, </a:t>
            </a:r>
          </a:p>
          <a:p>
            <a:pPr>
              <a:buFont typeface="Wingdings" panose="05000000000000000000" pitchFamily="2" charset="2"/>
              <a:buChar char="Ø"/>
            </a:pPr>
            <a:r>
              <a:rPr lang="pl-PL" sz="3800" dirty="0">
                <a:latin typeface="Arial" panose="020B0604020202020204" pitchFamily="34" charset="0"/>
                <a:cs typeface="Arial" panose="020B0604020202020204" pitchFamily="34" charset="0"/>
              </a:rPr>
              <a:t>przepisach dotyczących pomocy państwa, </a:t>
            </a:r>
          </a:p>
          <a:p>
            <a:pPr>
              <a:buFont typeface="Wingdings" panose="05000000000000000000" pitchFamily="2" charset="2"/>
              <a:buChar char="Ø"/>
            </a:pPr>
            <a:r>
              <a:rPr lang="pl-PL" sz="3800" dirty="0">
                <a:latin typeface="Arial" panose="020B0604020202020204" pitchFamily="34" charset="0"/>
                <a:cs typeface="Arial" panose="020B0604020202020204" pitchFamily="34" charset="0"/>
              </a:rPr>
              <a:t>Wytycznych dotyczących kwalifikowalności wydatków na lata 2021-2027 oraz</a:t>
            </a:r>
          </a:p>
          <a:p>
            <a:pPr>
              <a:buFont typeface="Wingdings" panose="05000000000000000000" pitchFamily="2" charset="2"/>
              <a:buChar char="Ø"/>
            </a:pPr>
            <a:r>
              <a:rPr lang="pl-PL" sz="3800" dirty="0">
                <a:latin typeface="Arial" panose="020B0604020202020204" pitchFamily="34" charset="0"/>
                <a:cs typeface="Arial" panose="020B0604020202020204" pitchFamily="34" charset="0"/>
              </a:rPr>
              <a:t>umowie o dofinansowanie.</a:t>
            </a:r>
          </a:p>
          <a:p>
            <a:pPr marL="0" indent="0">
              <a:buNone/>
            </a:pPr>
            <a:r>
              <a:rPr lang="pl-PL" sz="3800" dirty="0">
                <a:latin typeface="Arial" panose="020B0604020202020204" pitchFamily="34" charset="0"/>
                <a:cs typeface="Arial" panose="020B0604020202020204" pitchFamily="34" charset="0"/>
              </a:rPr>
              <a:t>Weryfikacja kwalifikowalności podatku VAT będzie uzależniona głównie od wartości całkowitej projektu, a wartością graniczną będzie </a:t>
            </a:r>
            <a:r>
              <a:rPr lang="pl-PL" sz="3800" b="1" dirty="0">
                <a:latin typeface="Arial" panose="020B0604020202020204" pitchFamily="34" charset="0"/>
                <a:cs typeface="Arial" panose="020B0604020202020204" pitchFamily="34" charset="0"/>
              </a:rPr>
              <a:t>kwota 5 mln Euro</a:t>
            </a:r>
            <a:r>
              <a:rPr lang="pl-PL" sz="3800" dirty="0">
                <a:latin typeface="Arial" panose="020B0604020202020204" pitchFamily="34" charset="0"/>
                <a:cs typeface="Arial" panose="020B0604020202020204" pitchFamily="34" charset="0"/>
              </a:rPr>
              <a:t>. </a:t>
            </a:r>
          </a:p>
          <a:p>
            <a:pPr marL="0" indent="0">
              <a:buNone/>
            </a:pPr>
            <a:r>
              <a:rPr lang="pl-PL" sz="4200" b="1" dirty="0">
                <a:solidFill>
                  <a:srgbClr val="002060"/>
                </a:solidFill>
                <a:latin typeface="Arial" panose="020B0604020202020204" pitchFamily="34" charset="0"/>
                <a:cs typeface="Arial" panose="020B0604020202020204" pitchFamily="34" charset="0"/>
              </a:rPr>
              <a:t>UWAGA:</a:t>
            </a:r>
          </a:p>
          <a:p>
            <a:pPr marL="0" indent="0">
              <a:buNone/>
            </a:pPr>
            <a:r>
              <a:rPr lang="pl-PL" sz="4200" b="1" dirty="0">
                <a:solidFill>
                  <a:srgbClr val="002060"/>
                </a:solidFill>
                <a:latin typeface="Arial" panose="020B0604020202020204" pitchFamily="34" charset="0"/>
                <a:cs typeface="Arial" panose="020B0604020202020204" pitchFamily="34" charset="0"/>
              </a:rPr>
              <a:t>wartość graniczna będzie podlegać weryfikacji w całym cyklu życia projektu, aż do jego zakończenia.</a:t>
            </a:r>
          </a:p>
          <a:p>
            <a:pPr marL="0" indent="0">
              <a:buNone/>
            </a:pPr>
            <a:endParaRPr lang="pl-PL" dirty="0"/>
          </a:p>
          <a:p>
            <a:pPr marL="0" indent="0">
              <a:buNone/>
            </a:pPr>
            <a:endParaRPr lang="pl-PL" dirty="0"/>
          </a:p>
        </p:txBody>
      </p:sp>
      <p:sp>
        <p:nvSpPr>
          <p:cNvPr id="4" name="Symbol zastępczy numeru slajdu 3">
            <a:extLst>
              <a:ext uri="{FF2B5EF4-FFF2-40B4-BE49-F238E27FC236}">
                <a16:creationId xmlns:a16="http://schemas.microsoft.com/office/drawing/2014/main" id="{12E660B6-ED45-46AF-B622-9673C07B650C}"/>
              </a:ext>
            </a:extLst>
          </p:cNvPr>
          <p:cNvSpPr>
            <a:spLocks noGrp="1"/>
          </p:cNvSpPr>
          <p:nvPr>
            <p:ph type="sldNum" sz="quarter" idx="10"/>
          </p:nvPr>
        </p:nvSpPr>
        <p:spPr/>
        <p:txBody>
          <a:bodyPr/>
          <a:lstStyle/>
          <a:p>
            <a:fld id="{EB4015AA-59F6-416B-87A6-8E3D940284E2}" type="slidenum">
              <a:rPr lang="pl-PL" smtClean="0"/>
              <a:pPr/>
              <a:t>20</a:t>
            </a:fld>
            <a:endParaRPr lang="pl-PL" dirty="0"/>
          </a:p>
        </p:txBody>
      </p:sp>
    </p:spTree>
    <p:extLst>
      <p:ext uri="{BB962C8B-B14F-4D97-AF65-F5344CB8AC3E}">
        <p14:creationId xmlns:p14="http://schemas.microsoft.com/office/powerpoint/2010/main" val="27329019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3DA0520-01F6-4DC4-AD72-FD182AEA147E}"/>
              </a:ext>
            </a:extLst>
          </p:cNvPr>
          <p:cNvSpPr>
            <a:spLocks noGrp="1"/>
          </p:cNvSpPr>
          <p:nvPr>
            <p:ph type="title"/>
          </p:nvPr>
        </p:nvSpPr>
        <p:spPr>
          <a:xfrm>
            <a:off x="1025525" y="899836"/>
            <a:ext cx="8640381" cy="503737"/>
          </a:xfrm>
          <a:solidFill>
            <a:schemeClr val="accent1">
              <a:lumMod val="20000"/>
              <a:lumOff val="80000"/>
            </a:schemeClr>
          </a:solidFill>
        </p:spPr>
        <p:txBody>
          <a:bodyPr/>
          <a:lstStyle/>
          <a:p>
            <a:r>
              <a:rPr lang="pl-PL" dirty="0"/>
              <a:t>	VAT</a:t>
            </a:r>
          </a:p>
        </p:txBody>
      </p:sp>
      <p:sp>
        <p:nvSpPr>
          <p:cNvPr id="3" name="Symbol zastępczy zawartości 2">
            <a:extLst>
              <a:ext uri="{FF2B5EF4-FFF2-40B4-BE49-F238E27FC236}">
                <a16:creationId xmlns:a16="http://schemas.microsoft.com/office/drawing/2014/main" id="{804A2A65-9BC2-4239-A2A4-10C64A14CC43}"/>
              </a:ext>
            </a:extLst>
          </p:cNvPr>
          <p:cNvSpPr>
            <a:spLocks noGrp="1"/>
          </p:cNvSpPr>
          <p:nvPr>
            <p:ph idx="1"/>
          </p:nvPr>
        </p:nvSpPr>
        <p:spPr/>
        <p:txBody>
          <a:bodyPr/>
          <a:lstStyle/>
          <a:p>
            <a:r>
              <a:rPr lang="pl-PL" dirty="0">
                <a:latin typeface="Arial" panose="020B0604020202020204" pitchFamily="34" charset="0"/>
                <a:cs typeface="Arial" panose="020B0604020202020204" pitchFamily="34" charset="0"/>
              </a:rPr>
              <a:t>Z uwagi na konieczność monitorowania kwalifikowalności podatku od towarów </a:t>
            </a:r>
            <a:br>
              <a:rPr lang="pl-PL" dirty="0">
                <a:latin typeface="Arial" panose="020B0604020202020204" pitchFamily="34" charset="0"/>
                <a:cs typeface="Arial" panose="020B0604020202020204" pitchFamily="34" charset="0"/>
              </a:rPr>
            </a:br>
            <a:r>
              <a:rPr lang="pl-PL" dirty="0">
                <a:latin typeface="Arial" panose="020B0604020202020204" pitchFamily="34" charset="0"/>
                <a:cs typeface="Arial" panose="020B0604020202020204" pitchFamily="34" charset="0"/>
              </a:rPr>
              <a:t>i usług Beneficjent zobowiązany jest do zgłaszania aktualnej wartości kosztu całkowitego projektu.</a:t>
            </a:r>
            <a:br>
              <a:rPr lang="pl-PL" dirty="0">
                <a:latin typeface="Arial" panose="020B0604020202020204" pitchFamily="34" charset="0"/>
                <a:cs typeface="Arial" panose="020B0604020202020204" pitchFamily="34" charset="0"/>
              </a:rPr>
            </a:br>
            <a:r>
              <a:rPr lang="pl-PL" dirty="0">
                <a:latin typeface="Arial" panose="020B0604020202020204" pitchFamily="34" charset="0"/>
                <a:cs typeface="Arial" panose="020B0604020202020204" pitchFamily="34" charset="0"/>
              </a:rPr>
              <a:t>Do przeliczenia łącznego kosztu projektu IZ FE SL posługuje się miesięcznym obrachunkowym kursem wymiany walut stosowanym przez KE, aktualnym w dniu zawarcia aneksu do umowy wynikającego ze zmiany łącznego kosztu projektu.</a:t>
            </a:r>
          </a:p>
          <a:p>
            <a:pPr marL="263525" indent="0">
              <a:buNone/>
            </a:pPr>
            <a:r>
              <a:rPr lang="pl-PL" dirty="0">
                <a:latin typeface="Arial" panose="020B0604020202020204" pitchFamily="34" charset="0"/>
                <a:cs typeface="Arial" panose="020B0604020202020204" pitchFamily="34" charset="0"/>
              </a:rPr>
              <a:t>Na całkowity koszt projektu składają się między innymi:</a:t>
            </a:r>
            <a:br>
              <a:rPr lang="pl-PL" dirty="0">
                <a:latin typeface="Arial" panose="020B0604020202020204" pitchFamily="34" charset="0"/>
                <a:cs typeface="Arial" panose="020B0604020202020204" pitchFamily="34" charset="0"/>
              </a:rPr>
            </a:br>
            <a:r>
              <a:rPr lang="pl-PL" dirty="0">
                <a:latin typeface="Arial" panose="020B0604020202020204" pitchFamily="34" charset="0"/>
                <a:cs typeface="Arial" panose="020B0604020202020204" pitchFamily="34" charset="0"/>
              </a:rPr>
              <a:t>− roboty dodatkowe wynikające z prac kwalifikowalnych,</a:t>
            </a:r>
            <a:br>
              <a:rPr lang="pl-PL" dirty="0">
                <a:latin typeface="Arial" panose="020B0604020202020204" pitchFamily="34" charset="0"/>
                <a:cs typeface="Arial" panose="020B0604020202020204" pitchFamily="34" charset="0"/>
              </a:rPr>
            </a:br>
            <a:r>
              <a:rPr lang="pl-PL" dirty="0">
                <a:latin typeface="Arial" panose="020B0604020202020204" pitchFamily="34" charset="0"/>
                <a:cs typeface="Arial" panose="020B0604020202020204" pitchFamily="34" charset="0"/>
              </a:rPr>
              <a:t>− wydatki podlegające limitom, które przekroczyły limit,</a:t>
            </a:r>
            <a:br>
              <a:rPr lang="pl-PL" dirty="0">
                <a:latin typeface="Arial" panose="020B0604020202020204" pitchFamily="34" charset="0"/>
                <a:cs typeface="Arial" panose="020B0604020202020204" pitchFamily="34" charset="0"/>
              </a:rPr>
            </a:br>
            <a:r>
              <a:rPr lang="pl-PL" dirty="0">
                <a:latin typeface="Arial" panose="020B0604020202020204" pitchFamily="34" charset="0"/>
                <a:cs typeface="Arial" panose="020B0604020202020204" pitchFamily="34" charset="0"/>
              </a:rPr>
              <a:t>− podatek VAT, niezależnie czy jest on kwalifikowany czy nie,</a:t>
            </a:r>
            <a:br>
              <a:rPr lang="pl-PL" dirty="0">
                <a:latin typeface="Arial" panose="020B0604020202020204" pitchFamily="34" charset="0"/>
                <a:cs typeface="Arial" panose="020B0604020202020204" pitchFamily="34" charset="0"/>
              </a:rPr>
            </a:br>
            <a:r>
              <a:rPr lang="pl-PL" dirty="0">
                <a:latin typeface="Arial" panose="020B0604020202020204" pitchFamily="34" charset="0"/>
                <a:cs typeface="Arial" panose="020B0604020202020204" pitchFamily="34" charset="0"/>
              </a:rPr>
              <a:t>− wydatki nierozerwalnie związane z realizacją projektu,</a:t>
            </a:r>
            <a:br>
              <a:rPr lang="pl-PL" dirty="0">
                <a:latin typeface="Arial" panose="020B0604020202020204" pitchFamily="34" charset="0"/>
                <a:cs typeface="Arial" panose="020B0604020202020204" pitchFamily="34" charset="0"/>
              </a:rPr>
            </a:br>
            <a:r>
              <a:rPr lang="pl-PL" dirty="0">
                <a:latin typeface="Arial" panose="020B0604020202020204" pitchFamily="34" charset="0"/>
                <a:cs typeface="Arial" panose="020B0604020202020204" pitchFamily="34" charset="0"/>
              </a:rPr>
              <a:t>− inne wydatki niekwalifikowalne dotyczące inwestycji</a:t>
            </a:r>
          </a:p>
        </p:txBody>
      </p:sp>
      <p:sp>
        <p:nvSpPr>
          <p:cNvPr id="4" name="Symbol zastępczy numeru slajdu 3">
            <a:extLst>
              <a:ext uri="{FF2B5EF4-FFF2-40B4-BE49-F238E27FC236}">
                <a16:creationId xmlns:a16="http://schemas.microsoft.com/office/drawing/2014/main" id="{C2F813A9-02ED-4506-8BD6-FA8E2B96F11C}"/>
              </a:ext>
            </a:extLst>
          </p:cNvPr>
          <p:cNvSpPr>
            <a:spLocks noGrp="1"/>
          </p:cNvSpPr>
          <p:nvPr>
            <p:ph type="sldNum" sz="quarter" idx="10"/>
          </p:nvPr>
        </p:nvSpPr>
        <p:spPr/>
        <p:txBody>
          <a:bodyPr/>
          <a:lstStyle/>
          <a:p>
            <a:fld id="{EB4015AA-59F6-416B-87A6-8E3D940284E2}" type="slidenum">
              <a:rPr lang="pl-PL" smtClean="0"/>
              <a:pPr/>
              <a:t>21</a:t>
            </a:fld>
            <a:endParaRPr lang="pl-PL" dirty="0"/>
          </a:p>
        </p:txBody>
      </p:sp>
    </p:spTree>
    <p:extLst>
      <p:ext uri="{BB962C8B-B14F-4D97-AF65-F5344CB8AC3E}">
        <p14:creationId xmlns:p14="http://schemas.microsoft.com/office/powerpoint/2010/main" val="4223762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FFE5E66-0386-4FF0-BF1A-4E24454F9E0A}"/>
              </a:ext>
            </a:extLst>
          </p:cNvPr>
          <p:cNvSpPr>
            <a:spLocks noGrp="1"/>
          </p:cNvSpPr>
          <p:nvPr>
            <p:ph type="title"/>
          </p:nvPr>
        </p:nvSpPr>
        <p:spPr>
          <a:xfrm>
            <a:off x="1025525" y="899836"/>
            <a:ext cx="8640381" cy="503737"/>
          </a:xfrm>
          <a:solidFill>
            <a:schemeClr val="accent1">
              <a:lumMod val="20000"/>
              <a:lumOff val="80000"/>
            </a:schemeClr>
          </a:solidFill>
        </p:spPr>
        <p:txBody>
          <a:bodyPr/>
          <a:lstStyle/>
          <a:p>
            <a:r>
              <a:rPr lang="pl-PL" dirty="0"/>
              <a:t>	VAT</a:t>
            </a:r>
          </a:p>
        </p:txBody>
      </p:sp>
      <p:sp>
        <p:nvSpPr>
          <p:cNvPr id="3" name="Symbol zastępczy zawartości 2">
            <a:extLst>
              <a:ext uri="{FF2B5EF4-FFF2-40B4-BE49-F238E27FC236}">
                <a16:creationId xmlns:a16="http://schemas.microsoft.com/office/drawing/2014/main" id="{36357308-6EC1-4AB8-8005-FAD409B2ACDF}"/>
              </a:ext>
            </a:extLst>
          </p:cNvPr>
          <p:cNvSpPr>
            <a:spLocks noGrp="1"/>
          </p:cNvSpPr>
          <p:nvPr>
            <p:ph idx="1"/>
          </p:nvPr>
        </p:nvSpPr>
        <p:spPr>
          <a:xfrm>
            <a:off x="1025907" y="2411685"/>
            <a:ext cx="8640382" cy="4248154"/>
          </a:xfrm>
        </p:spPr>
        <p:txBody>
          <a:bodyPr/>
          <a:lstStyle/>
          <a:p>
            <a:r>
              <a:rPr lang="pl-PL" b="1" dirty="0">
                <a:latin typeface="Arial" panose="020B0604020202020204" pitchFamily="34" charset="0"/>
                <a:cs typeface="Arial" panose="020B0604020202020204" pitchFamily="34" charset="0"/>
              </a:rPr>
              <a:t>W ramach</a:t>
            </a:r>
            <a:r>
              <a:rPr lang="pl-PL" dirty="0">
                <a:latin typeface="Arial" panose="020B0604020202020204" pitchFamily="34" charset="0"/>
                <a:cs typeface="Arial" panose="020B0604020202020204" pitchFamily="34" charset="0"/>
              </a:rPr>
              <a:t> </a:t>
            </a:r>
            <a:r>
              <a:rPr lang="pl-PL" b="1" dirty="0">
                <a:latin typeface="Arial" panose="020B0604020202020204" pitchFamily="34" charset="0"/>
                <a:cs typeface="Arial" panose="020B0604020202020204" pitchFamily="34" charset="0"/>
              </a:rPr>
              <a:t> projektów o całkowitym koszcie projektu w wysokości mniej niż               5 000 000 euro z VAT, </a:t>
            </a:r>
            <a:r>
              <a:rPr lang="pl-PL" dirty="0">
                <a:latin typeface="Arial" panose="020B0604020202020204" pitchFamily="34" charset="0"/>
                <a:cs typeface="Arial" panose="020B0604020202020204" pitchFamily="34" charset="0"/>
              </a:rPr>
              <a:t>koszt dotyczący podatku VAT co do zasady jest wydatkiem kwalifikowalnym i IZ nie będzie prowadziła w tym obszarze weryfikacji.</a:t>
            </a:r>
          </a:p>
          <a:p>
            <a:pPr marL="0" indent="0">
              <a:buNone/>
            </a:pPr>
            <a:r>
              <a:rPr lang="pl-PL" dirty="0">
                <a:latin typeface="Arial" panose="020B0604020202020204" pitchFamily="34" charset="0"/>
                <a:cs typeface="Arial" panose="020B0604020202020204" pitchFamily="34" charset="0"/>
              </a:rPr>
              <a:t>Jednak w każdym przypadku należy uwzględnić:</a:t>
            </a:r>
          </a:p>
          <a:p>
            <a:pPr marL="0" indent="0">
              <a:buNone/>
            </a:pPr>
            <a:r>
              <a:rPr lang="pl-PL" dirty="0">
                <a:latin typeface="Arial" panose="020B0604020202020204" pitchFamily="34" charset="0"/>
                <a:cs typeface="Arial" panose="020B0604020202020204" pitchFamily="34" charset="0"/>
              </a:rPr>
              <a:t>- przepisy dotyczące pomocy państwa. </a:t>
            </a:r>
          </a:p>
          <a:p>
            <a:pPr marL="0" indent="0">
              <a:buNone/>
            </a:pPr>
            <a:r>
              <a:rPr lang="pl-PL" dirty="0">
                <a:latin typeface="Arial" panose="020B0604020202020204" pitchFamily="34" charset="0"/>
                <a:cs typeface="Arial" panose="020B0604020202020204" pitchFamily="34" charset="0"/>
              </a:rPr>
              <a:t>- podjęcie przez podmiot czynności zmierzających do faktycznego odzyskania podatku VAT. Jest to odpowiedzialność beneficjenta.</a:t>
            </a:r>
          </a:p>
          <a:p>
            <a:pPr marL="0" indent="0">
              <a:buNone/>
            </a:pPr>
            <a:endParaRPr lang="pl-PL" dirty="0"/>
          </a:p>
        </p:txBody>
      </p:sp>
      <p:sp>
        <p:nvSpPr>
          <p:cNvPr id="4" name="Symbol zastępczy numeru slajdu 3">
            <a:extLst>
              <a:ext uri="{FF2B5EF4-FFF2-40B4-BE49-F238E27FC236}">
                <a16:creationId xmlns:a16="http://schemas.microsoft.com/office/drawing/2014/main" id="{8AE9D282-B8C2-4F6F-ACBC-A3F31BE5E158}"/>
              </a:ext>
            </a:extLst>
          </p:cNvPr>
          <p:cNvSpPr>
            <a:spLocks noGrp="1"/>
          </p:cNvSpPr>
          <p:nvPr>
            <p:ph type="sldNum" sz="quarter" idx="10"/>
          </p:nvPr>
        </p:nvSpPr>
        <p:spPr/>
        <p:txBody>
          <a:bodyPr/>
          <a:lstStyle/>
          <a:p>
            <a:fld id="{EB4015AA-59F6-416B-87A6-8E3D940284E2}" type="slidenum">
              <a:rPr lang="pl-PL" smtClean="0"/>
              <a:pPr/>
              <a:t>22</a:t>
            </a:fld>
            <a:endParaRPr lang="pl-PL" dirty="0"/>
          </a:p>
        </p:txBody>
      </p:sp>
    </p:spTree>
    <p:extLst>
      <p:ext uri="{BB962C8B-B14F-4D97-AF65-F5344CB8AC3E}">
        <p14:creationId xmlns:p14="http://schemas.microsoft.com/office/powerpoint/2010/main" val="27084285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BECFC94-99AC-417F-9C35-84588AD9E481}"/>
              </a:ext>
            </a:extLst>
          </p:cNvPr>
          <p:cNvSpPr>
            <a:spLocks noGrp="1"/>
          </p:cNvSpPr>
          <p:nvPr>
            <p:ph type="title"/>
          </p:nvPr>
        </p:nvSpPr>
        <p:spPr>
          <a:xfrm>
            <a:off x="1025525" y="899836"/>
            <a:ext cx="8640381" cy="431729"/>
          </a:xfrm>
          <a:solidFill>
            <a:schemeClr val="accent1">
              <a:lumMod val="20000"/>
              <a:lumOff val="80000"/>
            </a:schemeClr>
          </a:solidFill>
        </p:spPr>
        <p:txBody>
          <a:bodyPr>
            <a:normAutofit fontScale="90000"/>
          </a:bodyPr>
          <a:lstStyle/>
          <a:p>
            <a:r>
              <a:rPr lang="pl-PL" dirty="0"/>
              <a:t>	VAT</a:t>
            </a:r>
          </a:p>
        </p:txBody>
      </p:sp>
      <p:sp>
        <p:nvSpPr>
          <p:cNvPr id="3" name="Symbol zastępczy zawartości 2">
            <a:extLst>
              <a:ext uri="{FF2B5EF4-FFF2-40B4-BE49-F238E27FC236}">
                <a16:creationId xmlns:a16="http://schemas.microsoft.com/office/drawing/2014/main" id="{3D19EF53-6547-47D1-B145-61589A025336}"/>
              </a:ext>
            </a:extLst>
          </p:cNvPr>
          <p:cNvSpPr>
            <a:spLocks noGrp="1"/>
          </p:cNvSpPr>
          <p:nvPr>
            <p:ph idx="1"/>
          </p:nvPr>
        </p:nvSpPr>
        <p:spPr>
          <a:xfrm>
            <a:off x="1025907" y="1619597"/>
            <a:ext cx="8640382" cy="5040242"/>
          </a:xfrm>
        </p:spPr>
        <p:txBody>
          <a:bodyPr>
            <a:normAutofit/>
          </a:bodyPr>
          <a:lstStyle/>
          <a:p>
            <a:pPr marL="0" indent="0">
              <a:buNone/>
            </a:pPr>
            <a:endParaRPr lang="pl-PL" b="1" dirty="0">
              <a:latin typeface="Arial" panose="020B0604020202020204" pitchFamily="34" charset="0"/>
              <a:cs typeface="Arial" panose="020B0604020202020204" pitchFamily="34" charset="0"/>
            </a:endParaRPr>
          </a:p>
          <a:p>
            <a:pPr marL="0" indent="0">
              <a:buNone/>
            </a:pPr>
            <a:r>
              <a:rPr lang="pl-PL" b="1" dirty="0">
                <a:latin typeface="Arial" panose="020B0604020202020204" pitchFamily="34" charset="0"/>
                <a:cs typeface="Arial" panose="020B0604020202020204" pitchFamily="34" charset="0"/>
              </a:rPr>
              <a:t>W ramach projektów o całkowitym koszcie projektu w wysokości 5 000 000 euro z VAT (lub więcej):</a:t>
            </a:r>
          </a:p>
          <a:p>
            <a:r>
              <a:rPr lang="pl-PL" dirty="0">
                <a:latin typeface="Arial" panose="020B0604020202020204" pitchFamily="34" charset="0"/>
                <a:cs typeface="Arial" panose="020B0604020202020204" pitchFamily="34" charset="0"/>
              </a:rPr>
              <a:t>potencjalna prawna możliwość odzyskania podatku VAT wyklucza uznanie go za wydatek kwalifikowalny, nawet jeśli faktycznie zwrot nie nastąpił:</a:t>
            </a:r>
          </a:p>
          <a:p>
            <a:r>
              <a:rPr lang="pl-PL" dirty="0">
                <a:latin typeface="Arial" panose="020B0604020202020204" pitchFamily="34" charset="0"/>
                <a:cs typeface="Arial" panose="020B0604020202020204" pitchFamily="34" charset="0"/>
              </a:rPr>
              <a:t>IZ dopuszcza podatek VAT jako kwalifikowalny w części, jeśli Beneficjent lub inny</a:t>
            </a:r>
            <a:br>
              <a:rPr lang="pl-PL" dirty="0">
                <a:latin typeface="Arial" panose="020B0604020202020204" pitchFamily="34" charset="0"/>
                <a:cs typeface="Arial" panose="020B0604020202020204" pitchFamily="34" charset="0"/>
              </a:rPr>
            </a:br>
            <a:r>
              <a:rPr lang="pl-PL" dirty="0">
                <a:latin typeface="Arial" panose="020B0604020202020204" pitchFamily="34" charset="0"/>
                <a:cs typeface="Arial" panose="020B0604020202020204" pitchFamily="34" charset="0"/>
              </a:rPr>
              <a:t>podmiot, wykorzystujący do działalności opodatkowanej produkty będące</a:t>
            </a:r>
            <a:br>
              <a:rPr lang="pl-PL" dirty="0">
                <a:latin typeface="Arial" panose="020B0604020202020204" pitchFamily="34" charset="0"/>
                <a:cs typeface="Arial" panose="020B0604020202020204" pitchFamily="34" charset="0"/>
              </a:rPr>
            </a:br>
            <a:r>
              <a:rPr lang="pl-PL" dirty="0">
                <a:latin typeface="Arial" panose="020B0604020202020204" pitchFamily="34" charset="0"/>
                <a:cs typeface="Arial" panose="020B0604020202020204" pitchFamily="34" charset="0"/>
              </a:rPr>
              <a:t>efektem realizacji projektu (zarówno w fazie realizacyjnej jak i operacyjnej)</a:t>
            </a:r>
            <a:br>
              <a:rPr lang="pl-PL" dirty="0">
                <a:latin typeface="Arial" panose="020B0604020202020204" pitchFamily="34" charset="0"/>
                <a:cs typeface="Arial" panose="020B0604020202020204" pitchFamily="34" charset="0"/>
              </a:rPr>
            </a:br>
            <a:r>
              <a:rPr lang="pl-PL" dirty="0">
                <a:latin typeface="Arial" panose="020B0604020202020204" pitchFamily="34" charset="0"/>
                <a:cs typeface="Arial" panose="020B0604020202020204" pitchFamily="34" charset="0"/>
              </a:rPr>
              <a:t>ma częściową, prawną możliwość ich odzyskania w projekcie.</a:t>
            </a:r>
          </a:p>
          <a:p>
            <a:endParaRPr lang="pl-PL" dirty="0">
              <a:latin typeface="Arial" panose="020B0604020202020204" pitchFamily="34" charset="0"/>
              <a:cs typeface="Arial" panose="020B0604020202020204" pitchFamily="34" charset="0"/>
            </a:endParaRPr>
          </a:p>
          <a:p>
            <a:pPr marL="0" indent="0">
              <a:buNone/>
            </a:pPr>
            <a:br>
              <a:rPr lang="pl-PL" b="1" dirty="0">
                <a:latin typeface="Arial" panose="020B0604020202020204" pitchFamily="34" charset="0"/>
                <a:cs typeface="Arial" panose="020B0604020202020204" pitchFamily="34" charset="0"/>
              </a:rPr>
            </a:br>
            <a:endParaRPr lang="pl-PL" b="1" dirty="0">
              <a:latin typeface="Arial" panose="020B0604020202020204" pitchFamily="34" charset="0"/>
              <a:cs typeface="Arial" panose="020B0604020202020204" pitchFamily="34" charset="0"/>
            </a:endParaRPr>
          </a:p>
        </p:txBody>
      </p:sp>
      <p:sp>
        <p:nvSpPr>
          <p:cNvPr id="4" name="Symbol zastępczy numeru slajdu 3">
            <a:extLst>
              <a:ext uri="{FF2B5EF4-FFF2-40B4-BE49-F238E27FC236}">
                <a16:creationId xmlns:a16="http://schemas.microsoft.com/office/drawing/2014/main" id="{694137D1-7061-4646-98A7-E182F45DE213}"/>
              </a:ext>
            </a:extLst>
          </p:cNvPr>
          <p:cNvSpPr>
            <a:spLocks noGrp="1"/>
          </p:cNvSpPr>
          <p:nvPr>
            <p:ph type="sldNum" sz="quarter" idx="10"/>
          </p:nvPr>
        </p:nvSpPr>
        <p:spPr/>
        <p:txBody>
          <a:bodyPr/>
          <a:lstStyle/>
          <a:p>
            <a:fld id="{EB4015AA-59F6-416B-87A6-8E3D940284E2}" type="slidenum">
              <a:rPr lang="pl-PL" smtClean="0"/>
              <a:pPr/>
              <a:t>23</a:t>
            </a:fld>
            <a:endParaRPr lang="pl-PL" dirty="0"/>
          </a:p>
        </p:txBody>
      </p:sp>
    </p:spTree>
    <p:extLst>
      <p:ext uri="{BB962C8B-B14F-4D97-AF65-F5344CB8AC3E}">
        <p14:creationId xmlns:p14="http://schemas.microsoft.com/office/powerpoint/2010/main" val="14011972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BECFC94-99AC-417F-9C35-84588AD9E481}"/>
              </a:ext>
            </a:extLst>
          </p:cNvPr>
          <p:cNvSpPr>
            <a:spLocks noGrp="1"/>
          </p:cNvSpPr>
          <p:nvPr>
            <p:ph type="title"/>
          </p:nvPr>
        </p:nvSpPr>
        <p:spPr>
          <a:xfrm>
            <a:off x="1025525" y="899836"/>
            <a:ext cx="8640381" cy="431729"/>
          </a:xfrm>
          <a:solidFill>
            <a:schemeClr val="accent1">
              <a:lumMod val="20000"/>
              <a:lumOff val="80000"/>
            </a:schemeClr>
          </a:solidFill>
        </p:spPr>
        <p:txBody>
          <a:bodyPr>
            <a:normAutofit fontScale="90000"/>
          </a:bodyPr>
          <a:lstStyle/>
          <a:p>
            <a:r>
              <a:rPr lang="pl-PL" dirty="0"/>
              <a:t>	VAT</a:t>
            </a:r>
          </a:p>
        </p:txBody>
      </p:sp>
      <p:sp>
        <p:nvSpPr>
          <p:cNvPr id="3" name="Symbol zastępczy zawartości 2">
            <a:extLst>
              <a:ext uri="{FF2B5EF4-FFF2-40B4-BE49-F238E27FC236}">
                <a16:creationId xmlns:a16="http://schemas.microsoft.com/office/drawing/2014/main" id="{3D19EF53-6547-47D1-B145-61589A025336}"/>
              </a:ext>
            </a:extLst>
          </p:cNvPr>
          <p:cNvSpPr>
            <a:spLocks noGrp="1"/>
          </p:cNvSpPr>
          <p:nvPr>
            <p:ph idx="1"/>
          </p:nvPr>
        </p:nvSpPr>
        <p:spPr>
          <a:xfrm>
            <a:off x="1025907" y="1619597"/>
            <a:ext cx="8640382" cy="5040242"/>
          </a:xfrm>
        </p:spPr>
        <p:txBody>
          <a:bodyPr vert="horz" lIns="0" tIns="0" rIns="0" bIns="0" rtlCol="0" anchor="t">
            <a:normAutofit fontScale="77500" lnSpcReduction="20000"/>
          </a:bodyPr>
          <a:lstStyle/>
          <a:p>
            <a:pPr marL="251460" indent="-251460"/>
            <a:r>
              <a:rPr lang="pl-PL" sz="2200" dirty="0">
                <a:latin typeface="Arial" panose="020B0604020202020204" pitchFamily="34" charset="0"/>
                <a:cs typeface="Arial" panose="020B0604020202020204" pitchFamily="34" charset="0"/>
              </a:rPr>
              <a:t>Wydatki poniesione na podatek od towarów i usług stanowią koszt kwalifikowalny </a:t>
            </a:r>
            <a:br>
              <a:rPr lang="pl-PL" sz="2200" dirty="0">
                <a:latin typeface="Arial" panose="020B0604020202020204" pitchFamily="34" charset="0"/>
                <a:cs typeface="Arial" panose="020B0604020202020204" pitchFamily="34" charset="0"/>
              </a:rPr>
            </a:br>
            <a:r>
              <a:rPr lang="pl-PL" sz="2200" dirty="0">
                <a:latin typeface="Arial" panose="020B0604020202020204" pitchFamily="34" charset="0"/>
                <a:cs typeface="Arial" panose="020B0604020202020204" pitchFamily="34" charset="0"/>
              </a:rPr>
              <a:t>w całości:</a:t>
            </a:r>
            <a:endParaRPr lang="en-US"/>
          </a:p>
          <a:p>
            <a:pPr marL="251460" indent="-251460">
              <a:buFont typeface="Wingdings" panose="05000000000000000000" pitchFamily="2" charset="2"/>
              <a:buChar char="ü"/>
            </a:pPr>
            <a:r>
              <a:rPr lang="pl-PL" sz="2200" dirty="0">
                <a:latin typeface="Arial" panose="020B0604020202020204" pitchFamily="34" charset="0"/>
                <a:cs typeface="Arial" panose="020B0604020202020204" pitchFamily="34" charset="0"/>
              </a:rPr>
              <a:t>w przypadku jeśli Beneficjent lub inny podmiot, wykorzystujący do działalności opodatkowanej produkty będące efektem realizacji projektu (zarówno w fazie realizacyjnej jak i operacyjnej) nie macie prawnej możliwości ich odzyskania;</a:t>
            </a:r>
          </a:p>
          <a:p>
            <a:pPr marL="251460" indent="-251460">
              <a:buFont typeface="Wingdings" panose="05000000000000000000" pitchFamily="2" charset="2"/>
              <a:buChar char="ü"/>
            </a:pPr>
            <a:r>
              <a:rPr lang="pl-PL" sz="2200" dirty="0">
                <a:latin typeface="Arial"/>
                <a:ea typeface="Open Sans"/>
                <a:cs typeface="Arial"/>
              </a:rPr>
              <a:t>jeśli Beneficjent lub inny podmiot zaangażowany w realizację i eksploatację projektu,</a:t>
            </a:r>
            <a:br>
              <a:rPr lang="pl-PL" sz="2200" dirty="0">
                <a:latin typeface="Arial" panose="020B0604020202020204" pitchFamily="34" charset="0"/>
                <a:cs typeface="Arial" panose="020B0604020202020204" pitchFamily="34" charset="0"/>
              </a:rPr>
            </a:br>
            <a:r>
              <a:rPr lang="pl-PL" sz="2200" dirty="0">
                <a:latin typeface="Arial"/>
                <a:ea typeface="Open Sans"/>
                <a:cs typeface="Arial"/>
              </a:rPr>
              <a:t>będzie korzystać z prawa wynikającego z  art. 90 ust 10 pkt 2 ustawy z dnia </a:t>
            </a:r>
            <a:br>
              <a:rPr lang="pl-PL" sz="2200" dirty="0">
                <a:latin typeface="Arial" panose="020B0604020202020204" pitchFamily="34" charset="0"/>
                <a:cs typeface="Arial" panose="020B0604020202020204" pitchFamily="34" charset="0"/>
              </a:rPr>
            </a:br>
            <a:r>
              <a:rPr lang="pl-PL" sz="2200" dirty="0">
                <a:latin typeface="Arial"/>
                <a:ea typeface="Open Sans"/>
                <a:cs typeface="Arial"/>
              </a:rPr>
              <a:t>11 marca 2004 r. o podatku od towarów i usług. </a:t>
            </a:r>
          </a:p>
          <a:p>
            <a:pPr marL="182245" indent="0">
              <a:spcBef>
                <a:spcPts val="0"/>
              </a:spcBef>
              <a:buNone/>
            </a:pPr>
            <a:r>
              <a:rPr lang="pl-PL" sz="2200" u="sng" dirty="0">
                <a:latin typeface="Arial" panose="020B0604020202020204" pitchFamily="34" charset="0"/>
                <a:cs typeface="Arial" panose="020B0604020202020204" pitchFamily="34" charset="0"/>
              </a:rPr>
              <a:t>Wówczas Beneficjent zobowiązany jest do składania do IZ FE SL każdego roku: </a:t>
            </a:r>
          </a:p>
          <a:p>
            <a:pPr marL="182245" indent="0">
              <a:spcBef>
                <a:spcPts val="0"/>
              </a:spcBef>
              <a:buNone/>
            </a:pPr>
            <a:r>
              <a:rPr lang="pl-PL" sz="2200" dirty="0">
                <a:latin typeface="Arial" panose="020B0604020202020204" pitchFamily="34" charset="0"/>
                <a:cs typeface="Arial" panose="020B0604020202020204" pitchFamily="34" charset="0"/>
              </a:rPr>
              <a:t>-oświadczenia o korzystaniu z tego prawa;</a:t>
            </a:r>
          </a:p>
          <a:p>
            <a:pPr marL="182245" indent="0">
              <a:spcBef>
                <a:spcPts val="0"/>
              </a:spcBef>
              <a:buNone/>
            </a:pPr>
            <a:r>
              <a:rPr lang="pl-PL" sz="2200" dirty="0">
                <a:latin typeface="Arial" panose="020B0604020202020204" pitchFamily="34" charset="0"/>
                <a:cs typeface="Arial" panose="020B0604020202020204" pitchFamily="34" charset="0"/>
              </a:rPr>
              <a:t>-oświadczenia określającego wysokość podatku VAT możliwego do odzyskania.</a:t>
            </a:r>
          </a:p>
          <a:p>
            <a:pPr marL="251460" indent="-251460">
              <a:buFont typeface="Wingdings" panose="05000000000000000000" pitchFamily="2" charset="2"/>
              <a:buChar char="ü"/>
            </a:pPr>
            <a:r>
              <a:rPr lang="pl-PL" sz="2200" dirty="0">
                <a:latin typeface="Arial"/>
                <a:ea typeface="Open Sans"/>
                <a:cs typeface="Arial"/>
              </a:rPr>
              <a:t>jeśli Beneficjent lub inny podmiot zaangażowany w realizację i eksploatację projektu,</a:t>
            </a:r>
            <a:br>
              <a:rPr lang="pl-PL" sz="2200" dirty="0">
                <a:latin typeface="Arial" panose="020B0604020202020204" pitchFamily="34" charset="0"/>
                <a:cs typeface="Arial" panose="020B0604020202020204" pitchFamily="34" charset="0"/>
              </a:rPr>
            </a:br>
            <a:r>
              <a:rPr lang="pl-PL" sz="2200" dirty="0">
                <a:latin typeface="Arial"/>
                <a:ea typeface="Open Sans"/>
                <a:cs typeface="Arial"/>
              </a:rPr>
              <a:t>będzie korzystać z prawa wynikającego z art 113 w/w ustawy o podatku od towarów i usług</a:t>
            </a:r>
          </a:p>
          <a:p>
            <a:pPr marL="251460" indent="-251460">
              <a:buFont typeface="Wingdings" panose="05000000000000000000" pitchFamily="2" charset="2"/>
              <a:buChar char="ü"/>
            </a:pPr>
            <a:endParaRPr lang="pl-PL" dirty="0">
              <a:latin typeface="Arial" panose="020B0604020202020204" pitchFamily="34" charset="0"/>
              <a:cs typeface="Arial" panose="020B0604020202020204" pitchFamily="34" charset="0"/>
            </a:endParaRPr>
          </a:p>
          <a:p>
            <a:pPr marL="251460" indent="-251460">
              <a:buFont typeface="Wingdings" panose="05000000000000000000" pitchFamily="2" charset="2"/>
              <a:buChar char="ü"/>
            </a:pPr>
            <a:endParaRPr lang="pl-PL" dirty="0">
              <a:latin typeface="Arial" panose="020B0604020202020204" pitchFamily="34" charset="0"/>
              <a:cs typeface="Arial" panose="020B0604020202020204" pitchFamily="34" charset="0"/>
            </a:endParaRPr>
          </a:p>
        </p:txBody>
      </p:sp>
      <p:sp>
        <p:nvSpPr>
          <p:cNvPr id="4" name="Symbol zastępczy numeru slajdu 3">
            <a:extLst>
              <a:ext uri="{FF2B5EF4-FFF2-40B4-BE49-F238E27FC236}">
                <a16:creationId xmlns:a16="http://schemas.microsoft.com/office/drawing/2014/main" id="{694137D1-7061-4646-98A7-E182F45DE213}"/>
              </a:ext>
            </a:extLst>
          </p:cNvPr>
          <p:cNvSpPr>
            <a:spLocks noGrp="1"/>
          </p:cNvSpPr>
          <p:nvPr>
            <p:ph type="sldNum" sz="quarter" idx="10"/>
          </p:nvPr>
        </p:nvSpPr>
        <p:spPr/>
        <p:txBody>
          <a:bodyPr/>
          <a:lstStyle/>
          <a:p>
            <a:fld id="{EB4015AA-59F6-416B-87A6-8E3D940284E2}" type="slidenum">
              <a:rPr lang="pl-PL" smtClean="0"/>
              <a:pPr/>
              <a:t>24</a:t>
            </a:fld>
            <a:endParaRPr lang="pl-PL" dirty="0"/>
          </a:p>
        </p:txBody>
      </p:sp>
    </p:spTree>
    <p:extLst>
      <p:ext uri="{BB962C8B-B14F-4D97-AF65-F5344CB8AC3E}">
        <p14:creationId xmlns:p14="http://schemas.microsoft.com/office/powerpoint/2010/main" val="27727846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2A601D3-2319-4D4F-A9F3-7A0BC8F178B0}"/>
              </a:ext>
            </a:extLst>
          </p:cNvPr>
          <p:cNvSpPr>
            <a:spLocks noGrp="1"/>
          </p:cNvSpPr>
          <p:nvPr>
            <p:ph type="title"/>
          </p:nvPr>
        </p:nvSpPr>
        <p:spPr>
          <a:xfrm>
            <a:off x="1025907" y="971525"/>
            <a:ext cx="8640381" cy="431729"/>
          </a:xfrm>
          <a:solidFill>
            <a:schemeClr val="accent1">
              <a:lumMod val="20000"/>
              <a:lumOff val="80000"/>
            </a:schemeClr>
          </a:solidFill>
        </p:spPr>
        <p:txBody>
          <a:bodyPr>
            <a:normAutofit fontScale="90000"/>
          </a:bodyPr>
          <a:lstStyle/>
          <a:p>
            <a:r>
              <a:rPr lang="pl-PL" dirty="0"/>
              <a:t>	Częściowy  VAT – ogólne informacje</a:t>
            </a:r>
          </a:p>
        </p:txBody>
      </p:sp>
      <p:sp>
        <p:nvSpPr>
          <p:cNvPr id="3" name="Symbol zastępczy zawartości 2">
            <a:extLst>
              <a:ext uri="{FF2B5EF4-FFF2-40B4-BE49-F238E27FC236}">
                <a16:creationId xmlns:a16="http://schemas.microsoft.com/office/drawing/2014/main" id="{87D005F9-CCF2-4179-8C9C-0125F809D318}"/>
              </a:ext>
            </a:extLst>
          </p:cNvPr>
          <p:cNvSpPr>
            <a:spLocks noGrp="1"/>
          </p:cNvSpPr>
          <p:nvPr>
            <p:ph idx="1"/>
          </p:nvPr>
        </p:nvSpPr>
        <p:spPr>
          <a:xfrm>
            <a:off x="1025907" y="1547589"/>
            <a:ext cx="8640382" cy="5328592"/>
          </a:xfrm>
        </p:spPr>
        <p:txBody>
          <a:bodyPr/>
          <a:lstStyle/>
          <a:p>
            <a:pPr marL="0" indent="0">
              <a:spcBef>
                <a:spcPts val="1200"/>
              </a:spcBef>
              <a:spcAft>
                <a:spcPts val="1200"/>
              </a:spcAft>
              <a:buNone/>
            </a:pPr>
            <a:r>
              <a:rPr lang="pl-PL" b="1" dirty="0">
                <a:latin typeface="Arial" panose="020B0604020202020204" pitchFamily="34" charset="0"/>
                <a:cs typeface="Arial" panose="020B0604020202020204" pitchFamily="34" charset="0"/>
              </a:rPr>
              <a:t>Częściowa kwalifikowalność podatku VAT w oparciu o współczynnik lub</a:t>
            </a:r>
            <a:br>
              <a:rPr lang="pl-PL" b="1" dirty="0">
                <a:latin typeface="Arial" panose="020B0604020202020204" pitchFamily="34" charset="0"/>
                <a:cs typeface="Arial" panose="020B0604020202020204" pitchFamily="34" charset="0"/>
              </a:rPr>
            </a:br>
            <a:r>
              <a:rPr lang="pl-PL" b="1" dirty="0" err="1">
                <a:latin typeface="Arial" panose="020B0604020202020204" pitchFamily="34" charset="0"/>
                <a:cs typeface="Arial" panose="020B0604020202020204" pitchFamily="34" charset="0"/>
              </a:rPr>
              <a:t>prewspółczynnik</a:t>
            </a:r>
            <a:r>
              <a:rPr lang="pl-PL" b="1" dirty="0">
                <a:latin typeface="Arial" panose="020B0604020202020204" pitchFamily="34" charset="0"/>
                <a:cs typeface="Arial" panose="020B0604020202020204" pitchFamily="34" charset="0"/>
              </a:rPr>
              <a:t> będzie określona w następujący sposób:</a:t>
            </a:r>
          </a:p>
          <a:p>
            <a:pPr marL="0" indent="0">
              <a:spcBef>
                <a:spcPts val="1200"/>
              </a:spcBef>
              <a:spcAft>
                <a:spcPts val="1200"/>
              </a:spcAft>
              <a:buNone/>
            </a:pPr>
            <a:r>
              <a:rPr lang="pl-PL" dirty="0">
                <a:latin typeface="Arial" panose="020B0604020202020204" pitchFamily="34" charset="0"/>
                <a:cs typeface="Arial" panose="020B0604020202020204" pitchFamily="34" charset="0"/>
              </a:rPr>
              <a:t>a) </a:t>
            </a:r>
            <a:r>
              <a:rPr lang="pl-PL" b="1" dirty="0">
                <a:latin typeface="Arial" panose="020B0604020202020204" pitchFamily="34" charset="0"/>
                <a:cs typeface="Arial" panose="020B0604020202020204" pitchFamily="34" charset="0"/>
              </a:rPr>
              <a:t>możliwość odzyskać podatek VAT powyżej 2% do 20% (włącznie), </a:t>
            </a:r>
            <a:br>
              <a:rPr lang="pl-PL" dirty="0">
                <a:latin typeface="Arial" panose="020B0604020202020204" pitchFamily="34" charset="0"/>
                <a:cs typeface="Arial" panose="020B0604020202020204" pitchFamily="34" charset="0"/>
              </a:rPr>
            </a:br>
            <a:r>
              <a:rPr lang="pl-PL" dirty="0">
                <a:latin typeface="Arial" panose="020B0604020202020204" pitchFamily="34" charset="0"/>
                <a:cs typeface="Arial" panose="020B0604020202020204" pitchFamily="34" charset="0"/>
              </a:rPr>
              <a:t>to podatek VAT kwalifikowany będzie według stałych wartości procentowych</a:t>
            </a:r>
            <a:br>
              <a:rPr lang="pl-PL" dirty="0">
                <a:latin typeface="Arial" panose="020B0604020202020204" pitchFamily="34" charset="0"/>
                <a:cs typeface="Arial" panose="020B0604020202020204" pitchFamily="34" charset="0"/>
              </a:rPr>
            </a:br>
            <a:r>
              <a:rPr lang="pl-PL" dirty="0">
                <a:latin typeface="Arial" panose="020B0604020202020204" pitchFamily="34" charset="0"/>
                <a:cs typeface="Arial" panose="020B0604020202020204" pitchFamily="34" charset="0"/>
              </a:rPr>
              <a:t>tzn. 80% podatku VAT jako kwalifikowalne w projekcie, a 20% będzie niekwalifikowane. </a:t>
            </a:r>
            <a:br>
              <a:rPr lang="pl-PL" dirty="0">
                <a:latin typeface="Arial" panose="020B0604020202020204" pitchFamily="34" charset="0"/>
                <a:cs typeface="Arial" panose="020B0604020202020204" pitchFamily="34" charset="0"/>
              </a:rPr>
            </a:br>
            <a:r>
              <a:rPr lang="pl-PL" u="sng" dirty="0">
                <a:latin typeface="Arial" panose="020B0604020202020204" pitchFamily="34" charset="0"/>
                <a:cs typeface="Arial" panose="020B0604020202020204" pitchFamily="34" charset="0"/>
              </a:rPr>
              <a:t>Wartości procentowe będą niezmienne i będą niezależne od rzeczywistego rozliczenia z urzędem skarbowym;</a:t>
            </a:r>
          </a:p>
          <a:p>
            <a:pPr marL="0" indent="0">
              <a:spcBef>
                <a:spcPts val="1200"/>
              </a:spcBef>
              <a:spcAft>
                <a:spcPts val="1200"/>
              </a:spcAft>
              <a:buNone/>
            </a:pPr>
            <a:r>
              <a:rPr lang="pl-PL" dirty="0">
                <a:latin typeface="Arial" panose="020B0604020202020204" pitchFamily="34" charset="0"/>
                <a:cs typeface="Arial" panose="020B0604020202020204" pitchFamily="34" charset="0"/>
              </a:rPr>
              <a:t>b) możliwość odzyskać podatek VAT </a:t>
            </a:r>
            <a:r>
              <a:rPr lang="pl-PL" b="1" dirty="0">
                <a:latin typeface="Arial" panose="020B0604020202020204" pitchFamily="34" charset="0"/>
                <a:cs typeface="Arial" panose="020B0604020202020204" pitchFamily="34" charset="0"/>
              </a:rPr>
              <a:t>powyżej 20%, </a:t>
            </a:r>
            <a:r>
              <a:rPr lang="pl-PL" dirty="0">
                <a:latin typeface="Arial" panose="020B0604020202020204" pitchFamily="34" charset="0"/>
                <a:cs typeface="Arial" panose="020B0604020202020204" pitchFamily="34" charset="0"/>
              </a:rPr>
              <a:t>to wartość wydatków kwalifikowalnych tytułem podatku VAT będzie zgodna z rzeczywistą wartością określoną na podstawie przepisów ustawy o podatku od towarów i usług w złożonym oświadczeniu za dany rok.</a:t>
            </a:r>
          </a:p>
          <a:p>
            <a:pPr marL="0" indent="0">
              <a:spcBef>
                <a:spcPts val="1200"/>
              </a:spcBef>
              <a:spcAft>
                <a:spcPts val="1200"/>
              </a:spcAft>
              <a:buNone/>
            </a:pPr>
            <a:endParaRPr lang="pl-PL" dirty="0">
              <a:latin typeface="Arial" panose="020B0604020202020204" pitchFamily="34" charset="0"/>
              <a:cs typeface="Arial" panose="020B0604020202020204" pitchFamily="34" charset="0"/>
            </a:endParaRPr>
          </a:p>
          <a:p>
            <a:pPr marL="0" indent="0">
              <a:spcBef>
                <a:spcPts val="1200"/>
              </a:spcBef>
              <a:spcAft>
                <a:spcPts val="1200"/>
              </a:spcAft>
              <a:buNone/>
            </a:pPr>
            <a:endParaRPr lang="pl-PL" dirty="0">
              <a:latin typeface="Arial" panose="020B0604020202020204" pitchFamily="34" charset="0"/>
              <a:cs typeface="Arial" panose="020B0604020202020204" pitchFamily="34" charset="0"/>
            </a:endParaRPr>
          </a:p>
        </p:txBody>
      </p:sp>
      <p:sp>
        <p:nvSpPr>
          <p:cNvPr id="4" name="Symbol zastępczy numeru slajdu 3">
            <a:extLst>
              <a:ext uri="{FF2B5EF4-FFF2-40B4-BE49-F238E27FC236}">
                <a16:creationId xmlns:a16="http://schemas.microsoft.com/office/drawing/2014/main" id="{7FAD1F97-F742-48FA-83DF-DFCB372DBB4F}"/>
              </a:ext>
            </a:extLst>
          </p:cNvPr>
          <p:cNvSpPr>
            <a:spLocks noGrp="1"/>
          </p:cNvSpPr>
          <p:nvPr>
            <p:ph type="sldNum" sz="quarter" idx="10"/>
          </p:nvPr>
        </p:nvSpPr>
        <p:spPr/>
        <p:txBody>
          <a:bodyPr/>
          <a:lstStyle/>
          <a:p>
            <a:fld id="{EB4015AA-59F6-416B-87A6-8E3D940284E2}" type="slidenum">
              <a:rPr lang="pl-PL" smtClean="0"/>
              <a:pPr/>
              <a:t>25</a:t>
            </a:fld>
            <a:endParaRPr lang="pl-PL" dirty="0"/>
          </a:p>
        </p:txBody>
      </p:sp>
    </p:spTree>
    <p:extLst>
      <p:ext uri="{BB962C8B-B14F-4D97-AF65-F5344CB8AC3E}">
        <p14:creationId xmlns:p14="http://schemas.microsoft.com/office/powerpoint/2010/main" val="1322415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36F1BA4-AC43-43C9-96A7-A3C3A8BA49E4}"/>
              </a:ext>
            </a:extLst>
          </p:cNvPr>
          <p:cNvSpPr>
            <a:spLocks noGrp="1"/>
          </p:cNvSpPr>
          <p:nvPr>
            <p:ph type="title"/>
          </p:nvPr>
        </p:nvSpPr>
        <p:spPr>
          <a:xfrm>
            <a:off x="1025525" y="899836"/>
            <a:ext cx="8640381" cy="575745"/>
          </a:xfrm>
          <a:solidFill>
            <a:schemeClr val="accent1">
              <a:lumMod val="20000"/>
              <a:lumOff val="80000"/>
            </a:schemeClr>
          </a:solidFill>
        </p:spPr>
        <p:txBody>
          <a:bodyPr/>
          <a:lstStyle/>
          <a:p>
            <a:r>
              <a:rPr lang="pl-PL" dirty="0"/>
              <a:t>	Częściowy VAT</a:t>
            </a:r>
          </a:p>
        </p:txBody>
      </p:sp>
      <p:sp>
        <p:nvSpPr>
          <p:cNvPr id="3" name="Symbol zastępczy zawartości 2">
            <a:extLst>
              <a:ext uri="{FF2B5EF4-FFF2-40B4-BE49-F238E27FC236}">
                <a16:creationId xmlns:a16="http://schemas.microsoft.com/office/drawing/2014/main" id="{6A4C367C-9985-4780-B6EA-886010D6821F}"/>
              </a:ext>
            </a:extLst>
          </p:cNvPr>
          <p:cNvSpPr>
            <a:spLocks noGrp="1"/>
          </p:cNvSpPr>
          <p:nvPr>
            <p:ph idx="1"/>
          </p:nvPr>
        </p:nvSpPr>
        <p:spPr>
          <a:xfrm>
            <a:off x="1025907" y="1619597"/>
            <a:ext cx="8640382" cy="5040242"/>
          </a:xfrm>
        </p:spPr>
        <p:txBody>
          <a:bodyPr>
            <a:normAutofit/>
          </a:bodyPr>
          <a:lstStyle/>
          <a:p>
            <a:pPr marL="0" indent="0" fontAlgn="base">
              <a:buNone/>
            </a:pPr>
            <a:r>
              <a:rPr lang="pl-PL" dirty="0">
                <a:latin typeface="Arial" panose="020B0604020202020204" pitchFamily="34" charset="0"/>
                <a:cs typeface="Arial" panose="020B0604020202020204" pitchFamily="34" charset="0"/>
              </a:rPr>
              <a:t> </a:t>
            </a:r>
          </a:p>
          <a:p>
            <a:pPr marL="0" indent="0" fontAlgn="base">
              <a:buNone/>
            </a:pPr>
            <a:r>
              <a:rPr lang="pl-PL" dirty="0">
                <a:latin typeface="Arial" panose="020B0604020202020204" pitchFamily="34" charset="0"/>
                <a:cs typeface="Arial" panose="020B0604020202020204" pitchFamily="34" charset="0"/>
              </a:rPr>
              <a:t>c) jeśli masz możliwość odzyskać podatek VAT poniżej i równym 2% </a:t>
            </a:r>
          </a:p>
          <a:p>
            <a:pPr marL="0" indent="0" fontAlgn="base">
              <a:buNone/>
            </a:pPr>
            <a:r>
              <a:rPr lang="pl-PL" dirty="0">
                <a:latin typeface="Arial" panose="020B0604020202020204" pitchFamily="34" charset="0"/>
                <a:cs typeface="Arial" panose="020B0604020202020204" pitchFamily="34" charset="0"/>
              </a:rPr>
              <a:t>wówczas:</a:t>
            </a:r>
          </a:p>
          <a:p>
            <a:pPr fontAlgn="base">
              <a:buFont typeface="Arial" panose="020B0604020202020204" pitchFamily="34" charset="0"/>
              <a:buChar char="•"/>
            </a:pPr>
            <a:r>
              <a:rPr lang="pl-PL" dirty="0">
                <a:latin typeface="Arial" panose="020B0604020202020204" pitchFamily="34" charset="0"/>
                <a:cs typeface="Arial" panose="020B0604020202020204" pitchFamily="34" charset="0"/>
              </a:rPr>
              <a:t>w przypadku stosowania art. 90 ust. 10 pkt 2 ustawy z dnia 11 marca 2004 r. </a:t>
            </a:r>
            <a:br>
              <a:rPr lang="pl-PL" dirty="0">
                <a:latin typeface="Arial" panose="020B0604020202020204" pitchFamily="34" charset="0"/>
                <a:cs typeface="Arial" panose="020B0604020202020204" pitchFamily="34" charset="0"/>
              </a:rPr>
            </a:br>
            <a:r>
              <a:rPr lang="pl-PL" dirty="0">
                <a:latin typeface="Arial" panose="020B0604020202020204" pitchFamily="34" charset="0"/>
                <a:cs typeface="Arial" panose="020B0604020202020204" pitchFamily="34" charset="0"/>
              </a:rPr>
              <a:t>o podatku od towarów i usług, podatek VAT może stanowić koszt kwalifikowalny </a:t>
            </a:r>
            <a:br>
              <a:rPr lang="pl-PL" dirty="0">
                <a:latin typeface="Arial" panose="020B0604020202020204" pitchFamily="34" charset="0"/>
                <a:cs typeface="Arial" panose="020B0604020202020204" pitchFamily="34" charset="0"/>
              </a:rPr>
            </a:br>
            <a:r>
              <a:rPr lang="pl-PL" dirty="0">
                <a:latin typeface="Arial" panose="020B0604020202020204" pitchFamily="34" charset="0"/>
                <a:cs typeface="Arial" panose="020B0604020202020204" pitchFamily="34" charset="0"/>
              </a:rPr>
              <a:t>w projekcie pod warunkiem złożenia :</a:t>
            </a:r>
          </a:p>
          <a:p>
            <a:pPr marL="180975" indent="0">
              <a:spcBef>
                <a:spcPts val="0"/>
              </a:spcBef>
              <a:buNone/>
            </a:pPr>
            <a:r>
              <a:rPr lang="pl-PL" dirty="0">
                <a:latin typeface="Arial" panose="020B0604020202020204" pitchFamily="34" charset="0"/>
                <a:cs typeface="Arial" panose="020B0604020202020204" pitchFamily="34" charset="0"/>
              </a:rPr>
              <a:t>-oświadczenia o korzystaniu z tego prawa</a:t>
            </a:r>
          </a:p>
          <a:p>
            <a:pPr marL="180975" indent="0">
              <a:spcBef>
                <a:spcPts val="0"/>
              </a:spcBef>
              <a:buNone/>
            </a:pPr>
            <a:r>
              <a:rPr lang="pl-PL" dirty="0">
                <a:latin typeface="Arial" panose="020B0604020202020204" pitchFamily="34" charset="0"/>
                <a:cs typeface="Arial" panose="020B0604020202020204" pitchFamily="34" charset="0"/>
              </a:rPr>
              <a:t>-oświadczenia określającego wysokość podatku VAT możliwego do odzyskania</a:t>
            </a:r>
          </a:p>
          <a:p>
            <a:pPr fontAlgn="base">
              <a:buFont typeface="Arial" panose="020B0604020202020204" pitchFamily="34" charset="0"/>
              <a:buChar char="•"/>
            </a:pPr>
            <a:r>
              <a:rPr lang="pl-PL" dirty="0">
                <a:latin typeface="Arial" panose="020B0604020202020204" pitchFamily="34" charset="0"/>
                <a:cs typeface="Arial" panose="020B0604020202020204" pitchFamily="34" charset="0"/>
              </a:rPr>
              <a:t>w przypadku nie stosowania art. 90 ust 10. pkt 2 ustawy z dnia 11 marca 2004 r. </a:t>
            </a:r>
            <a:br>
              <a:rPr lang="pl-PL" dirty="0">
                <a:latin typeface="Arial" panose="020B0604020202020204" pitchFamily="34" charset="0"/>
                <a:cs typeface="Arial" panose="020B0604020202020204" pitchFamily="34" charset="0"/>
              </a:rPr>
            </a:br>
            <a:r>
              <a:rPr lang="pl-PL" dirty="0">
                <a:latin typeface="Arial" panose="020B0604020202020204" pitchFamily="34" charset="0"/>
                <a:cs typeface="Arial" panose="020B0604020202020204" pitchFamily="34" charset="0"/>
              </a:rPr>
              <a:t>o podatku od towarów i usług, będziesz podlegał zasadom opisanym w pkt. a), b) </a:t>
            </a:r>
          </a:p>
          <a:p>
            <a:pPr marL="0" indent="0" fontAlgn="base">
              <a:buNone/>
            </a:pPr>
            <a:endParaRPr lang="pl-PL" sz="1800" b="0" i="0" dirty="0">
              <a:effectLst/>
              <a:latin typeface="Arial" panose="020B0604020202020204" pitchFamily="34" charset="0"/>
              <a:cs typeface="Arial" panose="020B0604020202020204" pitchFamily="34" charset="0"/>
            </a:endParaRPr>
          </a:p>
          <a:p>
            <a:pPr marL="0" indent="0">
              <a:buNone/>
            </a:pPr>
            <a:endParaRPr lang="pl-PL" dirty="0"/>
          </a:p>
          <a:p>
            <a:pPr marL="0" indent="0">
              <a:buNone/>
            </a:pPr>
            <a:endParaRPr lang="pl-PL" dirty="0"/>
          </a:p>
          <a:p>
            <a:pPr marL="0" indent="0">
              <a:buNone/>
            </a:pPr>
            <a:endParaRPr lang="pl-PL" dirty="0"/>
          </a:p>
          <a:p>
            <a:pPr marL="0" indent="0">
              <a:buNone/>
            </a:pPr>
            <a:endParaRPr lang="pl-PL" dirty="0"/>
          </a:p>
        </p:txBody>
      </p:sp>
      <p:sp>
        <p:nvSpPr>
          <p:cNvPr id="4" name="Symbol zastępczy numeru slajdu 3">
            <a:extLst>
              <a:ext uri="{FF2B5EF4-FFF2-40B4-BE49-F238E27FC236}">
                <a16:creationId xmlns:a16="http://schemas.microsoft.com/office/drawing/2014/main" id="{3CD9F878-1D2E-40D6-B229-084834F814EE}"/>
              </a:ext>
            </a:extLst>
          </p:cNvPr>
          <p:cNvSpPr>
            <a:spLocks noGrp="1"/>
          </p:cNvSpPr>
          <p:nvPr>
            <p:ph type="sldNum" sz="quarter" idx="10"/>
          </p:nvPr>
        </p:nvSpPr>
        <p:spPr/>
        <p:txBody>
          <a:bodyPr/>
          <a:lstStyle/>
          <a:p>
            <a:fld id="{EB4015AA-59F6-416B-87A6-8E3D940284E2}" type="slidenum">
              <a:rPr lang="pl-PL" smtClean="0"/>
              <a:pPr/>
              <a:t>26</a:t>
            </a:fld>
            <a:endParaRPr lang="pl-PL" dirty="0"/>
          </a:p>
        </p:txBody>
      </p:sp>
      <p:sp>
        <p:nvSpPr>
          <p:cNvPr id="5" name="Prostokąt 4"/>
          <p:cNvSpPr/>
          <p:nvPr/>
        </p:nvSpPr>
        <p:spPr>
          <a:xfrm>
            <a:off x="1169442" y="2123653"/>
            <a:ext cx="8568952" cy="923330"/>
          </a:xfrm>
          <a:prstGeom prst="rect">
            <a:avLst/>
          </a:prstGeom>
        </p:spPr>
        <p:txBody>
          <a:bodyPr wrap="square">
            <a:spAutoFit/>
          </a:bodyPr>
          <a:lstStyle/>
          <a:p>
            <a:endParaRPr lang="pl-PL" b="1" dirty="0">
              <a:latin typeface="Arial" panose="020B0604020202020204" pitchFamily="34" charset="0"/>
              <a:cs typeface="Arial" panose="020B0604020202020204" pitchFamily="34" charset="0"/>
            </a:endParaRPr>
          </a:p>
          <a:p>
            <a:endParaRPr lang="pl-PL" b="1" dirty="0">
              <a:latin typeface="Arial" panose="020B0604020202020204" pitchFamily="34" charset="0"/>
              <a:cs typeface="Arial" panose="020B0604020202020204" pitchFamily="34" charset="0"/>
            </a:endParaRPr>
          </a:p>
          <a:p>
            <a:endParaRPr lang="pl-PL"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795588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p:cNvSpPr>
            <a:spLocks noGrp="1"/>
          </p:cNvSpPr>
          <p:nvPr>
            <p:ph type="ctrTitle"/>
          </p:nvPr>
        </p:nvSpPr>
        <p:spPr>
          <a:xfrm>
            <a:off x="3186113" y="5508028"/>
            <a:ext cx="6480176" cy="432049"/>
          </a:xfrm>
        </p:spPr>
        <p:txBody>
          <a:bodyPr>
            <a:normAutofit/>
          </a:bodyPr>
          <a:lstStyle/>
          <a:p>
            <a:pPr algn="ctr"/>
            <a:r>
              <a:rPr lang="pl-PL" sz="2600" dirty="0"/>
              <a:t>Koszty osobowe</a:t>
            </a:r>
          </a:p>
        </p:txBody>
      </p:sp>
      <p:pic>
        <p:nvPicPr>
          <p:cNvPr id="6" name="Symbol zastępczy obrazu 5"/>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t="14457" b="14457"/>
          <a:stretch>
            <a:fillRect/>
          </a:stretch>
        </p:blipFill>
        <p:spPr>
          <a:xfrm>
            <a:off x="665386" y="323453"/>
            <a:ext cx="6835775" cy="4859338"/>
          </a:xfrm>
        </p:spPr>
      </p:pic>
    </p:spTree>
    <p:extLst>
      <p:ext uri="{BB962C8B-B14F-4D97-AF65-F5344CB8AC3E}">
        <p14:creationId xmlns:p14="http://schemas.microsoft.com/office/powerpoint/2010/main" val="9203237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2A601D3-2319-4D4F-A9F3-7A0BC8F178B0}"/>
              </a:ext>
            </a:extLst>
          </p:cNvPr>
          <p:cNvSpPr>
            <a:spLocks noGrp="1"/>
          </p:cNvSpPr>
          <p:nvPr>
            <p:ph type="title"/>
          </p:nvPr>
        </p:nvSpPr>
        <p:spPr>
          <a:xfrm>
            <a:off x="1025525" y="899836"/>
            <a:ext cx="8640381" cy="431729"/>
          </a:xfrm>
          <a:solidFill>
            <a:schemeClr val="accent1">
              <a:lumMod val="20000"/>
              <a:lumOff val="80000"/>
            </a:schemeClr>
          </a:solidFill>
        </p:spPr>
        <p:txBody>
          <a:bodyPr>
            <a:normAutofit fontScale="90000"/>
          </a:bodyPr>
          <a:lstStyle/>
          <a:p>
            <a:r>
              <a:rPr lang="pl-PL" dirty="0"/>
              <a:t>	Koszty osobowe – podstawowe informacje</a:t>
            </a:r>
          </a:p>
        </p:txBody>
      </p:sp>
      <p:sp>
        <p:nvSpPr>
          <p:cNvPr id="3" name="Symbol zastępczy zawartości 2">
            <a:extLst>
              <a:ext uri="{FF2B5EF4-FFF2-40B4-BE49-F238E27FC236}">
                <a16:creationId xmlns:a16="http://schemas.microsoft.com/office/drawing/2014/main" id="{87D005F9-CCF2-4179-8C9C-0125F809D318}"/>
              </a:ext>
            </a:extLst>
          </p:cNvPr>
          <p:cNvSpPr>
            <a:spLocks noGrp="1"/>
          </p:cNvSpPr>
          <p:nvPr>
            <p:ph idx="1"/>
          </p:nvPr>
        </p:nvSpPr>
        <p:spPr>
          <a:xfrm>
            <a:off x="1025907" y="1547589"/>
            <a:ext cx="8640382" cy="5328592"/>
          </a:xfrm>
        </p:spPr>
        <p:txBody>
          <a:bodyPr/>
          <a:lstStyle/>
          <a:p>
            <a:pPr marL="0" indent="0">
              <a:spcBef>
                <a:spcPts val="1200"/>
              </a:spcBef>
              <a:spcAft>
                <a:spcPts val="1200"/>
              </a:spcAft>
              <a:buNone/>
            </a:pPr>
            <a:r>
              <a:rPr lang="pl-PL" sz="1800" b="0" i="0" dirty="0">
                <a:effectLst/>
                <a:latin typeface="Arial" panose="020B0604020202020204" pitchFamily="34" charset="0"/>
              </a:rPr>
              <a:t>Realizując projekt, w którym zaplanowano zaangażowanie pracowników należy zwrócić szczególną uwagę na:  </a:t>
            </a:r>
            <a:endParaRPr lang="pl-PL" b="0" i="0" dirty="0">
              <a:effectLst/>
            </a:endParaRPr>
          </a:p>
          <a:p>
            <a:pPr algn="l" rtl="0" fontAlgn="base">
              <a:buFont typeface="Arial" panose="020B0604020202020204" pitchFamily="34" charset="0"/>
              <a:buChar char="•"/>
            </a:pPr>
            <a:r>
              <a:rPr lang="pl-PL" sz="1800" b="0" i="0" dirty="0">
                <a:effectLst/>
                <a:latin typeface="Arial" panose="020B0604020202020204" pitchFamily="34" charset="0"/>
              </a:rPr>
              <a:t>zapisy Podrozdziału 3.8 Wytycznych dotyczących kwalifikowalności wydatków </a:t>
            </a:r>
            <a:br>
              <a:rPr lang="pl-PL" sz="1800" b="0" i="0" dirty="0">
                <a:effectLst/>
                <a:latin typeface="Arial" panose="020B0604020202020204" pitchFamily="34" charset="0"/>
              </a:rPr>
            </a:br>
            <a:r>
              <a:rPr lang="pl-PL" sz="1800" b="0" i="0" dirty="0">
                <a:effectLst/>
                <a:latin typeface="Arial" panose="020B0604020202020204" pitchFamily="34" charset="0"/>
              </a:rPr>
              <a:t>na lata 2021-2027; </a:t>
            </a:r>
          </a:p>
          <a:p>
            <a:pPr algn="l" rtl="0" fontAlgn="base">
              <a:buFont typeface="Arial" panose="020B0604020202020204" pitchFamily="34" charset="0"/>
              <a:buChar char="•"/>
            </a:pPr>
            <a:r>
              <a:rPr lang="pl-PL" sz="1800" b="0" i="0" dirty="0">
                <a:effectLst/>
                <a:latin typeface="Arial" panose="020B0604020202020204" pitchFamily="34" charset="0"/>
              </a:rPr>
              <a:t>zapisy wniosku o dofinansowanie, z którego powinien wynikać przejrzysty opis sposobu angażowania pracowników;</a:t>
            </a:r>
          </a:p>
          <a:p>
            <a:pPr algn="l" rtl="0" fontAlgn="base">
              <a:buFont typeface="Arial" panose="020B0604020202020204" pitchFamily="34" charset="0"/>
              <a:buChar char="•"/>
            </a:pPr>
            <a:r>
              <a:rPr lang="pl-PL" sz="1800" b="0" i="0" dirty="0">
                <a:effectLst/>
                <a:latin typeface="Arial" panose="020B0604020202020204" pitchFamily="34" charset="0"/>
              </a:rPr>
              <a:t>obowiązek wprowadzania do CST 2021 i </a:t>
            </a:r>
            <a:r>
              <a:rPr lang="pl-PL" sz="1800" b="0" i="0" u="sng" dirty="0">
                <a:effectLst/>
                <a:latin typeface="Arial" panose="020B0604020202020204" pitchFamily="34" charset="0"/>
              </a:rPr>
              <a:t>przesyłania</a:t>
            </a:r>
            <a:r>
              <a:rPr lang="pl-PL" sz="1800" b="0" i="0" dirty="0">
                <a:effectLst/>
                <a:latin typeface="Arial" panose="020B0604020202020204" pitchFamily="34" charset="0"/>
              </a:rPr>
              <a:t> do IZ FE SL na bieżąco danych w zakresie angażowania personelu projektu, zgodnie z Instrukcjami dotyczącymi Bazy personelu. </a:t>
            </a:r>
          </a:p>
          <a:p>
            <a:pPr marL="0" indent="0" algn="l" rtl="0" fontAlgn="base">
              <a:buNone/>
            </a:pPr>
            <a:endParaRPr lang="pl-PL" b="0" i="0" dirty="0">
              <a:effectLst/>
            </a:endParaRPr>
          </a:p>
          <a:p>
            <a:pPr marL="182563" indent="0" algn="l" rtl="0" fontAlgn="base">
              <a:buNone/>
            </a:pPr>
            <a:r>
              <a:rPr lang="pl-PL" sz="1800" b="1" i="0" dirty="0">
                <a:solidFill>
                  <a:srgbClr val="002060"/>
                </a:solidFill>
                <a:effectLst/>
                <a:latin typeface="Arial" panose="020B0604020202020204" pitchFamily="34" charset="0"/>
              </a:rPr>
              <a:t>Odpowiedzialność za prawidłowe zaangażowanie personelu projektu i rozliczenie jego kosztów ponosi beneficjent projektu</a:t>
            </a:r>
            <a:r>
              <a:rPr lang="pl-PL" sz="1800" b="0" i="0" dirty="0">
                <a:solidFill>
                  <a:srgbClr val="002060"/>
                </a:solidFill>
                <a:effectLst/>
                <a:latin typeface="Arial" panose="020B0604020202020204" pitchFamily="34" charset="0"/>
              </a:rPr>
              <a:t>. </a:t>
            </a:r>
            <a:endParaRPr lang="pl-PL" b="0" i="0" dirty="0">
              <a:solidFill>
                <a:srgbClr val="002060"/>
              </a:solidFill>
              <a:effectLst/>
            </a:endParaRPr>
          </a:p>
          <a:p>
            <a:pPr marL="0" indent="0">
              <a:spcBef>
                <a:spcPts val="1200"/>
              </a:spcBef>
              <a:spcAft>
                <a:spcPts val="1200"/>
              </a:spcAft>
              <a:buNone/>
            </a:pPr>
            <a:endParaRPr lang="pl-PL" dirty="0"/>
          </a:p>
        </p:txBody>
      </p:sp>
      <p:sp>
        <p:nvSpPr>
          <p:cNvPr id="4" name="Symbol zastępczy numeru slajdu 3">
            <a:extLst>
              <a:ext uri="{FF2B5EF4-FFF2-40B4-BE49-F238E27FC236}">
                <a16:creationId xmlns:a16="http://schemas.microsoft.com/office/drawing/2014/main" id="{7FAD1F97-F742-48FA-83DF-DFCB372DBB4F}"/>
              </a:ext>
            </a:extLst>
          </p:cNvPr>
          <p:cNvSpPr>
            <a:spLocks noGrp="1"/>
          </p:cNvSpPr>
          <p:nvPr>
            <p:ph type="sldNum" sz="quarter" idx="10"/>
          </p:nvPr>
        </p:nvSpPr>
        <p:spPr/>
        <p:txBody>
          <a:bodyPr/>
          <a:lstStyle/>
          <a:p>
            <a:fld id="{EB4015AA-59F6-416B-87A6-8E3D940284E2}" type="slidenum">
              <a:rPr lang="pl-PL" smtClean="0"/>
              <a:pPr/>
              <a:t>28</a:t>
            </a:fld>
            <a:endParaRPr lang="pl-PL" dirty="0"/>
          </a:p>
        </p:txBody>
      </p:sp>
    </p:spTree>
    <p:extLst>
      <p:ext uri="{BB962C8B-B14F-4D97-AF65-F5344CB8AC3E}">
        <p14:creationId xmlns:p14="http://schemas.microsoft.com/office/powerpoint/2010/main" val="24770286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2A601D3-2319-4D4F-A9F3-7A0BC8F178B0}"/>
              </a:ext>
            </a:extLst>
          </p:cNvPr>
          <p:cNvSpPr>
            <a:spLocks noGrp="1"/>
          </p:cNvSpPr>
          <p:nvPr>
            <p:ph type="title"/>
          </p:nvPr>
        </p:nvSpPr>
        <p:spPr>
          <a:xfrm>
            <a:off x="1025525" y="899836"/>
            <a:ext cx="8640381" cy="431729"/>
          </a:xfrm>
          <a:solidFill>
            <a:schemeClr val="accent1">
              <a:lumMod val="20000"/>
              <a:lumOff val="80000"/>
            </a:schemeClr>
          </a:solidFill>
        </p:spPr>
        <p:txBody>
          <a:bodyPr>
            <a:normAutofit fontScale="90000"/>
          </a:bodyPr>
          <a:lstStyle/>
          <a:p>
            <a:r>
              <a:rPr lang="pl-PL" dirty="0"/>
              <a:t>Koszty osobowe – dokumenty – ogólne informacje</a:t>
            </a:r>
          </a:p>
        </p:txBody>
      </p:sp>
      <p:sp>
        <p:nvSpPr>
          <p:cNvPr id="3" name="Symbol zastępczy zawartości 2">
            <a:extLst>
              <a:ext uri="{FF2B5EF4-FFF2-40B4-BE49-F238E27FC236}">
                <a16:creationId xmlns:a16="http://schemas.microsoft.com/office/drawing/2014/main" id="{87D005F9-CCF2-4179-8C9C-0125F809D318}"/>
              </a:ext>
            </a:extLst>
          </p:cNvPr>
          <p:cNvSpPr>
            <a:spLocks noGrp="1"/>
          </p:cNvSpPr>
          <p:nvPr>
            <p:ph idx="1"/>
          </p:nvPr>
        </p:nvSpPr>
        <p:spPr>
          <a:xfrm>
            <a:off x="1025907" y="1547589"/>
            <a:ext cx="8640382" cy="5328592"/>
          </a:xfrm>
        </p:spPr>
        <p:txBody>
          <a:bodyPr/>
          <a:lstStyle/>
          <a:p>
            <a:pPr algn="l" rtl="0" fontAlgn="base"/>
            <a:r>
              <a:rPr lang="pl-PL" sz="1800" b="0" i="0" dirty="0">
                <a:effectLst/>
                <a:latin typeface="Arial" panose="020B0604020202020204" pitchFamily="34" charset="0"/>
              </a:rPr>
              <a:t>W ramach wniosku o płatność w celu należytego udokumentowania kosztów osobowych w projekcie należy przedłożyć: </a:t>
            </a:r>
            <a:endParaRPr lang="pl-PL" b="0" i="0" dirty="0">
              <a:effectLst/>
            </a:endParaRPr>
          </a:p>
          <a:p>
            <a:pPr algn="l" rtl="0" fontAlgn="base">
              <a:buFont typeface="Arial" panose="020B0604020202020204" pitchFamily="34" charset="0"/>
              <a:buChar char="•"/>
            </a:pPr>
            <a:r>
              <a:rPr lang="pl-PL" sz="1800" b="0" i="0" dirty="0">
                <a:effectLst/>
                <a:latin typeface="Arial" panose="020B0604020202020204" pitchFamily="34" charset="0"/>
              </a:rPr>
              <a:t>umowy o pracę i/lub dokument powierzający zaangażowanie w projekt; </a:t>
            </a:r>
          </a:p>
          <a:p>
            <a:pPr algn="l" rtl="0" fontAlgn="base">
              <a:buFont typeface="Arial" panose="020B0604020202020204" pitchFamily="34" charset="0"/>
              <a:buChar char="•"/>
            </a:pPr>
            <a:r>
              <a:rPr lang="pl-PL" sz="1800" b="0" i="0" dirty="0">
                <a:effectLst/>
                <a:latin typeface="Arial" panose="020B0604020202020204" pitchFamily="34" charset="0"/>
              </a:rPr>
              <a:t>zakresy czynności przy realizacji projektu dla danego pracownika; </a:t>
            </a:r>
          </a:p>
          <a:p>
            <a:pPr algn="l" rtl="0" fontAlgn="base">
              <a:buFont typeface="Arial" panose="020B0604020202020204" pitchFamily="34" charset="0"/>
              <a:buChar char="•"/>
            </a:pPr>
            <a:r>
              <a:rPr lang="pl-PL" sz="1800" b="0" i="0" dirty="0">
                <a:effectLst/>
                <a:latin typeface="Arial" panose="020B0604020202020204" pitchFamily="34" charset="0"/>
              </a:rPr>
              <a:t>dokumenty potwierdzające wykonanie czynności; </a:t>
            </a:r>
          </a:p>
          <a:p>
            <a:pPr algn="l" rtl="0" fontAlgn="base">
              <a:buFont typeface="Arial" panose="020B0604020202020204" pitchFamily="34" charset="0"/>
              <a:buChar char="•"/>
            </a:pPr>
            <a:r>
              <a:rPr lang="pl-PL" sz="1800" b="0" i="0" dirty="0">
                <a:effectLst/>
                <a:latin typeface="Arial" panose="020B0604020202020204" pitchFamily="34" charset="0"/>
              </a:rPr>
              <a:t>listy obecności; </a:t>
            </a:r>
          </a:p>
          <a:p>
            <a:pPr algn="l" rtl="0" fontAlgn="base">
              <a:buFont typeface="Arial" panose="020B0604020202020204" pitchFamily="34" charset="0"/>
              <a:buChar char="•"/>
            </a:pPr>
            <a:r>
              <a:rPr lang="pl-PL" sz="1800" b="0" i="0" dirty="0">
                <a:effectLst/>
                <a:latin typeface="Arial" panose="020B0604020202020204" pitchFamily="34" charset="0"/>
              </a:rPr>
              <a:t>listy płac; </a:t>
            </a:r>
          </a:p>
          <a:p>
            <a:pPr algn="l" rtl="0" fontAlgn="base">
              <a:buFont typeface="Arial" panose="020B0604020202020204" pitchFamily="34" charset="0"/>
              <a:buChar char="•"/>
            </a:pPr>
            <a:r>
              <a:rPr lang="pl-PL" sz="1800" b="0" i="0" dirty="0">
                <a:effectLst/>
                <a:latin typeface="Arial" panose="020B0604020202020204" pitchFamily="34" charset="0"/>
              </a:rPr>
              <a:t>potwierdzenia przelewów: na rachunek pracownika, obowiązkowych składek do ZUS-u /Urzędu Skarbowego; </a:t>
            </a:r>
          </a:p>
          <a:p>
            <a:pPr algn="l" rtl="0" fontAlgn="base">
              <a:buFont typeface="Arial" panose="020B0604020202020204" pitchFamily="34" charset="0"/>
              <a:buChar char="•"/>
            </a:pPr>
            <a:r>
              <a:rPr lang="pl-PL" sz="1800" b="0" i="0" dirty="0">
                <a:effectLst/>
                <a:latin typeface="Arial" panose="020B0604020202020204" pitchFamily="34" charset="0"/>
              </a:rPr>
              <a:t>dokumenty potwierdzające, że zweryfikowano, iż łączne zaangażowanie zawodowe personelu projektu w realizację wszystkich projektów finansowanych </a:t>
            </a:r>
            <a:br>
              <a:rPr lang="pl-PL" sz="1800" b="0" i="0" dirty="0">
                <a:effectLst/>
                <a:latin typeface="Arial" panose="020B0604020202020204" pitchFamily="34" charset="0"/>
              </a:rPr>
            </a:br>
            <a:r>
              <a:rPr lang="pl-PL" sz="1800" b="0" i="0" dirty="0">
                <a:effectLst/>
                <a:latin typeface="Arial" panose="020B0604020202020204" pitchFamily="34" charset="0"/>
              </a:rPr>
              <a:t>z funduszy UE oraz działań finansowanych z innych źródeł, w tym środków własnych beneficjenta i innych podmiotów (niezależnie od formy zaangażowania), </a:t>
            </a:r>
            <a:r>
              <a:rPr lang="pl-PL" sz="1800" b="1" i="0" dirty="0">
                <a:solidFill>
                  <a:srgbClr val="002060"/>
                </a:solidFill>
                <a:effectLst/>
                <a:latin typeface="Arial" panose="020B0604020202020204" pitchFamily="34" charset="0"/>
              </a:rPr>
              <a:t>nie przekracza 276 godzin miesięcznie</a:t>
            </a:r>
          </a:p>
          <a:p>
            <a:pPr marL="0" indent="0">
              <a:spcBef>
                <a:spcPts val="1200"/>
              </a:spcBef>
              <a:spcAft>
                <a:spcPts val="1200"/>
              </a:spcAft>
              <a:buNone/>
            </a:pPr>
            <a:endParaRPr lang="pl-PL" dirty="0"/>
          </a:p>
        </p:txBody>
      </p:sp>
      <p:sp>
        <p:nvSpPr>
          <p:cNvPr id="4" name="Symbol zastępczy numeru slajdu 3">
            <a:extLst>
              <a:ext uri="{FF2B5EF4-FFF2-40B4-BE49-F238E27FC236}">
                <a16:creationId xmlns:a16="http://schemas.microsoft.com/office/drawing/2014/main" id="{7FAD1F97-F742-48FA-83DF-DFCB372DBB4F}"/>
              </a:ext>
            </a:extLst>
          </p:cNvPr>
          <p:cNvSpPr>
            <a:spLocks noGrp="1"/>
          </p:cNvSpPr>
          <p:nvPr>
            <p:ph type="sldNum" sz="quarter" idx="10"/>
          </p:nvPr>
        </p:nvSpPr>
        <p:spPr/>
        <p:txBody>
          <a:bodyPr/>
          <a:lstStyle/>
          <a:p>
            <a:fld id="{EB4015AA-59F6-416B-87A6-8E3D940284E2}" type="slidenum">
              <a:rPr lang="pl-PL" smtClean="0"/>
              <a:pPr/>
              <a:t>29</a:t>
            </a:fld>
            <a:endParaRPr lang="pl-PL" dirty="0"/>
          </a:p>
        </p:txBody>
      </p:sp>
    </p:spTree>
    <p:extLst>
      <p:ext uri="{BB962C8B-B14F-4D97-AF65-F5344CB8AC3E}">
        <p14:creationId xmlns:p14="http://schemas.microsoft.com/office/powerpoint/2010/main" val="40132171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025525" y="899837"/>
            <a:ext cx="8640381" cy="503736"/>
          </a:xfrm>
          <a:solidFill>
            <a:schemeClr val="accent1">
              <a:lumMod val="20000"/>
              <a:lumOff val="80000"/>
            </a:schemeClr>
          </a:solidFill>
        </p:spPr>
        <p:txBody>
          <a:bodyPr>
            <a:normAutofit/>
          </a:bodyPr>
          <a:lstStyle/>
          <a:p>
            <a:pPr algn="ctr"/>
            <a:r>
              <a:rPr lang="pl-PL" sz="2200" dirty="0"/>
              <a:t>Złożenie wniosków o płatność – podstawowe informacje</a:t>
            </a:r>
          </a:p>
        </p:txBody>
      </p:sp>
      <p:sp>
        <p:nvSpPr>
          <p:cNvPr id="4" name="Symbol zastępczy numeru slajdu 3"/>
          <p:cNvSpPr>
            <a:spLocks noGrp="1"/>
          </p:cNvSpPr>
          <p:nvPr>
            <p:ph type="sldNum" sz="quarter" idx="10"/>
          </p:nvPr>
        </p:nvSpPr>
        <p:spPr/>
        <p:txBody>
          <a:bodyPr/>
          <a:lstStyle/>
          <a:p>
            <a:fld id="{EB4015AA-59F6-416B-87A6-8E3D940284E2}" type="slidenum">
              <a:rPr lang="pl-PL" smtClean="0"/>
              <a:pPr/>
              <a:t>3</a:t>
            </a:fld>
            <a:endParaRPr lang="pl-PL" dirty="0"/>
          </a:p>
        </p:txBody>
      </p:sp>
      <p:sp>
        <p:nvSpPr>
          <p:cNvPr id="5" name="Prostokąt 4"/>
          <p:cNvSpPr/>
          <p:nvPr/>
        </p:nvSpPr>
        <p:spPr>
          <a:xfrm>
            <a:off x="1025526" y="1102182"/>
            <a:ext cx="8639674" cy="923330"/>
          </a:xfrm>
          <a:prstGeom prst="rect">
            <a:avLst/>
          </a:prstGeom>
        </p:spPr>
        <p:txBody>
          <a:bodyPr wrap="square">
            <a:spAutoFit/>
          </a:bodyPr>
          <a:lstStyle/>
          <a:p>
            <a:br>
              <a:rPr lang="pl-PL" dirty="0"/>
            </a:br>
            <a:br>
              <a:rPr lang="pl-PL" dirty="0"/>
            </a:br>
            <a:endParaRPr lang="pl-PL" dirty="0"/>
          </a:p>
        </p:txBody>
      </p:sp>
      <p:sp>
        <p:nvSpPr>
          <p:cNvPr id="7" name="pole tekstowe 6">
            <a:extLst>
              <a:ext uri="{FF2B5EF4-FFF2-40B4-BE49-F238E27FC236}">
                <a16:creationId xmlns:a16="http://schemas.microsoft.com/office/drawing/2014/main" id="{07D4BB2B-3478-4F78-9585-0435D8801FA7}"/>
              </a:ext>
            </a:extLst>
          </p:cNvPr>
          <p:cNvSpPr txBox="1"/>
          <p:nvPr/>
        </p:nvSpPr>
        <p:spPr>
          <a:xfrm>
            <a:off x="2672080" y="3594854"/>
            <a:ext cx="5344160" cy="369332"/>
          </a:xfrm>
          <a:prstGeom prst="rect">
            <a:avLst/>
          </a:prstGeom>
          <a:noFill/>
        </p:spPr>
        <p:txBody>
          <a:bodyPr wrap="square">
            <a:spAutoFit/>
          </a:bodyPr>
          <a:lstStyle/>
          <a:p>
            <a:r>
              <a:rPr lang="pl-PL" dirty="0"/>
              <a:t> </a:t>
            </a:r>
          </a:p>
        </p:txBody>
      </p:sp>
      <p:sp>
        <p:nvSpPr>
          <p:cNvPr id="12" name="Strzałka: w dół 11">
            <a:extLst>
              <a:ext uri="{FF2B5EF4-FFF2-40B4-BE49-F238E27FC236}">
                <a16:creationId xmlns:a16="http://schemas.microsoft.com/office/drawing/2014/main" id="{A7ECF711-92C2-4F59-8F22-BDA42DC06023}"/>
              </a:ext>
            </a:extLst>
          </p:cNvPr>
          <p:cNvSpPr/>
          <p:nvPr/>
        </p:nvSpPr>
        <p:spPr>
          <a:xfrm>
            <a:off x="2465586" y="2843733"/>
            <a:ext cx="1008112" cy="936104"/>
          </a:xfrm>
          <a:prstGeom prst="downArrow">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3" name="Strzałka: w dół 12">
            <a:extLst>
              <a:ext uri="{FF2B5EF4-FFF2-40B4-BE49-F238E27FC236}">
                <a16:creationId xmlns:a16="http://schemas.microsoft.com/office/drawing/2014/main" id="{827A4A01-3A9A-4904-9B40-FF22B3D9022B}"/>
              </a:ext>
            </a:extLst>
          </p:cNvPr>
          <p:cNvSpPr/>
          <p:nvPr/>
        </p:nvSpPr>
        <p:spPr>
          <a:xfrm>
            <a:off x="6539772" y="2775245"/>
            <a:ext cx="1008112" cy="936104"/>
          </a:xfrm>
          <a:prstGeom prst="downArrow">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4" name="Znak plus 13">
            <a:extLst>
              <a:ext uri="{FF2B5EF4-FFF2-40B4-BE49-F238E27FC236}">
                <a16:creationId xmlns:a16="http://schemas.microsoft.com/office/drawing/2014/main" id="{1F0BF3CB-57EC-4417-B7FC-B282A95BF9DF}"/>
              </a:ext>
            </a:extLst>
          </p:cNvPr>
          <p:cNvSpPr/>
          <p:nvPr/>
        </p:nvSpPr>
        <p:spPr>
          <a:xfrm>
            <a:off x="4553818" y="3131764"/>
            <a:ext cx="792088" cy="832421"/>
          </a:xfrm>
          <a:prstGeom prst="mathPlus">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16" name="pole tekstowe 15">
            <a:extLst>
              <a:ext uri="{FF2B5EF4-FFF2-40B4-BE49-F238E27FC236}">
                <a16:creationId xmlns:a16="http://schemas.microsoft.com/office/drawing/2014/main" id="{65C0CFE6-9092-413A-92F0-9692301B90B8}"/>
              </a:ext>
            </a:extLst>
          </p:cNvPr>
          <p:cNvSpPr txBox="1"/>
          <p:nvPr/>
        </p:nvSpPr>
        <p:spPr>
          <a:xfrm>
            <a:off x="2672080" y="3594854"/>
            <a:ext cx="5344160" cy="369332"/>
          </a:xfrm>
          <a:prstGeom prst="rect">
            <a:avLst/>
          </a:prstGeom>
          <a:noFill/>
        </p:spPr>
        <p:txBody>
          <a:bodyPr wrap="square">
            <a:spAutoFit/>
          </a:bodyPr>
          <a:lstStyle/>
          <a:p>
            <a:r>
              <a:rPr lang="pl-PL"/>
              <a:t> </a:t>
            </a:r>
            <a:endParaRPr lang="pl-PL" dirty="0"/>
          </a:p>
        </p:txBody>
      </p:sp>
      <p:sp>
        <p:nvSpPr>
          <p:cNvPr id="20" name="pole tekstowe 19">
            <a:extLst>
              <a:ext uri="{FF2B5EF4-FFF2-40B4-BE49-F238E27FC236}">
                <a16:creationId xmlns:a16="http://schemas.microsoft.com/office/drawing/2014/main" id="{57A76937-7EF6-41C3-B222-6737A8BFED31}"/>
              </a:ext>
            </a:extLst>
          </p:cNvPr>
          <p:cNvSpPr txBox="1"/>
          <p:nvPr/>
        </p:nvSpPr>
        <p:spPr>
          <a:xfrm>
            <a:off x="2672080" y="3594854"/>
            <a:ext cx="5344160" cy="369332"/>
          </a:xfrm>
          <a:prstGeom prst="rect">
            <a:avLst/>
          </a:prstGeom>
          <a:noFill/>
        </p:spPr>
        <p:txBody>
          <a:bodyPr wrap="square">
            <a:spAutoFit/>
          </a:bodyPr>
          <a:lstStyle/>
          <a:p>
            <a:r>
              <a:rPr lang="pl-PL" dirty="0"/>
              <a:t> </a:t>
            </a:r>
          </a:p>
        </p:txBody>
      </p:sp>
      <p:sp>
        <p:nvSpPr>
          <p:cNvPr id="23" name="pole tekstowe 22">
            <a:extLst>
              <a:ext uri="{FF2B5EF4-FFF2-40B4-BE49-F238E27FC236}">
                <a16:creationId xmlns:a16="http://schemas.microsoft.com/office/drawing/2014/main" id="{C3EC4AB8-DC71-41CF-BB02-DCA03FE6DF3A}"/>
              </a:ext>
            </a:extLst>
          </p:cNvPr>
          <p:cNvSpPr txBox="1"/>
          <p:nvPr/>
        </p:nvSpPr>
        <p:spPr>
          <a:xfrm>
            <a:off x="1889522" y="4427909"/>
            <a:ext cx="2448272" cy="923330"/>
          </a:xfrm>
          <a:prstGeom prst="rect">
            <a:avLst/>
          </a:prstGeom>
          <a:solidFill>
            <a:schemeClr val="accent4">
              <a:lumMod val="75000"/>
            </a:schemeClr>
          </a:solidFill>
        </p:spPr>
        <p:txBody>
          <a:bodyPr wrap="square" rtlCol="0">
            <a:spAutoFit/>
          </a:bodyPr>
          <a:lstStyle/>
          <a:p>
            <a:pPr algn="ctr"/>
            <a:r>
              <a:rPr lang="pl-PL" dirty="0">
                <a:solidFill>
                  <a:schemeClr val="bg1"/>
                </a:solidFill>
              </a:rPr>
              <a:t>Wypełniony i podpisany wniosek o płatność ​w systemie CST​</a:t>
            </a:r>
          </a:p>
        </p:txBody>
      </p:sp>
      <p:sp>
        <p:nvSpPr>
          <p:cNvPr id="26" name="pole tekstowe 25">
            <a:extLst>
              <a:ext uri="{FF2B5EF4-FFF2-40B4-BE49-F238E27FC236}">
                <a16:creationId xmlns:a16="http://schemas.microsoft.com/office/drawing/2014/main" id="{3250FCBD-BC78-48EF-A9C0-A47B3AAFE827}"/>
              </a:ext>
            </a:extLst>
          </p:cNvPr>
          <p:cNvSpPr txBox="1"/>
          <p:nvPr/>
        </p:nvSpPr>
        <p:spPr>
          <a:xfrm>
            <a:off x="5705946" y="4415264"/>
            <a:ext cx="3024336" cy="923330"/>
          </a:xfrm>
          <a:prstGeom prst="rect">
            <a:avLst/>
          </a:prstGeom>
          <a:solidFill>
            <a:schemeClr val="accent4">
              <a:lumMod val="75000"/>
            </a:schemeClr>
          </a:solidFill>
        </p:spPr>
        <p:txBody>
          <a:bodyPr wrap="square" rtlCol="0">
            <a:spAutoFit/>
          </a:bodyPr>
          <a:lstStyle/>
          <a:p>
            <a:pPr algn="ctr" rtl="0" fontAlgn="base"/>
            <a:r>
              <a:rPr lang="pl-PL" sz="1800" b="0" i="0" u="none" strike="noStrike" dirty="0">
                <a:solidFill>
                  <a:srgbClr val="FFFFFF"/>
                </a:solidFill>
                <a:effectLst/>
                <a:latin typeface="Calibri" panose="020F0502020204030204" pitchFamily="34" charset="0"/>
              </a:rPr>
              <a:t>Podpisane pismo przewodnie o złożeniu wniosku o płatność</a:t>
            </a:r>
            <a:r>
              <a:rPr lang="en-US" sz="1800" b="0" i="0" dirty="0">
                <a:effectLst/>
                <a:latin typeface="Calibri" panose="020F0502020204030204" pitchFamily="34" charset="0"/>
              </a:rPr>
              <a:t>​</a:t>
            </a:r>
            <a:r>
              <a:rPr lang="pl-PL" sz="1800" b="0" i="0" dirty="0">
                <a:effectLst/>
                <a:latin typeface="Calibri" panose="020F0502020204030204" pitchFamily="34" charset="0"/>
              </a:rPr>
              <a:t> </a:t>
            </a:r>
            <a:r>
              <a:rPr lang="pl-PL" sz="1800" b="0" i="0" u="none" strike="noStrike" dirty="0">
                <a:solidFill>
                  <a:srgbClr val="FFFFFF"/>
                </a:solidFill>
                <a:effectLst/>
                <a:latin typeface="Calibri" panose="020F0502020204030204" pitchFamily="34" charset="0"/>
              </a:rPr>
              <a:t>i przesłane (</a:t>
            </a:r>
            <a:r>
              <a:rPr lang="pl-PL" sz="1800" b="0" i="0" u="none" strike="noStrike" dirty="0" err="1">
                <a:solidFill>
                  <a:srgbClr val="FFFFFF"/>
                </a:solidFill>
                <a:effectLst/>
                <a:latin typeface="Calibri" panose="020F0502020204030204" pitchFamily="34" charset="0"/>
              </a:rPr>
              <a:t>ePUAP</a:t>
            </a:r>
            <a:r>
              <a:rPr lang="pl-PL" sz="1800" b="0" i="0" u="none" strike="noStrike" dirty="0">
                <a:solidFill>
                  <a:srgbClr val="FFFFFF"/>
                </a:solidFill>
                <a:effectLst/>
                <a:latin typeface="Calibri" panose="020F0502020204030204" pitchFamily="34" charset="0"/>
              </a:rPr>
              <a:t>) do IZ</a:t>
            </a:r>
            <a:endParaRPr lang="en-US" b="0" i="0" dirty="0">
              <a:effectLst/>
            </a:endParaRPr>
          </a:p>
        </p:txBody>
      </p:sp>
      <p:sp>
        <p:nvSpPr>
          <p:cNvPr id="28" name="pole tekstowe 27">
            <a:extLst>
              <a:ext uri="{FF2B5EF4-FFF2-40B4-BE49-F238E27FC236}">
                <a16:creationId xmlns:a16="http://schemas.microsoft.com/office/drawing/2014/main" id="{58D93556-5935-4612-990C-95DF71BC34A5}"/>
              </a:ext>
            </a:extLst>
          </p:cNvPr>
          <p:cNvSpPr txBox="1"/>
          <p:nvPr/>
        </p:nvSpPr>
        <p:spPr>
          <a:xfrm>
            <a:off x="1465774" y="5753791"/>
            <a:ext cx="7756772" cy="923330"/>
          </a:xfrm>
          <a:prstGeom prst="rect">
            <a:avLst/>
          </a:prstGeom>
          <a:noFill/>
        </p:spPr>
        <p:txBody>
          <a:bodyPr wrap="square">
            <a:spAutoFit/>
          </a:bodyPr>
          <a:lstStyle/>
          <a:p>
            <a:pPr algn="ctr" rtl="0" fontAlgn="base"/>
            <a:r>
              <a:rPr lang="pl-PL" sz="1800" b="1" i="0" dirty="0">
                <a:solidFill>
                  <a:schemeClr val="accent4">
                    <a:lumMod val="75000"/>
                  </a:schemeClr>
                </a:solidFill>
                <a:effectLst/>
                <a:latin typeface="Arial" panose="020B0604020202020204" pitchFamily="34" charset="0"/>
              </a:rPr>
              <a:t>Data złożenia wniosku o płatność = data wpływu pisma</a:t>
            </a:r>
            <a:r>
              <a:rPr lang="en-US" sz="1800" b="0" i="0" dirty="0">
                <a:solidFill>
                  <a:schemeClr val="accent4">
                    <a:lumMod val="75000"/>
                  </a:schemeClr>
                </a:solidFill>
                <a:effectLst/>
                <a:latin typeface="Arial" panose="020B0604020202020204" pitchFamily="34" charset="0"/>
              </a:rPr>
              <a:t>​</a:t>
            </a:r>
            <a:endParaRPr lang="en-US" b="0" i="0" dirty="0">
              <a:solidFill>
                <a:schemeClr val="accent4">
                  <a:lumMod val="75000"/>
                </a:schemeClr>
              </a:solidFill>
              <a:effectLst/>
            </a:endParaRPr>
          </a:p>
          <a:p>
            <a:pPr algn="ctr" rtl="0" fontAlgn="base"/>
            <a:r>
              <a:rPr lang="pl-PL" sz="1800" b="0" i="0" dirty="0">
                <a:solidFill>
                  <a:schemeClr val="accent4">
                    <a:lumMod val="75000"/>
                  </a:schemeClr>
                </a:solidFill>
                <a:effectLst/>
                <a:latin typeface="Arial" panose="020B0604020202020204" pitchFamily="34" charset="0"/>
              </a:rPr>
              <a:t>​</a:t>
            </a:r>
            <a:endParaRPr lang="pl-PL" b="0" i="0" dirty="0">
              <a:solidFill>
                <a:schemeClr val="accent4">
                  <a:lumMod val="75000"/>
                </a:schemeClr>
              </a:solidFill>
              <a:effectLst/>
            </a:endParaRPr>
          </a:p>
          <a:p>
            <a:pPr algn="ctr" rtl="0" fontAlgn="base"/>
            <a:r>
              <a:rPr lang="pl-PL" sz="1800" b="1" i="0" dirty="0">
                <a:solidFill>
                  <a:schemeClr val="accent4">
                    <a:lumMod val="75000"/>
                  </a:schemeClr>
                </a:solidFill>
                <a:effectLst/>
                <a:latin typeface="Arial" panose="020B0604020202020204" pitchFamily="34" charset="0"/>
              </a:rPr>
              <a:t>Brak pisma w ciągu 7 dni = anulowanie wniosku o płatność </a:t>
            </a:r>
            <a:r>
              <a:rPr lang="en-US" sz="1800" b="0" i="0" dirty="0">
                <a:effectLst/>
                <a:latin typeface="Arial" panose="020B0604020202020204" pitchFamily="34" charset="0"/>
              </a:rPr>
              <a:t>​</a:t>
            </a:r>
            <a:endParaRPr lang="en-US" b="0" i="0" dirty="0">
              <a:effectLst/>
            </a:endParaRPr>
          </a:p>
        </p:txBody>
      </p:sp>
    </p:spTree>
    <p:extLst>
      <p:ext uri="{BB962C8B-B14F-4D97-AF65-F5344CB8AC3E}">
        <p14:creationId xmlns:p14="http://schemas.microsoft.com/office/powerpoint/2010/main" val="136269979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2A601D3-2319-4D4F-A9F3-7A0BC8F178B0}"/>
              </a:ext>
            </a:extLst>
          </p:cNvPr>
          <p:cNvSpPr>
            <a:spLocks noGrp="1"/>
          </p:cNvSpPr>
          <p:nvPr>
            <p:ph type="title"/>
          </p:nvPr>
        </p:nvSpPr>
        <p:spPr>
          <a:xfrm>
            <a:off x="1025525" y="899836"/>
            <a:ext cx="8640381" cy="431729"/>
          </a:xfrm>
          <a:solidFill>
            <a:schemeClr val="accent1">
              <a:lumMod val="20000"/>
              <a:lumOff val="80000"/>
            </a:schemeClr>
          </a:solidFill>
        </p:spPr>
        <p:txBody>
          <a:bodyPr>
            <a:normAutofit fontScale="90000"/>
          </a:bodyPr>
          <a:lstStyle/>
          <a:p>
            <a:r>
              <a:rPr lang="pl-PL"/>
              <a:t>Koszty osobowe – dokumenty – ogólne informacje</a:t>
            </a:r>
            <a:endParaRPr lang="pl-PL" dirty="0"/>
          </a:p>
        </p:txBody>
      </p:sp>
      <p:sp>
        <p:nvSpPr>
          <p:cNvPr id="3" name="Symbol zastępczy zawartości 2">
            <a:extLst>
              <a:ext uri="{FF2B5EF4-FFF2-40B4-BE49-F238E27FC236}">
                <a16:creationId xmlns:a16="http://schemas.microsoft.com/office/drawing/2014/main" id="{87D005F9-CCF2-4179-8C9C-0125F809D318}"/>
              </a:ext>
            </a:extLst>
          </p:cNvPr>
          <p:cNvSpPr>
            <a:spLocks noGrp="1"/>
          </p:cNvSpPr>
          <p:nvPr>
            <p:ph idx="1"/>
          </p:nvPr>
        </p:nvSpPr>
        <p:spPr>
          <a:xfrm>
            <a:off x="1026922" y="1547589"/>
            <a:ext cx="8640382" cy="5328592"/>
          </a:xfrm>
        </p:spPr>
        <p:txBody>
          <a:bodyPr/>
          <a:lstStyle/>
          <a:p>
            <a:pPr marL="0" indent="0" algn="l" rtl="0" fontAlgn="base">
              <a:buNone/>
            </a:pPr>
            <a:endParaRPr lang="pl-PL" sz="1800" b="1" i="0" u="sng" dirty="0">
              <a:solidFill>
                <a:srgbClr val="0078D4"/>
              </a:solidFill>
              <a:effectLst/>
              <a:latin typeface="Arial" panose="020B0604020202020204" pitchFamily="34" charset="0"/>
            </a:endParaRPr>
          </a:p>
          <a:p>
            <a:pPr marL="0" indent="0" algn="l" rtl="0" fontAlgn="base">
              <a:buNone/>
            </a:pPr>
            <a:endParaRPr lang="pl-PL" b="1" u="sng" dirty="0">
              <a:solidFill>
                <a:srgbClr val="0078D4"/>
              </a:solidFill>
              <a:latin typeface="Arial" panose="020B0604020202020204" pitchFamily="34" charset="0"/>
            </a:endParaRPr>
          </a:p>
          <a:p>
            <a:pPr marL="0" indent="0" algn="l" rtl="0" fontAlgn="base">
              <a:buNone/>
            </a:pPr>
            <a:endParaRPr lang="pl-PL" sz="1800" b="1" i="0" u="sng" dirty="0">
              <a:solidFill>
                <a:srgbClr val="0078D4"/>
              </a:solidFill>
              <a:effectLst/>
              <a:latin typeface="Arial" panose="020B0604020202020204" pitchFamily="34" charset="0"/>
            </a:endParaRPr>
          </a:p>
          <a:p>
            <a:pPr marL="355600" indent="0" algn="l" rtl="0" fontAlgn="base">
              <a:buNone/>
            </a:pPr>
            <a:r>
              <a:rPr lang="pl-PL" b="1" i="0" dirty="0">
                <a:effectLst/>
                <a:latin typeface="Arial" panose="020B0604020202020204" pitchFamily="34" charset="0"/>
                <a:cs typeface="Arial" panose="020B0604020202020204" pitchFamily="34" charset="0"/>
              </a:rPr>
              <a:t>UWAGA!!!</a:t>
            </a:r>
            <a:endParaRPr lang="pl-PL" b="0" i="0" dirty="0">
              <a:effectLst/>
              <a:latin typeface="Arial" panose="020B0604020202020204" pitchFamily="34" charset="0"/>
              <a:cs typeface="Arial" panose="020B0604020202020204" pitchFamily="34" charset="0"/>
            </a:endParaRPr>
          </a:p>
          <a:p>
            <a:pPr marL="355600" indent="0" algn="l" rtl="0" fontAlgn="base">
              <a:buNone/>
            </a:pPr>
            <a:r>
              <a:rPr lang="pl-PL" b="1" i="0" dirty="0">
                <a:effectLst/>
                <a:latin typeface="Arial" panose="020B0604020202020204" pitchFamily="34" charset="0"/>
                <a:cs typeface="Arial" panose="020B0604020202020204" pitchFamily="34" charset="0"/>
              </a:rPr>
              <a:t>Dokumenty, które przedstawiasz w celu rozliczenia kosztów personelu  powinny zawierać wyłącznie dane osobowe wskazane </a:t>
            </a:r>
            <a:br>
              <a:rPr lang="pl-PL" b="1" i="0" dirty="0">
                <a:effectLst/>
                <a:latin typeface="Arial" panose="020B0604020202020204" pitchFamily="34" charset="0"/>
                <a:cs typeface="Arial" panose="020B0604020202020204" pitchFamily="34" charset="0"/>
              </a:rPr>
            </a:br>
            <a:r>
              <a:rPr lang="pl-PL" b="1" i="0" dirty="0">
                <a:effectLst/>
                <a:latin typeface="Arial" panose="020B0604020202020204" pitchFamily="34" charset="0"/>
                <a:cs typeface="Arial" panose="020B0604020202020204" pitchFamily="34" charset="0"/>
              </a:rPr>
              <a:t>w Podrozdziale 3.8 Wytycznych dotyczących kwalifikowalności wydatków na lata 2021-2027. </a:t>
            </a:r>
          </a:p>
          <a:p>
            <a:pPr marL="355600" indent="0" algn="l" rtl="0" fontAlgn="base">
              <a:buNone/>
            </a:pPr>
            <a:r>
              <a:rPr lang="pl-PL" b="1" i="0" dirty="0">
                <a:effectLst/>
                <a:latin typeface="Arial" panose="020B0604020202020204" pitchFamily="34" charset="0"/>
                <a:cs typeface="Arial" panose="020B0604020202020204" pitchFamily="34" charset="0"/>
              </a:rPr>
              <a:t>Pozostałe dane osobowe powinny zostać </a:t>
            </a:r>
            <a:r>
              <a:rPr lang="pl-PL" b="1" i="0" u="sng" dirty="0">
                <a:effectLst/>
                <a:latin typeface="Arial" panose="020B0604020202020204" pitchFamily="34" charset="0"/>
                <a:cs typeface="Arial" panose="020B0604020202020204" pitchFamily="34" charset="0"/>
              </a:rPr>
              <a:t>zanonimizowane. </a:t>
            </a:r>
            <a:r>
              <a:rPr lang="pl-PL" b="0" i="0" dirty="0">
                <a:effectLst/>
                <a:latin typeface="Arial" panose="020B0604020202020204" pitchFamily="34" charset="0"/>
                <a:cs typeface="Arial" panose="020B0604020202020204" pitchFamily="34" charset="0"/>
              </a:rPr>
              <a:t> </a:t>
            </a:r>
          </a:p>
          <a:p>
            <a:pPr marL="0" indent="0">
              <a:spcBef>
                <a:spcPts val="1200"/>
              </a:spcBef>
              <a:spcAft>
                <a:spcPts val="1200"/>
              </a:spcAft>
              <a:buNone/>
            </a:pPr>
            <a:endParaRPr lang="pl-PL" dirty="0"/>
          </a:p>
        </p:txBody>
      </p:sp>
      <p:sp>
        <p:nvSpPr>
          <p:cNvPr id="4" name="Symbol zastępczy numeru slajdu 3">
            <a:extLst>
              <a:ext uri="{FF2B5EF4-FFF2-40B4-BE49-F238E27FC236}">
                <a16:creationId xmlns:a16="http://schemas.microsoft.com/office/drawing/2014/main" id="{7FAD1F97-F742-48FA-83DF-DFCB372DBB4F}"/>
              </a:ext>
            </a:extLst>
          </p:cNvPr>
          <p:cNvSpPr>
            <a:spLocks noGrp="1"/>
          </p:cNvSpPr>
          <p:nvPr>
            <p:ph type="sldNum" sz="quarter" idx="10"/>
          </p:nvPr>
        </p:nvSpPr>
        <p:spPr/>
        <p:txBody>
          <a:bodyPr/>
          <a:lstStyle/>
          <a:p>
            <a:fld id="{EB4015AA-59F6-416B-87A6-8E3D940284E2}" type="slidenum">
              <a:rPr lang="pl-PL" smtClean="0"/>
              <a:pPr/>
              <a:t>30</a:t>
            </a:fld>
            <a:endParaRPr lang="pl-PL" dirty="0"/>
          </a:p>
        </p:txBody>
      </p:sp>
    </p:spTree>
    <p:extLst>
      <p:ext uri="{BB962C8B-B14F-4D97-AF65-F5344CB8AC3E}">
        <p14:creationId xmlns:p14="http://schemas.microsoft.com/office/powerpoint/2010/main" val="267206996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p:cNvSpPr>
            <a:spLocks noGrp="1"/>
          </p:cNvSpPr>
          <p:nvPr>
            <p:ph type="ctrTitle"/>
          </p:nvPr>
        </p:nvSpPr>
        <p:spPr>
          <a:xfrm>
            <a:off x="3186113" y="5508028"/>
            <a:ext cx="6480176" cy="432049"/>
          </a:xfrm>
        </p:spPr>
        <p:txBody>
          <a:bodyPr>
            <a:normAutofit/>
          </a:bodyPr>
          <a:lstStyle/>
          <a:p>
            <a:pPr algn="ctr"/>
            <a:r>
              <a:rPr lang="pl-PL" sz="2600" dirty="0"/>
              <a:t>Inne </a:t>
            </a:r>
          </a:p>
        </p:txBody>
      </p:sp>
      <p:pic>
        <p:nvPicPr>
          <p:cNvPr id="6" name="Symbol zastępczy obrazu 5"/>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t="14457" b="14457"/>
          <a:stretch>
            <a:fillRect/>
          </a:stretch>
        </p:blipFill>
        <p:spPr>
          <a:xfrm>
            <a:off x="665386" y="323453"/>
            <a:ext cx="6835775" cy="4859338"/>
          </a:xfrm>
        </p:spPr>
      </p:pic>
    </p:spTree>
    <p:extLst>
      <p:ext uri="{BB962C8B-B14F-4D97-AF65-F5344CB8AC3E}">
        <p14:creationId xmlns:p14="http://schemas.microsoft.com/office/powerpoint/2010/main" val="332107142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025525" y="683493"/>
            <a:ext cx="8640381" cy="576064"/>
          </a:xfrm>
          <a:solidFill>
            <a:schemeClr val="accent1">
              <a:lumMod val="20000"/>
              <a:lumOff val="80000"/>
            </a:schemeClr>
          </a:solidFill>
        </p:spPr>
        <p:txBody>
          <a:bodyPr anchor="ctr">
            <a:normAutofit/>
          </a:bodyPr>
          <a:lstStyle/>
          <a:p>
            <a:pPr algn="ctr">
              <a:lnSpc>
                <a:spcPct val="130000"/>
              </a:lnSpc>
            </a:pPr>
            <a:r>
              <a:rPr lang="pl-PL" sz="2400" dirty="0"/>
              <a:t>	R</a:t>
            </a:r>
            <a:r>
              <a:rPr lang="pl-PL" sz="2200" dirty="0"/>
              <a:t>ealizacja/rozliczanie projektów –ogólne informacje</a:t>
            </a:r>
          </a:p>
        </p:txBody>
      </p:sp>
      <p:sp>
        <p:nvSpPr>
          <p:cNvPr id="3" name="Symbol zastępczy zawartości 2"/>
          <p:cNvSpPr>
            <a:spLocks noGrp="1"/>
          </p:cNvSpPr>
          <p:nvPr>
            <p:ph idx="1"/>
          </p:nvPr>
        </p:nvSpPr>
        <p:spPr>
          <a:xfrm>
            <a:off x="1025907" y="1259557"/>
            <a:ext cx="8640382" cy="6048672"/>
          </a:xfrm>
        </p:spPr>
        <p:txBody>
          <a:bodyPr>
            <a:normAutofit fontScale="47500" lnSpcReduction="20000"/>
          </a:bodyPr>
          <a:lstStyle/>
          <a:p>
            <a:pPr algn="r">
              <a:lnSpc>
                <a:spcPct val="120000"/>
              </a:lnSpc>
              <a:spcBef>
                <a:spcPts val="0"/>
              </a:spcBef>
            </a:pPr>
            <a:endParaRPr lang="pl-PL" b="1" dirty="0"/>
          </a:p>
          <a:p>
            <a:pPr marL="0" indent="0">
              <a:lnSpc>
                <a:spcPct val="120000"/>
              </a:lnSpc>
              <a:spcBef>
                <a:spcPts val="0"/>
              </a:spcBef>
              <a:buNone/>
            </a:pPr>
            <a:endParaRPr lang="pl-PL" sz="4300" dirty="0">
              <a:latin typeface="Arial" panose="020B0604020202020204" pitchFamily="34" charset="0"/>
              <a:cs typeface="Arial" panose="020B0604020202020204" pitchFamily="34" charset="0"/>
            </a:endParaRPr>
          </a:p>
          <a:p>
            <a:pPr>
              <a:lnSpc>
                <a:spcPct val="120000"/>
              </a:lnSpc>
              <a:spcBef>
                <a:spcPts val="0"/>
              </a:spcBef>
              <a:buFont typeface="Wingdings" panose="05000000000000000000" pitchFamily="2" charset="2"/>
              <a:buChar char="q"/>
            </a:pPr>
            <a:r>
              <a:rPr lang="pl-PL" sz="4300" dirty="0">
                <a:latin typeface="Arial" panose="020B0604020202020204" pitchFamily="34" charset="0"/>
                <a:cs typeface="Arial" panose="020B0604020202020204" pitchFamily="34" charset="0"/>
              </a:rPr>
              <a:t>Przestrzegania zakazu podwójnego finansowania. </a:t>
            </a:r>
          </a:p>
          <a:p>
            <a:pPr marL="252000" indent="0">
              <a:lnSpc>
                <a:spcPct val="120000"/>
              </a:lnSpc>
              <a:spcBef>
                <a:spcPts val="0"/>
              </a:spcBef>
              <a:buNone/>
            </a:pPr>
            <a:endParaRPr lang="pl-PL" sz="4300" dirty="0">
              <a:latin typeface="Arial" panose="020B0604020202020204" pitchFamily="34" charset="0"/>
              <a:cs typeface="Arial" panose="020B0604020202020204" pitchFamily="34" charset="0"/>
            </a:endParaRPr>
          </a:p>
          <a:p>
            <a:pPr marL="252000" indent="0">
              <a:lnSpc>
                <a:spcPct val="120000"/>
              </a:lnSpc>
              <a:spcBef>
                <a:spcPts val="0"/>
              </a:spcBef>
              <a:buNone/>
            </a:pPr>
            <a:r>
              <a:rPr lang="pl-PL" sz="4300" dirty="0">
                <a:latin typeface="Arial" panose="020B0604020202020204" pitchFamily="34" charset="0"/>
                <a:cs typeface="Arial" panose="020B0604020202020204" pitchFamily="34" charset="0"/>
              </a:rPr>
              <a:t>Beneficjent może otrzymać środki publiczne na realizację projektu na podstawie innej umowy lub umów na dofinansowanie wkładu własnego. Wysokość środków publicznych przekraczająca wartość wkładu własnego skutkuje obniżeniem wartości dofinansowania. Przez środki powodujące obniżenie dofinansowania rozumie się środki publiczne otrzymane bezzwrotnie, między innymi dotacje oraz umorzenia pożyczek.</a:t>
            </a:r>
          </a:p>
          <a:p>
            <a:pPr marL="263525" indent="0">
              <a:lnSpc>
                <a:spcPct val="120000"/>
              </a:lnSpc>
              <a:spcBef>
                <a:spcPts val="0"/>
              </a:spcBef>
              <a:buNone/>
            </a:pPr>
            <a:endParaRPr lang="pl-PL" sz="4300" b="1" dirty="0">
              <a:latin typeface="Arial" panose="020B0604020202020204" pitchFamily="34" charset="0"/>
              <a:cs typeface="Arial" panose="020B0604020202020204" pitchFamily="34" charset="0"/>
            </a:endParaRPr>
          </a:p>
          <a:p>
            <a:pPr marL="263525" indent="0">
              <a:lnSpc>
                <a:spcPct val="120000"/>
              </a:lnSpc>
              <a:spcBef>
                <a:spcPts val="0"/>
              </a:spcBef>
              <a:buNone/>
            </a:pPr>
            <a:r>
              <a:rPr lang="pl-PL" sz="4300" b="1" dirty="0">
                <a:latin typeface="Arial" panose="020B0604020202020204" pitchFamily="34" charset="0"/>
                <a:cs typeface="Arial" panose="020B0604020202020204" pitchFamily="34" charset="0"/>
              </a:rPr>
              <a:t>UWAGA</a:t>
            </a:r>
          </a:p>
          <a:p>
            <a:pPr marL="263525" indent="0">
              <a:lnSpc>
                <a:spcPct val="120000"/>
              </a:lnSpc>
              <a:spcBef>
                <a:spcPts val="0"/>
              </a:spcBef>
              <a:buNone/>
            </a:pPr>
            <a:r>
              <a:rPr lang="pl-PL" sz="4300" dirty="0">
                <a:latin typeface="Arial" panose="020B0604020202020204" pitchFamily="34" charset="0"/>
                <a:cs typeface="Arial" panose="020B0604020202020204" pitchFamily="34" charset="0"/>
              </a:rPr>
              <a:t>otrzymanie na wydatki kwalifikowalne danego projektu lub części projektu dotacji z kilku źródeł (krajowych, unijnych lub innych) w wysokości łącznie</a:t>
            </a:r>
            <a:br>
              <a:rPr lang="pl-PL" sz="4300" dirty="0">
                <a:latin typeface="Arial" panose="020B0604020202020204" pitchFamily="34" charset="0"/>
                <a:cs typeface="Arial" panose="020B0604020202020204" pitchFamily="34" charset="0"/>
              </a:rPr>
            </a:br>
            <a:r>
              <a:rPr lang="pl-PL" sz="4300" dirty="0">
                <a:latin typeface="Arial" panose="020B0604020202020204" pitchFamily="34" charset="0"/>
                <a:cs typeface="Arial" panose="020B0604020202020204" pitchFamily="34" charset="0"/>
              </a:rPr>
              <a:t>wyższej </a:t>
            </a:r>
            <a:r>
              <a:rPr lang="pl-PL" sz="4300" u="sng" dirty="0">
                <a:latin typeface="Arial" panose="020B0604020202020204" pitchFamily="34" charset="0"/>
                <a:cs typeface="Arial" panose="020B0604020202020204" pitchFamily="34" charset="0"/>
              </a:rPr>
              <a:t>niż 100% wydatków kwalifikowalnych projektu </a:t>
            </a:r>
            <a:r>
              <a:rPr lang="pl-PL" sz="4300" dirty="0">
                <a:latin typeface="Arial" panose="020B0604020202020204" pitchFamily="34" charset="0"/>
                <a:cs typeface="Arial" panose="020B0604020202020204" pitchFamily="34" charset="0"/>
              </a:rPr>
              <a:t>lub części projektu.</a:t>
            </a:r>
          </a:p>
          <a:p>
            <a:pPr marL="0" indent="0">
              <a:lnSpc>
                <a:spcPct val="120000"/>
              </a:lnSpc>
              <a:spcBef>
                <a:spcPts val="0"/>
              </a:spcBef>
              <a:buNone/>
            </a:pPr>
            <a:endParaRPr lang="pl-PL" sz="3200" dirty="0"/>
          </a:p>
          <a:p>
            <a:pPr>
              <a:lnSpc>
                <a:spcPct val="120000"/>
              </a:lnSpc>
              <a:spcBef>
                <a:spcPts val="0"/>
              </a:spcBef>
            </a:pPr>
            <a:endParaRPr lang="pl-PL" dirty="0"/>
          </a:p>
        </p:txBody>
      </p:sp>
      <p:sp>
        <p:nvSpPr>
          <p:cNvPr id="4" name="Symbol zastępczy numeru slajdu 3"/>
          <p:cNvSpPr>
            <a:spLocks noGrp="1"/>
          </p:cNvSpPr>
          <p:nvPr>
            <p:ph type="sldNum" sz="quarter" idx="10"/>
          </p:nvPr>
        </p:nvSpPr>
        <p:spPr/>
        <p:txBody>
          <a:bodyPr/>
          <a:lstStyle/>
          <a:p>
            <a:fld id="{EB4015AA-59F6-416B-87A6-8E3D940284E2}" type="slidenum">
              <a:rPr lang="pl-PL" smtClean="0"/>
              <a:pPr/>
              <a:t>32</a:t>
            </a:fld>
            <a:endParaRPr lang="pl-PL" dirty="0"/>
          </a:p>
        </p:txBody>
      </p:sp>
    </p:spTree>
    <p:extLst>
      <p:ext uri="{BB962C8B-B14F-4D97-AF65-F5344CB8AC3E}">
        <p14:creationId xmlns:p14="http://schemas.microsoft.com/office/powerpoint/2010/main" val="99404337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p:cNvSpPr>
            <a:spLocks noGrp="1"/>
          </p:cNvSpPr>
          <p:nvPr>
            <p:ph type="ctrTitle"/>
          </p:nvPr>
        </p:nvSpPr>
        <p:spPr>
          <a:xfrm>
            <a:off x="3186113" y="5195720"/>
            <a:ext cx="6480176" cy="744358"/>
          </a:xfrm>
        </p:spPr>
        <p:txBody>
          <a:bodyPr>
            <a:normAutofit/>
          </a:bodyPr>
          <a:lstStyle/>
          <a:p>
            <a:pPr algn="ctr"/>
            <a:r>
              <a:rPr lang="pl-PL" sz="2600" dirty="0"/>
              <a:t>Projekty partnerskie</a:t>
            </a:r>
          </a:p>
        </p:txBody>
      </p:sp>
      <p:pic>
        <p:nvPicPr>
          <p:cNvPr id="6" name="Symbol zastępczy obrazu 5"/>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t="14457" b="14457"/>
          <a:stretch>
            <a:fillRect/>
          </a:stretch>
        </p:blipFill>
        <p:spPr>
          <a:xfrm>
            <a:off x="881410" y="251445"/>
            <a:ext cx="6835775" cy="4859338"/>
          </a:xfrm>
        </p:spPr>
      </p:pic>
    </p:spTree>
    <p:extLst>
      <p:ext uri="{BB962C8B-B14F-4D97-AF65-F5344CB8AC3E}">
        <p14:creationId xmlns:p14="http://schemas.microsoft.com/office/powerpoint/2010/main" val="324213388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025907" y="683493"/>
            <a:ext cx="8639999" cy="576064"/>
          </a:xfrm>
          <a:solidFill>
            <a:schemeClr val="accent1">
              <a:lumMod val="20000"/>
              <a:lumOff val="80000"/>
            </a:schemeClr>
          </a:solidFill>
        </p:spPr>
        <p:txBody>
          <a:bodyPr anchor="ctr">
            <a:normAutofit/>
          </a:bodyPr>
          <a:lstStyle/>
          <a:p>
            <a:pPr>
              <a:lnSpc>
                <a:spcPct val="130000"/>
              </a:lnSpc>
            </a:pPr>
            <a:r>
              <a:rPr lang="pl-PL" sz="2400" dirty="0"/>
              <a:t>	</a:t>
            </a:r>
            <a:r>
              <a:rPr lang="pl-PL" sz="2200" dirty="0"/>
              <a:t> Projekty partnerskie – ogólne informacje</a:t>
            </a:r>
          </a:p>
        </p:txBody>
      </p:sp>
      <p:sp>
        <p:nvSpPr>
          <p:cNvPr id="3" name="Symbol zastępczy zawartości 2"/>
          <p:cNvSpPr>
            <a:spLocks noGrp="1"/>
          </p:cNvSpPr>
          <p:nvPr>
            <p:ph idx="1"/>
          </p:nvPr>
        </p:nvSpPr>
        <p:spPr>
          <a:xfrm>
            <a:off x="1025907" y="1475581"/>
            <a:ext cx="8640382" cy="5472608"/>
          </a:xfrm>
        </p:spPr>
        <p:txBody>
          <a:bodyPr>
            <a:normAutofit/>
          </a:bodyPr>
          <a:lstStyle/>
          <a:p>
            <a:pPr marL="0" indent="0" algn="just">
              <a:lnSpc>
                <a:spcPct val="120000"/>
              </a:lnSpc>
              <a:spcBef>
                <a:spcPts val="0"/>
              </a:spcBef>
              <a:buNone/>
            </a:pPr>
            <a:endParaRPr lang="pl-PL" b="1" dirty="0"/>
          </a:p>
          <a:p>
            <a:pPr marL="182563" indent="0" fontAlgn="base">
              <a:lnSpc>
                <a:spcPct val="120000"/>
              </a:lnSpc>
              <a:spcBef>
                <a:spcPts val="0"/>
              </a:spcBef>
              <a:buNone/>
            </a:pPr>
            <a:r>
              <a:rPr lang="pl-PL" dirty="0">
                <a:latin typeface="Arial" panose="020B0604020202020204" pitchFamily="34" charset="0"/>
                <a:cs typeface="Arial" panose="020B0604020202020204" pitchFamily="34" charset="0"/>
              </a:rPr>
              <a:t>Projekt w partnerstwie - na warunkach określonych w porozumieniu albo umowie </a:t>
            </a:r>
            <a:br>
              <a:rPr lang="pl-PL" dirty="0">
                <a:latin typeface="Arial" panose="020B0604020202020204" pitchFamily="34" charset="0"/>
                <a:cs typeface="Arial" panose="020B0604020202020204" pitchFamily="34" charset="0"/>
              </a:rPr>
            </a:br>
            <a:r>
              <a:rPr lang="pl-PL" dirty="0">
                <a:latin typeface="Arial" panose="020B0604020202020204" pitchFamily="34" charset="0"/>
                <a:cs typeface="Arial" panose="020B0604020202020204" pitchFamily="34" charset="0"/>
              </a:rPr>
              <a:t>o partnerstwie. </a:t>
            </a:r>
          </a:p>
          <a:p>
            <a:pPr marL="182563" indent="0" fontAlgn="base">
              <a:lnSpc>
                <a:spcPct val="120000"/>
              </a:lnSpc>
              <a:spcBef>
                <a:spcPts val="0"/>
              </a:spcBef>
              <a:buNone/>
            </a:pPr>
            <a:r>
              <a:rPr lang="pl-PL" sz="1800" b="1" dirty="0">
                <a:effectLst/>
                <a:latin typeface="Arial" panose="020B0604020202020204" pitchFamily="34" charset="0"/>
                <a:cs typeface="Arial" panose="020B0604020202020204" pitchFamily="34" charset="0"/>
              </a:rPr>
              <a:t>Partner wiodący: </a:t>
            </a:r>
          </a:p>
          <a:p>
            <a:pPr marL="538163" indent="-274638" fontAlgn="base">
              <a:lnSpc>
                <a:spcPct val="120000"/>
              </a:lnSpc>
              <a:spcBef>
                <a:spcPts val="0"/>
              </a:spcBef>
              <a:buFont typeface="Wingdings" panose="05000000000000000000" pitchFamily="2" charset="2"/>
              <a:buChar char="ü"/>
            </a:pPr>
            <a:r>
              <a:rPr lang="pl-PL" dirty="0">
                <a:latin typeface="Arial" panose="020B0604020202020204" pitchFamily="34" charset="0"/>
                <a:cs typeface="Arial" panose="020B0604020202020204" pitchFamily="34" charset="0"/>
              </a:rPr>
              <a:t>podpisuje umowę o dofinansowanie projektu</a:t>
            </a:r>
          </a:p>
          <a:p>
            <a:pPr marL="538163" indent="-274638" fontAlgn="base">
              <a:lnSpc>
                <a:spcPct val="120000"/>
              </a:lnSpc>
              <a:spcBef>
                <a:spcPts val="0"/>
              </a:spcBef>
              <a:buFont typeface="Wingdings" panose="05000000000000000000" pitchFamily="2" charset="2"/>
              <a:buChar char="ü"/>
            </a:pPr>
            <a:r>
              <a:rPr lang="pl-PL" sz="1800" dirty="0">
                <a:effectLst/>
                <a:latin typeface="Arial" panose="020B0604020202020204" pitchFamily="34" charset="0"/>
                <a:cs typeface="Arial" panose="020B0604020202020204" pitchFamily="34" charset="0"/>
              </a:rPr>
              <a:t>zapewnia w imieniu wszystkich uczestników przedsięwzięcia przestrzeganie procedur sprawozdawczości;</a:t>
            </a:r>
          </a:p>
          <a:p>
            <a:pPr marL="538163" indent="-274638" fontAlgn="base">
              <a:lnSpc>
                <a:spcPct val="120000"/>
              </a:lnSpc>
              <a:spcBef>
                <a:spcPts val="0"/>
              </a:spcBef>
              <a:buFont typeface="Wingdings" panose="05000000000000000000" pitchFamily="2" charset="2"/>
              <a:buChar char="ü"/>
            </a:pPr>
            <a:r>
              <a:rPr lang="pl-PL" sz="1800" b="0" i="0" dirty="0">
                <a:effectLst/>
                <a:latin typeface="Arial" panose="020B0604020202020204" pitchFamily="34" charset="0"/>
                <a:cs typeface="Arial" panose="020B0604020202020204" pitchFamily="34" charset="0"/>
              </a:rPr>
              <a:t>otrzymuje dofinansowanie na rachunek bankowy;</a:t>
            </a:r>
          </a:p>
          <a:p>
            <a:pPr marL="538163" indent="-274638" fontAlgn="base">
              <a:lnSpc>
                <a:spcPct val="120000"/>
              </a:lnSpc>
              <a:spcBef>
                <a:spcPts val="0"/>
              </a:spcBef>
              <a:buFont typeface="Wingdings" panose="05000000000000000000" pitchFamily="2" charset="2"/>
              <a:buChar char="ü"/>
            </a:pPr>
            <a:r>
              <a:rPr lang="pl-PL" dirty="0">
                <a:latin typeface="Arial" panose="020B0604020202020204" pitchFamily="34" charset="0"/>
                <a:cs typeface="Arial" panose="020B0604020202020204" pitchFamily="34" charset="0"/>
              </a:rPr>
              <a:t>tylko i wyłącznie przedstawia wnioski </a:t>
            </a:r>
            <a:r>
              <a:rPr lang="pl-PL" sz="1800" b="0" i="0" dirty="0">
                <a:effectLst/>
                <a:latin typeface="Arial" panose="020B0604020202020204" pitchFamily="34" charset="0"/>
                <a:cs typeface="Arial" panose="020B0604020202020204" pitchFamily="34" charset="0"/>
              </a:rPr>
              <a:t>o płatność ponieważ jest </a:t>
            </a:r>
            <a:r>
              <a:rPr lang="pl-PL" sz="1800" b="0" i="0" u="sng" dirty="0">
                <a:effectLst/>
                <a:latin typeface="Arial" panose="020B0604020202020204" pitchFamily="34" charset="0"/>
                <a:cs typeface="Arial" panose="020B0604020202020204" pitchFamily="34" charset="0"/>
              </a:rPr>
              <a:t>odpowiedzialny</a:t>
            </a:r>
            <a:r>
              <a:rPr lang="pl-PL" sz="1800" b="0" i="0" dirty="0">
                <a:effectLst/>
                <a:latin typeface="Arial" panose="020B0604020202020204" pitchFamily="34" charset="0"/>
                <a:cs typeface="Arial" panose="020B0604020202020204" pitchFamily="34" charset="0"/>
              </a:rPr>
              <a:t> za rozliczenie projektu</a:t>
            </a:r>
            <a:r>
              <a:rPr lang="pl-PL" dirty="0">
                <a:latin typeface="Arial" panose="020B0604020202020204" pitchFamily="34" charset="0"/>
                <a:cs typeface="Arial" panose="020B0604020202020204" pitchFamily="34" charset="0"/>
              </a:rPr>
              <a:t>;</a:t>
            </a:r>
            <a:endParaRPr lang="pl-PL" sz="1800" b="0" i="0" dirty="0">
              <a:effectLst/>
              <a:latin typeface="Arial" panose="020B0604020202020204" pitchFamily="34" charset="0"/>
              <a:cs typeface="Arial" panose="020B0604020202020204" pitchFamily="34" charset="0"/>
            </a:endParaRPr>
          </a:p>
          <a:p>
            <a:pPr marL="538163" indent="-274638" fontAlgn="base">
              <a:lnSpc>
                <a:spcPct val="120000"/>
              </a:lnSpc>
              <a:spcBef>
                <a:spcPts val="0"/>
              </a:spcBef>
              <a:buFont typeface="Wingdings" panose="05000000000000000000" pitchFamily="2" charset="2"/>
              <a:buChar char="ü"/>
            </a:pPr>
            <a:r>
              <a:rPr lang="pl-PL" dirty="0">
                <a:latin typeface="Arial" panose="020B0604020202020204" pitchFamily="34" charset="0"/>
                <a:cs typeface="Arial" panose="020B0604020202020204" pitchFamily="34" charset="0"/>
              </a:rPr>
              <a:t>o</a:t>
            </a:r>
            <a:r>
              <a:rPr lang="pl-PL" sz="1800" b="0" i="0" dirty="0">
                <a:effectLst/>
                <a:latin typeface="Arial" panose="020B0604020202020204" pitchFamily="34" charset="0"/>
                <a:cs typeface="Arial" panose="020B0604020202020204" pitchFamily="34" charset="0"/>
              </a:rPr>
              <a:t>dpowiedzialny jest wobec dysponenta środków unijnych (IZ FE SL);</a:t>
            </a:r>
          </a:p>
          <a:p>
            <a:pPr marL="538163" indent="-274638" fontAlgn="base">
              <a:lnSpc>
                <a:spcPct val="120000"/>
              </a:lnSpc>
              <a:spcBef>
                <a:spcPts val="0"/>
              </a:spcBef>
              <a:buFont typeface="Wingdings" panose="05000000000000000000" pitchFamily="2" charset="2"/>
              <a:buChar char="ü"/>
            </a:pPr>
            <a:r>
              <a:rPr lang="pl-PL" sz="1800" b="0" i="0" u="none" strike="noStrike" dirty="0">
                <a:solidFill>
                  <a:srgbClr val="000000"/>
                </a:solidFill>
                <a:effectLst/>
                <a:latin typeface="Arial" panose="020B0604020202020204" pitchFamily="34" charset="0"/>
              </a:rPr>
              <a:t>ponosi odpowiedzialność za działania związane z promocją i informacją oraz kontrolą projektu</a:t>
            </a:r>
            <a:endParaRPr lang="pl-PL" sz="1800" dirty="0">
              <a:effectLst/>
              <a:latin typeface="Arial" panose="020B0604020202020204" pitchFamily="34" charset="0"/>
              <a:cs typeface="Arial" panose="020B0604020202020204" pitchFamily="34" charset="0"/>
            </a:endParaRPr>
          </a:p>
          <a:p>
            <a:pPr marL="182563" indent="0" fontAlgn="base">
              <a:lnSpc>
                <a:spcPct val="120000"/>
              </a:lnSpc>
              <a:spcBef>
                <a:spcPts val="0"/>
              </a:spcBef>
              <a:buNone/>
            </a:pPr>
            <a:r>
              <a:rPr lang="pl-PL" sz="1800" b="1" dirty="0">
                <a:effectLst/>
                <a:latin typeface="Arial" panose="020B0604020202020204" pitchFamily="34" charset="0"/>
                <a:cs typeface="Arial" panose="020B0604020202020204" pitchFamily="34" charset="0"/>
              </a:rPr>
              <a:t>Partnerzy projektu </a:t>
            </a:r>
            <a:r>
              <a:rPr lang="pl-PL" sz="1800" dirty="0">
                <a:effectLst/>
                <a:latin typeface="Arial" panose="020B0604020202020204" pitchFamily="34" charset="0"/>
                <a:cs typeface="Arial" panose="020B0604020202020204" pitchFamily="34" charset="0"/>
              </a:rPr>
              <a:t>odpowiadają za rzetelne i terminowe przekazywanie partnerowi wiodącemu informacji oraz dokumentacji potrzebnej do rozliczania </a:t>
            </a:r>
            <a:br>
              <a:rPr lang="pl-PL" sz="1800" dirty="0">
                <a:effectLst/>
                <a:latin typeface="Arial" panose="020B0604020202020204" pitchFamily="34" charset="0"/>
                <a:cs typeface="Arial" panose="020B0604020202020204" pitchFamily="34" charset="0"/>
              </a:rPr>
            </a:br>
            <a:r>
              <a:rPr lang="pl-PL" sz="1800" dirty="0">
                <a:effectLst/>
                <a:latin typeface="Arial" panose="020B0604020202020204" pitchFamily="34" charset="0"/>
                <a:cs typeface="Arial" panose="020B0604020202020204" pitchFamily="34" charset="0"/>
              </a:rPr>
              <a:t>i raportowania projektu. </a:t>
            </a:r>
            <a:endParaRPr lang="pl-PL" sz="1800" b="0" i="0" dirty="0">
              <a:effectLst/>
              <a:latin typeface="Arial" panose="020B0604020202020204" pitchFamily="34" charset="0"/>
              <a:cs typeface="Arial" panose="020B0604020202020204" pitchFamily="34" charset="0"/>
            </a:endParaRPr>
          </a:p>
          <a:p>
            <a:pPr fontAlgn="base">
              <a:lnSpc>
                <a:spcPct val="120000"/>
              </a:lnSpc>
              <a:spcBef>
                <a:spcPts val="0"/>
              </a:spcBef>
              <a:buFont typeface="Wingdings" panose="05000000000000000000" pitchFamily="2" charset="2"/>
              <a:buChar char="q"/>
            </a:pPr>
            <a:endParaRPr lang="pl-PL" dirty="0"/>
          </a:p>
          <a:p>
            <a:pPr marL="0" indent="0">
              <a:lnSpc>
                <a:spcPct val="120000"/>
              </a:lnSpc>
              <a:spcBef>
                <a:spcPts val="0"/>
              </a:spcBef>
              <a:buNone/>
            </a:pPr>
            <a:endParaRPr lang="pl-PL" sz="3200" dirty="0"/>
          </a:p>
          <a:p>
            <a:pPr>
              <a:lnSpc>
                <a:spcPct val="120000"/>
              </a:lnSpc>
              <a:spcBef>
                <a:spcPts val="0"/>
              </a:spcBef>
            </a:pPr>
            <a:endParaRPr lang="pl-PL" dirty="0"/>
          </a:p>
        </p:txBody>
      </p:sp>
      <p:sp>
        <p:nvSpPr>
          <p:cNvPr id="4" name="Symbol zastępczy numeru slajdu 3"/>
          <p:cNvSpPr>
            <a:spLocks noGrp="1"/>
          </p:cNvSpPr>
          <p:nvPr>
            <p:ph type="sldNum" sz="quarter" idx="10"/>
          </p:nvPr>
        </p:nvSpPr>
        <p:spPr/>
        <p:txBody>
          <a:bodyPr/>
          <a:lstStyle/>
          <a:p>
            <a:fld id="{EB4015AA-59F6-416B-87A6-8E3D940284E2}" type="slidenum">
              <a:rPr lang="pl-PL" smtClean="0"/>
              <a:pPr/>
              <a:t>34</a:t>
            </a:fld>
            <a:endParaRPr lang="pl-PL" dirty="0"/>
          </a:p>
        </p:txBody>
      </p:sp>
    </p:spTree>
    <p:extLst>
      <p:ext uri="{BB962C8B-B14F-4D97-AF65-F5344CB8AC3E}">
        <p14:creationId xmlns:p14="http://schemas.microsoft.com/office/powerpoint/2010/main" val="181350149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025525" y="683493"/>
            <a:ext cx="8640381" cy="576064"/>
          </a:xfrm>
          <a:solidFill>
            <a:schemeClr val="accent1">
              <a:lumMod val="20000"/>
              <a:lumOff val="80000"/>
            </a:schemeClr>
          </a:solidFill>
        </p:spPr>
        <p:txBody>
          <a:bodyPr anchor="ctr">
            <a:normAutofit/>
          </a:bodyPr>
          <a:lstStyle/>
          <a:p>
            <a:pPr>
              <a:lnSpc>
                <a:spcPct val="130000"/>
              </a:lnSpc>
            </a:pPr>
            <a:r>
              <a:rPr lang="pl-PL" sz="2400" dirty="0"/>
              <a:t>	</a:t>
            </a:r>
            <a:r>
              <a:rPr lang="pl-PL" sz="2200" dirty="0"/>
              <a:t> Projekty partnerskie – ogólne informacje</a:t>
            </a:r>
          </a:p>
        </p:txBody>
      </p:sp>
      <p:sp>
        <p:nvSpPr>
          <p:cNvPr id="3" name="Symbol zastępczy zawartości 2"/>
          <p:cNvSpPr>
            <a:spLocks noGrp="1"/>
          </p:cNvSpPr>
          <p:nvPr>
            <p:ph idx="1"/>
          </p:nvPr>
        </p:nvSpPr>
        <p:spPr>
          <a:xfrm>
            <a:off x="1025907" y="1475581"/>
            <a:ext cx="8640382" cy="5472608"/>
          </a:xfrm>
        </p:spPr>
        <p:txBody>
          <a:bodyPr>
            <a:normAutofit/>
          </a:bodyPr>
          <a:lstStyle/>
          <a:p>
            <a:pPr marL="0" indent="0" algn="just">
              <a:lnSpc>
                <a:spcPct val="120000"/>
              </a:lnSpc>
              <a:spcBef>
                <a:spcPts val="0"/>
              </a:spcBef>
              <a:buNone/>
            </a:pPr>
            <a:endParaRPr lang="pl-PL" b="1" dirty="0"/>
          </a:p>
          <a:p>
            <a:pPr fontAlgn="base">
              <a:lnSpc>
                <a:spcPct val="120000"/>
              </a:lnSpc>
              <a:spcBef>
                <a:spcPts val="600"/>
              </a:spcBef>
              <a:buFont typeface="Wingdings" panose="05000000000000000000" pitchFamily="2" charset="2"/>
              <a:buChar char="q"/>
            </a:pPr>
            <a:r>
              <a:rPr lang="pl-PL" sz="1800" dirty="0">
                <a:effectLst/>
                <a:latin typeface="Arial" panose="020B0604020202020204" pitchFamily="34" charset="0"/>
                <a:cs typeface="Arial" panose="020B0604020202020204" pitchFamily="34" charset="0"/>
              </a:rPr>
              <a:t>Partner wiodący oraz partnerzy powinni dostarczyć informację o możliwości odzyskania podatku VAT w ramach projektu.</a:t>
            </a:r>
            <a:r>
              <a:rPr lang="pl-PL" dirty="0">
                <a:latin typeface="Arial" panose="020B0604020202020204" pitchFamily="34" charset="0"/>
                <a:cs typeface="Arial" panose="020B0604020202020204" pitchFamily="34" charset="0"/>
              </a:rPr>
              <a:t> </a:t>
            </a:r>
          </a:p>
          <a:p>
            <a:pPr fontAlgn="base">
              <a:lnSpc>
                <a:spcPct val="120000"/>
              </a:lnSpc>
              <a:spcBef>
                <a:spcPts val="600"/>
              </a:spcBef>
              <a:buFont typeface="Wingdings" panose="05000000000000000000" pitchFamily="2" charset="2"/>
              <a:buChar char="q"/>
            </a:pPr>
            <a:r>
              <a:rPr lang="pl-PL" sz="1800" b="0" i="0" dirty="0">
                <a:effectLst/>
                <a:latin typeface="Arial" panose="020B0604020202020204" pitchFamily="34" charset="0"/>
                <a:cs typeface="Arial" panose="020B0604020202020204" pitchFamily="34" charset="0"/>
              </a:rPr>
              <a:t>Partner wiodący oraz wszyscy partnerzy projektu zobowiązani są do przechowywania dokumentów związanych z realizacją projektu w swoich siedzibach w terminie określonym w umowie o dofinansowanie projektu. </a:t>
            </a:r>
            <a:endParaRPr lang="pl-PL" dirty="0">
              <a:latin typeface="Arial" panose="020B0604020202020204" pitchFamily="34" charset="0"/>
              <a:cs typeface="Arial" panose="020B0604020202020204" pitchFamily="34" charset="0"/>
            </a:endParaRPr>
          </a:p>
          <a:p>
            <a:pPr fontAlgn="base">
              <a:lnSpc>
                <a:spcPct val="120000"/>
              </a:lnSpc>
              <a:spcBef>
                <a:spcPts val="600"/>
              </a:spcBef>
              <a:buFont typeface="Wingdings" panose="05000000000000000000" pitchFamily="2" charset="2"/>
              <a:buChar char="q"/>
            </a:pPr>
            <a:r>
              <a:rPr lang="pl-PL" dirty="0">
                <a:latin typeface="Arial" panose="020B0604020202020204" pitchFamily="34" charset="0"/>
                <a:cs typeface="Arial" panose="020B0604020202020204" pitchFamily="34" charset="0"/>
              </a:rPr>
              <a:t>Można powierzyć partnerowi projektu część zadań  związanych z wyborem </a:t>
            </a:r>
            <a:r>
              <a:rPr lang="pl-PL" dirty="0" err="1">
                <a:latin typeface="Arial" panose="020B0604020202020204" pitchFamily="34" charset="0"/>
                <a:cs typeface="Arial" panose="020B0604020202020204" pitchFamily="34" charset="0"/>
              </a:rPr>
              <a:t>grantobiorców</a:t>
            </a:r>
            <a:r>
              <a:rPr lang="pl-PL" dirty="0">
                <a:latin typeface="Arial" panose="020B0604020202020204" pitchFamily="34" charset="0"/>
                <a:cs typeface="Arial" panose="020B0604020202020204" pitchFamily="34" charset="0"/>
              </a:rPr>
              <a:t> zgodnie z art. 41 ust. 9 ustawy wdrożeniowej, z wyłączeniem zadania polegającego na formalnym udzieleniu grantu (podpisania umowy </a:t>
            </a:r>
            <a:br>
              <a:rPr lang="pl-PL" dirty="0">
                <a:latin typeface="Arial" panose="020B0604020202020204" pitchFamily="34" charset="0"/>
                <a:cs typeface="Arial" panose="020B0604020202020204" pitchFamily="34" charset="0"/>
              </a:rPr>
            </a:br>
            <a:r>
              <a:rPr lang="pl-PL" dirty="0">
                <a:latin typeface="Arial" panose="020B0604020202020204" pitchFamily="34" charset="0"/>
                <a:cs typeface="Arial" panose="020B0604020202020204" pitchFamily="34" charset="0"/>
              </a:rPr>
              <a:t>z </a:t>
            </a:r>
            <a:r>
              <a:rPr lang="pl-PL" dirty="0" err="1">
                <a:latin typeface="Arial" panose="020B0604020202020204" pitchFamily="34" charset="0"/>
                <a:cs typeface="Arial" panose="020B0604020202020204" pitchFamily="34" charset="0"/>
              </a:rPr>
              <a:t>grantobiorcą</a:t>
            </a:r>
            <a:r>
              <a:rPr lang="pl-PL" dirty="0">
                <a:latin typeface="Arial" panose="020B0604020202020204" pitchFamily="34" charset="0"/>
                <a:cs typeface="Arial" panose="020B0604020202020204" pitchFamily="34" charset="0"/>
              </a:rPr>
              <a:t>). Oznacza to, że  Partner projektu nie może podpisywać umów </a:t>
            </a:r>
            <a:br>
              <a:rPr lang="pl-PL" dirty="0">
                <a:latin typeface="Arial" panose="020B0604020202020204" pitchFamily="34" charset="0"/>
                <a:cs typeface="Arial" panose="020B0604020202020204" pitchFamily="34" charset="0"/>
              </a:rPr>
            </a:br>
            <a:r>
              <a:rPr lang="pl-PL" dirty="0">
                <a:latin typeface="Arial" panose="020B0604020202020204" pitchFamily="34" charset="0"/>
                <a:cs typeface="Arial" panose="020B0604020202020204" pitchFamily="34" charset="0"/>
              </a:rPr>
              <a:t>z </a:t>
            </a:r>
            <a:r>
              <a:rPr lang="pl-PL" dirty="0" err="1">
                <a:latin typeface="Arial" panose="020B0604020202020204" pitchFamily="34" charset="0"/>
                <a:cs typeface="Arial" panose="020B0604020202020204" pitchFamily="34" charset="0"/>
              </a:rPr>
              <a:t>grantobiorcami</a:t>
            </a:r>
            <a:r>
              <a:rPr lang="pl-PL" dirty="0">
                <a:latin typeface="Arial" panose="020B0604020202020204" pitchFamily="34" charset="0"/>
                <a:cs typeface="Arial" panose="020B0604020202020204" pitchFamily="34" charset="0"/>
              </a:rPr>
              <a:t>, a tym samym udzielać im pomocy de </a:t>
            </a:r>
            <a:r>
              <a:rPr lang="pl-PL" dirty="0" err="1">
                <a:latin typeface="Arial" panose="020B0604020202020204" pitchFamily="34" charset="0"/>
                <a:cs typeface="Arial" panose="020B0604020202020204" pitchFamily="34" charset="0"/>
              </a:rPr>
              <a:t>minimis</a:t>
            </a:r>
            <a:r>
              <a:rPr lang="pl-PL" dirty="0">
                <a:latin typeface="Arial" panose="020B0604020202020204" pitchFamily="34" charset="0"/>
                <a:cs typeface="Arial" panose="020B0604020202020204" pitchFamily="34" charset="0"/>
              </a:rPr>
              <a:t>.</a:t>
            </a:r>
          </a:p>
          <a:p>
            <a:pPr marL="0" indent="0">
              <a:lnSpc>
                <a:spcPct val="120000"/>
              </a:lnSpc>
              <a:spcBef>
                <a:spcPts val="600"/>
              </a:spcBef>
              <a:buNone/>
            </a:pPr>
            <a:endParaRPr lang="pl-PL" sz="3200" dirty="0"/>
          </a:p>
          <a:p>
            <a:pPr>
              <a:lnSpc>
                <a:spcPct val="120000"/>
              </a:lnSpc>
              <a:spcBef>
                <a:spcPts val="0"/>
              </a:spcBef>
            </a:pPr>
            <a:endParaRPr lang="pl-PL" dirty="0"/>
          </a:p>
        </p:txBody>
      </p:sp>
      <p:sp>
        <p:nvSpPr>
          <p:cNvPr id="4" name="Symbol zastępczy numeru slajdu 3"/>
          <p:cNvSpPr>
            <a:spLocks noGrp="1"/>
          </p:cNvSpPr>
          <p:nvPr>
            <p:ph type="sldNum" sz="quarter" idx="10"/>
          </p:nvPr>
        </p:nvSpPr>
        <p:spPr/>
        <p:txBody>
          <a:bodyPr/>
          <a:lstStyle/>
          <a:p>
            <a:fld id="{EB4015AA-59F6-416B-87A6-8E3D940284E2}" type="slidenum">
              <a:rPr lang="pl-PL" smtClean="0"/>
              <a:pPr/>
              <a:t>35</a:t>
            </a:fld>
            <a:endParaRPr lang="pl-PL" dirty="0"/>
          </a:p>
        </p:txBody>
      </p:sp>
    </p:spTree>
    <p:extLst>
      <p:ext uri="{BB962C8B-B14F-4D97-AF65-F5344CB8AC3E}">
        <p14:creationId xmlns:p14="http://schemas.microsoft.com/office/powerpoint/2010/main" val="426630685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p:cNvSpPr>
            <a:spLocks noGrp="1"/>
          </p:cNvSpPr>
          <p:nvPr>
            <p:ph type="ctrTitle"/>
          </p:nvPr>
        </p:nvSpPr>
        <p:spPr>
          <a:xfrm>
            <a:off x="3186113" y="5195720"/>
            <a:ext cx="6480176" cy="744358"/>
          </a:xfrm>
        </p:spPr>
        <p:txBody>
          <a:bodyPr>
            <a:normAutofit/>
          </a:bodyPr>
          <a:lstStyle/>
          <a:p>
            <a:pPr algn="ctr"/>
            <a:r>
              <a:rPr lang="pl-PL" sz="2600" dirty="0"/>
              <a:t>Koszty pośrednie</a:t>
            </a:r>
          </a:p>
        </p:txBody>
      </p:sp>
      <p:pic>
        <p:nvPicPr>
          <p:cNvPr id="6" name="Symbol zastępczy obrazu 5"/>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t="14457" b="14457"/>
          <a:stretch>
            <a:fillRect/>
          </a:stretch>
        </p:blipFill>
        <p:spPr>
          <a:xfrm>
            <a:off x="881410" y="251445"/>
            <a:ext cx="6835775" cy="4859338"/>
          </a:xfrm>
        </p:spPr>
      </p:pic>
    </p:spTree>
    <p:extLst>
      <p:ext uri="{BB962C8B-B14F-4D97-AF65-F5344CB8AC3E}">
        <p14:creationId xmlns:p14="http://schemas.microsoft.com/office/powerpoint/2010/main" val="275440703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241BAB2-345A-4F0B-8CC7-A26B44788C0E}"/>
              </a:ext>
            </a:extLst>
          </p:cNvPr>
          <p:cNvSpPr>
            <a:spLocks noGrp="1"/>
          </p:cNvSpPr>
          <p:nvPr>
            <p:ph type="title"/>
          </p:nvPr>
        </p:nvSpPr>
        <p:spPr>
          <a:xfrm>
            <a:off x="1025525" y="899836"/>
            <a:ext cx="8640381" cy="575745"/>
          </a:xfrm>
          <a:solidFill>
            <a:schemeClr val="accent1">
              <a:lumMod val="20000"/>
              <a:lumOff val="80000"/>
            </a:schemeClr>
          </a:solidFill>
        </p:spPr>
        <p:txBody>
          <a:bodyPr>
            <a:normAutofit/>
          </a:bodyPr>
          <a:lstStyle/>
          <a:p>
            <a:r>
              <a:rPr lang="pl-PL" dirty="0"/>
              <a:t>       </a:t>
            </a:r>
            <a:r>
              <a:rPr lang="pl-PL" sz="2200" dirty="0"/>
              <a:t>         Koszty pośrednie – podstawowe informacje</a:t>
            </a:r>
          </a:p>
        </p:txBody>
      </p:sp>
      <p:sp>
        <p:nvSpPr>
          <p:cNvPr id="3" name="Symbol zastępczy zawartości 2">
            <a:extLst>
              <a:ext uri="{FF2B5EF4-FFF2-40B4-BE49-F238E27FC236}">
                <a16:creationId xmlns:a16="http://schemas.microsoft.com/office/drawing/2014/main" id="{8D053F0F-EF5E-4366-B6E6-6C72A4F7D7E1}"/>
              </a:ext>
            </a:extLst>
          </p:cNvPr>
          <p:cNvSpPr>
            <a:spLocks noGrp="1"/>
          </p:cNvSpPr>
          <p:nvPr>
            <p:ph idx="1"/>
          </p:nvPr>
        </p:nvSpPr>
        <p:spPr/>
        <p:txBody>
          <a:bodyPr/>
          <a:lstStyle/>
          <a:p>
            <a:pPr marL="182563" indent="0">
              <a:buNone/>
            </a:pPr>
            <a:r>
              <a:rPr lang="pl-PL" sz="1800" b="1" dirty="0">
                <a:effectLst/>
                <a:latin typeface="Arial" panose="020B0604020202020204" pitchFamily="34" charset="0"/>
                <a:ea typeface="Times New Roman" panose="02020603050405020304" pitchFamily="18" charset="0"/>
                <a:cs typeface="Arial" panose="020B0604020202020204" pitchFamily="34" charset="0"/>
              </a:rPr>
              <a:t>Koszty pośrednie </a:t>
            </a:r>
            <a:r>
              <a:rPr lang="pl-PL" sz="1800" dirty="0">
                <a:effectLst/>
                <a:latin typeface="Arial" panose="020B0604020202020204" pitchFamily="34" charset="0"/>
                <a:ea typeface="Times New Roman" panose="02020603050405020304" pitchFamily="18" charset="0"/>
                <a:cs typeface="Arial" panose="020B0604020202020204" pitchFamily="34" charset="0"/>
              </a:rPr>
              <a:t>to koszty niezbędne do realizacji projektu, których nie można bezpośrednio przypisać do głównego celu projektu, w szczególności koszty administracyjne związane z obsługą projektu, która nie wymaga podejmowania merytorycznych działań zmierzających do osiągnięcia celu projektu.</a:t>
            </a:r>
          </a:p>
          <a:p>
            <a:pPr marL="182563" indent="0">
              <a:buNone/>
            </a:pPr>
            <a:r>
              <a:rPr lang="pl-PL" dirty="0">
                <a:latin typeface="Arial" panose="020B0604020202020204" pitchFamily="34" charset="0"/>
                <a:cs typeface="Arial" panose="020B0604020202020204" pitchFamily="34" charset="0"/>
              </a:rPr>
              <a:t>Beneficjent jest uprawniony do ponoszenia w ramach wydatków kwalifikowalnych kosztów pośrednich, zgodnie ze stawką ryczałtową określoną we wniosku </a:t>
            </a:r>
            <a:br>
              <a:rPr lang="pl-PL" dirty="0">
                <a:latin typeface="Arial" panose="020B0604020202020204" pitchFamily="34" charset="0"/>
                <a:cs typeface="Arial" panose="020B0604020202020204" pitchFamily="34" charset="0"/>
              </a:rPr>
            </a:br>
            <a:r>
              <a:rPr lang="pl-PL" dirty="0">
                <a:latin typeface="Arial" panose="020B0604020202020204" pitchFamily="34" charset="0"/>
                <a:cs typeface="Arial" panose="020B0604020202020204" pitchFamily="34" charset="0"/>
              </a:rPr>
              <a:t>o dofinansowanie. </a:t>
            </a:r>
          </a:p>
          <a:p>
            <a:pPr marL="182563" indent="0">
              <a:buNone/>
            </a:pPr>
            <a:r>
              <a:rPr lang="pl-PL" dirty="0">
                <a:latin typeface="Arial" panose="020B0604020202020204" pitchFamily="34" charset="0"/>
                <a:cs typeface="Arial" panose="020B0604020202020204" pitchFamily="34" charset="0"/>
              </a:rPr>
              <a:t>Zatwierdzona wysokość stawki ryczałtowej jest niezmienna. </a:t>
            </a:r>
          </a:p>
          <a:p>
            <a:pPr marL="182563" indent="0">
              <a:buNone/>
            </a:pPr>
            <a:r>
              <a:rPr lang="pl-PL" dirty="0">
                <a:latin typeface="Arial" panose="020B0604020202020204" pitchFamily="34" charset="0"/>
                <a:cs typeface="Arial" panose="020B0604020202020204" pitchFamily="34" charset="0"/>
              </a:rPr>
              <a:t>Stosowanie stawki ryczałtowej przy rozliczaniu kosztów pośrednich jest obligatoryjne i beneficjent nie ma możliwości zmiany metody rozliczenia tych kosztów.</a:t>
            </a:r>
          </a:p>
          <a:p>
            <a:endParaRPr lang="pl-PL" dirty="0"/>
          </a:p>
          <a:p>
            <a:endParaRPr lang="pl-PL" dirty="0"/>
          </a:p>
          <a:p>
            <a:pPr marL="0" indent="0">
              <a:buNone/>
            </a:pPr>
            <a:endParaRPr lang="pl-PL" dirty="0"/>
          </a:p>
          <a:p>
            <a:pPr marL="0" indent="0">
              <a:buNone/>
            </a:pPr>
            <a:endParaRPr lang="pl-PL" dirty="0"/>
          </a:p>
          <a:p>
            <a:endParaRPr lang="pl-PL" dirty="0"/>
          </a:p>
          <a:p>
            <a:endParaRPr lang="pl-PL" dirty="0"/>
          </a:p>
        </p:txBody>
      </p:sp>
      <p:sp>
        <p:nvSpPr>
          <p:cNvPr id="4" name="Symbol zastępczy numeru slajdu 3">
            <a:extLst>
              <a:ext uri="{FF2B5EF4-FFF2-40B4-BE49-F238E27FC236}">
                <a16:creationId xmlns:a16="http://schemas.microsoft.com/office/drawing/2014/main" id="{4C34C60D-9795-4CA8-A9D7-42D6AE822E84}"/>
              </a:ext>
            </a:extLst>
          </p:cNvPr>
          <p:cNvSpPr>
            <a:spLocks noGrp="1"/>
          </p:cNvSpPr>
          <p:nvPr>
            <p:ph type="sldNum" sz="quarter" idx="10"/>
          </p:nvPr>
        </p:nvSpPr>
        <p:spPr/>
        <p:txBody>
          <a:bodyPr/>
          <a:lstStyle/>
          <a:p>
            <a:fld id="{EB4015AA-59F6-416B-87A6-8E3D940284E2}" type="slidenum">
              <a:rPr lang="pl-PL" smtClean="0"/>
              <a:pPr/>
              <a:t>37</a:t>
            </a:fld>
            <a:endParaRPr lang="pl-PL" dirty="0"/>
          </a:p>
        </p:txBody>
      </p:sp>
    </p:spTree>
    <p:extLst>
      <p:ext uri="{BB962C8B-B14F-4D97-AF65-F5344CB8AC3E}">
        <p14:creationId xmlns:p14="http://schemas.microsoft.com/office/powerpoint/2010/main" val="3167954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8D053F0F-EF5E-4366-B6E6-6C72A4F7D7E1}"/>
              </a:ext>
            </a:extLst>
          </p:cNvPr>
          <p:cNvSpPr>
            <a:spLocks noGrp="1"/>
          </p:cNvSpPr>
          <p:nvPr>
            <p:ph idx="1"/>
          </p:nvPr>
        </p:nvSpPr>
        <p:spPr/>
        <p:txBody>
          <a:bodyPr/>
          <a:lstStyle/>
          <a:p>
            <a:r>
              <a:rPr lang="pl-PL" sz="1800" dirty="0">
                <a:effectLst/>
                <a:latin typeface="Arial" panose="020B0604020202020204" pitchFamily="34" charset="0"/>
                <a:ea typeface="Calibri" panose="020F0502020204030204" pitchFamily="34" charset="0"/>
                <a:cs typeface="Arial" panose="020B0604020202020204" pitchFamily="34" charset="0"/>
              </a:rPr>
              <a:t>Rozliczanie do faktycznie poniesionych, udokumentowanych i zatwierdzonych wydatków bezpośrednich uznanych za kwalifikowalne w poszczególnych wnioskach o płatność, w celu monitorowania zachowania przyjętej stawki ryczałtowej w projekcie przez cały okres realizacji projektu</a:t>
            </a:r>
          </a:p>
          <a:p>
            <a:r>
              <a:rPr lang="pl-PL" dirty="0">
                <a:latin typeface="Arial" panose="020B0604020202020204" pitchFamily="34" charset="0"/>
                <a:cs typeface="Arial" panose="020B0604020202020204" pitchFamily="34" charset="0"/>
              </a:rPr>
              <a:t>W przypadku obniżenia wysokości bezpośrednich wydatków kwalifikowalnych pomniejszeniu/zwrotowi ( w odniesieniu do wypłaconych środków ) podlega zarówno kwota dofinansowania odpowiadająca pomniejszeniu bezpośrednich kosztów kwalifikowalnych, jak również kwota dofinansowania odpowiadająca pomniejszeniu kosztów pośrednich.</a:t>
            </a:r>
          </a:p>
          <a:p>
            <a:r>
              <a:rPr lang="pl-PL" dirty="0">
                <a:latin typeface="Arial" panose="020B0604020202020204" pitchFamily="34" charset="0"/>
                <a:ea typeface="Calibri" panose="020F0502020204030204" pitchFamily="34" charset="0"/>
                <a:cs typeface="Arial" panose="020B0604020202020204" pitchFamily="34" charset="0"/>
              </a:rPr>
              <a:t>Niedopuszczalna jest sytuacja, aby w bezpośrednich kosztach wykazywano</a:t>
            </a:r>
            <a:br>
              <a:rPr lang="pl-PL" dirty="0">
                <a:latin typeface="Arial" panose="020B0604020202020204" pitchFamily="34" charset="0"/>
                <a:ea typeface="Calibri" panose="020F0502020204030204" pitchFamily="34" charset="0"/>
                <a:cs typeface="Arial" panose="020B0604020202020204" pitchFamily="34" charset="0"/>
              </a:rPr>
            </a:br>
            <a:r>
              <a:rPr lang="pl-PL" dirty="0">
                <a:latin typeface="Arial" panose="020B0604020202020204" pitchFamily="34" charset="0"/>
                <a:ea typeface="Calibri" panose="020F0502020204030204" pitchFamily="34" charset="0"/>
                <a:cs typeface="Arial" panose="020B0604020202020204" pitchFamily="34" charset="0"/>
              </a:rPr>
              <a:t>wydatki stanowiące koszty pośrednie.</a:t>
            </a:r>
          </a:p>
          <a:p>
            <a:pPr marL="0" indent="0">
              <a:buNone/>
            </a:pPr>
            <a:endParaRPr lang="pl-PL" sz="1800" dirty="0">
              <a:effectLst/>
              <a:latin typeface="Arial" panose="020B0604020202020204" pitchFamily="34" charset="0"/>
              <a:ea typeface="Calibri" panose="020F0502020204030204" pitchFamily="34" charset="0"/>
            </a:endParaRPr>
          </a:p>
          <a:p>
            <a:endParaRPr lang="pl-PL" dirty="0"/>
          </a:p>
          <a:p>
            <a:endParaRPr lang="pl-PL" dirty="0"/>
          </a:p>
          <a:p>
            <a:endParaRPr lang="pl-PL" dirty="0"/>
          </a:p>
        </p:txBody>
      </p:sp>
      <p:sp>
        <p:nvSpPr>
          <p:cNvPr id="4" name="Symbol zastępczy numeru slajdu 3">
            <a:extLst>
              <a:ext uri="{FF2B5EF4-FFF2-40B4-BE49-F238E27FC236}">
                <a16:creationId xmlns:a16="http://schemas.microsoft.com/office/drawing/2014/main" id="{4C34C60D-9795-4CA8-A9D7-42D6AE822E84}"/>
              </a:ext>
            </a:extLst>
          </p:cNvPr>
          <p:cNvSpPr>
            <a:spLocks noGrp="1"/>
          </p:cNvSpPr>
          <p:nvPr>
            <p:ph type="sldNum" sz="quarter" idx="10"/>
          </p:nvPr>
        </p:nvSpPr>
        <p:spPr/>
        <p:txBody>
          <a:bodyPr/>
          <a:lstStyle/>
          <a:p>
            <a:fld id="{EB4015AA-59F6-416B-87A6-8E3D940284E2}" type="slidenum">
              <a:rPr lang="pl-PL" smtClean="0"/>
              <a:pPr/>
              <a:t>38</a:t>
            </a:fld>
            <a:endParaRPr lang="pl-PL" dirty="0"/>
          </a:p>
        </p:txBody>
      </p:sp>
      <p:sp>
        <p:nvSpPr>
          <p:cNvPr id="5" name="Tytuł 1">
            <a:extLst>
              <a:ext uri="{FF2B5EF4-FFF2-40B4-BE49-F238E27FC236}">
                <a16:creationId xmlns:a16="http://schemas.microsoft.com/office/drawing/2014/main" id="{33D4D373-17A3-4543-9B7C-BA3386B10986}"/>
              </a:ext>
            </a:extLst>
          </p:cNvPr>
          <p:cNvSpPr txBox="1">
            <a:spLocks/>
          </p:cNvSpPr>
          <p:nvPr/>
        </p:nvSpPr>
        <p:spPr>
          <a:xfrm>
            <a:off x="1025525" y="899836"/>
            <a:ext cx="8640381" cy="575745"/>
          </a:xfrm>
          <a:prstGeom prst="rect">
            <a:avLst/>
          </a:prstGeom>
          <a:solidFill>
            <a:schemeClr val="accent1">
              <a:lumMod val="20000"/>
              <a:lumOff val="80000"/>
            </a:schemeClr>
          </a:solidFill>
        </p:spPr>
        <p:txBody>
          <a:bodyPr vert="horz" lIns="0" tIns="0" rIns="0" bIns="0" rtlCol="0" anchor="t" anchorCtr="0">
            <a:normAutofit/>
          </a:bodyPr>
          <a:lstStyle>
            <a:lvl1pPr algn="l" defTabSz="1007943" rtl="0" eaLnBrk="1" latinLnBrk="0" hangingPunct="1">
              <a:lnSpc>
                <a:spcPts val="3600"/>
              </a:lnSpc>
              <a:spcBef>
                <a:spcPct val="0"/>
              </a:spcBef>
              <a:buNone/>
              <a:defRPr sz="2800" b="1" kern="1200">
                <a:solidFill>
                  <a:schemeClr val="tx2"/>
                </a:solidFill>
                <a:latin typeface="Open Sans" pitchFamily="2" charset="0"/>
                <a:ea typeface="Open Sans" pitchFamily="2" charset="0"/>
                <a:cs typeface="Open Sans" pitchFamily="2" charset="0"/>
              </a:defRPr>
            </a:lvl1pPr>
          </a:lstStyle>
          <a:p>
            <a:r>
              <a:rPr lang="pl-PL" dirty="0"/>
              <a:t>       </a:t>
            </a:r>
            <a:r>
              <a:rPr lang="pl-PL" sz="2200" dirty="0"/>
              <a:t>         Koszty pośrednie – podstawowe informacje</a:t>
            </a:r>
          </a:p>
        </p:txBody>
      </p:sp>
    </p:spTree>
    <p:extLst>
      <p:ext uri="{BB962C8B-B14F-4D97-AF65-F5344CB8AC3E}">
        <p14:creationId xmlns:p14="http://schemas.microsoft.com/office/powerpoint/2010/main" val="274970690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8D053F0F-EF5E-4366-B6E6-6C72A4F7D7E1}"/>
              </a:ext>
            </a:extLst>
          </p:cNvPr>
          <p:cNvSpPr>
            <a:spLocks noGrp="1"/>
          </p:cNvSpPr>
          <p:nvPr>
            <p:ph idx="1"/>
          </p:nvPr>
        </p:nvSpPr>
        <p:spPr/>
        <p:txBody>
          <a:bodyPr/>
          <a:lstStyle/>
          <a:p>
            <a:endParaRPr lang="pl-PL" sz="1800" dirty="0">
              <a:effectLst/>
              <a:latin typeface="Arial" panose="020B0604020202020204" pitchFamily="34" charset="0"/>
              <a:ea typeface="Calibri" panose="020F0502020204030204" pitchFamily="34" charset="0"/>
            </a:endParaRPr>
          </a:p>
          <a:p>
            <a:pPr marL="0" indent="0">
              <a:buNone/>
            </a:pPr>
            <a:endParaRPr lang="pl-PL" dirty="0">
              <a:latin typeface="Arial" panose="020B0604020202020204" pitchFamily="34" charset="0"/>
              <a:ea typeface="Calibri" panose="020F0502020204030204" pitchFamily="34" charset="0"/>
            </a:endParaRPr>
          </a:p>
          <a:p>
            <a:pPr marL="355600" indent="0">
              <a:buNone/>
            </a:pPr>
            <a:r>
              <a:rPr lang="pl-PL" b="1" dirty="0">
                <a:latin typeface="Arial" panose="020B0604020202020204" pitchFamily="34" charset="0"/>
                <a:ea typeface="Open Sans" panose="020B0606030504020204" pitchFamily="34" charset="0"/>
                <a:cs typeface="Arial" panose="020B0604020202020204" pitchFamily="34" charset="0"/>
              </a:rPr>
              <a:t>K</a:t>
            </a:r>
            <a:r>
              <a:rPr lang="pl-PL" sz="1800" b="1" dirty="0">
                <a:effectLst/>
                <a:latin typeface="Arial" panose="020B0604020202020204" pitchFamily="34" charset="0"/>
                <a:ea typeface="Open Sans" panose="020B0606030504020204" pitchFamily="34" charset="0"/>
                <a:cs typeface="Arial" panose="020B0604020202020204" pitchFamily="34" charset="0"/>
              </a:rPr>
              <a:t>oszty pośrednie w projekcie:</a:t>
            </a:r>
          </a:p>
          <a:p>
            <a:pPr marL="641350" indent="-285750">
              <a:buClrTx/>
              <a:buFont typeface="Courier New" panose="02070309020205020404" pitchFamily="49" charset="0"/>
              <a:buChar char="o"/>
            </a:pPr>
            <a:r>
              <a:rPr lang="pl-PL" sz="1800" b="1" dirty="0">
                <a:effectLst/>
                <a:latin typeface="Arial" panose="020B0604020202020204" pitchFamily="34" charset="0"/>
                <a:ea typeface="Open Sans" panose="020B0606030504020204" pitchFamily="34" charset="0"/>
                <a:cs typeface="Arial" panose="020B0604020202020204" pitchFamily="34" charset="0"/>
              </a:rPr>
              <a:t>beneficjent nie przedstawia dowodów księgowych lub równoważnych dokumentów księgowych, </a:t>
            </a:r>
          </a:p>
          <a:p>
            <a:pPr marL="641350" indent="-285750">
              <a:buFont typeface="Courier New" panose="02070309020205020404" pitchFamily="49" charset="0"/>
              <a:buChar char="o"/>
            </a:pPr>
            <a:r>
              <a:rPr lang="pl-PL" sz="1800" b="1" dirty="0">
                <a:effectLst/>
                <a:latin typeface="Arial" panose="020B0604020202020204" pitchFamily="34" charset="0"/>
                <a:ea typeface="Open Sans" panose="020B0606030504020204" pitchFamily="34" charset="0"/>
                <a:cs typeface="Arial" panose="020B0604020202020204" pitchFamily="34" charset="0"/>
              </a:rPr>
              <a:t>nie prowadzi wyodrębnionej ewidencji w systemach księgowych dla tych wydatków. </a:t>
            </a:r>
          </a:p>
          <a:p>
            <a:pPr marL="355600" indent="0">
              <a:buNone/>
            </a:pPr>
            <a:r>
              <a:rPr lang="pl-PL" sz="1800" b="1" dirty="0">
                <a:effectLst/>
                <a:latin typeface="Arial" panose="020B0604020202020204" pitchFamily="34" charset="0"/>
                <a:ea typeface="Open Sans" panose="020B0606030504020204" pitchFamily="34" charset="0"/>
                <a:cs typeface="Arial" panose="020B0604020202020204" pitchFamily="34" charset="0"/>
              </a:rPr>
              <a:t>Dokumenty na te wydatki nie podlegają ocenie na etapie kontroli administracyjnej. </a:t>
            </a:r>
          </a:p>
          <a:p>
            <a:pPr marL="0" indent="0">
              <a:buNone/>
            </a:pPr>
            <a:endParaRPr lang="pl-PL" sz="1800" dirty="0">
              <a:effectLst/>
              <a:latin typeface="Arial" panose="020B0604020202020204" pitchFamily="34" charset="0"/>
              <a:ea typeface="Calibri" panose="020F0502020204030204" pitchFamily="34" charset="0"/>
            </a:endParaRPr>
          </a:p>
          <a:p>
            <a:endParaRPr lang="pl-PL" dirty="0"/>
          </a:p>
          <a:p>
            <a:endParaRPr lang="pl-PL" dirty="0"/>
          </a:p>
          <a:p>
            <a:endParaRPr lang="pl-PL" dirty="0"/>
          </a:p>
        </p:txBody>
      </p:sp>
      <p:sp>
        <p:nvSpPr>
          <p:cNvPr id="4" name="Symbol zastępczy numeru slajdu 3">
            <a:extLst>
              <a:ext uri="{FF2B5EF4-FFF2-40B4-BE49-F238E27FC236}">
                <a16:creationId xmlns:a16="http://schemas.microsoft.com/office/drawing/2014/main" id="{4C34C60D-9795-4CA8-A9D7-42D6AE822E84}"/>
              </a:ext>
            </a:extLst>
          </p:cNvPr>
          <p:cNvSpPr>
            <a:spLocks noGrp="1"/>
          </p:cNvSpPr>
          <p:nvPr>
            <p:ph type="sldNum" sz="quarter" idx="10"/>
          </p:nvPr>
        </p:nvSpPr>
        <p:spPr/>
        <p:txBody>
          <a:bodyPr/>
          <a:lstStyle/>
          <a:p>
            <a:fld id="{EB4015AA-59F6-416B-87A6-8E3D940284E2}" type="slidenum">
              <a:rPr lang="pl-PL" smtClean="0"/>
              <a:pPr/>
              <a:t>39</a:t>
            </a:fld>
            <a:endParaRPr lang="pl-PL" dirty="0"/>
          </a:p>
        </p:txBody>
      </p:sp>
      <p:sp>
        <p:nvSpPr>
          <p:cNvPr id="7" name="Tytuł 1">
            <a:extLst>
              <a:ext uri="{FF2B5EF4-FFF2-40B4-BE49-F238E27FC236}">
                <a16:creationId xmlns:a16="http://schemas.microsoft.com/office/drawing/2014/main" id="{D402B1CF-4720-4840-BE17-4581C1BF7CB4}"/>
              </a:ext>
            </a:extLst>
          </p:cNvPr>
          <p:cNvSpPr txBox="1">
            <a:spLocks noGrp="1"/>
          </p:cNvSpPr>
          <p:nvPr>
            <p:ph type="title"/>
          </p:nvPr>
        </p:nvSpPr>
        <p:spPr>
          <a:xfrm>
            <a:off x="1025525" y="900113"/>
            <a:ext cx="8640763" cy="575468"/>
          </a:xfrm>
          <a:prstGeom prst="rect">
            <a:avLst/>
          </a:prstGeom>
          <a:solidFill>
            <a:schemeClr val="accent1">
              <a:lumMod val="20000"/>
              <a:lumOff val="80000"/>
            </a:schemeClr>
          </a:solidFill>
        </p:spPr>
        <p:txBody>
          <a:bodyPr vert="horz" lIns="0" tIns="0" rIns="0" bIns="0" rtlCol="0" anchor="t" anchorCtr="0">
            <a:normAutofit/>
          </a:bodyPr>
          <a:lstStyle>
            <a:lvl1pPr algn="l" defTabSz="1007943" rtl="0" eaLnBrk="1" latinLnBrk="0" hangingPunct="1">
              <a:lnSpc>
                <a:spcPts val="3600"/>
              </a:lnSpc>
              <a:spcBef>
                <a:spcPct val="0"/>
              </a:spcBef>
              <a:buNone/>
              <a:defRPr sz="2800" b="1" kern="1200">
                <a:solidFill>
                  <a:schemeClr val="tx2"/>
                </a:solidFill>
                <a:latin typeface="Open Sans" pitchFamily="2" charset="0"/>
                <a:ea typeface="Open Sans" pitchFamily="2" charset="0"/>
                <a:cs typeface="Open Sans" pitchFamily="2" charset="0"/>
              </a:defRPr>
            </a:lvl1pPr>
          </a:lstStyle>
          <a:p>
            <a:r>
              <a:rPr lang="pl-PL" dirty="0"/>
              <a:t>       </a:t>
            </a:r>
            <a:r>
              <a:rPr lang="pl-PL" sz="2200" dirty="0"/>
              <a:t>         Koszty pośrednie – podstawowe informacje</a:t>
            </a:r>
          </a:p>
        </p:txBody>
      </p:sp>
    </p:spTree>
    <p:extLst>
      <p:ext uri="{BB962C8B-B14F-4D97-AF65-F5344CB8AC3E}">
        <p14:creationId xmlns:p14="http://schemas.microsoft.com/office/powerpoint/2010/main" val="24586135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025525" y="899836"/>
            <a:ext cx="8640381" cy="503737"/>
          </a:xfrm>
          <a:solidFill>
            <a:schemeClr val="accent1">
              <a:lumMod val="20000"/>
              <a:lumOff val="80000"/>
            </a:schemeClr>
          </a:solidFill>
        </p:spPr>
        <p:txBody>
          <a:bodyPr>
            <a:normAutofit fontScale="90000"/>
          </a:bodyPr>
          <a:lstStyle/>
          <a:p>
            <a:r>
              <a:rPr lang="pl-PL" sz="2200" dirty="0"/>
              <a:t>      Termin składania wniosków o płatność – podstawowe informacje</a:t>
            </a:r>
          </a:p>
        </p:txBody>
      </p:sp>
      <p:sp>
        <p:nvSpPr>
          <p:cNvPr id="3" name="Symbol zastępczy zawartości 2"/>
          <p:cNvSpPr>
            <a:spLocks noGrp="1"/>
          </p:cNvSpPr>
          <p:nvPr>
            <p:ph idx="1"/>
          </p:nvPr>
        </p:nvSpPr>
        <p:spPr/>
        <p:txBody>
          <a:bodyPr>
            <a:normAutofit/>
          </a:bodyPr>
          <a:lstStyle/>
          <a:p>
            <a:r>
              <a:rPr lang="pl-PL" dirty="0">
                <a:latin typeface="Arial" panose="020B0604020202020204" pitchFamily="34" charset="0"/>
                <a:cs typeface="Arial" panose="020B0604020202020204" pitchFamily="34" charset="0"/>
              </a:rPr>
              <a:t>Terminy i zasady składania wniosków o płatność:</a:t>
            </a:r>
            <a:br>
              <a:rPr lang="pl-PL" dirty="0">
                <a:latin typeface="Arial" panose="020B0604020202020204" pitchFamily="34" charset="0"/>
                <a:cs typeface="Arial" panose="020B0604020202020204" pitchFamily="34" charset="0"/>
              </a:rPr>
            </a:br>
            <a:r>
              <a:rPr lang="pl-PL" dirty="0">
                <a:latin typeface="Arial" panose="020B0604020202020204" pitchFamily="34" charset="0"/>
                <a:cs typeface="Arial" panose="020B0604020202020204" pitchFamily="34" charset="0"/>
              </a:rPr>
              <a:t>- wnioski o płatność z poniesionymi wydatkami należy składać </a:t>
            </a:r>
            <a:r>
              <a:rPr lang="pl-PL" b="1" dirty="0">
                <a:latin typeface="Arial" panose="020B0604020202020204" pitchFamily="34" charset="0"/>
                <a:cs typeface="Arial" panose="020B0604020202020204" pitchFamily="34" charset="0"/>
              </a:rPr>
              <a:t>raz na 3 miesiące</a:t>
            </a:r>
            <a:r>
              <a:rPr lang="pl-PL" dirty="0">
                <a:latin typeface="Arial" panose="020B0604020202020204" pitchFamily="34" charset="0"/>
                <a:cs typeface="Arial" panose="020B0604020202020204" pitchFamily="34" charset="0"/>
              </a:rPr>
              <a:t>,</a:t>
            </a:r>
            <a:br>
              <a:rPr lang="pl-PL" dirty="0">
                <a:latin typeface="Arial" panose="020B0604020202020204" pitchFamily="34" charset="0"/>
                <a:cs typeface="Arial" panose="020B0604020202020204" pitchFamily="34" charset="0"/>
              </a:rPr>
            </a:br>
            <a:r>
              <a:rPr lang="pl-PL" dirty="0">
                <a:latin typeface="Arial" panose="020B0604020202020204" pitchFamily="34" charset="0"/>
                <a:cs typeface="Arial" panose="020B0604020202020204" pitchFamily="34" charset="0"/>
              </a:rPr>
              <a:t>- pierwszy wniosek o płatność przedstawiający wydatki dotychczas poniesione</a:t>
            </a:r>
            <a:br>
              <a:rPr lang="pl-PL" dirty="0">
                <a:latin typeface="Arial" panose="020B0604020202020204" pitchFamily="34" charset="0"/>
                <a:cs typeface="Arial" panose="020B0604020202020204" pitchFamily="34" charset="0"/>
              </a:rPr>
            </a:br>
            <a:r>
              <a:rPr lang="pl-PL" dirty="0">
                <a:latin typeface="Arial" panose="020B0604020202020204" pitchFamily="34" charset="0"/>
                <a:cs typeface="Arial" panose="020B0604020202020204" pitchFamily="34" charset="0"/>
              </a:rPr>
              <a:t>należy złożyć w terminie </a:t>
            </a:r>
            <a:r>
              <a:rPr lang="pl-PL" b="1" dirty="0">
                <a:latin typeface="Arial" panose="020B0604020202020204" pitchFamily="34" charset="0"/>
                <a:cs typeface="Arial" panose="020B0604020202020204" pitchFamily="34" charset="0"/>
              </a:rPr>
              <a:t>do 3 miesięcy licząc od dnia podpisania umowy</a:t>
            </a:r>
            <a:r>
              <a:rPr lang="pl-PL" dirty="0">
                <a:latin typeface="Arial" panose="020B0604020202020204" pitchFamily="34" charset="0"/>
                <a:cs typeface="Arial" panose="020B0604020202020204" pitchFamily="34" charset="0"/>
              </a:rPr>
              <a:t>,</a:t>
            </a:r>
          </a:p>
          <a:p>
            <a:r>
              <a:rPr lang="pl-PL" dirty="0">
                <a:latin typeface="Arial" panose="020B0604020202020204" pitchFamily="34" charset="0"/>
                <a:cs typeface="Arial" panose="020B0604020202020204" pitchFamily="34" charset="0"/>
              </a:rPr>
              <a:t>wniosek o płatność końcową - do </a:t>
            </a:r>
            <a:r>
              <a:rPr lang="pl-PL" b="1" dirty="0">
                <a:latin typeface="Arial" panose="020B0604020202020204" pitchFamily="34" charset="0"/>
                <a:cs typeface="Arial" panose="020B0604020202020204" pitchFamily="34" charset="0"/>
              </a:rPr>
              <a:t>25 dni od dnia zakończenia </a:t>
            </a:r>
            <a:r>
              <a:rPr lang="pl-PL" dirty="0">
                <a:latin typeface="Arial" panose="020B0604020202020204" pitchFamily="34" charset="0"/>
                <a:cs typeface="Arial" panose="020B0604020202020204" pitchFamily="34" charset="0"/>
              </a:rPr>
              <a:t>realizacji projektu. Dla projektów zakończonych w terminie miesiąca od podpisania umowy.</a:t>
            </a:r>
          </a:p>
        </p:txBody>
      </p:sp>
      <p:sp>
        <p:nvSpPr>
          <p:cNvPr id="4" name="Symbol zastępczy numeru slajdu 3"/>
          <p:cNvSpPr>
            <a:spLocks noGrp="1"/>
          </p:cNvSpPr>
          <p:nvPr>
            <p:ph type="sldNum" sz="quarter" idx="10"/>
          </p:nvPr>
        </p:nvSpPr>
        <p:spPr/>
        <p:txBody>
          <a:bodyPr/>
          <a:lstStyle/>
          <a:p>
            <a:fld id="{EB4015AA-59F6-416B-87A6-8E3D940284E2}" type="slidenum">
              <a:rPr lang="pl-PL" smtClean="0"/>
              <a:pPr/>
              <a:t>4</a:t>
            </a:fld>
            <a:endParaRPr lang="pl-PL" dirty="0"/>
          </a:p>
        </p:txBody>
      </p:sp>
    </p:spTree>
    <p:extLst>
      <p:ext uri="{BB962C8B-B14F-4D97-AF65-F5344CB8AC3E}">
        <p14:creationId xmlns:p14="http://schemas.microsoft.com/office/powerpoint/2010/main" val="402877870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Symbol zastępczy obrazu 6"/>
          <p:cNvPicPr>
            <a:picLocks noGrp="1" noChangeAspect="1"/>
          </p:cNvPicPr>
          <p:nvPr>
            <p:ph type="pic" sz="quarter" idx="10"/>
          </p:nvPr>
        </p:nvPicPr>
        <p:blipFill>
          <a:blip r:embed="rId2" cstate="hqprint">
            <a:extLst>
              <a:ext uri="{28A0092B-C50C-407E-A947-70E740481C1C}">
                <a14:useLocalDpi xmlns:a14="http://schemas.microsoft.com/office/drawing/2010/main" val="0"/>
              </a:ext>
            </a:extLst>
          </a:blip>
          <a:srcRect t="14457" b="14457"/>
          <a:stretch>
            <a:fillRect/>
          </a:stretch>
        </p:blipFill>
        <p:spPr/>
      </p:pic>
      <p:sp>
        <p:nvSpPr>
          <p:cNvPr id="3" name="Tytuł 2"/>
          <p:cNvSpPr>
            <a:spLocks noGrp="1"/>
          </p:cNvSpPr>
          <p:nvPr>
            <p:ph type="ctrTitle"/>
          </p:nvPr>
        </p:nvSpPr>
        <p:spPr>
          <a:xfrm>
            <a:off x="3185666" y="4815546"/>
            <a:ext cx="6480176" cy="888374"/>
          </a:xfrm>
        </p:spPr>
        <p:txBody>
          <a:bodyPr>
            <a:normAutofit/>
          </a:bodyPr>
          <a:lstStyle/>
          <a:p>
            <a:br>
              <a:rPr lang="pl-PL" dirty="0"/>
            </a:br>
            <a:r>
              <a:rPr lang="pl-PL" dirty="0"/>
              <a:t>Odzyskiwanie środków</a:t>
            </a:r>
          </a:p>
        </p:txBody>
      </p:sp>
    </p:spTree>
    <p:extLst>
      <p:ext uri="{BB962C8B-B14F-4D97-AF65-F5344CB8AC3E}">
        <p14:creationId xmlns:p14="http://schemas.microsoft.com/office/powerpoint/2010/main" val="376455683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025907" y="912855"/>
            <a:ext cx="8640381" cy="575745"/>
          </a:xfrm>
          <a:solidFill>
            <a:schemeClr val="accent2"/>
          </a:solidFill>
        </p:spPr>
        <p:txBody>
          <a:bodyPr/>
          <a:lstStyle/>
          <a:p>
            <a:r>
              <a:rPr lang="pl-PL" dirty="0"/>
              <a:t>Odzyskanie środków</a:t>
            </a:r>
          </a:p>
        </p:txBody>
      </p:sp>
      <p:sp>
        <p:nvSpPr>
          <p:cNvPr id="3" name="Symbol zastępczy zawartości 2"/>
          <p:cNvSpPr>
            <a:spLocks noGrp="1"/>
          </p:cNvSpPr>
          <p:nvPr>
            <p:ph idx="1"/>
          </p:nvPr>
        </p:nvSpPr>
        <p:spPr>
          <a:xfrm>
            <a:off x="1025907" y="1475581"/>
            <a:ext cx="8640382" cy="5184258"/>
          </a:xfrm>
        </p:spPr>
        <p:txBody>
          <a:bodyPr>
            <a:normAutofit/>
          </a:bodyPr>
          <a:lstStyle/>
          <a:p>
            <a:pPr marL="182563" indent="0">
              <a:buNone/>
            </a:pPr>
            <a:r>
              <a:rPr lang="pl-PL" dirty="0">
                <a:latin typeface="Arial" panose="020B0604020202020204" pitchFamily="34" charset="0"/>
                <a:cs typeface="Arial" panose="020B0604020202020204" pitchFamily="34" charset="0"/>
              </a:rPr>
              <a:t>W przypadku stwierdzenia, iż na skutek działania lub zaniechania beneficjenta doszło do nieprawidłowości lub innej konieczności zwrotu środków przez beneficjenta, IZ FE SL wszczyna procedurę odzyskania środków </a:t>
            </a:r>
            <a:r>
              <a:rPr lang="pl-PL" dirty="0" err="1">
                <a:latin typeface="Arial" panose="020B0604020202020204" pitchFamily="34" charset="0"/>
                <a:cs typeface="Arial" panose="020B0604020202020204" pitchFamily="34" charset="0"/>
              </a:rPr>
              <a:t>zg</a:t>
            </a:r>
            <a:r>
              <a:rPr lang="pl-PL" dirty="0">
                <a:latin typeface="Arial" panose="020B0604020202020204" pitchFamily="34" charset="0"/>
                <a:cs typeface="Arial" panose="020B0604020202020204" pitchFamily="34" charset="0"/>
              </a:rPr>
              <a:t>. z art. 207 ustawy UFP, a skutkującego koniecznością ich zwrotu, procedura odzyskiwania środków określona jest przez IZ FE SL w zasadach realizacji FE SL 2021-2027:</a:t>
            </a:r>
          </a:p>
          <a:p>
            <a:pPr marL="468313" indent="-285750">
              <a:buFont typeface="Arial" panose="020B0604020202020204" pitchFamily="34" charset="0"/>
              <a:buChar char="•"/>
            </a:pPr>
            <a:r>
              <a:rPr lang="pl-PL" dirty="0">
                <a:latin typeface="Arial" panose="020B0604020202020204" pitchFamily="34" charset="0"/>
                <a:cs typeface="Arial" panose="020B0604020202020204" pitchFamily="34" charset="0"/>
              </a:rPr>
              <a:t>wezwanie Beneficjenta do zwrotu</a:t>
            </a:r>
          </a:p>
          <a:p>
            <a:pPr marL="468313" indent="-285750">
              <a:buFont typeface="Arial" panose="020B0604020202020204" pitchFamily="34" charset="0"/>
              <a:buChar char="•"/>
            </a:pPr>
            <a:r>
              <a:rPr lang="pl-PL" dirty="0">
                <a:latin typeface="Arial" panose="020B0604020202020204" pitchFamily="34" charset="0"/>
                <a:cs typeface="Arial" panose="020B0604020202020204" pitchFamily="34" charset="0"/>
              </a:rPr>
              <a:t>zwrot środków;</a:t>
            </a:r>
          </a:p>
          <a:p>
            <a:pPr marL="468313" indent="-285750">
              <a:buFont typeface="Arial" panose="020B0604020202020204" pitchFamily="34" charset="0"/>
              <a:buChar char="•"/>
            </a:pPr>
            <a:r>
              <a:rPr lang="pl-PL" dirty="0">
                <a:latin typeface="Arial" panose="020B0604020202020204" pitchFamily="34" charset="0"/>
                <a:cs typeface="Arial" panose="020B0604020202020204" pitchFamily="34" charset="0"/>
              </a:rPr>
              <a:t>za pisemną zgodą beneficjenta dokonać pomniejszenia wypłaty środków z kwoty refundacji, </a:t>
            </a:r>
          </a:p>
          <a:p>
            <a:pPr marL="182563" indent="0">
              <a:buNone/>
            </a:pPr>
            <a:r>
              <a:rPr lang="pl-PL" dirty="0">
                <a:latin typeface="Arial" panose="020B0604020202020204" pitchFamily="34" charset="0"/>
                <a:cs typeface="Arial" panose="020B0604020202020204" pitchFamily="34" charset="0"/>
              </a:rPr>
              <a:t>W sytuacji braku możliwości pomniejszenia wypłaty środków z projektu, którego dotyczy umowa, IZ FE SL ma możliwość pomniejszenia wypłaty środków </a:t>
            </a:r>
            <a:br>
              <a:rPr lang="pl-PL" dirty="0">
                <a:latin typeface="Arial" panose="020B0604020202020204" pitchFamily="34" charset="0"/>
                <a:cs typeface="Arial" panose="020B0604020202020204" pitchFamily="34" charset="0"/>
              </a:rPr>
            </a:br>
            <a:r>
              <a:rPr lang="pl-PL" dirty="0">
                <a:latin typeface="Arial" panose="020B0604020202020204" pitchFamily="34" charset="0"/>
                <a:cs typeface="Arial" panose="020B0604020202020204" pitchFamily="34" charset="0"/>
              </a:rPr>
              <a:t>z każdego innego realizowanego przez beneficjenta projektu w ramach programu, po uzyskaniu zgody beneficjenta na pomniejszenie.</a:t>
            </a:r>
          </a:p>
          <a:p>
            <a:pPr>
              <a:buFont typeface="Arial" panose="020B0604020202020204" pitchFamily="34" charset="0"/>
              <a:buChar char="•"/>
            </a:pPr>
            <a:endParaRPr lang="pl-PL" dirty="0"/>
          </a:p>
          <a:p>
            <a:pPr>
              <a:buFont typeface="Arial" panose="020B0604020202020204" pitchFamily="34" charset="0"/>
              <a:buChar char="•"/>
            </a:pPr>
            <a:endParaRPr lang="pl-PL" dirty="0"/>
          </a:p>
          <a:p>
            <a:pPr>
              <a:buFont typeface="Arial" panose="020B0604020202020204" pitchFamily="34" charset="0"/>
              <a:buChar char="•"/>
            </a:pPr>
            <a:endParaRPr lang="pl-PL" dirty="0"/>
          </a:p>
          <a:p>
            <a:pPr>
              <a:buFont typeface="Arial" panose="020B0604020202020204" pitchFamily="34" charset="0"/>
              <a:buChar char="•"/>
            </a:pPr>
            <a:endParaRPr lang="pl-PL" dirty="0"/>
          </a:p>
          <a:p>
            <a:pPr marL="0" indent="0">
              <a:buNone/>
            </a:pPr>
            <a:endParaRPr lang="pl-PL" dirty="0"/>
          </a:p>
        </p:txBody>
      </p:sp>
      <p:sp>
        <p:nvSpPr>
          <p:cNvPr id="4" name="Symbol zastępczy numeru slajdu 3"/>
          <p:cNvSpPr>
            <a:spLocks noGrp="1"/>
          </p:cNvSpPr>
          <p:nvPr>
            <p:ph type="sldNum" sz="quarter" idx="10"/>
          </p:nvPr>
        </p:nvSpPr>
        <p:spPr/>
        <p:txBody>
          <a:bodyPr/>
          <a:lstStyle/>
          <a:p>
            <a:fld id="{EB4015AA-59F6-416B-87A6-8E3D940284E2}" type="slidenum">
              <a:rPr lang="pl-PL" smtClean="0"/>
              <a:pPr/>
              <a:t>41</a:t>
            </a:fld>
            <a:endParaRPr lang="pl-PL" dirty="0"/>
          </a:p>
        </p:txBody>
      </p:sp>
    </p:spTree>
    <p:extLst>
      <p:ext uri="{BB962C8B-B14F-4D97-AF65-F5344CB8AC3E}">
        <p14:creationId xmlns:p14="http://schemas.microsoft.com/office/powerpoint/2010/main" val="403400506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025525" y="899836"/>
            <a:ext cx="8640381" cy="503737"/>
          </a:xfrm>
          <a:solidFill>
            <a:schemeClr val="accent2"/>
          </a:solidFill>
        </p:spPr>
        <p:txBody>
          <a:bodyPr/>
          <a:lstStyle/>
          <a:p>
            <a:r>
              <a:rPr lang="pl-PL" dirty="0"/>
              <a:t>Odzyskanie środków</a:t>
            </a:r>
          </a:p>
        </p:txBody>
      </p:sp>
      <p:sp>
        <p:nvSpPr>
          <p:cNvPr id="3" name="Symbol zastępczy zawartości 2"/>
          <p:cNvSpPr>
            <a:spLocks noGrp="1"/>
          </p:cNvSpPr>
          <p:nvPr>
            <p:ph idx="1"/>
          </p:nvPr>
        </p:nvSpPr>
        <p:spPr>
          <a:xfrm>
            <a:off x="1025525" y="1797697"/>
            <a:ext cx="8640382" cy="4896226"/>
          </a:xfrm>
        </p:spPr>
        <p:txBody>
          <a:bodyPr/>
          <a:lstStyle/>
          <a:p>
            <a:pPr>
              <a:buFont typeface="Arial" panose="020B0604020202020204" pitchFamily="34" charset="0"/>
              <a:buChar char="•"/>
            </a:pPr>
            <a:endParaRPr lang="pl-PL" dirty="0"/>
          </a:p>
          <a:p>
            <a:pPr marL="182563" indent="0">
              <a:buNone/>
            </a:pPr>
            <a:r>
              <a:rPr lang="pl-PL" dirty="0">
                <a:latin typeface="Arial" panose="020B0604020202020204" pitchFamily="34" charset="0"/>
                <a:cs typeface="Arial" panose="020B0604020202020204" pitchFamily="34" charset="0"/>
              </a:rPr>
              <a:t>W sytuacji braku zwrotu środków na zasadach i w terminach określonych w art. 207 UFP, IZ FE podejmie czynności zmierzające do odzyskania dofinansowania z wykorzystaniem dostępnych środków prawnych:</a:t>
            </a:r>
          </a:p>
          <a:p>
            <a:pPr>
              <a:buFont typeface="Arial" panose="020B0604020202020204" pitchFamily="34" charset="0"/>
              <a:buChar char="•"/>
            </a:pPr>
            <a:r>
              <a:rPr lang="pl-PL" dirty="0">
                <a:latin typeface="Arial" panose="020B0604020202020204" pitchFamily="34" charset="0"/>
                <a:cs typeface="Arial" panose="020B0604020202020204" pitchFamily="34" charset="0"/>
              </a:rPr>
              <a:t>IZ FE SL może dochodzić zwrotu nieprawidłowo wykorzystanych środków dofinansowania na drodze postępowania administracyjnego lub cywilnego.</a:t>
            </a:r>
          </a:p>
          <a:p>
            <a:pPr>
              <a:buFont typeface="Arial" panose="020B0604020202020204" pitchFamily="34" charset="0"/>
              <a:buChar char="•"/>
            </a:pPr>
            <a:r>
              <a:rPr lang="pl-PL" dirty="0">
                <a:latin typeface="Arial" panose="020B0604020202020204" pitchFamily="34" charset="0"/>
                <a:cs typeface="Arial" panose="020B0604020202020204" pitchFamily="34" charset="0"/>
              </a:rPr>
              <a:t>Odsetki w wysokości określonej jak dla zaległości podatkowych od środków nieprawidłowo wykorzystanych są naliczane od dnia przekazania dofinansowania na rachunek beneficjenta i stanowią koszt własny. </a:t>
            </a:r>
          </a:p>
          <a:p>
            <a:pPr>
              <a:buFont typeface="Arial" panose="020B0604020202020204" pitchFamily="34" charset="0"/>
              <a:buChar char="•"/>
            </a:pPr>
            <a:endParaRPr lang="pl-PL" dirty="0"/>
          </a:p>
          <a:p>
            <a:pPr>
              <a:buFont typeface="Arial" panose="020B0604020202020204" pitchFamily="34" charset="0"/>
              <a:buChar char="•"/>
            </a:pPr>
            <a:endParaRPr lang="pl-PL" dirty="0"/>
          </a:p>
        </p:txBody>
      </p:sp>
      <p:sp>
        <p:nvSpPr>
          <p:cNvPr id="4" name="Symbol zastępczy numeru slajdu 3"/>
          <p:cNvSpPr>
            <a:spLocks noGrp="1"/>
          </p:cNvSpPr>
          <p:nvPr>
            <p:ph type="sldNum" sz="quarter" idx="10"/>
          </p:nvPr>
        </p:nvSpPr>
        <p:spPr/>
        <p:txBody>
          <a:bodyPr/>
          <a:lstStyle/>
          <a:p>
            <a:fld id="{EB4015AA-59F6-416B-87A6-8E3D940284E2}" type="slidenum">
              <a:rPr lang="pl-PL" smtClean="0"/>
              <a:pPr/>
              <a:t>42</a:t>
            </a:fld>
            <a:endParaRPr lang="pl-PL" dirty="0"/>
          </a:p>
        </p:txBody>
      </p:sp>
    </p:spTree>
    <p:extLst>
      <p:ext uri="{BB962C8B-B14F-4D97-AF65-F5344CB8AC3E}">
        <p14:creationId xmlns:p14="http://schemas.microsoft.com/office/powerpoint/2010/main" val="143423620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ytuł 5">
            <a:extLst>
              <a:ext uri="{FF2B5EF4-FFF2-40B4-BE49-F238E27FC236}">
                <a16:creationId xmlns:a16="http://schemas.microsoft.com/office/drawing/2014/main" id="{0CD17717-5751-F730-50BD-CBB39F57635A}"/>
              </a:ext>
            </a:extLst>
          </p:cNvPr>
          <p:cNvSpPr>
            <a:spLocks noGrp="1"/>
          </p:cNvSpPr>
          <p:nvPr>
            <p:ph type="title"/>
          </p:nvPr>
        </p:nvSpPr>
        <p:spPr>
          <a:xfrm>
            <a:off x="1286346" y="175297"/>
            <a:ext cx="8956104" cy="6103642"/>
          </a:xfrm>
        </p:spPr>
        <p:txBody>
          <a:bodyPr>
            <a:normAutofit/>
          </a:bodyPr>
          <a:lstStyle/>
          <a:p>
            <a:pPr>
              <a:lnSpc>
                <a:spcPct val="150000"/>
              </a:lnSpc>
            </a:pPr>
            <a:r>
              <a:rPr lang="pl-PL" sz="1800" dirty="0">
                <a:latin typeface="Arial" panose="020B0604020202020204" pitchFamily="34" charset="0"/>
                <a:cs typeface="Arial" panose="020B0604020202020204" pitchFamily="34" charset="0"/>
              </a:rPr>
              <a:t>Referat rozliczania wydatków</a:t>
            </a:r>
            <a:br>
              <a:rPr lang="pl-PL" sz="1800" dirty="0">
                <a:latin typeface="Arial" panose="020B0604020202020204" pitchFamily="34" charset="0"/>
                <a:cs typeface="Arial" panose="020B0604020202020204" pitchFamily="34" charset="0"/>
              </a:rPr>
            </a:br>
            <a:br>
              <a:rPr lang="pl-PL" sz="1800" dirty="0">
                <a:latin typeface="Arial" panose="020B0604020202020204" pitchFamily="34" charset="0"/>
                <a:cs typeface="Arial" panose="020B0604020202020204" pitchFamily="34" charset="0"/>
              </a:rPr>
            </a:br>
            <a:br>
              <a:rPr lang="pl-PL" sz="1800" b="0" dirty="0">
                <a:latin typeface="Arial" panose="020B0604020202020204" pitchFamily="34" charset="0"/>
                <a:cs typeface="Arial" panose="020B0604020202020204" pitchFamily="34" charset="0"/>
              </a:rPr>
            </a:br>
            <a:r>
              <a:rPr lang="pl-PL" sz="1800" dirty="0">
                <a:latin typeface="Arial" panose="020B0604020202020204" pitchFamily="34" charset="0"/>
                <a:cs typeface="Arial" panose="020B0604020202020204" pitchFamily="34" charset="0"/>
              </a:rPr>
              <a:t>Iwona Kozłowska </a:t>
            </a:r>
            <a:r>
              <a:rPr lang="pl-PL" sz="1800" b="0" dirty="0">
                <a:latin typeface="Arial" panose="020B0604020202020204" pitchFamily="34" charset="0"/>
                <a:cs typeface="Arial" panose="020B0604020202020204" pitchFamily="34" charset="0"/>
              </a:rPr>
              <a:t>kierownik referatu, </a:t>
            </a:r>
            <a:r>
              <a:rPr lang="pl-PL" sz="1800" b="0" dirty="0">
                <a:latin typeface="Arial" panose="020B0604020202020204" pitchFamily="34" charset="0"/>
                <a:cs typeface="Arial" panose="020B0604020202020204" pitchFamily="34" charset="0"/>
                <a:hlinkClick r:id="rId3"/>
              </a:rPr>
              <a:t>kozlowskai@slaskie.pl</a:t>
            </a:r>
            <a:r>
              <a:rPr lang="pl-PL" sz="1800" b="0" dirty="0">
                <a:latin typeface="Arial" panose="020B0604020202020204" pitchFamily="34" charset="0"/>
                <a:cs typeface="Arial" panose="020B0604020202020204" pitchFamily="34" charset="0"/>
              </a:rPr>
              <a:t> </a:t>
            </a:r>
            <a:r>
              <a:rPr lang="pl-PL" sz="1800" dirty="0">
                <a:latin typeface="Arial" panose="020B0604020202020204" pitchFamily="34" charset="0"/>
                <a:cs typeface="Arial" panose="020B0604020202020204" pitchFamily="34" charset="0"/>
              </a:rPr>
              <a:t>+48 (32) 77 40 145</a:t>
            </a:r>
            <a:br>
              <a:rPr lang="pl-PL" sz="1800" b="0" dirty="0">
                <a:latin typeface="Arial" panose="020B0604020202020204" pitchFamily="34" charset="0"/>
                <a:cs typeface="Arial" panose="020B0604020202020204" pitchFamily="34" charset="0"/>
              </a:rPr>
            </a:br>
            <a:br>
              <a:rPr lang="pl-PL" sz="1800" b="0" dirty="0">
                <a:latin typeface="Arial" panose="020B0604020202020204" pitchFamily="34" charset="0"/>
                <a:cs typeface="Arial" panose="020B0604020202020204" pitchFamily="34" charset="0"/>
              </a:rPr>
            </a:br>
            <a:r>
              <a:rPr lang="pl-PL" sz="1200" dirty="0"/>
              <a:t>    </a:t>
            </a:r>
            <a:br>
              <a:rPr lang="pl-PL" sz="1200" dirty="0"/>
            </a:br>
            <a:br>
              <a:rPr lang="pl-PL" sz="1200" dirty="0"/>
            </a:br>
            <a:br>
              <a:rPr lang="pl-PL" sz="1200" dirty="0"/>
            </a:br>
            <a:br>
              <a:rPr lang="pl-PL" sz="1200" dirty="0"/>
            </a:br>
            <a:br>
              <a:rPr lang="pl-PL" dirty="0"/>
            </a:br>
            <a:endParaRPr lang="pl-PL" dirty="0"/>
          </a:p>
        </p:txBody>
      </p:sp>
      <p:grpSp>
        <p:nvGrpSpPr>
          <p:cNvPr id="4" name="Grupa 3">
            <a:extLst>
              <a:ext uri="{FF2B5EF4-FFF2-40B4-BE49-F238E27FC236}">
                <a16:creationId xmlns:a16="http://schemas.microsoft.com/office/drawing/2014/main" id="{8BD29868-21BA-4C85-B33B-626BEE339E1A}"/>
              </a:ext>
            </a:extLst>
          </p:cNvPr>
          <p:cNvGrpSpPr/>
          <p:nvPr/>
        </p:nvGrpSpPr>
        <p:grpSpPr>
          <a:xfrm>
            <a:off x="89324" y="6423017"/>
            <a:ext cx="10602489" cy="1115542"/>
            <a:chOff x="153899" y="6417375"/>
            <a:chExt cx="10492198" cy="1192200"/>
          </a:xfrm>
        </p:grpSpPr>
        <p:pic>
          <p:nvPicPr>
            <p:cNvPr id="5" name="Obraz 4">
              <a:extLst>
                <a:ext uri="{FF2B5EF4-FFF2-40B4-BE49-F238E27FC236}">
                  <a16:creationId xmlns:a16="http://schemas.microsoft.com/office/drawing/2014/main" id="{FAD900B4-6AC2-439C-9392-70E3D642AECA}"/>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2532550" y="6544452"/>
              <a:ext cx="2497838" cy="950945"/>
            </a:xfrm>
            <a:prstGeom prst="rect">
              <a:avLst/>
            </a:prstGeom>
          </p:spPr>
        </p:pic>
        <p:pic>
          <p:nvPicPr>
            <p:cNvPr id="7" name="Obraz 6">
              <a:extLst>
                <a:ext uri="{FF2B5EF4-FFF2-40B4-BE49-F238E27FC236}">
                  <a16:creationId xmlns:a16="http://schemas.microsoft.com/office/drawing/2014/main" id="{537F6D25-2268-4358-91E0-A28EC39741C7}"/>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153899" y="6433030"/>
              <a:ext cx="2463956" cy="1117120"/>
            </a:xfrm>
            <a:prstGeom prst="rect">
              <a:avLst/>
            </a:prstGeom>
          </p:spPr>
        </p:pic>
        <p:pic>
          <p:nvPicPr>
            <p:cNvPr id="8" name="Obraz 7">
              <a:extLst>
                <a:ext uri="{FF2B5EF4-FFF2-40B4-BE49-F238E27FC236}">
                  <a16:creationId xmlns:a16="http://schemas.microsoft.com/office/drawing/2014/main" id="{D862AD94-BDDA-4CF3-A95F-5087D24FFCBB}"/>
                </a:ext>
              </a:extLst>
            </p:cNvPr>
            <p:cNvPicPr>
              <a:picLocks noChangeAspect="1"/>
            </p:cNvPicPr>
            <p:nvPr userDrawn="1"/>
          </p:nvPicPr>
          <p:blipFill>
            <a:blip r:embed="rId6" cstate="hqprint">
              <a:extLst>
                <a:ext uri="{28A0092B-C50C-407E-A947-70E740481C1C}">
                  <a14:useLocalDpi xmlns:a14="http://schemas.microsoft.com/office/drawing/2010/main" val="0"/>
                </a:ext>
              </a:extLst>
            </a:blip>
            <a:stretch>
              <a:fillRect/>
            </a:stretch>
          </p:blipFill>
          <p:spPr>
            <a:xfrm>
              <a:off x="4965351" y="6544452"/>
              <a:ext cx="2929811" cy="938047"/>
            </a:xfrm>
            <a:prstGeom prst="rect">
              <a:avLst/>
            </a:prstGeom>
          </p:spPr>
        </p:pic>
        <p:pic>
          <p:nvPicPr>
            <p:cNvPr id="9" name="Obraz 8">
              <a:extLst>
                <a:ext uri="{FF2B5EF4-FFF2-40B4-BE49-F238E27FC236}">
                  <a16:creationId xmlns:a16="http://schemas.microsoft.com/office/drawing/2014/main" id="{AD9431F5-949C-4612-8C8B-9445AFB72C4C}"/>
                </a:ext>
              </a:extLst>
            </p:cNvPr>
            <p:cNvPicPr>
              <a:picLocks noChangeAspect="1"/>
            </p:cNvPicPr>
            <p:nvPr userDrawn="1"/>
          </p:nvPicPr>
          <p:blipFill>
            <a:blip r:embed="rId7" cstate="hqprint">
              <a:extLst>
                <a:ext uri="{28A0092B-C50C-407E-A947-70E740481C1C}">
                  <a14:useLocalDpi xmlns:a14="http://schemas.microsoft.com/office/drawing/2010/main" val="0"/>
                </a:ext>
              </a:extLst>
            </a:blip>
            <a:stretch>
              <a:fillRect/>
            </a:stretch>
          </p:blipFill>
          <p:spPr>
            <a:xfrm>
              <a:off x="8370242" y="6417375"/>
              <a:ext cx="2275855" cy="1192200"/>
            </a:xfrm>
            <a:prstGeom prst="rect">
              <a:avLst/>
            </a:prstGeom>
          </p:spPr>
        </p:pic>
        <p:cxnSp>
          <p:nvCxnSpPr>
            <p:cNvPr id="10" name="Łącznik prosty 9">
              <a:extLst>
                <a:ext uri="{FF2B5EF4-FFF2-40B4-BE49-F238E27FC236}">
                  <a16:creationId xmlns:a16="http://schemas.microsoft.com/office/drawing/2014/main" id="{C6F945A1-2B76-4421-8CF3-F9DEA8CDEB79}"/>
                </a:ext>
              </a:extLst>
            </p:cNvPr>
            <p:cNvCxnSpPr/>
            <p:nvPr userDrawn="1"/>
          </p:nvCxnSpPr>
          <p:spPr>
            <a:xfrm>
              <a:off x="8239050" y="6686847"/>
              <a:ext cx="0" cy="60948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2" name="pole tekstowe 11">
            <a:extLst>
              <a:ext uri="{FF2B5EF4-FFF2-40B4-BE49-F238E27FC236}">
                <a16:creationId xmlns:a16="http://schemas.microsoft.com/office/drawing/2014/main" id="{20D15C57-6318-468B-8420-59416F315FF6}"/>
              </a:ext>
            </a:extLst>
          </p:cNvPr>
          <p:cNvSpPr txBox="1"/>
          <p:nvPr/>
        </p:nvSpPr>
        <p:spPr>
          <a:xfrm>
            <a:off x="3257674" y="3227118"/>
            <a:ext cx="6984776" cy="830997"/>
          </a:xfrm>
          <a:prstGeom prst="rect">
            <a:avLst/>
          </a:prstGeom>
          <a:noFill/>
        </p:spPr>
        <p:txBody>
          <a:bodyPr wrap="square" rtlCol="0">
            <a:spAutoFit/>
          </a:bodyPr>
          <a:lstStyle/>
          <a:p>
            <a:pPr algn="ctr"/>
            <a:r>
              <a:rPr lang="pl-PL" sz="4800" dirty="0"/>
              <a:t>DZIĘKUJĘ ZA UWAGĘ</a:t>
            </a:r>
          </a:p>
        </p:txBody>
      </p:sp>
      <p:pic>
        <p:nvPicPr>
          <p:cNvPr id="13" name="Obraz 12" descr="Uścisk dłoni">
            <a:extLst>
              <a:ext uri="{FF2B5EF4-FFF2-40B4-BE49-F238E27FC236}">
                <a16:creationId xmlns:a16="http://schemas.microsoft.com/office/drawing/2014/main" id="{780AA065-338A-41C0-937B-8677EF85F0BC}"/>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21129" y="1763613"/>
            <a:ext cx="3333897" cy="3333897"/>
          </a:xfrm>
          <a:prstGeom prst="rect">
            <a:avLst/>
          </a:prstGeom>
        </p:spPr>
      </p:pic>
    </p:spTree>
    <p:extLst>
      <p:ext uri="{BB962C8B-B14F-4D97-AF65-F5344CB8AC3E}">
        <p14:creationId xmlns:p14="http://schemas.microsoft.com/office/powerpoint/2010/main" val="33259948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025525" y="539478"/>
            <a:ext cx="8640381" cy="504055"/>
          </a:xfrm>
          <a:solidFill>
            <a:schemeClr val="accent1">
              <a:lumMod val="20000"/>
              <a:lumOff val="80000"/>
            </a:schemeClr>
          </a:solidFill>
        </p:spPr>
        <p:txBody>
          <a:bodyPr/>
          <a:lstStyle/>
          <a:p>
            <a:r>
              <a:rPr lang="pl-PL" dirty="0"/>
              <a:t>	</a:t>
            </a:r>
            <a:r>
              <a:rPr lang="pl-PL" sz="2200" dirty="0"/>
              <a:t>Formy wypłaty dofinansowania</a:t>
            </a:r>
          </a:p>
        </p:txBody>
      </p:sp>
      <p:sp>
        <p:nvSpPr>
          <p:cNvPr id="3" name="Symbol zastępczy zawartości 2"/>
          <p:cNvSpPr>
            <a:spLocks noGrp="1"/>
          </p:cNvSpPr>
          <p:nvPr>
            <p:ph idx="1"/>
          </p:nvPr>
        </p:nvSpPr>
        <p:spPr>
          <a:xfrm>
            <a:off x="1025907" y="1547589"/>
            <a:ext cx="8640382" cy="5112250"/>
          </a:xfrm>
        </p:spPr>
        <p:txBody>
          <a:bodyPr>
            <a:normAutofit/>
          </a:bodyPr>
          <a:lstStyle/>
          <a:p>
            <a:pPr marL="0" indent="0">
              <a:buNone/>
            </a:pPr>
            <a:r>
              <a:rPr lang="pl-PL" dirty="0">
                <a:latin typeface="Arial" panose="020B0604020202020204" pitchFamily="34" charset="0"/>
                <a:cs typeface="Arial" panose="020B0604020202020204" pitchFamily="34" charset="0"/>
              </a:rPr>
              <a:t>Narzędziem służącym do rozliczania projektu jest wniosek o płatność.</a:t>
            </a:r>
          </a:p>
          <a:p>
            <a:pPr marL="0" indent="0">
              <a:buNone/>
            </a:pPr>
            <a:r>
              <a:rPr lang="pl-PL" dirty="0">
                <a:latin typeface="Arial" panose="020B0604020202020204" pitchFamily="34" charset="0"/>
                <a:cs typeface="Arial" panose="020B0604020202020204" pitchFamily="34" charset="0"/>
              </a:rPr>
              <a:t>Istnieją dwie formy, otrzymania dofinansowanie ze środków unijnych:</a:t>
            </a:r>
          </a:p>
          <a:p>
            <a:pPr marL="447675" indent="-250825">
              <a:buFont typeface="Arial" panose="020B0604020202020204" pitchFamily="34" charset="0"/>
              <a:buChar char="•"/>
            </a:pPr>
            <a:r>
              <a:rPr lang="pl-PL" dirty="0">
                <a:latin typeface="Arial" panose="020B0604020202020204" pitchFamily="34" charset="0"/>
                <a:cs typeface="Arial" panose="020B0604020202020204" pitchFamily="34" charset="0"/>
              </a:rPr>
              <a:t>zaliczka - środki, po podpisaniu umowy o dofinansowanie projektu, przed poniesieniem wydatków,</a:t>
            </a:r>
          </a:p>
          <a:p>
            <a:pPr marL="468312" indent="-285750">
              <a:buFont typeface="Arial" panose="020B0604020202020204" pitchFamily="34" charset="0"/>
              <a:buChar char="•"/>
            </a:pPr>
            <a:r>
              <a:rPr lang="pl-PL" dirty="0">
                <a:latin typeface="Arial" panose="020B0604020202020204" pitchFamily="34" charset="0"/>
                <a:cs typeface="Arial" panose="020B0604020202020204" pitchFamily="34" charset="0"/>
              </a:rPr>
              <a:t>refundacja - zwrot środków, dla wydatków kwalifikowalnych poniesionych wcześniej, w wysokości zatwierdzonej w ramach wniosku o płatność.</a:t>
            </a:r>
          </a:p>
          <a:p>
            <a:pPr marL="0" indent="0">
              <a:buNone/>
            </a:pPr>
            <a:endParaRPr lang="pl-PL" dirty="0"/>
          </a:p>
        </p:txBody>
      </p:sp>
      <p:sp>
        <p:nvSpPr>
          <p:cNvPr id="4" name="Symbol zastępczy numeru slajdu 3"/>
          <p:cNvSpPr>
            <a:spLocks noGrp="1"/>
          </p:cNvSpPr>
          <p:nvPr>
            <p:ph type="sldNum" sz="quarter" idx="10"/>
          </p:nvPr>
        </p:nvSpPr>
        <p:spPr/>
        <p:txBody>
          <a:bodyPr/>
          <a:lstStyle/>
          <a:p>
            <a:fld id="{EB4015AA-59F6-416B-87A6-8E3D940284E2}" type="slidenum">
              <a:rPr lang="pl-PL" smtClean="0"/>
              <a:pPr/>
              <a:t>5</a:t>
            </a:fld>
            <a:endParaRPr lang="pl-PL" dirty="0"/>
          </a:p>
        </p:txBody>
      </p:sp>
    </p:spTree>
    <p:extLst>
      <p:ext uri="{BB962C8B-B14F-4D97-AF65-F5344CB8AC3E}">
        <p14:creationId xmlns:p14="http://schemas.microsoft.com/office/powerpoint/2010/main" val="26285972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025525" y="539478"/>
            <a:ext cx="8640381" cy="504055"/>
          </a:xfrm>
          <a:solidFill>
            <a:schemeClr val="accent1">
              <a:lumMod val="20000"/>
              <a:lumOff val="80000"/>
            </a:schemeClr>
          </a:solidFill>
        </p:spPr>
        <p:txBody>
          <a:bodyPr/>
          <a:lstStyle/>
          <a:p>
            <a:r>
              <a:rPr lang="pl-PL" dirty="0"/>
              <a:t>	</a:t>
            </a:r>
            <a:r>
              <a:rPr lang="pl-PL" sz="2200" dirty="0"/>
              <a:t>Wnioski o płatność – podstawowe informacje</a:t>
            </a:r>
          </a:p>
        </p:txBody>
      </p:sp>
      <p:sp>
        <p:nvSpPr>
          <p:cNvPr id="3" name="Symbol zastępczy zawartości 2"/>
          <p:cNvSpPr>
            <a:spLocks noGrp="1"/>
          </p:cNvSpPr>
          <p:nvPr>
            <p:ph idx="1"/>
          </p:nvPr>
        </p:nvSpPr>
        <p:spPr>
          <a:xfrm>
            <a:off x="1062791" y="1547589"/>
            <a:ext cx="8640382" cy="5472248"/>
          </a:xfrm>
        </p:spPr>
        <p:txBody>
          <a:bodyPr>
            <a:normAutofit fontScale="77500" lnSpcReduction="20000"/>
          </a:bodyPr>
          <a:lstStyle/>
          <a:p>
            <a:r>
              <a:rPr lang="pl-PL" sz="2100" dirty="0">
                <a:effectLst/>
                <a:latin typeface="Arial" panose="020B0604020202020204" pitchFamily="34" charset="0"/>
                <a:cs typeface="Arial" panose="020B0604020202020204" pitchFamily="34" charset="0"/>
              </a:rPr>
              <a:t>Aby wypełnić warunki zawartej umowy oraz otrzymać dofinansowanie Beneficjent zobowiązany jest do złożenia wniosków o płatność pośrednią/końcową oraz sprawozdań.</a:t>
            </a:r>
          </a:p>
          <a:p>
            <a:pPr algn="l" rtl="0" fontAlgn="base"/>
            <a:r>
              <a:rPr lang="pl-PL" sz="2100" b="1" i="0" dirty="0">
                <a:effectLst/>
                <a:latin typeface="Arial" panose="020B0604020202020204" pitchFamily="34" charset="0"/>
                <a:cs typeface="Arial" panose="020B0604020202020204" pitchFamily="34" charset="0"/>
              </a:rPr>
              <a:t>Wnioski o płatność zaliczkową </a:t>
            </a:r>
            <a:r>
              <a:rPr lang="pl-PL" sz="2100" b="0" i="0" dirty="0">
                <a:effectLst/>
                <a:latin typeface="Arial" panose="020B0604020202020204" pitchFamily="34" charset="0"/>
                <a:cs typeface="Arial" panose="020B0604020202020204" pitchFamily="34" charset="0"/>
              </a:rPr>
              <a:t>: </a:t>
            </a:r>
          </a:p>
          <a:p>
            <a:pPr algn="l" rtl="0" fontAlgn="base">
              <a:buFont typeface="Wingdings" panose="05000000000000000000" pitchFamily="2" charset="2"/>
              <a:buChar char="ü"/>
            </a:pPr>
            <a:r>
              <a:rPr lang="pl-PL" sz="2100" b="0" i="0" dirty="0">
                <a:effectLst/>
                <a:latin typeface="Arial" panose="020B0604020202020204" pitchFamily="34" charset="0"/>
                <a:cs typeface="Arial" panose="020B0604020202020204" pitchFamily="34" charset="0"/>
              </a:rPr>
              <a:t>niezależnie od wniosku o płatność pośrednią, w razie potrzeby, zgodnie </a:t>
            </a:r>
            <a:br>
              <a:rPr lang="pl-PL" sz="2100" b="0" i="0" dirty="0">
                <a:effectLst/>
                <a:latin typeface="Arial" panose="020B0604020202020204" pitchFamily="34" charset="0"/>
                <a:cs typeface="Arial" panose="020B0604020202020204" pitchFamily="34" charset="0"/>
              </a:rPr>
            </a:br>
            <a:r>
              <a:rPr lang="pl-PL" sz="2100" b="0" i="0" dirty="0">
                <a:effectLst/>
                <a:latin typeface="Arial" panose="020B0604020202020204" pitchFamily="34" charset="0"/>
                <a:cs typeface="Arial" panose="020B0604020202020204" pitchFamily="34" charset="0"/>
              </a:rPr>
              <a:t>z zasadami wnioskowania o zaliczkę.</a:t>
            </a:r>
          </a:p>
          <a:p>
            <a:pPr algn="l" rtl="0" fontAlgn="base">
              <a:buFont typeface="Wingdings" panose="05000000000000000000" pitchFamily="2" charset="2"/>
              <a:buChar char="ü"/>
            </a:pPr>
            <a:r>
              <a:rPr lang="pl-PL" sz="2100" b="0" i="0" dirty="0">
                <a:effectLst/>
                <a:latin typeface="Arial" panose="020B0604020202020204" pitchFamily="34" charset="0"/>
                <a:cs typeface="Arial" panose="020B0604020202020204" pitchFamily="34" charset="0"/>
              </a:rPr>
              <a:t>nie </a:t>
            </a:r>
            <a:r>
              <a:rPr lang="pl-PL" sz="2100" dirty="0">
                <a:latin typeface="Arial" panose="020B0604020202020204" pitchFamily="34" charset="0"/>
                <a:cs typeface="Arial" panose="020B0604020202020204" pitchFamily="34" charset="0"/>
              </a:rPr>
              <a:t>zwalnia z obowiązku składania wniosków o płatność pośrednią i informacji </a:t>
            </a:r>
            <a:br>
              <a:rPr lang="pl-PL" sz="2100" dirty="0">
                <a:latin typeface="Arial" panose="020B0604020202020204" pitchFamily="34" charset="0"/>
                <a:cs typeface="Arial" panose="020B0604020202020204" pitchFamily="34" charset="0"/>
              </a:rPr>
            </a:br>
            <a:r>
              <a:rPr lang="pl-PL" sz="2100" dirty="0">
                <a:latin typeface="Arial" panose="020B0604020202020204" pitchFamily="34" charset="0"/>
                <a:cs typeface="Arial" panose="020B0604020202020204" pitchFamily="34" charset="0"/>
              </a:rPr>
              <a:t>o postępie i problemach w realizacji projektu </a:t>
            </a:r>
            <a:r>
              <a:rPr lang="pl-PL" sz="2100" b="0" i="0" dirty="0">
                <a:effectLst/>
                <a:latin typeface="Arial" panose="020B0604020202020204" pitchFamily="34" charset="0"/>
                <a:cs typeface="Arial" panose="020B0604020202020204" pitchFamily="34" charset="0"/>
              </a:rPr>
              <a:t>we właściwych terminach. </a:t>
            </a:r>
          </a:p>
          <a:p>
            <a:pPr algn="l" rtl="0" fontAlgn="base"/>
            <a:r>
              <a:rPr lang="pl-PL" sz="2100" b="1" dirty="0">
                <a:effectLst/>
                <a:latin typeface="Arial" panose="020B0604020202020204" pitchFamily="34" charset="0"/>
                <a:cs typeface="Arial" panose="020B0604020202020204" pitchFamily="34" charset="0"/>
              </a:rPr>
              <a:t>Wniosek o płatność pośrednią </a:t>
            </a:r>
            <a:r>
              <a:rPr lang="pl-PL" sz="2100" dirty="0">
                <a:effectLst/>
                <a:latin typeface="Arial" panose="020B0604020202020204" pitchFamily="34" charset="0"/>
                <a:cs typeface="Arial" panose="020B0604020202020204" pitchFamily="34" charset="0"/>
              </a:rPr>
              <a:t>:</a:t>
            </a:r>
          </a:p>
          <a:p>
            <a:pPr algn="l" rtl="0" fontAlgn="base">
              <a:lnSpc>
                <a:spcPct val="110000"/>
              </a:lnSpc>
              <a:buFont typeface="Wingdings" panose="05000000000000000000" pitchFamily="2" charset="2"/>
              <a:buChar char="ü"/>
            </a:pPr>
            <a:r>
              <a:rPr lang="pl-PL" sz="2100" b="0" i="0" dirty="0">
                <a:effectLst/>
                <a:latin typeface="Arial" panose="020B0604020202020204" pitchFamily="34" charset="0"/>
                <a:cs typeface="Arial" panose="020B0604020202020204" pitchFamily="34" charset="0"/>
              </a:rPr>
              <a:t>wnioskowaniu o refundację wydatków, które zostały poniesione, w tym kosztów pośrednich;</a:t>
            </a:r>
            <a:endParaRPr lang="pl-PL" sz="2100" baseline="30000" dirty="0">
              <a:latin typeface="Arial" panose="020B0604020202020204" pitchFamily="34" charset="0"/>
              <a:cs typeface="Arial" panose="020B0604020202020204" pitchFamily="34" charset="0"/>
            </a:endParaRPr>
          </a:p>
          <a:p>
            <a:pPr fontAlgn="base">
              <a:lnSpc>
                <a:spcPct val="110000"/>
              </a:lnSpc>
              <a:buFont typeface="Wingdings" panose="05000000000000000000" pitchFamily="2" charset="2"/>
              <a:buChar char="ü"/>
            </a:pPr>
            <a:r>
              <a:rPr lang="pl-PL" sz="2100" b="0" i="0" dirty="0">
                <a:effectLst/>
                <a:latin typeface="Arial" panose="020B0604020202020204" pitchFamily="34" charset="0"/>
                <a:cs typeface="Arial" panose="020B0604020202020204" pitchFamily="34" charset="0"/>
              </a:rPr>
              <a:t>rozliczeniu środków przekazanych w ramach wcześniejszych transz </a:t>
            </a:r>
            <a:r>
              <a:rPr lang="pl-PL" sz="2100" dirty="0">
                <a:latin typeface="Arial" panose="020B0604020202020204" pitchFamily="34" charset="0"/>
                <a:cs typeface="Arial" panose="020B0604020202020204" pitchFamily="34" charset="0"/>
              </a:rPr>
              <a:t>zaliczkowych. (zgodnie z opisanymi zasadami udzielania wsparcia w formie zaliczki)</a:t>
            </a:r>
            <a:endParaRPr lang="pl-PL" sz="2100" b="0" i="0" dirty="0">
              <a:effectLst/>
              <a:latin typeface="Arial" panose="020B0604020202020204" pitchFamily="34" charset="0"/>
              <a:cs typeface="Arial" panose="020B0604020202020204" pitchFamily="34" charset="0"/>
            </a:endParaRPr>
          </a:p>
          <a:p>
            <a:pPr algn="l" rtl="0" fontAlgn="base">
              <a:lnSpc>
                <a:spcPct val="110000"/>
              </a:lnSpc>
              <a:buFont typeface="Wingdings" panose="05000000000000000000" pitchFamily="2" charset="2"/>
              <a:buChar char="ü"/>
            </a:pPr>
            <a:r>
              <a:rPr lang="pl-PL" sz="2100" b="0" i="0" dirty="0">
                <a:effectLst/>
                <a:latin typeface="Arial" panose="020B0604020202020204" pitchFamily="34" charset="0"/>
                <a:cs typeface="Arial" panose="020B0604020202020204" pitchFamily="34" charset="0"/>
              </a:rPr>
              <a:t>wnioskowaniu o transzę zaliczki. (zaleca się składanie odrębnych wniosków </a:t>
            </a:r>
            <a:br>
              <a:rPr lang="pl-PL" sz="2100" b="0" i="0" dirty="0">
                <a:effectLst/>
                <a:latin typeface="Arial" panose="020B0604020202020204" pitchFamily="34" charset="0"/>
                <a:cs typeface="Arial" panose="020B0604020202020204" pitchFamily="34" charset="0"/>
              </a:rPr>
            </a:br>
            <a:r>
              <a:rPr lang="pl-PL" sz="2100" b="0" i="0" dirty="0">
                <a:effectLst/>
                <a:latin typeface="Arial" panose="020B0604020202020204" pitchFamily="34" charset="0"/>
                <a:cs typeface="Arial" panose="020B0604020202020204" pitchFamily="34" charset="0"/>
              </a:rPr>
              <a:t>o zaliczkę);</a:t>
            </a:r>
          </a:p>
          <a:p>
            <a:pPr marL="0" indent="0" algn="l" rtl="0" fontAlgn="base">
              <a:lnSpc>
                <a:spcPct val="110000"/>
              </a:lnSpc>
              <a:buNone/>
            </a:pPr>
            <a:r>
              <a:rPr lang="pl-PL" sz="2100" b="1" dirty="0">
                <a:solidFill>
                  <a:srgbClr val="0070C0"/>
                </a:solidFill>
                <a:latin typeface="Arial" panose="020B0604020202020204" pitchFamily="34" charset="0"/>
                <a:cs typeface="Arial" panose="020B0604020202020204" pitchFamily="34" charset="0"/>
              </a:rPr>
              <a:t>Maksymalne dofinansowanie wypłacone w ramach w/w rodzajów wniosków o płatność wynosi 95 % dofinansowania.</a:t>
            </a:r>
            <a:endParaRPr lang="pl-PL" sz="2100" b="1" i="0" dirty="0">
              <a:solidFill>
                <a:srgbClr val="0070C0"/>
              </a:solidFill>
              <a:effectLst/>
              <a:latin typeface="Arial" panose="020B0604020202020204" pitchFamily="34" charset="0"/>
              <a:cs typeface="Arial" panose="020B0604020202020204" pitchFamily="34" charset="0"/>
            </a:endParaRPr>
          </a:p>
          <a:p>
            <a:pPr algn="l" rtl="0" fontAlgn="base"/>
            <a:endParaRPr lang="pl-PL" b="0" i="0" dirty="0">
              <a:effectLst/>
            </a:endParaRPr>
          </a:p>
          <a:p>
            <a:endParaRPr lang="pl-PL" dirty="0"/>
          </a:p>
        </p:txBody>
      </p:sp>
      <p:sp>
        <p:nvSpPr>
          <p:cNvPr id="4" name="Symbol zastępczy numeru slajdu 3"/>
          <p:cNvSpPr>
            <a:spLocks noGrp="1"/>
          </p:cNvSpPr>
          <p:nvPr>
            <p:ph type="sldNum" sz="quarter" idx="10"/>
          </p:nvPr>
        </p:nvSpPr>
        <p:spPr/>
        <p:txBody>
          <a:bodyPr/>
          <a:lstStyle/>
          <a:p>
            <a:fld id="{EB4015AA-59F6-416B-87A6-8E3D940284E2}" type="slidenum">
              <a:rPr lang="pl-PL" smtClean="0"/>
              <a:pPr/>
              <a:t>6</a:t>
            </a:fld>
            <a:endParaRPr lang="pl-PL" dirty="0"/>
          </a:p>
        </p:txBody>
      </p:sp>
    </p:spTree>
    <p:extLst>
      <p:ext uri="{BB962C8B-B14F-4D97-AF65-F5344CB8AC3E}">
        <p14:creationId xmlns:p14="http://schemas.microsoft.com/office/powerpoint/2010/main" val="3757287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1025907" y="1187549"/>
            <a:ext cx="8640382" cy="5688632"/>
          </a:xfrm>
        </p:spPr>
        <p:txBody>
          <a:bodyPr>
            <a:normAutofit fontScale="25000" lnSpcReduction="20000"/>
          </a:bodyPr>
          <a:lstStyle/>
          <a:p>
            <a:pPr algn="l" rtl="0" fontAlgn="base"/>
            <a:endParaRPr lang="pl-PL" sz="7200" b="1" dirty="0">
              <a:effectLst/>
              <a:latin typeface="Arial" panose="020B0604020202020204" pitchFamily="34" charset="0"/>
              <a:ea typeface="Open Sans" panose="020B0606030504020204" pitchFamily="34" charset="0"/>
              <a:cs typeface="Arial" panose="020B0604020202020204" pitchFamily="34" charset="0"/>
            </a:endParaRPr>
          </a:p>
          <a:p>
            <a:pPr marL="0" indent="0" algn="l" rtl="0" fontAlgn="base">
              <a:buNone/>
            </a:pPr>
            <a:r>
              <a:rPr lang="pl-PL" sz="6400" b="1" dirty="0">
                <a:effectLst/>
                <a:latin typeface="Arial" panose="020B0604020202020204" pitchFamily="34" charset="0"/>
                <a:ea typeface="Open Sans" panose="020B0606030504020204" pitchFamily="34" charset="0"/>
                <a:cs typeface="Arial" panose="020B0604020202020204" pitchFamily="34" charset="0"/>
              </a:rPr>
              <a:t>Wniosek o płatność końcową</a:t>
            </a:r>
            <a:r>
              <a:rPr lang="pl-PL" sz="6400" dirty="0">
                <a:effectLst/>
                <a:latin typeface="Arial" panose="020B0604020202020204" pitchFamily="34" charset="0"/>
                <a:ea typeface="Open Sans" panose="020B0606030504020204" pitchFamily="34" charset="0"/>
                <a:cs typeface="Arial" panose="020B0604020202020204" pitchFamily="34" charset="0"/>
              </a:rPr>
              <a:t> - służy rozliczeniu końcowemu projektu.</a:t>
            </a:r>
            <a:endParaRPr lang="pl-PL" sz="6400" dirty="0">
              <a:latin typeface="Arial" panose="020B0604020202020204" pitchFamily="34" charset="0"/>
              <a:ea typeface="Open Sans" panose="020B0606030504020204" pitchFamily="34" charset="0"/>
              <a:cs typeface="Arial" panose="020B0604020202020204" pitchFamily="34" charset="0"/>
            </a:endParaRPr>
          </a:p>
          <a:p>
            <a:pPr marL="0" indent="0" algn="l" rtl="0" fontAlgn="base">
              <a:spcBef>
                <a:spcPts val="0"/>
              </a:spcBef>
              <a:buNone/>
            </a:pPr>
            <a:endParaRPr lang="pl-PL" sz="6400" b="1" i="0" dirty="0">
              <a:effectLst/>
              <a:latin typeface="Arial" panose="020B0604020202020204" pitchFamily="34" charset="0"/>
              <a:ea typeface="Open Sans" panose="020B0606030504020204" pitchFamily="34" charset="0"/>
              <a:cs typeface="Arial" panose="020B0604020202020204" pitchFamily="34" charset="0"/>
            </a:endParaRPr>
          </a:p>
          <a:p>
            <a:pPr marL="0" indent="0" algn="l" rtl="0" fontAlgn="base">
              <a:spcBef>
                <a:spcPts val="0"/>
              </a:spcBef>
              <a:buNone/>
            </a:pPr>
            <a:r>
              <a:rPr lang="pl-PL" sz="6400" b="1" i="0" dirty="0">
                <a:effectLst/>
                <a:latin typeface="Arial" panose="020B0604020202020204" pitchFamily="34" charset="0"/>
                <a:ea typeface="Open Sans" panose="020B0606030504020204" pitchFamily="34" charset="0"/>
                <a:cs typeface="Arial" panose="020B0604020202020204" pitchFamily="34" charset="0"/>
              </a:rPr>
              <a:t>Płatność końcowa </a:t>
            </a:r>
            <a:r>
              <a:rPr lang="pl-PL" sz="6400" b="0" i="0" dirty="0">
                <a:effectLst/>
                <a:latin typeface="Arial" panose="020B0604020202020204" pitchFamily="34" charset="0"/>
                <a:ea typeface="Open Sans" panose="020B0606030504020204" pitchFamily="34" charset="0"/>
                <a:cs typeface="Arial" panose="020B0604020202020204" pitchFamily="34" charset="0"/>
              </a:rPr>
              <a:t>w wysokości co najmniej 5% przyznanego dofinansowania, przekazana po: </a:t>
            </a:r>
          </a:p>
          <a:p>
            <a:pPr algn="l" rtl="0" fontAlgn="base">
              <a:spcBef>
                <a:spcPts val="0"/>
              </a:spcBef>
              <a:buFont typeface="Wingdings" panose="05000000000000000000" pitchFamily="2" charset="2"/>
              <a:buChar char="ü"/>
            </a:pPr>
            <a:r>
              <a:rPr lang="pl-PL" sz="6400" b="0" i="0" dirty="0">
                <a:effectLst/>
                <a:latin typeface="Arial" panose="020B0604020202020204" pitchFamily="34" charset="0"/>
                <a:ea typeface="Open Sans" panose="020B0606030504020204" pitchFamily="34" charset="0"/>
                <a:cs typeface="Arial" panose="020B0604020202020204" pitchFamily="34" charset="0"/>
              </a:rPr>
              <a:t>zatwierdzeniu przez IZ FE SL wniosku o płatność końcową oraz poświadczeniu ujętych </a:t>
            </a:r>
            <a:br>
              <a:rPr lang="pl-PL" sz="6400" b="0" i="0" dirty="0">
                <a:effectLst/>
                <a:latin typeface="Arial" panose="020B0604020202020204" pitchFamily="34" charset="0"/>
                <a:ea typeface="Open Sans" panose="020B0606030504020204" pitchFamily="34" charset="0"/>
                <a:cs typeface="Arial" panose="020B0604020202020204" pitchFamily="34" charset="0"/>
              </a:rPr>
            </a:br>
            <a:r>
              <a:rPr lang="pl-PL" sz="6400" b="0" i="0" dirty="0">
                <a:effectLst/>
                <a:latin typeface="Arial" panose="020B0604020202020204" pitchFamily="34" charset="0"/>
                <a:ea typeface="Open Sans" panose="020B0606030504020204" pitchFamily="34" charset="0"/>
                <a:cs typeface="Arial" panose="020B0604020202020204" pitchFamily="34" charset="0"/>
              </a:rPr>
              <a:t>w nim poniesionych wydatków; </a:t>
            </a:r>
          </a:p>
          <a:p>
            <a:pPr algn="l" rtl="0" fontAlgn="base">
              <a:spcBef>
                <a:spcPts val="0"/>
              </a:spcBef>
              <a:buFont typeface="Wingdings" panose="05000000000000000000" pitchFamily="2" charset="2"/>
              <a:buChar char="ü"/>
            </a:pPr>
            <a:r>
              <a:rPr lang="pl-PL" sz="6400" b="0" i="0" dirty="0">
                <a:effectLst/>
                <a:latin typeface="Arial" panose="020B0604020202020204" pitchFamily="34" charset="0"/>
                <a:ea typeface="Open Sans" panose="020B0606030504020204" pitchFamily="34" charset="0"/>
                <a:cs typeface="Arial" panose="020B0604020202020204" pitchFamily="34" charset="0"/>
              </a:rPr>
              <a:t>akceptacji przez IZ FE SL części sprawozdawczej z realizacji Projektu zawartej </a:t>
            </a:r>
            <a:br>
              <a:rPr lang="pl-PL" sz="6400" b="0" i="0" dirty="0">
                <a:effectLst/>
                <a:latin typeface="Arial" panose="020B0604020202020204" pitchFamily="34" charset="0"/>
                <a:ea typeface="Open Sans" panose="020B0606030504020204" pitchFamily="34" charset="0"/>
                <a:cs typeface="Arial" panose="020B0604020202020204" pitchFamily="34" charset="0"/>
              </a:rPr>
            </a:br>
            <a:r>
              <a:rPr lang="pl-PL" sz="6400" b="0" i="0" dirty="0">
                <a:effectLst/>
                <a:latin typeface="Arial" panose="020B0604020202020204" pitchFamily="34" charset="0"/>
                <a:ea typeface="Open Sans" panose="020B0606030504020204" pitchFamily="34" charset="0"/>
                <a:cs typeface="Arial" panose="020B0604020202020204" pitchFamily="34" charset="0"/>
              </a:rPr>
              <a:t>we wniosku o płatność końcową; </a:t>
            </a:r>
          </a:p>
          <a:p>
            <a:pPr algn="l" rtl="0" fontAlgn="base">
              <a:spcBef>
                <a:spcPts val="0"/>
              </a:spcBef>
              <a:buFont typeface="Wingdings" panose="05000000000000000000" pitchFamily="2" charset="2"/>
              <a:buChar char="ü"/>
            </a:pPr>
            <a:r>
              <a:rPr lang="pl-PL" sz="6400" b="0" i="0" dirty="0">
                <a:effectLst/>
                <a:latin typeface="Arial" panose="020B0604020202020204" pitchFamily="34" charset="0"/>
                <a:ea typeface="Open Sans" panose="020B0606030504020204" pitchFamily="34" charset="0"/>
                <a:cs typeface="Arial" panose="020B0604020202020204" pitchFamily="34" charset="0"/>
              </a:rPr>
              <a:t>usunięcia nieprawidłowości (w przypadku ich stwierdzenia); </a:t>
            </a:r>
          </a:p>
          <a:p>
            <a:pPr algn="l" rtl="0" fontAlgn="base">
              <a:spcBef>
                <a:spcPts val="0"/>
              </a:spcBef>
              <a:buFont typeface="Wingdings" panose="05000000000000000000" pitchFamily="2" charset="2"/>
              <a:buChar char="ü"/>
            </a:pPr>
            <a:r>
              <a:rPr lang="pl-PL" sz="6400" b="0" i="0" dirty="0">
                <a:effectLst/>
                <a:latin typeface="Arial" panose="020B0604020202020204" pitchFamily="34" charset="0"/>
                <a:ea typeface="Open Sans" panose="020B0606030504020204" pitchFamily="34" charset="0"/>
                <a:cs typeface="Arial" panose="020B0604020202020204" pitchFamily="34" charset="0"/>
              </a:rPr>
              <a:t>pomniejszeniu przez IZ FE SL ostatecznej, ustalonej w wyniku realizacji projektu, wartości dofinansowania o wartość nie większą niż 3 procent tego dofinansowania (zgodnie </a:t>
            </a:r>
            <a:br>
              <a:rPr lang="pl-PL" sz="6400" b="0" i="0" dirty="0">
                <a:effectLst/>
                <a:latin typeface="Arial" panose="020B0604020202020204" pitchFamily="34" charset="0"/>
                <a:ea typeface="Open Sans" panose="020B0606030504020204" pitchFamily="34" charset="0"/>
                <a:cs typeface="Arial" panose="020B0604020202020204" pitchFamily="34" charset="0"/>
              </a:rPr>
            </a:br>
            <a:r>
              <a:rPr lang="pl-PL" sz="6400" b="0" i="0" dirty="0">
                <a:effectLst/>
                <a:latin typeface="Arial" panose="020B0604020202020204" pitchFamily="34" charset="0"/>
                <a:ea typeface="Open Sans" panose="020B0606030504020204" pitchFamily="34" charset="0"/>
                <a:cs typeface="Arial" panose="020B0604020202020204" pitchFamily="34" charset="0"/>
              </a:rPr>
              <a:t>z wykazem pomniejszenia wartości dofinansowania dla projektu </a:t>
            </a:r>
          </a:p>
          <a:p>
            <a:pPr algn="l" rtl="0" fontAlgn="base">
              <a:spcBef>
                <a:spcPts val="0"/>
              </a:spcBef>
              <a:buFont typeface="Wingdings" panose="05000000000000000000" pitchFamily="2" charset="2"/>
              <a:buChar char="ü"/>
            </a:pPr>
            <a:r>
              <a:rPr lang="pl-PL" sz="6400" b="0" i="0" dirty="0">
                <a:effectLst/>
                <a:latin typeface="Arial" panose="020B0604020202020204" pitchFamily="34" charset="0"/>
                <a:ea typeface="Open Sans" panose="020B0606030504020204" pitchFamily="34" charset="0"/>
                <a:cs typeface="Arial" panose="020B0604020202020204" pitchFamily="34" charset="0"/>
              </a:rPr>
              <a:t>w zakresie obowiązków komunikacyjnych, który stanowi załącznik do umowy </a:t>
            </a:r>
            <a:br>
              <a:rPr lang="pl-PL" sz="6400" b="0" i="0" dirty="0">
                <a:effectLst/>
                <a:latin typeface="Arial" panose="020B0604020202020204" pitchFamily="34" charset="0"/>
                <a:ea typeface="Open Sans" panose="020B0606030504020204" pitchFamily="34" charset="0"/>
                <a:cs typeface="Arial" panose="020B0604020202020204" pitchFamily="34" charset="0"/>
              </a:rPr>
            </a:br>
            <a:r>
              <a:rPr lang="pl-PL" sz="6400" b="0" i="0" dirty="0">
                <a:effectLst/>
                <a:latin typeface="Arial" panose="020B0604020202020204" pitchFamily="34" charset="0"/>
                <a:ea typeface="Open Sans" panose="020B0606030504020204" pitchFamily="34" charset="0"/>
                <a:cs typeface="Arial" panose="020B0604020202020204" pitchFamily="34" charset="0"/>
              </a:rPr>
              <a:t>o dofinansowanie), w przypadku braku wykonania działań zaradczych </a:t>
            </a:r>
            <a:br>
              <a:rPr lang="pl-PL" sz="6400" b="0" i="0" dirty="0">
                <a:effectLst/>
                <a:latin typeface="Arial" panose="020B0604020202020204" pitchFamily="34" charset="0"/>
                <a:ea typeface="Open Sans" panose="020B0606030504020204" pitchFamily="34" charset="0"/>
                <a:cs typeface="Arial" panose="020B0604020202020204" pitchFamily="34" charset="0"/>
              </a:rPr>
            </a:br>
            <a:r>
              <a:rPr lang="pl-PL" sz="6400" b="0" i="0" dirty="0">
                <a:effectLst/>
                <a:latin typeface="Arial" panose="020B0604020202020204" pitchFamily="34" charset="0"/>
                <a:ea typeface="Open Sans" panose="020B0606030504020204" pitchFamily="34" charset="0"/>
                <a:cs typeface="Arial" panose="020B0604020202020204" pitchFamily="34" charset="0"/>
              </a:rPr>
              <a:t>w terminie i na warunkach określonych w wezwaniu IZ FE SL;  </a:t>
            </a:r>
          </a:p>
          <a:p>
            <a:pPr algn="l" rtl="0" fontAlgn="base">
              <a:spcBef>
                <a:spcPts val="0"/>
              </a:spcBef>
              <a:buFont typeface="Wingdings" panose="05000000000000000000" pitchFamily="2" charset="2"/>
              <a:buChar char="ü"/>
            </a:pPr>
            <a:r>
              <a:rPr lang="pl-PL" sz="6400" b="0" i="0" dirty="0">
                <a:effectLst/>
                <a:latin typeface="Arial" panose="020B0604020202020204" pitchFamily="34" charset="0"/>
                <a:ea typeface="Open Sans" panose="020B0606030504020204" pitchFamily="34" charset="0"/>
                <a:cs typeface="Arial" panose="020B0604020202020204" pitchFamily="34" charset="0"/>
              </a:rPr>
              <a:t>kontroli na zakończenie realizacji projektu</a:t>
            </a:r>
          </a:p>
          <a:p>
            <a:pPr algn="l" rtl="0" fontAlgn="base">
              <a:buFont typeface="Wingdings" panose="05000000000000000000" pitchFamily="2" charset="2"/>
              <a:buChar char="ü"/>
            </a:pPr>
            <a:endParaRPr lang="pl-PL" sz="1800" b="0" i="0" dirty="0">
              <a:effectLst/>
              <a:latin typeface="Arial" panose="020B0604020202020204" pitchFamily="34" charset="0"/>
            </a:endParaRPr>
          </a:p>
          <a:p>
            <a:pPr algn="l" rtl="0" fontAlgn="base"/>
            <a:endParaRPr lang="pl-PL" b="0" i="0" dirty="0">
              <a:effectLst/>
            </a:endParaRPr>
          </a:p>
          <a:p>
            <a:endParaRPr lang="pl-PL" dirty="0"/>
          </a:p>
        </p:txBody>
      </p:sp>
      <p:sp>
        <p:nvSpPr>
          <p:cNvPr id="4" name="Symbol zastępczy numeru slajdu 3"/>
          <p:cNvSpPr>
            <a:spLocks noGrp="1"/>
          </p:cNvSpPr>
          <p:nvPr>
            <p:ph type="sldNum" sz="quarter" idx="10"/>
          </p:nvPr>
        </p:nvSpPr>
        <p:spPr/>
        <p:txBody>
          <a:bodyPr/>
          <a:lstStyle/>
          <a:p>
            <a:fld id="{EB4015AA-59F6-416B-87A6-8E3D940284E2}" type="slidenum">
              <a:rPr lang="pl-PL" smtClean="0"/>
              <a:pPr/>
              <a:t>7</a:t>
            </a:fld>
            <a:endParaRPr lang="pl-PL" dirty="0"/>
          </a:p>
        </p:txBody>
      </p:sp>
      <p:sp>
        <p:nvSpPr>
          <p:cNvPr id="5" name="Tytuł 1">
            <a:extLst>
              <a:ext uri="{FF2B5EF4-FFF2-40B4-BE49-F238E27FC236}">
                <a16:creationId xmlns:a16="http://schemas.microsoft.com/office/drawing/2014/main" id="{236D1262-61C9-45DF-BF08-DC71D11A4790}"/>
              </a:ext>
            </a:extLst>
          </p:cNvPr>
          <p:cNvSpPr txBox="1">
            <a:spLocks/>
          </p:cNvSpPr>
          <p:nvPr/>
        </p:nvSpPr>
        <p:spPr>
          <a:xfrm>
            <a:off x="1177925" y="691878"/>
            <a:ext cx="8640381" cy="504055"/>
          </a:xfrm>
          <a:prstGeom prst="rect">
            <a:avLst/>
          </a:prstGeom>
          <a:solidFill>
            <a:schemeClr val="accent1">
              <a:lumMod val="20000"/>
              <a:lumOff val="80000"/>
            </a:schemeClr>
          </a:solidFill>
        </p:spPr>
        <p:txBody>
          <a:bodyPr vert="horz" lIns="0" tIns="0" rIns="0" bIns="0" rtlCol="0" anchor="t" anchorCtr="0">
            <a:normAutofit/>
          </a:bodyPr>
          <a:lstStyle>
            <a:lvl1pPr algn="l" defTabSz="1007943" rtl="0" eaLnBrk="1" latinLnBrk="0" hangingPunct="1">
              <a:lnSpc>
                <a:spcPts val="3600"/>
              </a:lnSpc>
              <a:spcBef>
                <a:spcPct val="0"/>
              </a:spcBef>
              <a:buNone/>
              <a:defRPr sz="2800" b="1" kern="1200">
                <a:solidFill>
                  <a:schemeClr val="tx2"/>
                </a:solidFill>
                <a:latin typeface="Open Sans" pitchFamily="2" charset="0"/>
                <a:ea typeface="Open Sans" pitchFamily="2" charset="0"/>
                <a:cs typeface="Open Sans" pitchFamily="2" charset="0"/>
              </a:defRPr>
            </a:lvl1pPr>
          </a:lstStyle>
          <a:p>
            <a:r>
              <a:rPr lang="pl-PL"/>
              <a:t>	</a:t>
            </a:r>
            <a:r>
              <a:rPr lang="pl-PL" sz="2200"/>
              <a:t>Wnioski o płatność – podstawowe informacje</a:t>
            </a:r>
            <a:endParaRPr lang="pl-PL" sz="2200" dirty="0"/>
          </a:p>
        </p:txBody>
      </p:sp>
    </p:spTree>
    <p:extLst>
      <p:ext uri="{BB962C8B-B14F-4D97-AF65-F5344CB8AC3E}">
        <p14:creationId xmlns:p14="http://schemas.microsoft.com/office/powerpoint/2010/main" val="18425605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1024818" y="1187369"/>
            <a:ext cx="8640382" cy="5688632"/>
          </a:xfrm>
        </p:spPr>
        <p:txBody>
          <a:bodyPr>
            <a:normAutofit/>
          </a:bodyPr>
          <a:lstStyle/>
          <a:p>
            <a:pPr algn="l" rtl="0" fontAlgn="base"/>
            <a:endParaRPr lang="pl-PL" sz="1600" b="1" dirty="0">
              <a:effectLst/>
              <a:latin typeface="Open Sans" panose="020B0606030504020204" pitchFamily="34" charset="0"/>
              <a:ea typeface="Open Sans" panose="020B0606030504020204" pitchFamily="34" charset="0"/>
              <a:cs typeface="Open Sans" panose="020B0606030504020204" pitchFamily="34" charset="0"/>
            </a:endParaRPr>
          </a:p>
          <a:p>
            <a:pPr fontAlgn="base"/>
            <a:r>
              <a:rPr lang="pl-PL" b="1" dirty="0">
                <a:effectLst/>
                <a:latin typeface="Arial" panose="020B0604020202020204" pitchFamily="34" charset="0"/>
                <a:ea typeface="Open Sans" panose="020B0606030504020204" pitchFamily="34" charset="0"/>
                <a:cs typeface="Arial" panose="020B0604020202020204" pitchFamily="34" charset="0"/>
              </a:rPr>
              <a:t>Sprawozdanie </a:t>
            </a:r>
            <a:r>
              <a:rPr lang="pl-PL" dirty="0">
                <a:latin typeface="Arial" panose="020B0604020202020204" pitchFamily="34" charset="0"/>
                <a:ea typeface="Open Sans" panose="020B0606030504020204" pitchFamily="34" charset="0"/>
                <a:cs typeface="Arial" panose="020B0604020202020204" pitchFamily="34" charset="0"/>
              </a:rPr>
              <a:t>czyli wniosek o płatność z wypełnioną jedynie częścią sprawozdawczą.</a:t>
            </a:r>
            <a:endParaRPr lang="pl-PL" b="1" dirty="0">
              <a:effectLst/>
              <a:latin typeface="Arial" panose="020B0604020202020204" pitchFamily="34" charset="0"/>
              <a:ea typeface="Open Sans" panose="020B0606030504020204" pitchFamily="34" charset="0"/>
              <a:cs typeface="Arial" panose="020B0604020202020204" pitchFamily="34" charset="0"/>
            </a:endParaRPr>
          </a:p>
          <a:p>
            <a:pPr marL="355600" indent="0" algn="l" rtl="0" fontAlgn="base">
              <a:buNone/>
            </a:pPr>
            <a:br>
              <a:rPr lang="pl-PL" b="0" i="0" dirty="0">
                <a:effectLst/>
                <a:latin typeface="Arial" panose="020B0604020202020204" pitchFamily="34" charset="0"/>
                <a:ea typeface="Open Sans" panose="020B0606030504020204" pitchFamily="34" charset="0"/>
                <a:cs typeface="Arial" panose="020B0604020202020204" pitchFamily="34" charset="0"/>
              </a:rPr>
            </a:br>
            <a:r>
              <a:rPr lang="pl-PL" b="0" i="0">
                <a:effectLst/>
                <a:latin typeface="Arial" panose="020B0604020202020204" pitchFamily="34" charset="0"/>
                <a:ea typeface="Open Sans" panose="020B0606030504020204" pitchFamily="34" charset="0"/>
                <a:cs typeface="Arial" panose="020B0604020202020204" pitchFamily="34" charset="0"/>
              </a:rPr>
              <a:t>OBOWIĄZEK dotyczy:</a:t>
            </a:r>
            <a:endParaRPr lang="pl-PL" b="0" i="0" dirty="0">
              <a:effectLst/>
              <a:latin typeface="Arial" panose="020B0604020202020204" pitchFamily="34" charset="0"/>
              <a:ea typeface="Open Sans" panose="020B0606030504020204" pitchFamily="34" charset="0"/>
              <a:cs typeface="Arial" panose="020B0604020202020204" pitchFamily="34" charset="0"/>
            </a:endParaRPr>
          </a:p>
          <a:p>
            <a:pPr marL="355600" indent="0" algn="l" rtl="0" fontAlgn="base">
              <a:buNone/>
            </a:pPr>
            <a:r>
              <a:rPr lang="pl-PL" b="0" i="0" dirty="0">
                <a:effectLst/>
                <a:latin typeface="Arial" panose="020B0604020202020204" pitchFamily="34" charset="0"/>
                <a:ea typeface="Open Sans" panose="020B0606030504020204" pitchFamily="34" charset="0"/>
                <a:cs typeface="Arial" panose="020B0604020202020204" pitchFamily="34" charset="0"/>
              </a:rPr>
              <a:t>poinformowania IZ FESL o postępie rzeczowym w projekcie, niezależnie </a:t>
            </a:r>
            <a:br>
              <a:rPr lang="pl-PL" b="0" i="0" dirty="0">
                <a:effectLst/>
                <a:latin typeface="Arial" panose="020B0604020202020204" pitchFamily="34" charset="0"/>
                <a:ea typeface="Open Sans" panose="020B0606030504020204" pitchFamily="34" charset="0"/>
                <a:cs typeface="Arial" panose="020B0604020202020204" pitchFamily="34" charset="0"/>
              </a:rPr>
            </a:br>
            <a:r>
              <a:rPr lang="pl-PL" b="0" i="0" dirty="0">
                <a:effectLst/>
                <a:latin typeface="Arial" panose="020B0604020202020204" pitchFamily="34" charset="0"/>
                <a:ea typeface="Open Sans" panose="020B0606030504020204" pitchFamily="34" charset="0"/>
                <a:cs typeface="Arial" panose="020B0604020202020204" pitchFamily="34" charset="0"/>
              </a:rPr>
              <a:t>od poziomu finansowego rozliczenia projektu dwa razy do roku, w terminie </a:t>
            </a:r>
            <a:endParaRPr lang="pl-PL" dirty="0">
              <a:latin typeface="Arial" panose="020B0604020202020204" pitchFamily="34" charset="0"/>
              <a:ea typeface="Open Sans" panose="020B0606030504020204" pitchFamily="34" charset="0"/>
              <a:cs typeface="Arial" panose="020B0604020202020204" pitchFamily="34" charset="0"/>
            </a:endParaRPr>
          </a:p>
          <a:p>
            <a:pPr marL="641350" indent="-285750" algn="l" rtl="0" fontAlgn="base">
              <a:buFont typeface="Wingdings" panose="05000000000000000000" pitchFamily="2" charset="2"/>
              <a:buChar char="q"/>
            </a:pPr>
            <a:r>
              <a:rPr lang="pl-PL" b="0" i="0" dirty="0">
                <a:effectLst/>
                <a:latin typeface="Arial" panose="020B0604020202020204" pitchFamily="34" charset="0"/>
                <a:ea typeface="Open Sans" panose="020B0606030504020204" pitchFamily="34" charset="0"/>
                <a:cs typeface="Arial" panose="020B0604020202020204" pitchFamily="34" charset="0"/>
              </a:rPr>
              <a:t>do 30 czerwca oraz </a:t>
            </a:r>
          </a:p>
          <a:p>
            <a:pPr marL="641350" indent="-285750" algn="l" rtl="0" fontAlgn="base">
              <a:buFont typeface="Wingdings" panose="05000000000000000000" pitchFamily="2" charset="2"/>
              <a:buChar char="q"/>
            </a:pPr>
            <a:r>
              <a:rPr lang="pl-PL" b="0" i="0" dirty="0">
                <a:effectLst/>
                <a:latin typeface="Arial" panose="020B0604020202020204" pitchFamily="34" charset="0"/>
                <a:ea typeface="Open Sans" panose="020B0606030504020204" pitchFamily="34" charset="0"/>
                <a:cs typeface="Arial" panose="020B0604020202020204" pitchFamily="34" charset="0"/>
              </a:rPr>
              <a:t>do 31 grudnia. </a:t>
            </a:r>
            <a:br>
              <a:rPr lang="pl-PL" b="0" i="0" dirty="0">
                <a:effectLst/>
                <a:latin typeface="Arial" panose="020B0604020202020204" pitchFamily="34" charset="0"/>
                <a:ea typeface="Open Sans" panose="020B0606030504020204" pitchFamily="34" charset="0"/>
                <a:cs typeface="Arial" panose="020B0604020202020204" pitchFamily="34" charset="0"/>
              </a:rPr>
            </a:br>
            <a:endParaRPr lang="pl-PL" b="0" i="0" dirty="0">
              <a:effectLst/>
              <a:latin typeface="Arial" panose="020B0604020202020204" pitchFamily="34" charset="0"/>
              <a:ea typeface="Open Sans" panose="020B0606030504020204" pitchFamily="34" charset="0"/>
              <a:cs typeface="Arial" panose="020B0604020202020204" pitchFamily="34" charset="0"/>
            </a:endParaRPr>
          </a:p>
          <a:p>
            <a:pPr marL="355600" indent="0" algn="l" rtl="0" fontAlgn="base">
              <a:buNone/>
            </a:pPr>
            <a:r>
              <a:rPr lang="pl-PL" b="0" i="0" dirty="0">
                <a:effectLst/>
                <a:latin typeface="Arial" panose="020B0604020202020204" pitchFamily="34" charset="0"/>
                <a:ea typeface="Open Sans" panose="020B0606030504020204" pitchFamily="34" charset="0"/>
                <a:cs typeface="Arial" panose="020B0604020202020204" pitchFamily="34" charset="0"/>
              </a:rPr>
              <a:t>W przypadku złożenia wniosku o płatność zawierającego wydatki warunek poinformowania o postępie rzeczowym w projekcie jest spełniony. </a:t>
            </a:r>
          </a:p>
          <a:p>
            <a:pPr algn="l" rtl="0" fontAlgn="base">
              <a:buFont typeface="Wingdings" panose="05000000000000000000" pitchFamily="2" charset="2"/>
              <a:buChar char="ü"/>
            </a:pPr>
            <a:endParaRPr lang="pl-PL" sz="1600" b="0" i="0" dirty="0">
              <a:effectLst/>
              <a:latin typeface="Open Sans" panose="020B0606030504020204" pitchFamily="34" charset="0"/>
              <a:ea typeface="Open Sans" panose="020B0606030504020204" pitchFamily="34" charset="0"/>
              <a:cs typeface="Open Sans" panose="020B0606030504020204" pitchFamily="34" charset="0"/>
            </a:endParaRPr>
          </a:p>
          <a:p>
            <a:pPr algn="l" rtl="0" fontAlgn="base"/>
            <a:endParaRPr lang="pl-PL" sz="1600" b="0" i="0" dirty="0">
              <a:effectLst/>
            </a:endParaRPr>
          </a:p>
          <a:p>
            <a:endParaRPr lang="pl-PL" sz="1600" dirty="0"/>
          </a:p>
        </p:txBody>
      </p:sp>
      <p:sp>
        <p:nvSpPr>
          <p:cNvPr id="4" name="Symbol zastępczy numeru slajdu 3"/>
          <p:cNvSpPr>
            <a:spLocks noGrp="1"/>
          </p:cNvSpPr>
          <p:nvPr>
            <p:ph type="sldNum" sz="quarter" idx="10"/>
          </p:nvPr>
        </p:nvSpPr>
        <p:spPr/>
        <p:txBody>
          <a:bodyPr/>
          <a:lstStyle/>
          <a:p>
            <a:fld id="{EB4015AA-59F6-416B-87A6-8E3D940284E2}" type="slidenum">
              <a:rPr lang="pl-PL" smtClean="0"/>
              <a:pPr/>
              <a:t>8</a:t>
            </a:fld>
            <a:endParaRPr lang="pl-PL" dirty="0"/>
          </a:p>
        </p:txBody>
      </p:sp>
      <p:sp>
        <p:nvSpPr>
          <p:cNvPr id="5" name="Tytuł 1">
            <a:extLst>
              <a:ext uri="{FF2B5EF4-FFF2-40B4-BE49-F238E27FC236}">
                <a16:creationId xmlns:a16="http://schemas.microsoft.com/office/drawing/2014/main" id="{47A1E420-B54D-4FF5-928E-DA4501D01CC4}"/>
              </a:ext>
            </a:extLst>
          </p:cNvPr>
          <p:cNvSpPr txBox="1">
            <a:spLocks/>
          </p:cNvSpPr>
          <p:nvPr/>
        </p:nvSpPr>
        <p:spPr>
          <a:xfrm>
            <a:off x="1177925" y="691878"/>
            <a:ext cx="8640381" cy="504055"/>
          </a:xfrm>
          <a:prstGeom prst="rect">
            <a:avLst/>
          </a:prstGeom>
          <a:solidFill>
            <a:schemeClr val="accent1">
              <a:lumMod val="20000"/>
              <a:lumOff val="80000"/>
            </a:schemeClr>
          </a:solidFill>
        </p:spPr>
        <p:txBody>
          <a:bodyPr vert="horz" lIns="0" tIns="0" rIns="0" bIns="0" rtlCol="0" anchor="t" anchorCtr="0">
            <a:normAutofit/>
          </a:bodyPr>
          <a:lstStyle>
            <a:lvl1pPr algn="l" defTabSz="1007943" rtl="0" eaLnBrk="1" latinLnBrk="0" hangingPunct="1">
              <a:lnSpc>
                <a:spcPts val="3600"/>
              </a:lnSpc>
              <a:spcBef>
                <a:spcPct val="0"/>
              </a:spcBef>
              <a:buNone/>
              <a:defRPr sz="2800" b="1" kern="1200">
                <a:solidFill>
                  <a:schemeClr val="tx2"/>
                </a:solidFill>
                <a:latin typeface="Open Sans" pitchFamily="2" charset="0"/>
                <a:ea typeface="Open Sans" pitchFamily="2" charset="0"/>
                <a:cs typeface="Open Sans" pitchFamily="2" charset="0"/>
              </a:defRPr>
            </a:lvl1pPr>
          </a:lstStyle>
          <a:p>
            <a:r>
              <a:rPr lang="pl-PL"/>
              <a:t>	</a:t>
            </a:r>
            <a:r>
              <a:rPr lang="pl-PL" sz="2200"/>
              <a:t>Wnioski o płatność – podstawowe informacje</a:t>
            </a:r>
            <a:endParaRPr lang="pl-PL" sz="2200" dirty="0"/>
          </a:p>
        </p:txBody>
      </p:sp>
    </p:spTree>
    <p:extLst>
      <p:ext uri="{BB962C8B-B14F-4D97-AF65-F5344CB8AC3E}">
        <p14:creationId xmlns:p14="http://schemas.microsoft.com/office/powerpoint/2010/main" val="39051346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025525" y="539478"/>
            <a:ext cx="8640381" cy="504055"/>
          </a:xfrm>
          <a:solidFill>
            <a:schemeClr val="accent1">
              <a:lumMod val="20000"/>
              <a:lumOff val="80000"/>
            </a:schemeClr>
          </a:solidFill>
        </p:spPr>
        <p:txBody>
          <a:bodyPr>
            <a:normAutofit fontScale="90000"/>
          </a:bodyPr>
          <a:lstStyle/>
          <a:p>
            <a:r>
              <a:rPr lang="pl-PL" dirty="0"/>
              <a:t>	</a:t>
            </a:r>
            <a:r>
              <a:rPr lang="pl-PL" sz="2200" dirty="0"/>
              <a:t>Załączniki do wniosku o płatność – podstawowe informacje</a:t>
            </a:r>
          </a:p>
        </p:txBody>
      </p:sp>
      <p:sp>
        <p:nvSpPr>
          <p:cNvPr id="3" name="Symbol zastępczy zawartości 2"/>
          <p:cNvSpPr>
            <a:spLocks noGrp="1"/>
          </p:cNvSpPr>
          <p:nvPr>
            <p:ph idx="1"/>
          </p:nvPr>
        </p:nvSpPr>
        <p:spPr>
          <a:xfrm>
            <a:off x="1025907" y="1187549"/>
            <a:ext cx="8640382" cy="5688632"/>
          </a:xfrm>
        </p:spPr>
        <p:txBody>
          <a:bodyPr vert="horz" lIns="0" tIns="0" rIns="0" bIns="0" rtlCol="0" anchor="t">
            <a:normAutofit fontScale="25000" lnSpcReduction="20000"/>
          </a:bodyPr>
          <a:lstStyle/>
          <a:p>
            <a:pPr algn="l" rtl="0" fontAlgn="base"/>
            <a:r>
              <a:rPr lang="pl-PL" sz="7200" b="0" i="0" dirty="0">
                <a:effectLst/>
                <a:latin typeface="Arial" panose="020B0604020202020204" pitchFamily="34" charset="0"/>
                <a:cs typeface="Arial" panose="020B0604020202020204" pitchFamily="34" charset="0"/>
              </a:rPr>
              <a:t>Wnioski o płatność pośrednią/końcową (dot. refundacji/rozliczenia zaliczki), wraz z załącznikami jako odwzorowanie elektroniczne dokumentów potwierdzających poniesienie wydatków:  </a:t>
            </a:r>
          </a:p>
          <a:p>
            <a:pPr marL="251460" indent="-251460" algn="l" rtl="0" fontAlgn="base">
              <a:buFont typeface="Arial" panose="020B0604020202020204" pitchFamily="34" charset="0"/>
              <a:buChar char="•"/>
            </a:pPr>
            <a:r>
              <a:rPr lang="pl-PL" sz="7200" b="0" i="0">
                <a:effectLst/>
                <a:latin typeface="Arial"/>
                <a:ea typeface="Open Sans"/>
                <a:cs typeface="Arial"/>
              </a:rPr>
              <a:t>faktur lub innych dokumentów o równoważnej wartości dowodowej w tym przejściowe świadectwa płatności. Na oryginale każdej faktury lub dokumencie </a:t>
            </a:r>
            <a:br>
              <a:rPr lang="pl-PL" sz="7200" b="0" i="0" dirty="0">
                <a:effectLst/>
                <a:latin typeface="Arial" panose="020B0604020202020204" pitchFamily="34" charset="0"/>
                <a:cs typeface="Arial" panose="020B0604020202020204" pitchFamily="34" charset="0"/>
              </a:rPr>
            </a:br>
            <a:r>
              <a:rPr lang="pl-PL" sz="7200" b="0" i="0">
                <a:effectLst/>
                <a:latin typeface="Arial"/>
                <a:ea typeface="Open Sans"/>
                <a:cs typeface="Arial"/>
              </a:rPr>
              <a:t>o równoważnej wartości dowodowej należy umieścić opis zgodnie </a:t>
            </a:r>
            <a:r>
              <a:rPr lang="pl-PL" sz="7200" b="0" i="0" u="sng" strike="noStrike">
                <a:solidFill>
                  <a:srgbClr val="0563C1"/>
                </a:solidFill>
                <a:effectLst/>
                <a:latin typeface="Arial"/>
                <a:ea typeface="Open Sans"/>
                <a:cs typeface="Arial"/>
                <a:hlinkClick r:id="rId2"/>
              </a:rPr>
              <a:t>ze wzorem stanowiącym element zasad realizacji FE SL 2021-2027</a:t>
            </a:r>
            <a:r>
              <a:rPr lang="pl-PL" sz="7200" u="sng" strike="noStrike">
                <a:solidFill>
                  <a:srgbClr val="0563C1"/>
                </a:solidFill>
                <a:latin typeface="Arial"/>
                <a:ea typeface="Open Sans"/>
                <a:cs typeface="Arial"/>
              </a:rPr>
              <a:t>;</a:t>
            </a:r>
            <a:endParaRPr lang="pl-PL" sz="7200" b="0" i="0">
              <a:effectLst/>
              <a:latin typeface="Arial"/>
              <a:ea typeface="Open Sans"/>
              <a:cs typeface="Arial"/>
            </a:endParaRPr>
          </a:p>
          <a:p>
            <a:pPr algn="l" rtl="0" fontAlgn="base">
              <a:buFont typeface="Arial" panose="020B0604020202020204" pitchFamily="34" charset="0"/>
              <a:buChar char="•"/>
            </a:pPr>
            <a:r>
              <a:rPr lang="pl-PL" sz="7200" b="0" i="0" dirty="0">
                <a:effectLst/>
                <a:latin typeface="Arial" panose="020B0604020202020204" pitchFamily="34" charset="0"/>
                <a:cs typeface="Arial" panose="020B0604020202020204" pitchFamily="34" charset="0"/>
              </a:rPr>
              <a:t>dokumentów potwierdzających odbiór urządzeń/sprzętu/dostaw/robót budowlanych lub wykonanie prac;</a:t>
            </a:r>
          </a:p>
          <a:p>
            <a:pPr fontAlgn="base">
              <a:buFont typeface="Arial" panose="020B0604020202020204" pitchFamily="34" charset="0"/>
              <a:buChar char="•"/>
            </a:pPr>
            <a:r>
              <a:rPr lang="pl-PL" sz="7200" b="0" i="0" dirty="0">
                <a:effectLst/>
                <a:latin typeface="Arial" panose="020B0604020202020204" pitchFamily="34" charset="0"/>
                <a:cs typeface="Arial" panose="020B0604020202020204" pitchFamily="34" charset="0"/>
              </a:rPr>
              <a:t>wyciągów bankowych lub inne księgowe dowody zapłaty np. potwierdzenia przelewów, wyciągi bankowe, dowody KP, KW, raporty kasowe, które poświadczają zapłatę za otrzymane produkty czy usługi;</a:t>
            </a:r>
          </a:p>
          <a:p>
            <a:pPr fontAlgn="base">
              <a:buFont typeface="Arial" panose="020B0604020202020204" pitchFamily="34" charset="0"/>
              <a:buChar char="•"/>
            </a:pPr>
            <a:r>
              <a:rPr lang="pl-PL" sz="7200" b="0" i="0" dirty="0">
                <a:effectLst/>
                <a:latin typeface="Arial" panose="020B0604020202020204" pitchFamily="34" charset="0"/>
                <a:cs typeface="Arial" panose="020B0604020202020204" pitchFamily="34" charset="0"/>
              </a:rPr>
              <a:t>innych dokumentów potwierdzających i uzasadniających prawidłową realizację Projektu/ żądanych przez IZ FE SL. (zgodnie z Przewodnikiem dla Beneficjentów…) Są to między innymi: umowy z wykonawcami</a:t>
            </a:r>
            <a:r>
              <a:rPr lang="pl-PL" sz="7200" dirty="0">
                <a:latin typeface="Arial" panose="020B0604020202020204" pitchFamily="34" charset="0"/>
                <a:cs typeface="Arial" panose="020B0604020202020204" pitchFamily="34" charset="0"/>
              </a:rPr>
              <a:t>, zestawienie zamówień publicznych, </a:t>
            </a:r>
            <a:r>
              <a:rPr lang="pl-PL" sz="7200" dirty="0">
                <a:effectLst/>
                <a:latin typeface="Arial" panose="020B0604020202020204" pitchFamily="34" charset="0"/>
                <a:cs typeface="Arial" panose="020B0604020202020204" pitchFamily="34" charset="0"/>
              </a:rPr>
              <a:t>indywidualna interpretacja prawa podatkowego (jeśli dotyczy)</a:t>
            </a:r>
          </a:p>
          <a:p>
            <a:pPr fontAlgn="base">
              <a:buFont typeface="Arial" panose="020B0604020202020204" pitchFamily="34" charset="0"/>
              <a:buChar char="•"/>
            </a:pPr>
            <a:endParaRPr lang="pl-PL" sz="1600" b="0" i="0" dirty="0">
              <a:effectLst/>
              <a:latin typeface="Arial" panose="020B0604020202020204" pitchFamily="34" charset="0"/>
              <a:cs typeface="Arial" panose="020B0604020202020204" pitchFamily="34" charset="0"/>
            </a:endParaRPr>
          </a:p>
          <a:p>
            <a:pPr algn="l" rtl="0" fontAlgn="base">
              <a:buFont typeface="Arial" panose="020B0604020202020204" pitchFamily="34" charset="0"/>
              <a:buChar char="•"/>
            </a:pPr>
            <a:endParaRPr lang="pl-PL" sz="1600" b="0" i="0" dirty="0">
              <a:effectLst/>
            </a:endParaRPr>
          </a:p>
          <a:p>
            <a:endParaRPr lang="pl-PL" sz="1600" dirty="0"/>
          </a:p>
        </p:txBody>
      </p:sp>
      <p:sp>
        <p:nvSpPr>
          <p:cNvPr id="4" name="Symbol zastępczy numeru slajdu 3"/>
          <p:cNvSpPr>
            <a:spLocks noGrp="1"/>
          </p:cNvSpPr>
          <p:nvPr>
            <p:ph type="sldNum" sz="quarter" idx="10"/>
          </p:nvPr>
        </p:nvSpPr>
        <p:spPr/>
        <p:txBody>
          <a:bodyPr/>
          <a:lstStyle/>
          <a:p>
            <a:fld id="{EB4015AA-59F6-416B-87A6-8E3D940284E2}" type="slidenum">
              <a:rPr lang="pl-PL" smtClean="0"/>
              <a:pPr/>
              <a:t>9</a:t>
            </a:fld>
            <a:endParaRPr lang="pl-PL" dirty="0"/>
          </a:p>
        </p:txBody>
      </p:sp>
    </p:spTree>
    <p:extLst>
      <p:ext uri="{BB962C8B-B14F-4D97-AF65-F5344CB8AC3E}">
        <p14:creationId xmlns:p14="http://schemas.microsoft.com/office/powerpoint/2010/main" val="77675387"/>
      </p:ext>
    </p:extLst>
  </p:cSld>
  <p:clrMapOvr>
    <a:masterClrMapping/>
  </p:clrMapOvr>
</p:sld>
</file>

<file path=ppt/theme/theme1.xml><?xml version="1.0" encoding="utf-8"?>
<a:theme xmlns:a="http://schemas.openxmlformats.org/drawingml/2006/main" name="Motyw pakietu Office">
  <a:themeElements>
    <a:clrScheme name="Niestandardowy 8">
      <a:dk1>
        <a:srgbClr val="000000"/>
      </a:dk1>
      <a:lt1>
        <a:srgbClr val="FFFFFF"/>
      </a:lt1>
      <a:dk2>
        <a:srgbClr val="002073"/>
      </a:dk2>
      <a:lt2>
        <a:srgbClr val="FFFFFF"/>
      </a:lt2>
      <a:accent1>
        <a:srgbClr val="003399"/>
      </a:accent1>
      <a:accent2>
        <a:srgbClr val="A6D3FF"/>
      </a:accent2>
      <a:accent3>
        <a:srgbClr val="FFD618"/>
      </a:accent3>
      <a:accent4>
        <a:srgbClr val="0051B0"/>
      </a:accent4>
      <a:accent5>
        <a:srgbClr val="6BB1E2"/>
      </a:accent5>
      <a:accent6>
        <a:srgbClr val="FFE60B"/>
      </a:accent6>
      <a:hlink>
        <a:srgbClr val="0563C1"/>
      </a:hlink>
      <a:folHlink>
        <a:srgbClr val="954F72"/>
      </a:folHlink>
    </a:clrScheme>
    <a:fontScheme name="Motyw pakietu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otyw pakietu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zentacja1" id="{436F5452-C95B-4D43-A1C6-1CA5BE69C951}" vid="{ABE25C27-1E66-47F3-AA86-B88226738C33}"/>
    </a:ext>
  </a:ext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cd3c5b66-25f6-4b57-a627-2b053f7da8c0">
      <Terms xmlns="http://schemas.microsoft.com/office/infopath/2007/PartnerControls"/>
    </lcf76f155ced4ddcb4097134ff3c332f>
    <TaxCatchAll xmlns="c5f4c482-ac9c-4b79-b19e-3c04c3e49534"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8B52D847786EBE4FB3DF1A65CD2A07AC" ma:contentTypeVersion="14" ma:contentTypeDescription="Utwórz nowy dokument." ma:contentTypeScope="" ma:versionID="26cfd90375140a70c5d1d32264d8c90b">
  <xsd:schema xmlns:xsd="http://www.w3.org/2001/XMLSchema" xmlns:xs="http://www.w3.org/2001/XMLSchema" xmlns:p="http://schemas.microsoft.com/office/2006/metadata/properties" xmlns:ns2="cd3c5b66-25f6-4b57-a627-2b053f7da8c0" xmlns:ns3="c5f4c482-ac9c-4b79-b19e-3c04c3e49534" targetNamespace="http://schemas.microsoft.com/office/2006/metadata/properties" ma:root="true" ma:fieldsID="2251bd1420ddb98db297b7ff7ef9ce27" ns2:_="" ns3:_="">
    <xsd:import namespace="cd3c5b66-25f6-4b57-a627-2b053f7da8c0"/>
    <xsd:import namespace="c5f4c482-ac9c-4b79-b19e-3c04c3e49534"/>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ObjectDetectorVersion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d3c5b66-25f6-4b57-a627-2b053f7da8c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lcf76f155ced4ddcb4097134ff3c332f" ma:index="14" nillable="true" ma:taxonomy="true" ma:internalName="lcf76f155ced4ddcb4097134ff3c332f" ma:taxonomyFieldName="MediaServiceImageTags" ma:displayName="Tagi obrazów" ma:readOnly="false" ma:fieldId="{5cf76f15-5ced-4ddc-b409-7134ff3c332f}" ma:taxonomyMulti="true" ma:sspId="54914f52-495d-4bb6-95e8-b9da89695b27" ma:termSetId="09814cd3-568e-fe90-9814-8d621ff8fb84" ma:anchorId="fba54fb3-c3e1-fe81-a776-ca4b69148c4d" ma:open="true" ma:isKeyword="false">
      <xsd:complexType>
        <xsd:sequence>
          <xsd:element ref="pc:Terms" minOccurs="0" maxOccurs="1"/>
        </xsd:sequence>
      </xsd:complex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dexed="true" ma:internalName="MediaServiceDateTaken" ma:readOnly="true">
      <xsd:simpleType>
        <xsd:restriction base="dms:Text"/>
      </xsd:simpleType>
    </xsd:element>
    <xsd:element name="MediaServiceLocation" ma:index="20" nillable="true" ma:displayName="Location" ma:indexed="true" ma:internalName="MediaServiceLocation"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5f4c482-ac9c-4b79-b19e-3c04c3e49534" elementFormDefault="qualified">
    <xsd:import namespace="http://schemas.microsoft.com/office/2006/documentManagement/types"/>
    <xsd:import namespace="http://schemas.microsoft.com/office/infopath/2007/PartnerControls"/>
    <xsd:element name="SharedWithUsers" ma:index="10" nillable="true" ma:displayName="Udostępniani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Udostępnione dla — szczegóły" ma:internalName="SharedWithDetails" ma:readOnly="true">
      <xsd:simpleType>
        <xsd:restriction base="dms:Note">
          <xsd:maxLength value="255"/>
        </xsd:restriction>
      </xsd:simpleType>
    </xsd:element>
    <xsd:element name="TaxCatchAll" ma:index="15" nillable="true" ma:displayName="Taxonomy Catch All Column" ma:hidden="true" ma:list="{14a50e90-77b4-4886-9e2e-9086173b985f}" ma:internalName="TaxCatchAll" ma:showField="CatchAllData" ma:web="c5f4c482-ac9c-4b79-b19e-3c04c3e4953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zawartości"/>
        <xsd:element ref="dc:title" minOccurs="0" maxOccurs="1" ma:index="4" ma:displayName="Tytuł"/>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D6470E4-38B4-4043-87FE-9820A2779581}">
  <ds:schemaRefs>
    <ds:schemaRef ds:uri="http://purl.org/dc/elements/1.1/"/>
    <ds:schemaRef ds:uri="http://purl.org/dc/terms/"/>
    <ds:schemaRef ds:uri="http://schemas.microsoft.com/office/2006/metadata/properties"/>
    <ds:schemaRef ds:uri="http://schemas.microsoft.com/office/infopath/2007/PartnerControls"/>
    <ds:schemaRef ds:uri="http://schemas.openxmlformats.org/package/2006/metadata/core-properties"/>
    <ds:schemaRef ds:uri="http://schemas.microsoft.com/office/2006/documentManagement/types"/>
    <ds:schemaRef ds:uri="http://www.w3.org/XML/1998/namespace"/>
    <ds:schemaRef ds:uri="40d63d78-3c1f-4dea-8cac-5cdc7f56fd0b"/>
    <ds:schemaRef ds:uri="2e659026-ec0d-4874-ba7b-0eb2ea7cac76"/>
    <ds:schemaRef ds:uri="http://purl.org/dc/dcmitype/"/>
    <ds:schemaRef ds:uri="cd3c5b66-25f6-4b57-a627-2b053f7da8c0"/>
    <ds:schemaRef ds:uri="c5f4c482-ac9c-4b79-b19e-3c04c3e49534"/>
  </ds:schemaRefs>
</ds:datastoreItem>
</file>

<file path=customXml/itemProps2.xml><?xml version="1.0" encoding="utf-8"?>
<ds:datastoreItem xmlns:ds="http://schemas.openxmlformats.org/officeDocument/2006/customXml" ds:itemID="{26F27F77-2A28-4FC2-8A7B-DBA15D91A80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d3c5b66-25f6-4b57-a627-2b053f7da8c0"/>
    <ds:schemaRef ds:uri="c5f4c482-ac9c-4b79-b19e-3c04c3e4953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C2AAAB6-C606-4262-8AAB-A289D11A6E3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3770</TotalTime>
  <Words>3334</Words>
  <Application>Microsoft Office PowerPoint</Application>
  <PresentationFormat>Niestandardowy</PresentationFormat>
  <Paragraphs>303</Paragraphs>
  <Slides>43</Slides>
  <Notes>7</Notes>
  <HiddenSlides>0</HiddenSlides>
  <MMClips>0</MMClips>
  <ScaleCrop>false</ScaleCrop>
  <HeadingPairs>
    <vt:vector size="6" baseType="variant">
      <vt:variant>
        <vt:lpstr>Używane czcionki</vt:lpstr>
      </vt:variant>
      <vt:variant>
        <vt:i4>5</vt:i4>
      </vt:variant>
      <vt:variant>
        <vt:lpstr>Motyw</vt:lpstr>
      </vt:variant>
      <vt:variant>
        <vt:i4>1</vt:i4>
      </vt:variant>
      <vt:variant>
        <vt:lpstr>Tytuły slajdów</vt:lpstr>
      </vt:variant>
      <vt:variant>
        <vt:i4>43</vt:i4>
      </vt:variant>
    </vt:vector>
  </HeadingPairs>
  <TitlesOfParts>
    <vt:vector size="49" baseType="lpstr">
      <vt:lpstr>Arial</vt:lpstr>
      <vt:lpstr>Calibri</vt:lpstr>
      <vt:lpstr>Courier New</vt:lpstr>
      <vt:lpstr>Open Sans</vt:lpstr>
      <vt:lpstr>Wingdings</vt:lpstr>
      <vt:lpstr>Motyw pakietu Office</vt:lpstr>
      <vt:lpstr> Rozliczanie projektów z FST/EFRR w ramach FE SL 2021-2027 ogólne zasady</vt:lpstr>
      <vt:lpstr>Wniosek o płatność</vt:lpstr>
      <vt:lpstr>Złożenie wniosków o płatność – podstawowe informacje</vt:lpstr>
      <vt:lpstr>      Termin składania wniosków o płatność – podstawowe informacje</vt:lpstr>
      <vt:lpstr> Formy wypłaty dofinansowania</vt:lpstr>
      <vt:lpstr> Wnioski o płatność – podstawowe informacje</vt:lpstr>
      <vt:lpstr>Prezentacja programu PowerPoint</vt:lpstr>
      <vt:lpstr>Prezentacja programu PowerPoint</vt:lpstr>
      <vt:lpstr> Załączniki do wniosku o płatność – podstawowe informacje</vt:lpstr>
      <vt:lpstr> Załączniki do wniosku o płatność - podstawowe informacje</vt:lpstr>
      <vt:lpstr>  Załączniki do wniosku o płatność – podstawowe informacje</vt:lpstr>
      <vt:lpstr>  Załączniki do wniosku o płatność</vt:lpstr>
      <vt:lpstr>  Inne informacje związane z wnioskiem o płatność </vt:lpstr>
      <vt:lpstr>  Inne informacje związane z wnioskiem o płatność </vt:lpstr>
      <vt:lpstr> Zaliczka</vt:lpstr>
      <vt:lpstr>           Zaliczka – ogólne informacje</vt:lpstr>
      <vt:lpstr>            Zaliczka</vt:lpstr>
      <vt:lpstr> Rozliczenie zaliczki – ogólne informacje</vt:lpstr>
      <vt:lpstr> VAT</vt:lpstr>
      <vt:lpstr> VAT</vt:lpstr>
      <vt:lpstr> VAT</vt:lpstr>
      <vt:lpstr> VAT</vt:lpstr>
      <vt:lpstr> VAT</vt:lpstr>
      <vt:lpstr> VAT</vt:lpstr>
      <vt:lpstr> Częściowy  VAT – ogólne informacje</vt:lpstr>
      <vt:lpstr> Częściowy VAT</vt:lpstr>
      <vt:lpstr>Koszty osobowe</vt:lpstr>
      <vt:lpstr> Koszty osobowe – podstawowe informacje</vt:lpstr>
      <vt:lpstr>Koszty osobowe – dokumenty – ogólne informacje</vt:lpstr>
      <vt:lpstr>Koszty osobowe – dokumenty – ogólne informacje</vt:lpstr>
      <vt:lpstr>Inne </vt:lpstr>
      <vt:lpstr> Realizacja/rozliczanie projektów –ogólne informacje</vt:lpstr>
      <vt:lpstr>Projekty partnerskie</vt:lpstr>
      <vt:lpstr>  Projekty partnerskie – ogólne informacje</vt:lpstr>
      <vt:lpstr>  Projekty partnerskie – ogólne informacje</vt:lpstr>
      <vt:lpstr>Koszty pośrednie</vt:lpstr>
      <vt:lpstr>                Koszty pośrednie – podstawowe informacje</vt:lpstr>
      <vt:lpstr>Prezentacja programu PowerPoint</vt:lpstr>
      <vt:lpstr>                Koszty pośrednie – podstawowe informacje</vt:lpstr>
      <vt:lpstr> Odzyskiwanie środków</vt:lpstr>
      <vt:lpstr>Odzyskanie środków</vt:lpstr>
      <vt:lpstr>Odzyskanie środków</vt:lpstr>
      <vt:lpstr>Referat rozliczania wydatków   Iwona Kozłowska kierownik referatu, kozlowskai@slaskie.pl +48 (32) 77 40 145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Sowiński Piotr</dc:creator>
  <cp:lastModifiedBy>Rostkowska Jolanta</cp:lastModifiedBy>
  <cp:revision>486</cp:revision>
  <cp:lastPrinted>2023-05-16T06:41:03Z</cp:lastPrinted>
  <dcterms:created xsi:type="dcterms:W3CDTF">2022-06-22T09:40:44Z</dcterms:created>
  <dcterms:modified xsi:type="dcterms:W3CDTF">2025-07-03T05:31:13Z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0x0101008B52D847786EBE4FB3DF1A65CD2A07AC</vt:lpwstr>
  </property>
  <property fmtid="{D5CDD505-2E9C-101B-9397-08002B2CF9AE}" pid="3" name="MediaServiceImageTags">
    <vt:lpwstr/>
  </property>
</Properties>
</file>