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43"/>
  </p:notesMasterIdLst>
  <p:handoutMasterIdLst>
    <p:handoutMasterId r:id="rId44"/>
  </p:handoutMasterIdLst>
  <p:sldIdLst>
    <p:sldId id="256" r:id="rId5"/>
    <p:sldId id="374" r:id="rId6"/>
    <p:sldId id="373" r:id="rId7"/>
    <p:sldId id="402" r:id="rId8"/>
    <p:sldId id="292" r:id="rId9"/>
    <p:sldId id="397" r:id="rId10"/>
    <p:sldId id="403" r:id="rId11"/>
    <p:sldId id="293" r:id="rId12"/>
    <p:sldId id="404" r:id="rId13"/>
    <p:sldId id="298" r:id="rId14"/>
    <p:sldId id="372" r:id="rId15"/>
    <p:sldId id="405" r:id="rId16"/>
    <p:sldId id="302" r:id="rId17"/>
    <p:sldId id="375" r:id="rId18"/>
    <p:sldId id="406" r:id="rId19"/>
    <p:sldId id="306" r:id="rId20"/>
    <p:sldId id="407" r:id="rId21"/>
    <p:sldId id="383" r:id="rId22"/>
    <p:sldId id="385" r:id="rId23"/>
    <p:sldId id="414" r:id="rId24"/>
    <p:sldId id="408" r:id="rId25"/>
    <p:sldId id="351" r:id="rId26"/>
    <p:sldId id="418" r:id="rId27"/>
    <p:sldId id="415" r:id="rId28"/>
    <p:sldId id="417" r:id="rId29"/>
    <p:sldId id="409" r:id="rId30"/>
    <p:sldId id="376" r:id="rId31"/>
    <p:sldId id="410" r:id="rId32"/>
    <p:sldId id="377" r:id="rId33"/>
    <p:sldId id="411" r:id="rId34"/>
    <p:sldId id="378" r:id="rId35"/>
    <p:sldId id="379" r:id="rId36"/>
    <p:sldId id="412" r:id="rId37"/>
    <p:sldId id="395" r:id="rId38"/>
    <p:sldId id="396" r:id="rId39"/>
    <p:sldId id="400" r:id="rId40"/>
    <p:sldId id="401" r:id="rId41"/>
    <p:sldId id="260" r:id="rId42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256"/>
            <p14:sldId id="374"/>
            <p14:sldId id="373"/>
            <p14:sldId id="402"/>
            <p14:sldId id="292"/>
            <p14:sldId id="397"/>
            <p14:sldId id="403"/>
            <p14:sldId id="293"/>
            <p14:sldId id="404"/>
            <p14:sldId id="298"/>
            <p14:sldId id="372"/>
            <p14:sldId id="405"/>
            <p14:sldId id="302"/>
            <p14:sldId id="375"/>
            <p14:sldId id="406"/>
            <p14:sldId id="306"/>
            <p14:sldId id="407"/>
            <p14:sldId id="383"/>
            <p14:sldId id="385"/>
            <p14:sldId id="414"/>
            <p14:sldId id="408"/>
            <p14:sldId id="351"/>
            <p14:sldId id="418"/>
            <p14:sldId id="415"/>
            <p14:sldId id="417"/>
            <p14:sldId id="409"/>
            <p14:sldId id="376"/>
            <p14:sldId id="410"/>
            <p14:sldId id="377"/>
            <p14:sldId id="411"/>
            <p14:sldId id="378"/>
            <p14:sldId id="379"/>
            <p14:sldId id="412"/>
            <p14:sldId id="395"/>
            <p14:sldId id="396"/>
            <p14:sldId id="400"/>
            <p14:sldId id="40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Dąbek Justyna" initials="DJ" lastIdx="3" clrIdx="1">
    <p:extLst>
      <p:ext uri="{19B8F6BF-5375-455C-9EA6-DF929625EA0E}">
        <p15:presenceInfo xmlns:p15="http://schemas.microsoft.com/office/powerpoint/2012/main" userId="S-1-5-21-833596994-3496505273-2944068786-1298" providerId="AD"/>
      </p:ext>
    </p:extLst>
  </p:cmAuthor>
  <p:cmAuthor id="3" name="Paszenda Agnieszka" initials="PA" lastIdx="9" clrIdx="2">
    <p:extLst>
      <p:ext uri="{19B8F6BF-5375-455C-9EA6-DF929625EA0E}">
        <p15:presenceInfo xmlns:p15="http://schemas.microsoft.com/office/powerpoint/2012/main" userId="S-1-5-21-833596994-3496505273-2944068786-8030" providerId="AD"/>
      </p:ext>
    </p:extLst>
  </p:cmAuthor>
  <p:cmAuthor id="4" name="Suliga Katarzyna" initials="SK" lastIdx="4" clrIdx="3">
    <p:extLst>
      <p:ext uri="{19B8F6BF-5375-455C-9EA6-DF929625EA0E}">
        <p15:presenceInfo xmlns:p15="http://schemas.microsoft.com/office/powerpoint/2012/main" userId="S::suligak@slaskie.pl::fe920f5f-12c3-45e2-8314-310f4079be67" providerId="AD"/>
      </p:ext>
    </p:extLst>
  </p:cmAuthor>
  <p:cmAuthor id="5" name="Kier Michał" initials="KM" lastIdx="1" clrIdx="4">
    <p:extLst>
      <p:ext uri="{19B8F6BF-5375-455C-9EA6-DF929625EA0E}">
        <p15:presenceInfo xmlns:p15="http://schemas.microsoft.com/office/powerpoint/2012/main" userId="S::kierm@slaskie.pl::fccc8b42-1bb0-458b-bb2b-70f0498c83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F61"/>
    <a:srgbClr val="DB310F"/>
    <a:srgbClr val="215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3721" autoAdjust="0"/>
  </p:normalViewPr>
  <p:slideViewPr>
    <p:cSldViewPr showGuides="1">
      <p:cViewPr varScale="1">
        <p:scale>
          <a:sx n="96" d="100"/>
          <a:sy n="96" d="100"/>
        </p:scale>
        <p:origin x="1602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1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2025-10-28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2025-10-28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5075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76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2025-10-28</a:t>
            </a:fld>
            <a:endParaRPr lang="pl-PL" dirty="0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2025-10-28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2025-10-28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4" y="3059757"/>
            <a:ext cx="7920115" cy="216024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ZASADY REALIZACJI PROJEKTÓW</a:t>
            </a:r>
            <a:br>
              <a:rPr lang="pl-PL" dirty="0"/>
            </a:br>
            <a:r>
              <a:rPr lang="pl-PL" dirty="0"/>
              <a:t>W RAMACH FE SL 2021-2027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Urząd Marszałkowski  Województwa Śląskiego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Departament Europejskiego Funduszu Rozwoju Regionalnego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786" y="3923853"/>
            <a:ext cx="4271652" cy="93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67469"/>
            <a:ext cx="8640381" cy="8640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Zmiany rzeczowe w projekcie, które nie wymagają zgłoszenia do IZ FE SL:</a:t>
            </a:r>
            <a:br>
              <a:rPr lang="pl-PL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87549"/>
            <a:ext cx="8640382" cy="54722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300" dirty="0"/>
              <a:t>Dopuszcza się wprowadzenie zmiany w zakresie parametrów sprzętu / urządzeń / wyposażenia zaplanowanych do zakupu w ramach wniosku o dofinasowanie - </a:t>
            </a:r>
            <a:r>
              <a:rPr lang="pl-PL" sz="2300" b="1" dirty="0"/>
              <a:t>pod</a:t>
            </a:r>
            <a:r>
              <a:rPr lang="pl-PL" sz="23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300" b="1" dirty="0"/>
              <a:t>warunkiem</a:t>
            </a:r>
            <a:r>
              <a:rPr lang="pl-PL" sz="2300" dirty="0"/>
              <a:t>, że zakupiony sprzęt / urządzenia /wyposażenie zaplanowane we wniosku o dofinasowanie w takiej samej ilości i do wysokości wydatków kwalifikowalnych zaplanowanych we wniosku aplikacyjnym na wykonanie przedmiotowego zakresu prac.</a:t>
            </a:r>
          </a:p>
          <a:p>
            <a:pPr marL="0" indent="0">
              <a:buNone/>
            </a:pPr>
            <a:r>
              <a:rPr lang="pl-PL" sz="2300" u="sng" dirty="0"/>
              <a:t>Przykład:</a:t>
            </a:r>
          </a:p>
          <a:p>
            <a:pPr lvl="1"/>
            <a:r>
              <a:rPr lang="pl-PL" sz="2300" b="1" dirty="0"/>
              <a:t>sieć kanalizacyjna </a:t>
            </a:r>
            <a:r>
              <a:rPr lang="pl-PL" sz="2300" dirty="0"/>
              <a:t>z rur typu PV, PE o średnicy 90 mm </a:t>
            </a:r>
            <a:r>
              <a:rPr lang="pl-PL" sz="2300" b="1" dirty="0"/>
              <a:t>zmiana średnicy </a:t>
            </a:r>
            <a:r>
              <a:rPr lang="pl-PL" sz="2300" dirty="0"/>
              <a:t>110 mm,</a:t>
            </a:r>
          </a:p>
          <a:p>
            <a:pPr marL="0" indent="0">
              <a:buNone/>
            </a:pPr>
            <a:r>
              <a:rPr lang="pl-PL" sz="2300" b="1" dirty="0">
                <a:solidFill>
                  <a:srgbClr val="002060"/>
                </a:solidFill>
              </a:rPr>
              <a:t>Pamiętaj:</a:t>
            </a:r>
          </a:p>
          <a:p>
            <a:r>
              <a:rPr lang="pl-PL" sz="2300" dirty="0"/>
              <a:t>zmiana parametrów technicznych </a:t>
            </a:r>
            <a:r>
              <a:rPr lang="pl-PL" sz="2300" b="1" dirty="0"/>
              <a:t>nie może zmieniać pierwotnych funkcji</a:t>
            </a:r>
            <a:r>
              <a:rPr lang="pl-PL" sz="2300" dirty="0"/>
              <a:t> sprzętu / urządzeń / wyposażenia,</a:t>
            </a:r>
          </a:p>
          <a:p>
            <a:r>
              <a:rPr lang="pl-PL" sz="2300" dirty="0"/>
              <a:t>parametry nie powinny być gorsze od założonych,</a:t>
            </a:r>
          </a:p>
          <a:p>
            <a:r>
              <a:rPr lang="pl-PL" sz="2300" dirty="0"/>
              <a:t>w przypadku </a:t>
            </a:r>
            <a:r>
              <a:rPr lang="pl-PL" sz="2300" b="1" dirty="0"/>
              <a:t>zmiany ilości </a:t>
            </a:r>
            <a:r>
              <a:rPr lang="pl-PL" sz="2300" dirty="0"/>
              <a:t>zaplanowanego sprzętu / urządzeń / wyposażenia </a:t>
            </a:r>
            <a:r>
              <a:rPr lang="pl-PL" sz="2300" b="1" dirty="0"/>
              <a:t>musisz uzyskać naszą zgodę</a:t>
            </a:r>
            <a:r>
              <a:rPr lang="pl-PL" sz="2300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79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60271E-429A-4BF3-9B0A-432B13C5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Zmiany rzeczowe w projekcie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C213AF-7D84-4520-8378-C69C4724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2000" dirty="0"/>
              <a:t>W każdym przypadku wprowadzane zmiany nie powinny wpływać negatywnie na cel projektu, wskaźniki produktu i rezultatu oraz zmieniać głównych założeń wniosku o dofinansowanie i </a:t>
            </a:r>
            <a:r>
              <a:rPr lang="pl-PL" sz="2000" b="1" dirty="0"/>
              <a:t>na Tobie spoczywa ciężar dowodu zaistnienia powyższych okoliczności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CB9C9B-0B54-4520-9FC3-15E06E96B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69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3D076A-2337-41F8-AD19-E22CB9DD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Zmiana kosztów projektu.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6123CA-6611-4CD4-83F0-80AFB8596F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14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864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30000"/>
              </a:lnSpc>
            </a:pPr>
            <a:br>
              <a:rPr lang="pl-PL" dirty="0"/>
            </a:br>
            <a:r>
              <a:rPr lang="pl-PL" sz="2200" dirty="0"/>
              <a:t>Przesunięcia środków pomiędzy wydatkami kwalifikowalnymi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835621"/>
            <a:ext cx="8640382" cy="48242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dirty="0"/>
              <a:t>wymagają zgłoszenia oraz uzyskania zgody,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dirty="0"/>
              <a:t>w celu podjęcia decyzji musisz </a:t>
            </a:r>
            <a:r>
              <a:rPr lang="pl-PL" b="1" dirty="0"/>
              <a:t>dostarczyć</a:t>
            </a:r>
            <a:r>
              <a:rPr lang="pl-PL" dirty="0"/>
              <a:t>, w szczególności: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umowę/y z wykonawcą / aneks/y do umowy/ów z wykonawcą, lub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informację, że po ponownym szacowaniu wartości zamówienia kwota wydatków zaplanowanych we wniosku o dofinansowanie uległa zmianie oraz dysponujesz dokumentami, które to potwierdzają, lub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informację, że najkorzystniejsza oferta złożona w postępowaniu przetargowym uległa zmianie i dysponujesz dokumentami, które to potwierdzają, </a:t>
            </a:r>
            <a:r>
              <a:rPr lang="pl-PL" b="1" dirty="0"/>
              <a:t>oraz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formularz zgłaszania zmian.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04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Uwaga: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podczas przesuwania oszczędności między wydatkami na podstawie szacowania beneficjent zobowiązany jest do przedstawienia w formularzu zmian wydatków, w których po ponownym szacowaniu pojawiły się oszczędności i wydatków na które oszczędności zostały przeniesione,</a:t>
            </a:r>
          </a:p>
          <a:p>
            <a:r>
              <a:rPr lang="pl-PL" dirty="0"/>
              <a:t>w przypadku, kiedy dla danego wydatku otrzymałeś dotację, która przekracza wkład własny - pomniejszymy dofinansowanie bez możliwości podniesienia poziomu na innych wydatkach,</a:t>
            </a:r>
          </a:p>
          <a:p>
            <a:r>
              <a:rPr lang="pl-PL" dirty="0"/>
              <a:t>przy przesuwaniu środków nie możesz przekroczyć dopuszczalnych limitów wynikających z dokumentów programowych, maksymalnej intensywności pomocy publicznej oraz poziomu dofinansowania określonego dla danego wydatku,</a:t>
            </a:r>
          </a:p>
          <a:p>
            <a:r>
              <a:rPr lang="pl-PL" dirty="0"/>
              <a:t>nie możesz przesuwać oszczędności pomiędzy wydatkami stanowiącymi koszty bezpośrednie do wydatków stanowiących koszty pośrednie i odwrotnie,</a:t>
            </a:r>
          </a:p>
          <a:p>
            <a:r>
              <a:rPr lang="pl-PL" dirty="0"/>
              <a:t>nie możesz przesuwać oszczędności pomiędzy różnymi rodzajami pomocy publicznej, za wyjątkiem pomocy, dla której nie obowiązuje wymóg wywoływania efektu zachęty,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133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215C0-318A-4C62-BB9B-936C7336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Oszczędności w projekcie.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70B43C-4435-4A76-86A2-79EED09E6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915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7398" y="4139877"/>
            <a:ext cx="8640381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52434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Zmiana kosztów projektu</a:t>
            </a:r>
            <a:br>
              <a:rPr lang="pl-PL" dirty="0"/>
            </a:br>
            <a:r>
              <a:rPr lang="pl-PL" sz="2700" dirty="0"/>
              <a:t>Wykorzystanie oszczędności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8261" y="1907630"/>
            <a:ext cx="864038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/>
              <a:t>ograniczenie rzeczowe wpływające na wskaźniki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 przypadku, kiedy nie wykonałeś części zadań lub wydatków – co ma wpływ </a:t>
            </a:r>
            <a:br>
              <a:rPr lang="pl-PL" dirty="0"/>
            </a:br>
            <a:r>
              <a:rPr lang="pl-PL" dirty="0"/>
              <a:t>na wskaźniki produktu, rezultatu i / lub cel projektu – niewykorzystane środki </a:t>
            </a:r>
            <a:r>
              <a:rPr lang="pl-PL" b="1" dirty="0"/>
              <a:t>mogą pomniejszyć</a:t>
            </a:r>
            <a:r>
              <a:rPr lang="pl-PL" dirty="0"/>
              <a:t> wartość wydatków kwalifikowalnych i stanowić ograniczenie rzeczowe 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dirty="0"/>
              <a:t>projekcie.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Każdy przypadek będziemy rozpatrywać indywidualnie w zakresie wpływu na cel projektu oraz istotnego znaczenia dla projektu. Różnice obmiarowe nie stanowią ograniczenia rzeczowego.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przypadku, kiedy wygenerowałeś środki na skutek rezygnacji z realizacji części projektu w ramach kosztów kwalifikowalnych - jeżeli zrealizujesz ten zakres w ramach środków własnych – środki wygenerowane </a:t>
            </a:r>
            <a:r>
              <a:rPr lang="pl-PL" b="1" dirty="0"/>
              <a:t>nie pomniejszają </a:t>
            </a:r>
            <a:r>
              <a:rPr lang="pl-PL" dirty="0"/>
              <a:t>wartości kosztów kwalifikowalnych </a:t>
            </a:r>
            <a:r>
              <a:rPr lang="pl-PL" b="1" dirty="0"/>
              <a:t>i możesz je wykorzystać w ramach projektu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619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FA1ADC-0620-438A-91AC-7A7DE40A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Formularze zmian.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AB9180-5031-4D83-9739-7133339D0B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6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BC093F-0100-4715-9363-DB676D25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Formularz 2 przykład zmian zakresu rzeczowego – prawidłowe wypełnienie pól „przed zmianą” i „po zmianie”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F1413B9-557B-4DE3-B511-F7BEF9F27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93" y="3419797"/>
            <a:ext cx="10546826" cy="143959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68B1A9-2824-41FD-A03C-7C0A4511EE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307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F7411A-2164-4346-9026-DAF8FF94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3 przykład zmian zakresu rzeczowego – prawidłowo wypełniony formularz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4C0E55-B1E6-496A-8CA7-FDDE3E32D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FAAFB5D-F5E4-477B-B1CF-E5FB714D9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21" y="2339677"/>
            <a:ext cx="10511801" cy="3667100"/>
          </a:xfrm>
        </p:spPr>
      </p:pic>
    </p:spTree>
    <p:extLst>
      <p:ext uri="{BB962C8B-B14F-4D97-AF65-F5344CB8AC3E}">
        <p14:creationId xmlns:p14="http://schemas.microsoft.com/office/powerpoint/2010/main" val="348784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na etapie realizacji projektów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Dokumenty z których wynika możliwość wprowadzenia zmiany:</a:t>
            </a:r>
          </a:p>
          <a:p>
            <a:r>
              <a:rPr lang="pl-PL" dirty="0"/>
              <a:t>Umowa o dofinansowanie, </a:t>
            </a:r>
          </a:p>
          <a:p>
            <a:r>
              <a:rPr lang="pl-PL" dirty="0"/>
              <a:t>Wytyczne dotyczące kwalifikowalności wydatków na lata 2021-2027,</a:t>
            </a:r>
          </a:p>
          <a:p>
            <a:r>
              <a:rPr lang="pl-PL" dirty="0"/>
              <a:t>Przewodnik dla beneficjentów FE SL 2021-2027,</a:t>
            </a:r>
          </a:p>
          <a:p>
            <a:r>
              <a:rPr lang="pl-PL" dirty="0"/>
              <a:t>Szczegółowy Opis Priorytetów Programu Fundusze Europejskie dla Śląskiego 2021-2027,</a:t>
            </a:r>
          </a:p>
          <a:p>
            <a:r>
              <a:rPr lang="pl-PL" dirty="0"/>
              <a:t>Kryteria wyboru projektów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89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DE8BEC-E328-4835-87D5-7356FCBA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Formularz przykład zmian kosztów, wykorzystanie oszczędności – prawidłowy formularz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AF5676-D650-486A-B745-C93ED6B71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87A564C-0386-489D-8B60-24980251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3813"/>
            <a:ext cx="10691813" cy="14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3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7EAF46-BDAD-45BA-BCBB-D3294733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Zmiany rzeczowe i zmiany kosztów w projekcie objętym pomocą publiczną/pomocą de </a:t>
            </a:r>
            <a:r>
              <a:rPr lang="pl-PL" dirty="0" err="1"/>
              <a:t>minimis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864DF4-0A5B-4F24-BA1B-9FC7B86E1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270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6048" y="467469"/>
            <a:ext cx="8640381" cy="864000"/>
          </a:xfrm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pl-PL" sz="2400" dirty="0"/>
              <a:t>Zmiany rzeczowe i zmiany kosztów w projekcie objętym pomocą de </a:t>
            </a:r>
            <a:r>
              <a:rPr lang="pl-PL" sz="2400" dirty="0" err="1"/>
              <a:t>minimis</a:t>
            </a:r>
            <a:r>
              <a:rPr lang="pl-PL" sz="2400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Pomoc de </a:t>
            </a:r>
            <a:r>
              <a:rPr lang="pl-PL" dirty="0" err="1"/>
              <a:t>minimis</a:t>
            </a:r>
            <a:r>
              <a:rPr lang="pl-PL" dirty="0"/>
              <a:t> to szczególna kategoria wsparcia, które udziela państwo. Ze względu na swoją małą wartość nie zakłóca konkurencji w wymiarze unijnym.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W projekcie w którym występuje pomoc de </a:t>
            </a:r>
            <a:r>
              <a:rPr lang="pl-PL" dirty="0" err="1"/>
              <a:t>minimis</a:t>
            </a:r>
            <a:r>
              <a:rPr lang="pl-PL" dirty="0"/>
              <a:t>  wykorzystanie oszczędności będzie możliwe jedynie po weryfikacji limitu pomocy de </a:t>
            </a:r>
            <a:r>
              <a:rPr lang="pl-PL" dirty="0" err="1"/>
              <a:t>minimis</a:t>
            </a:r>
            <a:r>
              <a:rPr lang="pl-PL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Zgodnie z art. 3 ust. 2 rozporządzenia 2023/2831, całkowita kwota pomocy de </a:t>
            </a:r>
            <a:r>
              <a:rPr lang="pl-PL" dirty="0" err="1"/>
              <a:t>minimis</a:t>
            </a:r>
            <a:r>
              <a:rPr lang="pl-PL" dirty="0"/>
              <a:t> przyznanej przez jedno państwo członkowskie jednemu przedsiębiorstwu nie może przekroczyć </a:t>
            </a:r>
            <a:r>
              <a:rPr lang="pl-PL" b="1" dirty="0"/>
              <a:t>300 000 EUR </a:t>
            </a:r>
            <a:r>
              <a:rPr lang="pl-PL" dirty="0"/>
              <a:t>w okresie 3 lat.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928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68711C-E7E3-478C-8FDC-F184FB10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rzeczowe i zmiany kosztów w projekcie objętym pomocą publiczną z efektem zachęty: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42504D-D967-4B37-88B2-AC35CD159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Wymóg wywoływania efektu zachęty nie obowiązuje m.in. w przypadku pomocy</a:t>
            </a:r>
          </a:p>
          <a:p>
            <a:pPr marL="0" indent="0">
              <a:buNone/>
            </a:pPr>
            <a:r>
              <a:rPr lang="pl-PL" b="1" dirty="0"/>
              <a:t>udzielonej w oparciu o:</a:t>
            </a:r>
          </a:p>
          <a:p>
            <a:r>
              <a:rPr lang="pl-PL" dirty="0"/>
              <a:t>− Rozporządzenia w sprawie pomocy de </a:t>
            </a:r>
            <a:r>
              <a:rPr lang="pl-PL" dirty="0" err="1"/>
              <a:t>minimis</a:t>
            </a:r>
            <a:r>
              <a:rPr lang="pl-PL" dirty="0"/>
              <a:t>;</a:t>
            </a:r>
          </a:p>
          <a:p>
            <a:r>
              <a:rPr lang="pl-PL" dirty="0"/>
              <a:t>− Rozporządzenie Ministra Funduszy i Polityki Regionalnej z dnia 7 sierpnia 2023</a:t>
            </a:r>
          </a:p>
          <a:p>
            <a:pPr marL="0" indent="0">
              <a:buNone/>
            </a:pPr>
            <a:r>
              <a:rPr lang="pl-PL" dirty="0"/>
              <a:t>r. w sprawie udzielania pomocy inwestycyjnej na kulturę i zachowanie</a:t>
            </a:r>
          </a:p>
          <a:p>
            <a:pPr marL="0" indent="0">
              <a:buNone/>
            </a:pPr>
            <a:r>
              <a:rPr lang="pl-PL" dirty="0"/>
              <a:t>dziedzictwa kulturowego w ramach regionalnych programów na lata 2021-2027;</a:t>
            </a:r>
          </a:p>
          <a:p>
            <a:r>
              <a:rPr lang="pl-PL" dirty="0"/>
              <a:t>− Rozporządzenie (WE) nr 1370/2007 Parlamentu Europejskiego i Rady z dnia 23</a:t>
            </a:r>
          </a:p>
          <a:p>
            <a:pPr marL="0" indent="0">
              <a:buNone/>
            </a:pPr>
            <a:r>
              <a:rPr lang="pl-PL" dirty="0"/>
              <a:t>października 2007 r. dotyczące usług publicznych w zakresie kolejowego i</a:t>
            </a:r>
          </a:p>
          <a:p>
            <a:pPr marL="0" indent="0">
              <a:buNone/>
            </a:pPr>
            <a:r>
              <a:rPr lang="pl-PL" dirty="0"/>
              <a:t>drogowego transportu pasażerskiego oraz uchylające rozporządzenia Rady (EWG) nr 1191/69 i (EWG) nr 1107/70;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5E1EDE-3532-4827-82F6-DBCA2471E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2069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D00568-8A62-4BAB-8B5E-4EA749B3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67470"/>
            <a:ext cx="8640381" cy="1008111"/>
          </a:xfrm>
        </p:spPr>
        <p:txBody>
          <a:bodyPr/>
          <a:lstStyle/>
          <a:p>
            <a:r>
              <a:rPr lang="pl-PL" dirty="0"/>
              <a:t>Zmiany rzeczowe i zmiany kosztów w projekcie objętym pomocą publiczną z efektem zachęty: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458411-5109-4AB3-BA78-5F01D83B4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1842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/>
              <a:t>W projektach z efektem zachęty możemy wyrazić zgodę na:</a:t>
            </a:r>
          </a:p>
          <a:p>
            <a:r>
              <a:rPr lang="pl-PL" dirty="0"/>
              <a:t>Roboty zamienne,</a:t>
            </a:r>
          </a:p>
          <a:p>
            <a:r>
              <a:rPr lang="pl-PL" dirty="0"/>
              <a:t>Roboty dodatkowe do wysokości oszczędności w projekcie w ramach wydatków objętych tą samą pomocą publiczną (o ile będzie to dozwolone w ramach udzielanej pomocy publicznej)  lub w ramach pomocy de </a:t>
            </a:r>
            <a:r>
              <a:rPr lang="pl-PL" dirty="0" err="1"/>
              <a:t>minimis</a:t>
            </a:r>
            <a:r>
              <a:rPr lang="pl-PL" dirty="0"/>
              <a:t>,</a:t>
            </a:r>
          </a:p>
          <a:p>
            <a:r>
              <a:rPr lang="pl-PL" dirty="0"/>
              <a:t>Zmianę technologiczną, lepsze parametry ale nie z uwagi na oszczędności ale na postęp,</a:t>
            </a:r>
          </a:p>
          <a:p>
            <a:r>
              <a:rPr lang="pl-PL" dirty="0"/>
              <a:t>Zmianę o czysto technicznym charakterze, </a:t>
            </a:r>
          </a:p>
          <a:p>
            <a:r>
              <a:rPr lang="pl-PL" dirty="0"/>
              <a:t>Zmianę lokalizacji (techniczna),</a:t>
            </a:r>
          </a:p>
          <a:p>
            <a:r>
              <a:rPr lang="pl-PL" dirty="0"/>
              <a:t>Przesuwać środki pomiędzy kosztami w ramach tej samej pomocy publicznej,</a:t>
            </a:r>
          </a:p>
          <a:p>
            <a:r>
              <a:rPr lang="pl-PL" dirty="0"/>
              <a:t>Zmiany zakresu rzeczowego pod warunkiem, że nie spowodują zwiększenia kosztów danej pomocy publicznej nadal wpisują się w cel udzielonej pomocy publicznej,  są one niezbędne, uzasadnione i przyczyniają się do osiągnięcia celu projektu i/lub wskaźników. Warunki te muszą być spełnione łącznie.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B67434-8182-40F6-832C-8AF7BEF41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96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8928FB-32FA-4D5A-AD63-BB3628A4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rzeczowe i zmiany kosztów w projekcie objętym pomocą publiczną z efektem zachęty: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02EE5E-25B7-406B-94F7-2C2FE11FF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 projektach z efektem zachęty nie możemy wyrazić zgody na: </a:t>
            </a:r>
          </a:p>
          <a:p>
            <a:r>
              <a:rPr lang="pl-PL" dirty="0"/>
              <a:t>Roboty dodatkowe, które zwiększają wartość wydatków objętych pomocą publiczną w ramach projektu,</a:t>
            </a:r>
          </a:p>
          <a:p>
            <a:r>
              <a:rPr lang="pl-PL" dirty="0"/>
              <a:t>Rozszerzenie zakresu rzeczowego projektu,</a:t>
            </a:r>
          </a:p>
          <a:p>
            <a:r>
              <a:rPr lang="pl-PL" dirty="0"/>
              <a:t>„Przenoszenie” między pomocą de </a:t>
            </a:r>
            <a:r>
              <a:rPr lang="pl-PL" dirty="0" err="1"/>
              <a:t>minimis</a:t>
            </a:r>
            <a:r>
              <a:rPr lang="pl-PL" dirty="0"/>
              <a:t> lub zakresem bez pomocy a GBER (zwiększenie pomocy udzielonej na GBER, pomimo tego samego poziomu dofinansowania na całości projektu),</a:t>
            </a:r>
          </a:p>
          <a:p>
            <a:r>
              <a:rPr lang="pl-PL" dirty="0"/>
              <a:t>Zwiększanie dofinansowania,</a:t>
            </a:r>
          </a:p>
          <a:p>
            <a:r>
              <a:rPr lang="pl-PL" dirty="0"/>
              <a:t>Zmiana lokalizacji wsparcia.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52B5F6-B9A5-493A-8414-1EA602B66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303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18E2CF-4E41-4A0D-B19C-AD02AE17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Montaż finansowy.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9B3180-939C-4441-83A1-027E52695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8157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montażu finansowego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979837"/>
            <a:ext cx="8640382" cy="468000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Jeżeli w trakcie realizacji projektu beneficjent otrzymał środki publiczne na podstawie innej umowy lub umów na finansowanie wkładu własnego należy  je uwzględnić w zależności od źródła pochodzenia w montażu finansowym.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Przykład:</a:t>
            </a:r>
          </a:p>
          <a:p>
            <a:pPr marL="0" indent="0">
              <a:buNone/>
            </a:pPr>
            <a:r>
              <a:rPr lang="pl-PL" dirty="0"/>
              <a:t>− środki pochodzące z dotacji np. środki NFOŚiGW, </a:t>
            </a:r>
            <a:r>
              <a:rPr lang="pl-PL" dirty="0" err="1"/>
              <a:t>WFOŚiGW</a:t>
            </a:r>
            <a:r>
              <a:rPr lang="pl-PL" dirty="0"/>
              <a:t> oraz umorzenia pożyczek należy wykazać w pozycji „inne publiczne” montażu finansowego,</a:t>
            </a:r>
          </a:p>
          <a:p>
            <a:pPr marL="0" indent="0">
              <a:buNone/>
            </a:pPr>
            <a:r>
              <a:rPr lang="pl-PL" dirty="0"/>
              <a:t>− pożyczki nieumarzalne wskazuje się w pozycjach właściwych dla beneficjenta, który spłaci daną pożyczkę.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Środki z dotacji oraz umorzenia pożyczek przekraczających wartość wkładu własnego skutkują obniżeniem wartości dofinansowania.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1048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11E9A1-2901-4B50-9CAA-D7453C7F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VAT.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0C431C3-EFC2-488E-B8B2-B08F73AC7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567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kosztu całkowitego - kwalifikowalność VAT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Kiedy w trakcie realizacji projektu jego wartość wzrośnie do wysokości </a:t>
            </a:r>
            <a:r>
              <a:rPr lang="pl-PL" b="1" dirty="0"/>
              <a:t>5 000 000 euro</a:t>
            </a:r>
            <a:r>
              <a:rPr lang="pl-PL" dirty="0"/>
              <a:t> (lub więcej), a Vat w projekcie jest kosztem kwalifikowalnym, w celu zbadania kwalifikowalności podatku od towarów i usług, beneficjent zostanie zobligowany do złożenia: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oświadczenia o VAT,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indywidualnej interpretacji prawa podatkowego.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Indywidualną interpretację prawa podatkowego należy dostarczyć na etapie składania pierwszego wniosku o płatność (zaliczkową oraz z wydatkami).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09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1A1D5AE-5B13-4A69-940E-4DB164F6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projekcie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F5980DF-0413-4BEB-9675-63A11004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101" y="1979837"/>
            <a:ext cx="8640382" cy="46800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Zgodnie z </a:t>
            </a:r>
            <a:r>
              <a:rPr lang="pl-PL" b="1" dirty="0"/>
              <a:t>art. 62 </a:t>
            </a:r>
            <a:r>
              <a:rPr lang="pl-PL" dirty="0"/>
              <a:t>Ustawy z dnia 28 kwietnia 2022 r</a:t>
            </a:r>
            <a:r>
              <a:rPr lang="pl-PL" b="1" dirty="0"/>
              <a:t>. o zasadach realizacji zadań finansowanych ze środków europejskich w perspektywie finansowej 2021-2027</a:t>
            </a:r>
            <a:r>
              <a:rPr lang="pl-PL" dirty="0"/>
              <a:t>, projekt objęty dofinansowaniem </a:t>
            </a:r>
            <a:r>
              <a:rPr lang="pl-PL" b="1" dirty="0"/>
              <a:t>może być zmieniony za zgodą właściwej instytucji, jeżeli</a:t>
            </a:r>
            <a:r>
              <a:rPr lang="pl-PL" dirty="0"/>
              <a:t>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zmiany </a:t>
            </a:r>
            <a:r>
              <a:rPr lang="pl-PL" b="1" dirty="0"/>
              <a:t>nie wpłynęłyby na wynik oceny projektu w sposób, który skutkowałby negatywną oceną projektu</a:t>
            </a:r>
            <a:r>
              <a:rPr lang="pl-PL" dirty="0"/>
              <a:t>, </a:t>
            </a:r>
            <a:r>
              <a:rPr lang="pl-PL" b="1" dirty="0"/>
              <a:t>albo</a:t>
            </a:r>
            <a:r>
              <a:rPr lang="pl-PL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zmiany wynikają z wystąpienia </a:t>
            </a:r>
            <a:r>
              <a:rPr lang="pl-PL" b="1" dirty="0"/>
              <a:t>okoliczności niezależnych od beneficjenta, których nie mógł przewidzieć, działając z należytą starannością</a:t>
            </a:r>
            <a:r>
              <a:rPr lang="pl-PL" dirty="0"/>
              <a:t>, oraz zmieniony projekt w wystarczającym stopniu będzie przyczyniał się do realizacji celów programu.</a:t>
            </a:r>
          </a:p>
          <a:p>
            <a:pPr marL="503971" lvl="1" indent="0">
              <a:lnSpc>
                <a:spcPct val="11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Wzór formularzy zgłaszania zmian zamieszczone są na stronie internetowej programu FE SL 2021-2027</a:t>
            </a:r>
          </a:p>
        </p:txBody>
      </p:sp>
    </p:spTree>
    <p:extLst>
      <p:ext uri="{BB962C8B-B14F-4D97-AF65-F5344CB8AC3E}">
        <p14:creationId xmlns:p14="http://schemas.microsoft.com/office/powerpoint/2010/main" val="270650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A5B1D-02BE-44ED-BACF-A1301691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Zwiększenie dofinansowania.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E0C836-D391-42D8-A272-C39737814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933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Zwiększenie dofinansowania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Możliwość zwiększenia kwoty lub/i procentu dofinansowania na podstawie:</a:t>
            </a:r>
          </a:p>
          <a:p>
            <a:r>
              <a:rPr lang="pl-PL" dirty="0"/>
              <a:t>ponownego szacowania wartości zamówienia lub/i</a:t>
            </a:r>
          </a:p>
          <a:p>
            <a:r>
              <a:rPr lang="pl-PL" dirty="0"/>
              <a:t>oferta złożona przez wykonawcę/ów lub/i</a:t>
            </a:r>
          </a:p>
          <a:p>
            <a:r>
              <a:rPr lang="pl-PL" dirty="0"/>
              <a:t>wartości podpisanej/</a:t>
            </a:r>
            <a:r>
              <a:rPr lang="pl-PL" dirty="0" err="1"/>
              <a:t>ych</a:t>
            </a:r>
            <a:r>
              <a:rPr lang="pl-PL" dirty="0"/>
              <a:t> umowy/umów z wykonawcą/</a:t>
            </a:r>
            <a:r>
              <a:rPr lang="pl-PL" dirty="0" err="1"/>
              <a:t>ami</a:t>
            </a:r>
            <a:r>
              <a:rPr lang="pl-PL" dirty="0"/>
              <a:t>,</a:t>
            </a:r>
          </a:p>
          <a:p>
            <a:r>
              <a:rPr lang="pl-PL" dirty="0"/>
              <a:t>przekroczenia wysokość wydatków dotyczących danego zamówienia, które zaplanowałeś we wniosku o dofinansowanie.</a:t>
            </a:r>
          </a:p>
          <a:p>
            <a:endParaRPr lang="pl-PL" dirty="0"/>
          </a:p>
          <a:p>
            <a:r>
              <a:rPr lang="pl-PL" u="sng" dirty="0"/>
              <a:t>UWAGA: Ostateczna decyzja w sprawie zwiększenia będzie należała do IZ FE SL 2021-2027. Nadmieniam, że o kolejności zwiększenia dofinansowania decyduje dostarczenie kompletu dokumentów. Wysokość dofinansowania będzie uzależniona od dostępnej alokacji w danym miesiącu. Zmiana kwoty dofinansowania zostanie wprowadzona aneksem do umowy o dofinasowanie, po podjęciu uchwały przez Zarząd Województwa.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23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Zwiększenie dofinansowania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 zwiększaniu dofinansowania do maksymalnego poziomu możliwego dla danego projektu IZ FE SL będzie uwzględniać w szczególności spełnienie wszystkich warunków wskazanych w podrozdziale 2.3.5 Przewodnika dla beneficjentów FE SL 2021-2027,</a:t>
            </a:r>
          </a:p>
          <a:p>
            <a:r>
              <a:rPr lang="pl-PL" dirty="0"/>
              <a:t>Celem przeprowadzenia analizy w zakresie możliwości zwiększenia dofinansowania należy dostarczyć:</a:t>
            </a:r>
          </a:p>
          <a:p>
            <a:pPr marL="0" indent="0">
              <a:buNone/>
            </a:pPr>
            <a:r>
              <a:rPr lang="pl-PL" dirty="0"/>
              <a:t>− umowę/y z wykonawcą / aneks/y do umowy/ów z wykonawcą lub</a:t>
            </a:r>
          </a:p>
          <a:p>
            <a:pPr marL="0" indent="0">
              <a:buNone/>
            </a:pPr>
            <a:r>
              <a:rPr lang="pl-PL" dirty="0"/>
              <a:t>- informację, że po ponownym szacowaniu wartości zamówienia kwota wydatków zaplanowanych we wniosku o dofinansowanie uległa zmianie oraz dysponujesz dokumentami, które to potwierdzają lub</a:t>
            </a:r>
          </a:p>
          <a:p>
            <a:pPr marL="0" indent="0">
              <a:buNone/>
            </a:pPr>
            <a:r>
              <a:rPr lang="pl-PL" dirty="0"/>
              <a:t>− informację, że najkorzystniejsza oferta złożona w postępowaniu przetargowym uległa zmianie oraz dysponujesz dokumentami, które to potwierdzają oraz</a:t>
            </a:r>
          </a:p>
          <a:p>
            <a:pPr marL="0" indent="0">
              <a:buNone/>
            </a:pPr>
            <a:r>
              <a:rPr lang="pl-PL" dirty="0"/>
              <a:t>− formularz zgłaszania zmian.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5441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B778E-2A97-4893-9BC0-7F8F982C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Formularz zmian w perspektywie 2021-2027.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A75DCA-05EE-4F7A-9554-53BE03B47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3708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40B295-9D89-46F6-9332-78E6D8E5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051" y="539956"/>
            <a:ext cx="8640381" cy="1080001"/>
          </a:xfrm>
        </p:spPr>
        <p:txBody>
          <a:bodyPr/>
          <a:lstStyle/>
          <a:p>
            <a:r>
              <a:rPr lang="pl-PL" dirty="0"/>
              <a:t>Formularz zmian w perspektywie 2021-2027.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22110F-1A41-497F-9BE4-5ACBAA4BF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AA189FE-9819-485D-AD0B-2D3AD3006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051" y="1153328"/>
            <a:ext cx="8202104" cy="2259348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486ED00-8700-484A-AD8A-7F3A273D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5821"/>
            <a:ext cx="10691814" cy="26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07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BB6B76-EA3F-4618-A133-C8F60F39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39477"/>
            <a:ext cx="8640381" cy="720121"/>
          </a:xfrm>
        </p:spPr>
        <p:txBody>
          <a:bodyPr>
            <a:normAutofit/>
          </a:bodyPr>
          <a:lstStyle/>
          <a:p>
            <a:r>
              <a:rPr lang="pl-PL" dirty="0"/>
              <a:t>Formularz zmian w perspektywie 2021-2027.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1A1994-A6A8-4A5A-B153-7BB514F04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D2997A1-18BA-4735-A282-3632EEA67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" y="1259598"/>
            <a:ext cx="10571179" cy="39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19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D8A87-A801-4DD8-BAC6-E9550D39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zmian w perspektywie 2021-2027 – </a:t>
            </a:r>
            <a:r>
              <a:rPr lang="pl-PL" dirty="0">
                <a:solidFill>
                  <a:srgbClr val="FF0000"/>
                </a:solidFill>
              </a:rPr>
              <a:t>nowość.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C8139A3-F7E1-4346-A9E8-13D146967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410" y="1979837"/>
            <a:ext cx="8640763" cy="2744547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CD9B06-755A-4F82-A961-65BF7F320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550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9FA125-4A2B-4347-A659-094B2091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zmian w perspektywie 2021-2027 – </a:t>
            </a:r>
            <a:r>
              <a:rPr lang="pl-PL" dirty="0">
                <a:solidFill>
                  <a:srgbClr val="FF0000"/>
                </a:solidFill>
              </a:rPr>
              <a:t>nowość.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F11767-71F4-4C04-A77E-E8CB5F915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25" y="2190294"/>
            <a:ext cx="8640763" cy="4258588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1285E7-FFC9-4C77-9A14-E7C507C51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471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46" y="175297"/>
            <a:ext cx="8956104" cy="6103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Referat kontraktacji i realizacji projektów </a:t>
            </a:r>
            <a:br>
              <a:rPr lang="pl-PL" sz="1600" dirty="0"/>
            </a:br>
            <a:br>
              <a:rPr lang="pl-PL" sz="1200" dirty="0"/>
            </a:br>
            <a:r>
              <a:rPr lang="pl-PL" sz="1600" dirty="0"/>
              <a:t>Zapraszamy do kontaktu z opiekunem projektu, który jest przydzielony i widnieje w systemie LSI2021 w zakładce „Opiekun w ramach instytucji zawierającej umowę o dofinansowanie/wydającej decyzję”. </a:t>
            </a:r>
            <a:br>
              <a:rPr lang="pl-PL" sz="1600" dirty="0"/>
            </a:br>
            <a:r>
              <a:rPr lang="pl-PL" sz="1600" dirty="0"/>
              <a:t>Numery telefonów znajdą Państwo w książce teleadresowej na stronie internetowej funduszeue.slaskie.pl</a:t>
            </a:r>
            <a:br>
              <a:rPr lang="pl-PL" sz="1600" dirty="0"/>
            </a:br>
            <a:br>
              <a:rPr lang="pl-PL" sz="1600" dirty="0"/>
            </a:br>
            <a:br>
              <a:rPr lang="pl-PL" sz="1350" b="0" dirty="0"/>
            </a:br>
            <a:br>
              <a:rPr lang="pl-PL" sz="1350" b="0" dirty="0"/>
            </a:br>
            <a:r>
              <a:rPr lang="pl-PL" sz="1200" dirty="0"/>
              <a:t>    </a:t>
            </a:r>
            <a:br>
              <a:rPr lang="pl-PL" sz="1200" dirty="0"/>
            </a:br>
            <a:br>
              <a:rPr lang="pl-PL" sz="1200" dirty="0"/>
            </a:br>
            <a:br>
              <a:rPr lang="pl-PL" sz="1200" dirty="0"/>
            </a:br>
            <a:br>
              <a:rPr lang="pl-PL" sz="1200" dirty="0"/>
            </a:br>
            <a:br>
              <a:rPr lang="pl-PL" dirty="0"/>
            </a:br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3257674" y="322711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DZIĘKUJĘ ZA UWAGĘ</a:t>
            </a:r>
          </a:p>
        </p:txBody>
      </p:sp>
      <p:pic>
        <p:nvPicPr>
          <p:cNvPr id="13" name="Obraz 12" descr="Uścisk dłoni">
            <a:extLst>
              <a:ext uri="{FF2B5EF4-FFF2-40B4-BE49-F238E27FC236}">
                <a16:creationId xmlns:a16="http://schemas.microsoft.com/office/drawing/2014/main" id="{780AA065-338A-41C0-937B-8677EF85F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330" y="1907629"/>
            <a:ext cx="3333897" cy="33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7A8F8C-6D19-4BF9-80DF-A1D1C51E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059757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Zmiany w projekcie – terminy realizacji.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897681-8EE4-4E3D-96EE-E0042484C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528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424617"/>
            <a:ext cx="8640381" cy="864096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pl-PL" sz="2400" dirty="0"/>
              <a:t>Zmiany w projekcie – terminy realizacji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0043" y="1288713"/>
            <a:ext cx="8596246" cy="55874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Zmiany dotyczące </a:t>
            </a:r>
            <a:r>
              <a:rPr lang="pl-PL" b="1" dirty="0"/>
              <a:t>okresu realizacji projektu</a:t>
            </a:r>
            <a:r>
              <a:rPr lang="pl-PL" dirty="0"/>
              <a:t> musisz zgłosić nie później niż do dnia zakończenia projektu.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gdy umowę o dofinansowanie zawarto po terminie zakończenia wskazanym we wniosku o dofinansowanie, zmiany dotyczące okresu realizacji projektu powinieneś zgłosić nie później niż </a:t>
            </a:r>
            <a:r>
              <a:rPr lang="pl-PL" b="1" dirty="0"/>
              <a:t>30 dni od podpisania umowy o dofinansowanie</a:t>
            </a:r>
            <a:r>
              <a:rPr lang="pl-PL" dirty="0"/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/>
              <a:t>Pamiętaj: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u="sng" dirty="0"/>
              <a:t>Rozpoczęcie realizacji projektu </a:t>
            </a:r>
            <a:r>
              <a:rPr lang="pl-PL" dirty="0"/>
              <a:t>– data poniesienia pierwszego wydatku kwalifikowalnego w projekcie,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u="sng" dirty="0"/>
              <a:t>Zakończenie realizacji </a:t>
            </a:r>
            <a:r>
              <a:rPr lang="pl-PL" dirty="0"/>
              <a:t>– data poniesienia ostatniego wydatku kwalifikowalnego w projekcie,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Termin na ogłoszenie zamówienia na główne prace inwestycyjne </a:t>
            </a:r>
            <a:r>
              <a:rPr lang="pl-PL" b="1" dirty="0"/>
              <a:t>6 miesięcy od daty podpisania umowy o dofinansowanie</a:t>
            </a:r>
            <a:r>
              <a:rPr lang="pl-PL" dirty="0"/>
              <a:t>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u="sng" dirty="0"/>
              <a:t>*pierwsza umowa o powierzenie grantu powinna być podpisana w przeciągu 6 miesięcy od dnia podpisania umowy.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243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0FDEF-58AA-4FEC-B51B-113E7CD1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1 przykład zmiany terminu – prawidłowy formularz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5F1487-4F84-4946-AFFA-DBAAAD1BC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94ED67F0-709C-46F9-95CB-AB8F6F1F5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65" t="47727" r="1"/>
          <a:stretch/>
        </p:blipFill>
        <p:spPr>
          <a:xfrm>
            <a:off x="521370" y="2123653"/>
            <a:ext cx="9485795" cy="1656184"/>
          </a:xfrm>
        </p:spPr>
      </p:pic>
    </p:spTree>
    <p:extLst>
      <p:ext uri="{BB962C8B-B14F-4D97-AF65-F5344CB8AC3E}">
        <p14:creationId xmlns:p14="http://schemas.microsoft.com/office/powerpoint/2010/main" val="113792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64339A-FCE4-41F1-8DCE-62715DB6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27" y="2627709"/>
            <a:ext cx="8640381" cy="108000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Zmiany rzeczowe w projekcie  wymagające uzyskania zgody IZ FE SL.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0242E6B-93EF-4466-92FB-D5AD00C61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20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864000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600" dirty="0">
                <a:solidFill>
                  <a:schemeClr val="accent2">
                    <a:lumMod val="25000"/>
                  </a:schemeClr>
                </a:solidFill>
              </a:rPr>
              <a:t>Zmiany rzeczowe w projekcie  wymagające uzyskania zgody IZ FE SL to:</a:t>
            </a:r>
            <a:br>
              <a:rPr lang="pl-PL" dirty="0"/>
            </a:br>
            <a:r>
              <a:rPr lang="pl-PL" sz="2400" dirty="0">
                <a:solidFill>
                  <a:srgbClr val="21561E"/>
                </a:solidFill>
              </a:rPr>
              <a:t>Roboty zamienne / dodatkowe /uzupełniające</a:t>
            </a:r>
            <a:endParaRPr lang="pl-PL" sz="2700" dirty="0">
              <a:solidFill>
                <a:srgbClr val="2156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1122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dirty="0"/>
              <a:t>konieczność wykonania robót zamiennych może wynikać m.in.: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 przyczyn technologicznych, ekonomicznych,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zmiany materiałów / sposobu wykonania określonych robót / dostaw / usług, gdy w okresie realizacji projektu: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zmieniła się np. Polska Norma, przepisy prawa,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nowa technologia wykonania jest bardziej efektywna,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zaprojektowane roboty są niemożliwe do przeprowadzenia. </a:t>
            </a:r>
          </a:p>
          <a:p>
            <a:r>
              <a:rPr lang="pl-PL" dirty="0"/>
              <a:t>możemy uznać za koszt kwalifikowalny roboty / dostawy / usługi wynikające z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dirty="0"/>
              <a:t>zamówień dodatkowych / uzupełniających kierując się zasadą, że </a:t>
            </a:r>
            <a:r>
              <a:rPr lang="pl-PL" b="1" dirty="0"/>
              <a:t>przeprowadzanie tych robót / dostaw / usług / okazało się niezbędne w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  <a:r>
              <a:rPr lang="pl-PL" b="1" dirty="0"/>
              <a:t>trakcie realizacji zamówienia podstawowego</a:t>
            </a:r>
            <a:r>
              <a:rPr lang="pl-PL" dirty="0"/>
              <a:t>, są uzasadnione oraz </a:t>
            </a:r>
            <a:r>
              <a:rPr lang="pl-PL" b="1" dirty="0"/>
              <a:t>niezbędne do prawidłowego zrealizowania projektu</a:t>
            </a:r>
            <a:r>
              <a:rPr lang="pl-PL" dirty="0"/>
              <a:t> (osiągniecie celu projektu jak i wskaźników).</a:t>
            </a:r>
          </a:p>
          <a:p>
            <a:pPr marL="0" indent="0">
              <a:buNone/>
            </a:pPr>
            <a:r>
              <a:rPr lang="pl-PL" dirty="0"/>
              <a:t>W celu określenia kwalifikowalności zgłoszonych zmian konieczne będzie przedstawienie do IZ FE SL dokumentów potwierdzających np. protokoły konieczności.</a:t>
            </a:r>
          </a:p>
          <a:p>
            <a:pPr marL="0" indent="0">
              <a:buNone/>
            </a:pPr>
            <a:r>
              <a:rPr lang="pl-PL" dirty="0"/>
              <a:t>Projekty dotyczące danych geodezyjnych i kartograficznych muszą posiadać pozytywną opinię </a:t>
            </a:r>
            <a:r>
              <a:rPr lang="pl-PL" b="1" dirty="0"/>
              <a:t>Głównego Geodety Kraju.</a:t>
            </a:r>
          </a:p>
          <a:p>
            <a:pPr marL="0" indent="0">
              <a:buNone/>
            </a:pPr>
            <a:r>
              <a:rPr lang="pl-PL" dirty="0"/>
              <a:t>Infrastruktura rowerowa: Inwestycje muszą być realizowane zgodnie z </a:t>
            </a:r>
            <a:r>
              <a:rPr lang="pl-PL" b="1" dirty="0"/>
              <a:t>Regionalną Polityką Rowerową Województwa Śląskiego.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889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AC7E2F-02A5-431F-B9E6-96E64F9A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Zmiany rzeczowe w projekcie, które nie wymagają zgłoszenia do IZ FE SL.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09524F-1E64-4BD2-9A68-6D384D77D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42883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f64a22-a125-4b7a-afce-4a30c86a8f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A1F3B16C8C704DA37A63ACA9CA61DD" ma:contentTypeVersion="12" ma:contentTypeDescription="Utwórz nowy dokument." ma:contentTypeScope="" ma:versionID="086cdf7b57cb8a94bb2fff9e92a1d2fa">
  <xsd:schema xmlns:xsd="http://www.w3.org/2001/XMLSchema" xmlns:xs="http://www.w3.org/2001/XMLSchema" xmlns:p="http://schemas.microsoft.com/office/2006/metadata/properties" xmlns:ns3="d4f64a22-a125-4b7a-afce-4a30c86a8f7c" xmlns:ns4="d47a4560-aee9-43e8-973f-2abd655c26a0" targetNamespace="http://schemas.microsoft.com/office/2006/metadata/properties" ma:root="true" ma:fieldsID="bcdcb3e947b773ae76daaa2d3a0c324c" ns3:_="" ns4:_="">
    <xsd:import namespace="d4f64a22-a125-4b7a-afce-4a30c86a8f7c"/>
    <xsd:import namespace="d47a4560-aee9-43e8-973f-2abd655c26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64a22-a125-4b7a-afce-4a30c86a8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a4560-aee9-43e8-973f-2abd655c26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6470E4-38B4-4043-87FE-9820A2779581}">
  <ds:schemaRefs>
    <ds:schemaRef ds:uri="http://schemas.openxmlformats.org/package/2006/metadata/core-properties"/>
    <ds:schemaRef ds:uri="http://purl.org/dc/elements/1.1/"/>
    <ds:schemaRef ds:uri="d4f64a22-a125-4b7a-afce-4a30c86a8f7c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d47a4560-aee9-43e8-973f-2abd655c26a0"/>
  </ds:schemaRefs>
</ds:datastoreItem>
</file>

<file path=customXml/itemProps2.xml><?xml version="1.0" encoding="utf-8"?>
<ds:datastoreItem xmlns:ds="http://schemas.openxmlformats.org/officeDocument/2006/customXml" ds:itemID="{7D4B11D8-A58A-4005-AFE4-B16CC0946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64a22-a125-4b7a-afce-4a30c86a8f7c"/>
    <ds:schemaRef ds:uri="d47a4560-aee9-43e8-973f-2abd655c2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2081</Words>
  <Application>Microsoft Office PowerPoint</Application>
  <PresentationFormat>Niestandardowy</PresentationFormat>
  <Paragraphs>196</Paragraphs>
  <Slides>38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Calibri</vt:lpstr>
      <vt:lpstr>Open Sans</vt:lpstr>
      <vt:lpstr>Wingdings</vt:lpstr>
      <vt:lpstr>Motyw pakietu Office</vt:lpstr>
      <vt:lpstr>ZASADY REALIZACJI PROJEKTÓW W RAMACH FE SL 2021-2027</vt:lpstr>
      <vt:lpstr>Zmiany na etapie realizacji projektów </vt:lpstr>
      <vt:lpstr>Zmiany w projekcie</vt:lpstr>
      <vt:lpstr>Zmiany w projekcie – terminy realizacji.</vt:lpstr>
      <vt:lpstr>Zmiany w projekcie – terminy realizacji</vt:lpstr>
      <vt:lpstr>Formularz 1 przykład zmiany terminu – prawidłowy formularz</vt:lpstr>
      <vt:lpstr>Zmiany rzeczowe w projekcie  wymagające uzyskania zgody IZ FE SL. </vt:lpstr>
      <vt:lpstr>Zmiany rzeczowe w projekcie  wymagające uzyskania zgody IZ FE SL to: Roboty zamienne / dodatkowe /uzupełniające</vt:lpstr>
      <vt:lpstr>      Zmiany rzeczowe w projekcie, które nie wymagają zgłoszenia do IZ FE SL. </vt:lpstr>
      <vt:lpstr>Zmiany rzeczowe w projekcie, które nie wymagają zgłoszenia do IZ FE SL: </vt:lpstr>
      <vt:lpstr>Zmiany rzeczowe w projekcie</vt:lpstr>
      <vt:lpstr>     Zmiana kosztów projektu.</vt:lpstr>
      <vt:lpstr> Przesunięcia środków pomiędzy wydatkami kwalifikowalnymi</vt:lpstr>
      <vt:lpstr>Uwaga: </vt:lpstr>
      <vt:lpstr>    Oszczędności w projekcie.</vt:lpstr>
      <vt:lpstr>Zmiana kosztów projektu Wykorzystanie oszczędności</vt:lpstr>
      <vt:lpstr>     Formularze zmian.</vt:lpstr>
      <vt:lpstr>Formularz 2 przykład zmian zakresu rzeczowego – prawidłowe wypełnienie pól „przed zmianą” i „po zmianie”</vt:lpstr>
      <vt:lpstr>Formularz 3 przykład zmian zakresu rzeczowego – prawidłowo wypełniony formularz</vt:lpstr>
      <vt:lpstr>Formularz przykład zmian kosztów, wykorzystanie oszczędności – prawidłowy formularz</vt:lpstr>
      <vt:lpstr>     Zmiany rzeczowe i zmiany kosztów w projekcie objętym pomocą publiczną/pomocą de minimis.</vt:lpstr>
      <vt:lpstr>Zmiany rzeczowe i zmiany kosztów w projekcie objętym pomocą de minimis:</vt:lpstr>
      <vt:lpstr>Zmiany rzeczowe i zmiany kosztów w projekcie objętym pomocą publiczną z efektem zachęty:</vt:lpstr>
      <vt:lpstr>Zmiany rzeczowe i zmiany kosztów w projekcie objętym pomocą publiczną z efektem zachęty:</vt:lpstr>
      <vt:lpstr>Zmiany rzeczowe i zmiany kosztów w projekcie objętym pomocą publiczną z efektem zachęty:</vt:lpstr>
      <vt:lpstr>     Montaż finansowy.</vt:lpstr>
      <vt:lpstr>Zmiana montażu finansowego</vt:lpstr>
      <vt:lpstr>     VAT.</vt:lpstr>
      <vt:lpstr>Zmiana kosztu całkowitego - kwalifikowalność VAT</vt:lpstr>
      <vt:lpstr>     Zwiększenie dofinansowania.</vt:lpstr>
      <vt:lpstr>Zwiększenie dofinansowania</vt:lpstr>
      <vt:lpstr>Zwiększenie dofinansowania</vt:lpstr>
      <vt:lpstr>     Formularz zmian w perspektywie 2021-2027.</vt:lpstr>
      <vt:lpstr>Formularz zmian w perspektywie 2021-2027.</vt:lpstr>
      <vt:lpstr>Formularz zmian w perspektywie 2021-2027.</vt:lpstr>
      <vt:lpstr>Formularz zmian w perspektywie 2021-2027 – nowość. </vt:lpstr>
      <vt:lpstr>Formularz zmian w perspektywie 2021-2027 – nowość. </vt:lpstr>
      <vt:lpstr>Referat kontraktacji i realizacji projektów   Zapraszamy do kontaktu z opiekunem projektu, który jest przydzielony i widnieje w systemie LSI2021 w zakładce „Opiekun w ramach instytucji zawierającej umowę o dofinansowanie/wydającej decyzję”.  Numery telefonów znajdą Państwo w książce teleadresowej na stronie internetowej funduszeue.slaskie.pl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Chechelska Katarzyna</cp:lastModifiedBy>
  <cp:revision>458</cp:revision>
  <cp:lastPrinted>2023-05-16T06:41:03Z</cp:lastPrinted>
  <dcterms:created xsi:type="dcterms:W3CDTF">2022-06-22T09:40:44Z</dcterms:created>
  <dcterms:modified xsi:type="dcterms:W3CDTF">2025-10-28T11:14:28Z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0x0101002FA1F3B16C8C704DA37A63ACA9CA61DD</vt:lpwstr>
  </property>
</Properties>
</file>